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1"/>
  </p:notesMasterIdLst>
  <p:handoutMasterIdLst>
    <p:handoutMasterId r:id="rId32"/>
  </p:handoutMasterIdLst>
  <p:sldIdLst>
    <p:sldId id="1109" r:id="rId2"/>
    <p:sldId id="1623" r:id="rId3"/>
    <p:sldId id="1660" r:id="rId4"/>
    <p:sldId id="1661" r:id="rId5"/>
    <p:sldId id="1657" r:id="rId6"/>
    <p:sldId id="1662" r:id="rId7"/>
    <p:sldId id="1659" r:id="rId8"/>
    <p:sldId id="1663" r:id="rId9"/>
    <p:sldId id="1664" r:id="rId10"/>
    <p:sldId id="1665" r:id="rId11"/>
    <p:sldId id="1620" r:id="rId12"/>
    <p:sldId id="1642" r:id="rId13"/>
    <p:sldId id="1643" r:id="rId14"/>
    <p:sldId id="1644" r:id="rId15"/>
    <p:sldId id="1645" r:id="rId16"/>
    <p:sldId id="1646" r:id="rId17"/>
    <p:sldId id="1647" r:id="rId18"/>
    <p:sldId id="1648" r:id="rId19"/>
    <p:sldId id="1649" r:id="rId20"/>
    <p:sldId id="1650" r:id="rId21"/>
    <p:sldId id="1651" r:id="rId22"/>
    <p:sldId id="1641" r:id="rId23"/>
    <p:sldId id="1652" r:id="rId24"/>
    <p:sldId id="1653" r:id="rId25"/>
    <p:sldId id="1654" r:id="rId26"/>
    <p:sldId id="1655" r:id="rId27"/>
    <p:sldId id="1656" r:id="rId28"/>
    <p:sldId id="1605" r:id="rId29"/>
    <p:sldId id="960" r:id="rId3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1104">
          <p15:clr>
            <a:srgbClr val="A4A3A4"/>
          </p15:clr>
        </p15:guide>
        <p15:guide id="2" pos="115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C793E"/>
    <a:srgbClr val="0033CC"/>
    <a:srgbClr val="3333FF"/>
    <a:srgbClr val="0254D8"/>
    <a:srgbClr val="0062C4"/>
    <a:srgbClr val="0066CC"/>
    <a:srgbClr val="0079CC"/>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739" autoAdjust="0"/>
    <p:restoredTop sz="84840" autoAdjust="0"/>
  </p:normalViewPr>
  <p:slideViewPr>
    <p:cSldViewPr>
      <p:cViewPr varScale="1">
        <p:scale>
          <a:sx n="108" d="100"/>
          <a:sy n="108" d="100"/>
        </p:scale>
        <p:origin x="1812" y="114"/>
      </p:cViewPr>
      <p:guideLst>
        <p:guide orient="horz" pos="1104"/>
        <p:guide pos="1152"/>
      </p:guideLst>
    </p:cSldViewPr>
  </p:slideViewPr>
  <p:outlineViewPr>
    <p:cViewPr>
      <p:scale>
        <a:sx n="33" d="100"/>
        <a:sy n="33" d="100"/>
      </p:scale>
      <p:origin x="0" y="0"/>
    </p:cViewPr>
  </p:outlineViewPr>
  <p:notesTextViewPr>
    <p:cViewPr>
      <p:scale>
        <a:sx n="3" d="2"/>
        <a:sy n="3" d="2"/>
      </p:scale>
      <p:origin x="0" y="0"/>
    </p:cViewPr>
  </p:notesTextViewPr>
  <p:sorterViewPr>
    <p:cViewPr>
      <p:scale>
        <a:sx n="75" d="100"/>
        <a:sy n="75" d="100"/>
      </p:scale>
      <p:origin x="0" y="1410"/>
    </p:cViewPr>
  </p:sorterViewPr>
  <p:notesViewPr>
    <p:cSldViewPr>
      <p:cViewPr varScale="1">
        <p:scale>
          <a:sx n="46" d="100"/>
          <a:sy n="46" d="100"/>
        </p:scale>
        <p:origin x="-166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2973388" cy="455613"/>
          </a:xfrm>
          <a:prstGeom prst="rect">
            <a:avLst/>
          </a:prstGeom>
          <a:noFill/>
          <a:ln w="9525">
            <a:noFill/>
            <a:miter lim="800000"/>
            <a:headEnd/>
            <a:tailEnd/>
          </a:ln>
          <a:effectLst/>
        </p:spPr>
        <p:txBody>
          <a:bodyPr vert="horz" wrap="square" lIns="91373" tIns="45685" rIns="91373" bIns="45685" numCol="1" anchor="t" anchorCtr="0" compatLnSpc="1">
            <a:prstTxWarp prst="textNoShape">
              <a:avLst/>
            </a:prstTxWarp>
          </a:bodyPr>
          <a:lstStyle>
            <a:lvl1pPr defTabSz="913871" eaLnBrk="1" hangingPunct="1">
              <a:defRPr sz="1300">
                <a:latin typeface="Arial" charset="0"/>
              </a:defRPr>
            </a:lvl1pPr>
          </a:lstStyle>
          <a:p>
            <a:pPr>
              <a:defRPr/>
            </a:pPr>
            <a:endParaRPr lang="en-US"/>
          </a:p>
        </p:txBody>
      </p:sp>
      <p:sp>
        <p:nvSpPr>
          <p:cNvPr id="58371" name="Rectangle 3"/>
          <p:cNvSpPr>
            <a:spLocks noGrp="1" noChangeArrowheads="1"/>
          </p:cNvSpPr>
          <p:nvPr>
            <p:ph type="dt" sz="quarter" idx="1"/>
          </p:nvPr>
        </p:nvSpPr>
        <p:spPr bwMode="auto">
          <a:xfrm>
            <a:off x="3883025" y="0"/>
            <a:ext cx="2973388" cy="455613"/>
          </a:xfrm>
          <a:prstGeom prst="rect">
            <a:avLst/>
          </a:prstGeom>
          <a:noFill/>
          <a:ln w="9525">
            <a:noFill/>
            <a:miter lim="800000"/>
            <a:headEnd/>
            <a:tailEnd/>
          </a:ln>
          <a:effectLst/>
        </p:spPr>
        <p:txBody>
          <a:bodyPr vert="horz" wrap="square" lIns="91373" tIns="45685" rIns="91373" bIns="45685" numCol="1" anchor="t" anchorCtr="0" compatLnSpc="1">
            <a:prstTxWarp prst="textNoShape">
              <a:avLst/>
            </a:prstTxWarp>
          </a:bodyPr>
          <a:lstStyle>
            <a:lvl1pPr algn="r" defTabSz="913871" eaLnBrk="1" hangingPunct="1">
              <a:defRPr sz="1300">
                <a:latin typeface="Arial" charset="0"/>
              </a:defRPr>
            </a:lvl1pPr>
          </a:lstStyle>
          <a:p>
            <a:pPr>
              <a:defRPr/>
            </a:pPr>
            <a:endParaRPr lang="en-US"/>
          </a:p>
        </p:txBody>
      </p:sp>
      <p:sp>
        <p:nvSpPr>
          <p:cNvPr id="58372" name="Rectangle 4"/>
          <p:cNvSpPr>
            <a:spLocks noGrp="1" noChangeArrowheads="1"/>
          </p:cNvSpPr>
          <p:nvPr>
            <p:ph type="ftr" sz="quarter" idx="2"/>
          </p:nvPr>
        </p:nvSpPr>
        <p:spPr bwMode="auto">
          <a:xfrm>
            <a:off x="0" y="8686800"/>
            <a:ext cx="2973388" cy="455613"/>
          </a:xfrm>
          <a:prstGeom prst="rect">
            <a:avLst/>
          </a:prstGeom>
          <a:noFill/>
          <a:ln w="9525">
            <a:noFill/>
            <a:miter lim="800000"/>
            <a:headEnd/>
            <a:tailEnd/>
          </a:ln>
          <a:effectLst/>
        </p:spPr>
        <p:txBody>
          <a:bodyPr vert="horz" wrap="square" lIns="91373" tIns="45685" rIns="91373" bIns="45685" numCol="1" anchor="b" anchorCtr="0" compatLnSpc="1">
            <a:prstTxWarp prst="textNoShape">
              <a:avLst/>
            </a:prstTxWarp>
          </a:bodyPr>
          <a:lstStyle>
            <a:lvl1pPr defTabSz="913871" eaLnBrk="1" hangingPunct="1">
              <a:defRPr sz="1300">
                <a:latin typeface="Arial" charset="0"/>
              </a:defRPr>
            </a:lvl1pPr>
          </a:lstStyle>
          <a:p>
            <a:pPr>
              <a:defRPr/>
            </a:pPr>
            <a:endParaRPr lang="en-US"/>
          </a:p>
        </p:txBody>
      </p:sp>
      <p:sp>
        <p:nvSpPr>
          <p:cNvPr id="58373" name="Rectangle 5"/>
          <p:cNvSpPr>
            <a:spLocks noGrp="1" noChangeArrowheads="1"/>
          </p:cNvSpPr>
          <p:nvPr>
            <p:ph type="sldNum" sz="quarter" idx="3"/>
          </p:nvPr>
        </p:nvSpPr>
        <p:spPr bwMode="auto">
          <a:xfrm>
            <a:off x="3883025" y="8686800"/>
            <a:ext cx="2973388" cy="455613"/>
          </a:xfrm>
          <a:prstGeom prst="rect">
            <a:avLst/>
          </a:prstGeom>
          <a:noFill/>
          <a:ln w="9525">
            <a:noFill/>
            <a:miter lim="800000"/>
            <a:headEnd/>
            <a:tailEnd/>
          </a:ln>
          <a:effectLst/>
        </p:spPr>
        <p:txBody>
          <a:bodyPr vert="horz" wrap="square" lIns="91373" tIns="45685" rIns="91373" bIns="45685" numCol="1" anchor="b" anchorCtr="0" compatLnSpc="1">
            <a:prstTxWarp prst="textNoShape">
              <a:avLst/>
            </a:prstTxWarp>
          </a:bodyPr>
          <a:lstStyle>
            <a:lvl1pPr algn="r" defTabSz="913871" eaLnBrk="1" hangingPunct="1">
              <a:defRPr sz="1300"/>
            </a:lvl1pPr>
          </a:lstStyle>
          <a:p>
            <a:pPr>
              <a:defRPr/>
            </a:pPr>
            <a:fld id="{EFFDF16F-0B0A-42BE-99FA-3C2D0FE5E212}" type="slidenum">
              <a:rPr lang="en-US" altLang="en-US"/>
              <a:pPr>
                <a:defRPr/>
              </a:pPr>
              <a:t>‹#›</a:t>
            </a:fld>
            <a:endParaRPr lang="en-US" altLang="en-US" dirty="0"/>
          </a:p>
        </p:txBody>
      </p:sp>
    </p:spTree>
    <p:extLst>
      <p:ext uri="{BB962C8B-B14F-4D97-AF65-F5344CB8AC3E}">
        <p14:creationId xmlns:p14="http://schemas.microsoft.com/office/powerpoint/2010/main" val="4159594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5890" name="Rectangle 2"/>
          <p:cNvSpPr>
            <a:spLocks noGrp="1" noChangeArrowheads="1"/>
          </p:cNvSpPr>
          <p:nvPr>
            <p:ph type="hdr" sz="quarter"/>
          </p:nvPr>
        </p:nvSpPr>
        <p:spPr bwMode="auto">
          <a:xfrm>
            <a:off x="0" y="0"/>
            <a:ext cx="2973388" cy="455613"/>
          </a:xfrm>
          <a:prstGeom prst="rect">
            <a:avLst/>
          </a:prstGeom>
          <a:noFill/>
          <a:ln w="9525">
            <a:noFill/>
            <a:miter lim="800000"/>
            <a:headEnd/>
            <a:tailEnd/>
          </a:ln>
          <a:effectLst/>
        </p:spPr>
        <p:txBody>
          <a:bodyPr vert="horz" wrap="square" lIns="86438" tIns="43219" rIns="86438" bIns="43219" numCol="1" anchor="t" anchorCtr="0" compatLnSpc="1">
            <a:prstTxWarp prst="textNoShape">
              <a:avLst/>
            </a:prstTxWarp>
          </a:bodyPr>
          <a:lstStyle>
            <a:lvl1pPr defTabSz="864052" eaLnBrk="1" hangingPunct="1">
              <a:defRPr sz="1200">
                <a:latin typeface="Arial" charset="0"/>
              </a:defRPr>
            </a:lvl1pPr>
          </a:lstStyle>
          <a:p>
            <a:pPr>
              <a:defRPr/>
            </a:pPr>
            <a:endParaRPr lang="en-US"/>
          </a:p>
        </p:txBody>
      </p:sp>
      <p:sp>
        <p:nvSpPr>
          <p:cNvPr id="165891" name="Rectangle 3"/>
          <p:cNvSpPr>
            <a:spLocks noGrp="1" noChangeArrowheads="1"/>
          </p:cNvSpPr>
          <p:nvPr>
            <p:ph type="dt" idx="1"/>
          </p:nvPr>
        </p:nvSpPr>
        <p:spPr bwMode="auto">
          <a:xfrm>
            <a:off x="3883025" y="0"/>
            <a:ext cx="2973388" cy="455613"/>
          </a:xfrm>
          <a:prstGeom prst="rect">
            <a:avLst/>
          </a:prstGeom>
          <a:noFill/>
          <a:ln w="9525">
            <a:noFill/>
            <a:miter lim="800000"/>
            <a:headEnd/>
            <a:tailEnd/>
          </a:ln>
          <a:effectLst/>
        </p:spPr>
        <p:txBody>
          <a:bodyPr vert="horz" wrap="square" lIns="86438" tIns="43219" rIns="86438" bIns="43219" numCol="1" anchor="t" anchorCtr="0" compatLnSpc="1">
            <a:prstTxWarp prst="textNoShape">
              <a:avLst/>
            </a:prstTxWarp>
          </a:bodyPr>
          <a:lstStyle>
            <a:lvl1pPr algn="r" defTabSz="864052" eaLnBrk="1" hangingPunct="1">
              <a:defRPr sz="1200">
                <a:latin typeface="Arial" charset="0"/>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1143000" y="687388"/>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5893" name="Rectangle 5"/>
          <p:cNvSpPr>
            <a:spLocks noGrp="1" noChangeArrowheads="1"/>
          </p:cNvSpPr>
          <p:nvPr>
            <p:ph type="body" sz="quarter" idx="3"/>
          </p:nvPr>
        </p:nvSpPr>
        <p:spPr bwMode="auto">
          <a:xfrm>
            <a:off x="685800" y="4343400"/>
            <a:ext cx="5486400" cy="4113213"/>
          </a:xfrm>
          <a:prstGeom prst="rect">
            <a:avLst/>
          </a:prstGeom>
          <a:noFill/>
          <a:ln w="9525">
            <a:noFill/>
            <a:miter lim="800000"/>
            <a:headEnd/>
            <a:tailEnd/>
          </a:ln>
          <a:effectLst/>
        </p:spPr>
        <p:txBody>
          <a:bodyPr vert="horz" wrap="square" lIns="86438" tIns="43219" rIns="86438" bIns="4321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65894" name="Rectangle 6"/>
          <p:cNvSpPr>
            <a:spLocks noGrp="1" noChangeArrowheads="1"/>
          </p:cNvSpPr>
          <p:nvPr>
            <p:ph type="ftr" sz="quarter" idx="4"/>
          </p:nvPr>
        </p:nvSpPr>
        <p:spPr bwMode="auto">
          <a:xfrm>
            <a:off x="0" y="8686800"/>
            <a:ext cx="2973388" cy="455613"/>
          </a:xfrm>
          <a:prstGeom prst="rect">
            <a:avLst/>
          </a:prstGeom>
          <a:noFill/>
          <a:ln w="9525">
            <a:noFill/>
            <a:miter lim="800000"/>
            <a:headEnd/>
            <a:tailEnd/>
          </a:ln>
          <a:effectLst/>
        </p:spPr>
        <p:txBody>
          <a:bodyPr vert="horz" wrap="square" lIns="86438" tIns="43219" rIns="86438" bIns="43219" numCol="1" anchor="b" anchorCtr="0" compatLnSpc="1">
            <a:prstTxWarp prst="textNoShape">
              <a:avLst/>
            </a:prstTxWarp>
          </a:bodyPr>
          <a:lstStyle>
            <a:lvl1pPr defTabSz="864052" eaLnBrk="1" hangingPunct="1">
              <a:defRPr sz="1200">
                <a:latin typeface="Arial" charset="0"/>
              </a:defRPr>
            </a:lvl1pPr>
          </a:lstStyle>
          <a:p>
            <a:pPr>
              <a:defRPr/>
            </a:pPr>
            <a:endParaRPr lang="en-US"/>
          </a:p>
        </p:txBody>
      </p:sp>
      <p:sp>
        <p:nvSpPr>
          <p:cNvPr id="165895" name="Rectangle 7"/>
          <p:cNvSpPr>
            <a:spLocks noGrp="1" noChangeArrowheads="1"/>
          </p:cNvSpPr>
          <p:nvPr>
            <p:ph type="sldNum" sz="quarter" idx="5"/>
          </p:nvPr>
        </p:nvSpPr>
        <p:spPr bwMode="auto">
          <a:xfrm>
            <a:off x="3883025" y="8686800"/>
            <a:ext cx="2973388" cy="455613"/>
          </a:xfrm>
          <a:prstGeom prst="rect">
            <a:avLst/>
          </a:prstGeom>
          <a:noFill/>
          <a:ln w="9525">
            <a:noFill/>
            <a:miter lim="800000"/>
            <a:headEnd/>
            <a:tailEnd/>
          </a:ln>
          <a:effectLst/>
        </p:spPr>
        <p:txBody>
          <a:bodyPr vert="horz" wrap="square" lIns="86438" tIns="43219" rIns="86438" bIns="43219" numCol="1" anchor="b" anchorCtr="0" compatLnSpc="1">
            <a:prstTxWarp prst="textNoShape">
              <a:avLst/>
            </a:prstTxWarp>
          </a:bodyPr>
          <a:lstStyle>
            <a:lvl1pPr algn="r" defTabSz="864052" eaLnBrk="1" hangingPunct="1">
              <a:defRPr sz="1200"/>
            </a:lvl1pPr>
          </a:lstStyle>
          <a:p>
            <a:pPr>
              <a:defRPr/>
            </a:pPr>
            <a:fld id="{455DC9C2-9153-4857-8138-4593FA9B269E}" type="slidenum">
              <a:rPr lang="en-US" altLang="en-US"/>
              <a:pPr>
                <a:defRPr/>
              </a:pPr>
              <a:t>‹#›</a:t>
            </a:fld>
            <a:endParaRPr lang="en-US" altLang="en-US" dirty="0"/>
          </a:p>
        </p:txBody>
      </p:sp>
    </p:spTree>
    <p:extLst>
      <p:ext uri="{BB962C8B-B14F-4D97-AF65-F5344CB8AC3E}">
        <p14:creationId xmlns:p14="http://schemas.microsoft.com/office/powerpoint/2010/main" val="17369507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a:ln/>
        </p:spPr>
      </p:sp>
      <p:sp>
        <p:nvSpPr>
          <p:cNvPr id="7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71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17563">
              <a:defRPr>
                <a:solidFill>
                  <a:schemeClr val="tx1"/>
                </a:solidFill>
                <a:latin typeface="Arial" panose="020B0604020202020204" pitchFamily="34" charset="0"/>
              </a:defRPr>
            </a:lvl1pPr>
            <a:lvl2pPr marL="701675" indent="-261938" defTabSz="817563">
              <a:defRPr>
                <a:solidFill>
                  <a:schemeClr val="tx1"/>
                </a:solidFill>
                <a:latin typeface="Arial" panose="020B0604020202020204" pitchFamily="34" charset="0"/>
              </a:defRPr>
            </a:lvl2pPr>
            <a:lvl3pPr marL="1084263" indent="-206375" defTabSz="817563">
              <a:defRPr>
                <a:solidFill>
                  <a:schemeClr val="tx1"/>
                </a:solidFill>
                <a:latin typeface="Arial" panose="020B0604020202020204" pitchFamily="34" charset="0"/>
              </a:defRPr>
            </a:lvl3pPr>
            <a:lvl4pPr marL="1522413" indent="-206375" defTabSz="817563">
              <a:defRPr>
                <a:solidFill>
                  <a:schemeClr val="tx1"/>
                </a:solidFill>
                <a:latin typeface="Arial" panose="020B0604020202020204" pitchFamily="34" charset="0"/>
              </a:defRPr>
            </a:lvl4pPr>
            <a:lvl5pPr marL="1960563" indent="-206375" defTabSz="817563">
              <a:defRPr>
                <a:solidFill>
                  <a:schemeClr val="tx1"/>
                </a:solidFill>
                <a:latin typeface="Arial" panose="020B0604020202020204" pitchFamily="34" charset="0"/>
              </a:defRPr>
            </a:lvl5pPr>
            <a:lvl6pPr marL="2417763" indent="-206375" defTabSz="817563" eaLnBrk="0" fontAlgn="base" hangingPunct="0">
              <a:spcBef>
                <a:spcPct val="0"/>
              </a:spcBef>
              <a:spcAft>
                <a:spcPct val="0"/>
              </a:spcAft>
              <a:defRPr>
                <a:solidFill>
                  <a:schemeClr val="tx1"/>
                </a:solidFill>
                <a:latin typeface="Arial" panose="020B0604020202020204" pitchFamily="34" charset="0"/>
              </a:defRPr>
            </a:lvl6pPr>
            <a:lvl7pPr marL="2874963" indent="-206375" defTabSz="817563" eaLnBrk="0" fontAlgn="base" hangingPunct="0">
              <a:spcBef>
                <a:spcPct val="0"/>
              </a:spcBef>
              <a:spcAft>
                <a:spcPct val="0"/>
              </a:spcAft>
              <a:defRPr>
                <a:solidFill>
                  <a:schemeClr val="tx1"/>
                </a:solidFill>
                <a:latin typeface="Arial" panose="020B0604020202020204" pitchFamily="34" charset="0"/>
              </a:defRPr>
            </a:lvl7pPr>
            <a:lvl8pPr marL="3332163" indent="-206375" defTabSz="817563" eaLnBrk="0" fontAlgn="base" hangingPunct="0">
              <a:spcBef>
                <a:spcPct val="0"/>
              </a:spcBef>
              <a:spcAft>
                <a:spcPct val="0"/>
              </a:spcAft>
              <a:defRPr>
                <a:solidFill>
                  <a:schemeClr val="tx1"/>
                </a:solidFill>
                <a:latin typeface="Arial" panose="020B0604020202020204" pitchFamily="34" charset="0"/>
              </a:defRPr>
            </a:lvl8pPr>
            <a:lvl9pPr marL="3789363" indent="-206375" defTabSz="817563" eaLnBrk="0" fontAlgn="base" hangingPunct="0">
              <a:spcBef>
                <a:spcPct val="0"/>
              </a:spcBef>
              <a:spcAft>
                <a:spcPct val="0"/>
              </a:spcAft>
              <a:defRPr>
                <a:solidFill>
                  <a:schemeClr val="tx1"/>
                </a:solidFill>
                <a:latin typeface="Arial" panose="020B0604020202020204" pitchFamily="34" charset="0"/>
              </a:defRPr>
            </a:lvl9pPr>
          </a:lstStyle>
          <a:p>
            <a:fld id="{8B039294-5888-409F-ABBE-0B79F442061B}" type="slidenum">
              <a:rPr lang="en-US" altLang="en-US" smtClean="0"/>
              <a:pPr/>
              <a:t>2</a:t>
            </a:fld>
            <a:endParaRPr lang="en-US" altLang="en-US" smtClean="0"/>
          </a:p>
        </p:txBody>
      </p:sp>
    </p:spTree>
    <p:extLst>
      <p:ext uri="{BB962C8B-B14F-4D97-AF65-F5344CB8AC3E}">
        <p14:creationId xmlns:p14="http://schemas.microsoft.com/office/powerpoint/2010/main" val="29565497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Time: 1 min</a:t>
            </a:r>
          </a:p>
          <a:p>
            <a:endParaRPr lang="en-US" altLang="en-US" smtClean="0">
              <a:latin typeface="Arial" panose="020B0604020202020204" pitchFamily="34" charset="0"/>
            </a:endParaRPr>
          </a:p>
          <a:p>
            <a:pPr eaLnBrk="1" hangingPunct="1">
              <a:spcBef>
                <a:spcPct val="0"/>
              </a:spcBef>
            </a:pPr>
            <a:r>
              <a:rPr lang="en-US" altLang="en-US" smtClean="0">
                <a:latin typeface="Arial" panose="020B0604020202020204" pitchFamily="34" charset="0"/>
              </a:rPr>
              <a:t>We’ve probably all had the experience of having a crappy or stressful day and a colleague steps up and goes that extra mile for you, explains something in a patient and thorough way, gives you a tip on how to get something done or helps you get it done.  My experience with UF is that we all do that type of thing on a regular basis for our each other. It’s one of the primary reasons I’ve been at UF for 16 years.  The GBAS mentor program is just another great opportunity to be that person.  It’s an opportunity to share your knowledge in different ways and at different levels – as a mentor or as a campus professional.  </a:t>
            </a:r>
          </a:p>
          <a:p>
            <a:endParaRPr lang="en-US" altLang="en-US" smtClean="0">
              <a:latin typeface="Arial" panose="020B0604020202020204" pitchFamily="34" charset="0"/>
            </a:endParaRPr>
          </a:p>
          <a:p>
            <a:r>
              <a:rPr lang="en-US" altLang="en-US" smtClean="0">
                <a:latin typeface="Arial" panose="020B0604020202020204" pitchFamily="34" charset="0"/>
              </a:rPr>
              <a:t>And if that weren’t enough, there are so many other concrete, objective professional benefits to participating in this way.  With this too, the evidence has shown time and again that we improve by helping others improve.  It’s just true.  And again, it can be hard to convince yourself to take that time away from getting your day-to-day job done but we KNOW it’s worth it.</a:t>
            </a:r>
          </a:p>
          <a:p>
            <a:endParaRPr lang="en-US" altLang="en-US" smtClean="0">
              <a:latin typeface="Arial" panose="020B0604020202020204" pitchFamily="34" charset="0"/>
            </a:endParaRPr>
          </a:p>
          <a:p>
            <a:r>
              <a:rPr lang="en-US" altLang="en-US" smtClean="0">
                <a:latin typeface="Arial" panose="020B0604020202020204" pitchFamily="34" charset="0"/>
              </a:rPr>
              <a:t>Having a pool of campus professionals can also create an advantageous dynamic where the mentor is the center hub in a wheel whose spokes reach out across campus for the mentee.  </a:t>
            </a:r>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3600">
              <a:defRPr>
                <a:solidFill>
                  <a:schemeClr val="tx1"/>
                </a:solidFill>
                <a:latin typeface="Arial" panose="020B0604020202020204" pitchFamily="34" charset="0"/>
              </a:defRPr>
            </a:lvl1pPr>
            <a:lvl2pPr marL="742950" indent="-285750" defTabSz="863600">
              <a:defRPr>
                <a:solidFill>
                  <a:schemeClr val="tx1"/>
                </a:solidFill>
                <a:latin typeface="Arial" panose="020B0604020202020204" pitchFamily="34" charset="0"/>
              </a:defRPr>
            </a:lvl2pPr>
            <a:lvl3pPr marL="1143000" indent="-228600" defTabSz="863600">
              <a:defRPr>
                <a:solidFill>
                  <a:schemeClr val="tx1"/>
                </a:solidFill>
                <a:latin typeface="Arial" panose="020B0604020202020204" pitchFamily="34" charset="0"/>
              </a:defRPr>
            </a:lvl3pPr>
            <a:lvl4pPr marL="1600200" indent="-228600" defTabSz="863600">
              <a:defRPr>
                <a:solidFill>
                  <a:schemeClr val="tx1"/>
                </a:solidFill>
                <a:latin typeface="Arial" panose="020B0604020202020204" pitchFamily="34" charset="0"/>
              </a:defRPr>
            </a:lvl4pPr>
            <a:lvl5pPr marL="2057400" indent="-228600" defTabSz="863600">
              <a:defRPr>
                <a:solidFill>
                  <a:schemeClr val="tx1"/>
                </a:solidFill>
                <a:latin typeface="Arial" panose="020B0604020202020204" pitchFamily="34" charset="0"/>
              </a:defRPr>
            </a:lvl5pPr>
            <a:lvl6pPr marL="2514600" indent="-228600" defTabSz="863600" eaLnBrk="0" fontAlgn="base" hangingPunct="0">
              <a:spcBef>
                <a:spcPct val="0"/>
              </a:spcBef>
              <a:spcAft>
                <a:spcPct val="0"/>
              </a:spcAft>
              <a:defRPr>
                <a:solidFill>
                  <a:schemeClr val="tx1"/>
                </a:solidFill>
                <a:latin typeface="Arial" panose="020B0604020202020204" pitchFamily="34" charset="0"/>
              </a:defRPr>
            </a:lvl6pPr>
            <a:lvl7pPr marL="2971800" indent="-228600" defTabSz="863600" eaLnBrk="0" fontAlgn="base" hangingPunct="0">
              <a:spcBef>
                <a:spcPct val="0"/>
              </a:spcBef>
              <a:spcAft>
                <a:spcPct val="0"/>
              </a:spcAft>
              <a:defRPr>
                <a:solidFill>
                  <a:schemeClr val="tx1"/>
                </a:solidFill>
                <a:latin typeface="Arial" panose="020B0604020202020204" pitchFamily="34" charset="0"/>
              </a:defRPr>
            </a:lvl7pPr>
            <a:lvl8pPr marL="3429000" indent="-228600" defTabSz="863600" eaLnBrk="0" fontAlgn="base" hangingPunct="0">
              <a:spcBef>
                <a:spcPct val="0"/>
              </a:spcBef>
              <a:spcAft>
                <a:spcPct val="0"/>
              </a:spcAft>
              <a:defRPr>
                <a:solidFill>
                  <a:schemeClr val="tx1"/>
                </a:solidFill>
                <a:latin typeface="Arial" panose="020B0604020202020204" pitchFamily="34" charset="0"/>
              </a:defRPr>
            </a:lvl8pPr>
            <a:lvl9pPr marL="3886200" indent="-228600" defTabSz="863600" eaLnBrk="0" fontAlgn="base" hangingPunct="0">
              <a:spcBef>
                <a:spcPct val="0"/>
              </a:spcBef>
              <a:spcAft>
                <a:spcPct val="0"/>
              </a:spcAft>
              <a:defRPr>
                <a:solidFill>
                  <a:schemeClr val="tx1"/>
                </a:solidFill>
                <a:latin typeface="Arial" panose="020B0604020202020204" pitchFamily="34" charset="0"/>
              </a:defRPr>
            </a:lvl9pPr>
          </a:lstStyle>
          <a:p>
            <a:fld id="{0B3B1538-82A7-4B55-BAA5-F2777CCB25BF}" type="slidenum">
              <a:rPr lang="en-US" altLang="en-US" smtClean="0"/>
              <a:pPr/>
              <a:t>19</a:t>
            </a:fld>
            <a:endParaRPr lang="en-US" altLang="en-US" smtClean="0"/>
          </a:p>
        </p:txBody>
      </p:sp>
    </p:spTree>
    <p:extLst>
      <p:ext uri="{BB962C8B-B14F-4D97-AF65-F5344CB8AC3E}">
        <p14:creationId xmlns:p14="http://schemas.microsoft.com/office/powerpoint/2010/main" val="17489971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Time: 1 min</a:t>
            </a:r>
          </a:p>
          <a:p>
            <a:endParaRPr lang="en-US" altLang="en-US" smtClean="0">
              <a:latin typeface="Arial" panose="020B0604020202020204" pitchFamily="34" charset="0"/>
            </a:endParaRPr>
          </a:p>
          <a:p>
            <a:pPr eaLnBrk="1" hangingPunct="1">
              <a:spcBef>
                <a:spcPct val="0"/>
              </a:spcBef>
            </a:pPr>
            <a:r>
              <a:rPr lang="en-US" altLang="en-US" smtClean="0">
                <a:latin typeface="Arial" panose="020B0604020202020204" pitchFamily="34" charset="0"/>
              </a:rPr>
              <a:t>This is what we are looking for in a Mentor or Campus Pro.  And again Mentor – exempt but campus pro – hourly or exempt.</a:t>
            </a:r>
          </a:p>
          <a:p>
            <a:pPr eaLnBrk="1" hangingPunct="1">
              <a:spcBef>
                <a:spcPct val="0"/>
              </a:spcBef>
            </a:pPr>
            <a:endParaRPr lang="en-US" altLang="en-US" smtClean="0">
              <a:latin typeface="Arial" panose="020B0604020202020204" pitchFamily="34" charset="0"/>
            </a:endParaRPr>
          </a:p>
          <a:p>
            <a:pPr eaLnBrk="1" hangingPunct="1">
              <a:spcBef>
                <a:spcPct val="0"/>
              </a:spcBef>
            </a:pPr>
            <a:r>
              <a:rPr lang="en-US" altLang="en-US" smtClean="0">
                <a:latin typeface="Arial" panose="020B0604020202020204" pitchFamily="34" charset="0"/>
              </a:rPr>
              <a:t>You may not think of yourselves as “good enough” to be one, maybe because the more you know the more you are aware of the things you don’t know, right? With our various roles, backgrounds, experience and specialties we are all each other’s wealth of knowledge.  And if we aren’t tapping each other for that information, we risk letting it go to waste.</a:t>
            </a:r>
          </a:p>
          <a:p>
            <a:endParaRPr lang="en-US" altLang="en-US" smtClean="0">
              <a:latin typeface="Arial" panose="020B0604020202020204" pitchFamily="34" charset="0"/>
            </a:endParaRPr>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3600">
              <a:defRPr>
                <a:solidFill>
                  <a:schemeClr val="tx1"/>
                </a:solidFill>
                <a:latin typeface="Arial" panose="020B0604020202020204" pitchFamily="34" charset="0"/>
              </a:defRPr>
            </a:lvl1pPr>
            <a:lvl2pPr marL="742950" indent="-285750" defTabSz="863600">
              <a:defRPr>
                <a:solidFill>
                  <a:schemeClr val="tx1"/>
                </a:solidFill>
                <a:latin typeface="Arial" panose="020B0604020202020204" pitchFamily="34" charset="0"/>
              </a:defRPr>
            </a:lvl2pPr>
            <a:lvl3pPr marL="1143000" indent="-228600" defTabSz="863600">
              <a:defRPr>
                <a:solidFill>
                  <a:schemeClr val="tx1"/>
                </a:solidFill>
                <a:latin typeface="Arial" panose="020B0604020202020204" pitchFamily="34" charset="0"/>
              </a:defRPr>
            </a:lvl3pPr>
            <a:lvl4pPr marL="1600200" indent="-228600" defTabSz="863600">
              <a:defRPr>
                <a:solidFill>
                  <a:schemeClr val="tx1"/>
                </a:solidFill>
                <a:latin typeface="Arial" panose="020B0604020202020204" pitchFamily="34" charset="0"/>
              </a:defRPr>
            </a:lvl4pPr>
            <a:lvl5pPr marL="2057400" indent="-228600" defTabSz="863600">
              <a:defRPr>
                <a:solidFill>
                  <a:schemeClr val="tx1"/>
                </a:solidFill>
                <a:latin typeface="Arial" panose="020B0604020202020204" pitchFamily="34" charset="0"/>
              </a:defRPr>
            </a:lvl5pPr>
            <a:lvl6pPr marL="2514600" indent="-228600" defTabSz="863600" eaLnBrk="0" fontAlgn="base" hangingPunct="0">
              <a:spcBef>
                <a:spcPct val="0"/>
              </a:spcBef>
              <a:spcAft>
                <a:spcPct val="0"/>
              </a:spcAft>
              <a:defRPr>
                <a:solidFill>
                  <a:schemeClr val="tx1"/>
                </a:solidFill>
                <a:latin typeface="Arial" panose="020B0604020202020204" pitchFamily="34" charset="0"/>
              </a:defRPr>
            </a:lvl6pPr>
            <a:lvl7pPr marL="2971800" indent="-228600" defTabSz="863600" eaLnBrk="0" fontAlgn="base" hangingPunct="0">
              <a:spcBef>
                <a:spcPct val="0"/>
              </a:spcBef>
              <a:spcAft>
                <a:spcPct val="0"/>
              </a:spcAft>
              <a:defRPr>
                <a:solidFill>
                  <a:schemeClr val="tx1"/>
                </a:solidFill>
                <a:latin typeface="Arial" panose="020B0604020202020204" pitchFamily="34" charset="0"/>
              </a:defRPr>
            </a:lvl7pPr>
            <a:lvl8pPr marL="3429000" indent="-228600" defTabSz="863600" eaLnBrk="0" fontAlgn="base" hangingPunct="0">
              <a:spcBef>
                <a:spcPct val="0"/>
              </a:spcBef>
              <a:spcAft>
                <a:spcPct val="0"/>
              </a:spcAft>
              <a:defRPr>
                <a:solidFill>
                  <a:schemeClr val="tx1"/>
                </a:solidFill>
                <a:latin typeface="Arial" panose="020B0604020202020204" pitchFamily="34" charset="0"/>
              </a:defRPr>
            </a:lvl8pPr>
            <a:lvl9pPr marL="3886200" indent="-228600" defTabSz="863600" eaLnBrk="0" fontAlgn="base" hangingPunct="0">
              <a:spcBef>
                <a:spcPct val="0"/>
              </a:spcBef>
              <a:spcAft>
                <a:spcPct val="0"/>
              </a:spcAft>
              <a:defRPr>
                <a:solidFill>
                  <a:schemeClr val="tx1"/>
                </a:solidFill>
                <a:latin typeface="Arial" panose="020B0604020202020204" pitchFamily="34" charset="0"/>
              </a:defRPr>
            </a:lvl9pPr>
          </a:lstStyle>
          <a:p>
            <a:fld id="{A9C1498F-F17B-415D-B323-D042D80D82DB}" type="slidenum">
              <a:rPr lang="en-US" altLang="en-US" smtClean="0"/>
              <a:pPr/>
              <a:t>20</a:t>
            </a:fld>
            <a:endParaRPr lang="en-US" altLang="en-US" smtClean="0"/>
          </a:p>
        </p:txBody>
      </p:sp>
    </p:spTree>
    <p:extLst>
      <p:ext uri="{BB962C8B-B14F-4D97-AF65-F5344CB8AC3E}">
        <p14:creationId xmlns:p14="http://schemas.microsoft.com/office/powerpoint/2010/main" val="34123925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Time: 1 min</a:t>
            </a:r>
          </a:p>
          <a:p>
            <a:endParaRPr lang="en-US" altLang="en-US" smtClean="0">
              <a:latin typeface="Arial" panose="020B0604020202020204" pitchFamily="34" charset="0"/>
            </a:endParaRPr>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3600">
              <a:defRPr>
                <a:solidFill>
                  <a:schemeClr val="tx1"/>
                </a:solidFill>
                <a:latin typeface="Arial" panose="020B0604020202020204" pitchFamily="34" charset="0"/>
              </a:defRPr>
            </a:lvl1pPr>
            <a:lvl2pPr marL="742950" indent="-285750" defTabSz="863600">
              <a:defRPr>
                <a:solidFill>
                  <a:schemeClr val="tx1"/>
                </a:solidFill>
                <a:latin typeface="Arial" panose="020B0604020202020204" pitchFamily="34" charset="0"/>
              </a:defRPr>
            </a:lvl2pPr>
            <a:lvl3pPr marL="1143000" indent="-228600" defTabSz="863600">
              <a:defRPr>
                <a:solidFill>
                  <a:schemeClr val="tx1"/>
                </a:solidFill>
                <a:latin typeface="Arial" panose="020B0604020202020204" pitchFamily="34" charset="0"/>
              </a:defRPr>
            </a:lvl3pPr>
            <a:lvl4pPr marL="1600200" indent="-228600" defTabSz="863600">
              <a:defRPr>
                <a:solidFill>
                  <a:schemeClr val="tx1"/>
                </a:solidFill>
                <a:latin typeface="Arial" panose="020B0604020202020204" pitchFamily="34" charset="0"/>
              </a:defRPr>
            </a:lvl4pPr>
            <a:lvl5pPr marL="2057400" indent="-228600" defTabSz="863600">
              <a:defRPr>
                <a:solidFill>
                  <a:schemeClr val="tx1"/>
                </a:solidFill>
                <a:latin typeface="Arial" panose="020B0604020202020204" pitchFamily="34" charset="0"/>
              </a:defRPr>
            </a:lvl5pPr>
            <a:lvl6pPr marL="2514600" indent="-228600" defTabSz="863600" eaLnBrk="0" fontAlgn="base" hangingPunct="0">
              <a:spcBef>
                <a:spcPct val="0"/>
              </a:spcBef>
              <a:spcAft>
                <a:spcPct val="0"/>
              </a:spcAft>
              <a:defRPr>
                <a:solidFill>
                  <a:schemeClr val="tx1"/>
                </a:solidFill>
                <a:latin typeface="Arial" panose="020B0604020202020204" pitchFamily="34" charset="0"/>
              </a:defRPr>
            </a:lvl6pPr>
            <a:lvl7pPr marL="2971800" indent="-228600" defTabSz="863600" eaLnBrk="0" fontAlgn="base" hangingPunct="0">
              <a:spcBef>
                <a:spcPct val="0"/>
              </a:spcBef>
              <a:spcAft>
                <a:spcPct val="0"/>
              </a:spcAft>
              <a:defRPr>
                <a:solidFill>
                  <a:schemeClr val="tx1"/>
                </a:solidFill>
                <a:latin typeface="Arial" panose="020B0604020202020204" pitchFamily="34" charset="0"/>
              </a:defRPr>
            </a:lvl7pPr>
            <a:lvl8pPr marL="3429000" indent="-228600" defTabSz="863600" eaLnBrk="0" fontAlgn="base" hangingPunct="0">
              <a:spcBef>
                <a:spcPct val="0"/>
              </a:spcBef>
              <a:spcAft>
                <a:spcPct val="0"/>
              </a:spcAft>
              <a:defRPr>
                <a:solidFill>
                  <a:schemeClr val="tx1"/>
                </a:solidFill>
                <a:latin typeface="Arial" panose="020B0604020202020204" pitchFamily="34" charset="0"/>
              </a:defRPr>
            </a:lvl8pPr>
            <a:lvl9pPr marL="3886200" indent="-228600" defTabSz="863600" eaLnBrk="0" fontAlgn="base" hangingPunct="0">
              <a:spcBef>
                <a:spcPct val="0"/>
              </a:spcBef>
              <a:spcAft>
                <a:spcPct val="0"/>
              </a:spcAft>
              <a:defRPr>
                <a:solidFill>
                  <a:schemeClr val="tx1"/>
                </a:solidFill>
                <a:latin typeface="Arial" panose="020B0604020202020204" pitchFamily="34" charset="0"/>
              </a:defRPr>
            </a:lvl9pPr>
          </a:lstStyle>
          <a:p>
            <a:fld id="{CC9690F3-C098-4B2E-A980-BEFC662CE2CD}" type="slidenum">
              <a:rPr lang="en-US" altLang="en-US" smtClean="0"/>
              <a:pPr/>
              <a:t>21</a:t>
            </a:fld>
            <a:endParaRPr lang="en-US" altLang="en-US" smtClean="0"/>
          </a:p>
        </p:txBody>
      </p:sp>
    </p:spTree>
    <p:extLst>
      <p:ext uri="{BB962C8B-B14F-4D97-AF65-F5344CB8AC3E}">
        <p14:creationId xmlns:p14="http://schemas.microsoft.com/office/powerpoint/2010/main" val="7737283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3600">
              <a:defRPr>
                <a:solidFill>
                  <a:schemeClr val="tx1"/>
                </a:solidFill>
                <a:latin typeface="Arial" panose="020B0604020202020204" pitchFamily="34" charset="0"/>
              </a:defRPr>
            </a:lvl1pPr>
            <a:lvl2pPr marL="742950" indent="-285750" defTabSz="863600">
              <a:defRPr>
                <a:solidFill>
                  <a:schemeClr val="tx1"/>
                </a:solidFill>
                <a:latin typeface="Arial" panose="020B0604020202020204" pitchFamily="34" charset="0"/>
              </a:defRPr>
            </a:lvl2pPr>
            <a:lvl3pPr marL="1143000" indent="-228600" defTabSz="863600">
              <a:defRPr>
                <a:solidFill>
                  <a:schemeClr val="tx1"/>
                </a:solidFill>
                <a:latin typeface="Arial" panose="020B0604020202020204" pitchFamily="34" charset="0"/>
              </a:defRPr>
            </a:lvl3pPr>
            <a:lvl4pPr marL="1600200" indent="-228600" defTabSz="863600">
              <a:defRPr>
                <a:solidFill>
                  <a:schemeClr val="tx1"/>
                </a:solidFill>
                <a:latin typeface="Arial" panose="020B0604020202020204" pitchFamily="34" charset="0"/>
              </a:defRPr>
            </a:lvl4pPr>
            <a:lvl5pPr marL="2057400" indent="-228600" defTabSz="863600">
              <a:defRPr>
                <a:solidFill>
                  <a:schemeClr val="tx1"/>
                </a:solidFill>
                <a:latin typeface="Arial" panose="020B0604020202020204" pitchFamily="34" charset="0"/>
              </a:defRPr>
            </a:lvl5pPr>
            <a:lvl6pPr marL="2514600" indent="-228600" defTabSz="863600" eaLnBrk="0" fontAlgn="base" hangingPunct="0">
              <a:spcBef>
                <a:spcPct val="0"/>
              </a:spcBef>
              <a:spcAft>
                <a:spcPct val="0"/>
              </a:spcAft>
              <a:defRPr>
                <a:solidFill>
                  <a:schemeClr val="tx1"/>
                </a:solidFill>
                <a:latin typeface="Arial" panose="020B0604020202020204" pitchFamily="34" charset="0"/>
              </a:defRPr>
            </a:lvl6pPr>
            <a:lvl7pPr marL="2971800" indent="-228600" defTabSz="863600" eaLnBrk="0" fontAlgn="base" hangingPunct="0">
              <a:spcBef>
                <a:spcPct val="0"/>
              </a:spcBef>
              <a:spcAft>
                <a:spcPct val="0"/>
              </a:spcAft>
              <a:defRPr>
                <a:solidFill>
                  <a:schemeClr val="tx1"/>
                </a:solidFill>
                <a:latin typeface="Arial" panose="020B0604020202020204" pitchFamily="34" charset="0"/>
              </a:defRPr>
            </a:lvl7pPr>
            <a:lvl8pPr marL="3429000" indent="-228600" defTabSz="863600" eaLnBrk="0" fontAlgn="base" hangingPunct="0">
              <a:spcBef>
                <a:spcPct val="0"/>
              </a:spcBef>
              <a:spcAft>
                <a:spcPct val="0"/>
              </a:spcAft>
              <a:defRPr>
                <a:solidFill>
                  <a:schemeClr val="tx1"/>
                </a:solidFill>
                <a:latin typeface="Arial" panose="020B0604020202020204" pitchFamily="34" charset="0"/>
              </a:defRPr>
            </a:lvl8pPr>
            <a:lvl9pPr marL="3886200" indent="-228600" defTabSz="863600" eaLnBrk="0" fontAlgn="base" hangingPunct="0">
              <a:spcBef>
                <a:spcPct val="0"/>
              </a:spcBef>
              <a:spcAft>
                <a:spcPct val="0"/>
              </a:spcAft>
              <a:defRPr>
                <a:solidFill>
                  <a:schemeClr val="tx1"/>
                </a:solidFill>
                <a:latin typeface="Arial" panose="020B0604020202020204" pitchFamily="34" charset="0"/>
              </a:defRPr>
            </a:lvl9pPr>
          </a:lstStyle>
          <a:p>
            <a:fld id="{BFED5834-A8C5-411F-B251-B1E4833C97CB}" type="slidenum">
              <a:rPr lang="en-US" altLang="en-US" smtClean="0"/>
              <a:pPr/>
              <a:t>28</a:t>
            </a:fld>
            <a:endParaRPr lang="en-US" altLang="en-US" smtClean="0"/>
          </a:p>
        </p:txBody>
      </p:sp>
    </p:spTree>
    <p:extLst>
      <p:ext uri="{BB962C8B-B14F-4D97-AF65-F5344CB8AC3E}">
        <p14:creationId xmlns:p14="http://schemas.microsoft.com/office/powerpoint/2010/main" val="2431842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16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3600">
              <a:defRPr>
                <a:solidFill>
                  <a:schemeClr val="tx1"/>
                </a:solidFill>
                <a:latin typeface="Arial" panose="020B0604020202020204" pitchFamily="34" charset="0"/>
              </a:defRPr>
            </a:lvl1pPr>
            <a:lvl2pPr marL="742950" indent="-285750" defTabSz="863600">
              <a:defRPr>
                <a:solidFill>
                  <a:schemeClr val="tx1"/>
                </a:solidFill>
                <a:latin typeface="Arial" panose="020B0604020202020204" pitchFamily="34" charset="0"/>
              </a:defRPr>
            </a:lvl2pPr>
            <a:lvl3pPr marL="1143000" indent="-228600" defTabSz="863600">
              <a:defRPr>
                <a:solidFill>
                  <a:schemeClr val="tx1"/>
                </a:solidFill>
                <a:latin typeface="Arial" panose="020B0604020202020204" pitchFamily="34" charset="0"/>
              </a:defRPr>
            </a:lvl3pPr>
            <a:lvl4pPr marL="1600200" indent="-228600" defTabSz="863600">
              <a:defRPr>
                <a:solidFill>
                  <a:schemeClr val="tx1"/>
                </a:solidFill>
                <a:latin typeface="Arial" panose="020B0604020202020204" pitchFamily="34" charset="0"/>
              </a:defRPr>
            </a:lvl4pPr>
            <a:lvl5pPr marL="2057400" indent="-228600" defTabSz="863600">
              <a:defRPr>
                <a:solidFill>
                  <a:schemeClr val="tx1"/>
                </a:solidFill>
                <a:latin typeface="Arial" panose="020B0604020202020204" pitchFamily="34" charset="0"/>
              </a:defRPr>
            </a:lvl5pPr>
            <a:lvl6pPr marL="2514600" indent="-228600" defTabSz="863600" eaLnBrk="0" fontAlgn="base" hangingPunct="0">
              <a:spcBef>
                <a:spcPct val="0"/>
              </a:spcBef>
              <a:spcAft>
                <a:spcPct val="0"/>
              </a:spcAft>
              <a:defRPr>
                <a:solidFill>
                  <a:schemeClr val="tx1"/>
                </a:solidFill>
                <a:latin typeface="Arial" panose="020B0604020202020204" pitchFamily="34" charset="0"/>
              </a:defRPr>
            </a:lvl6pPr>
            <a:lvl7pPr marL="2971800" indent="-228600" defTabSz="863600" eaLnBrk="0" fontAlgn="base" hangingPunct="0">
              <a:spcBef>
                <a:spcPct val="0"/>
              </a:spcBef>
              <a:spcAft>
                <a:spcPct val="0"/>
              </a:spcAft>
              <a:defRPr>
                <a:solidFill>
                  <a:schemeClr val="tx1"/>
                </a:solidFill>
                <a:latin typeface="Arial" panose="020B0604020202020204" pitchFamily="34" charset="0"/>
              </a:defRPr>
            </a:lvl7pPr>
            <a:lvl8pPr marL="3429000" indent="-228600" defTabSz="863600" eaLnBrk="0" fontAlgn="base" hangingPunct="0">
              <a:spcBef>
                <a:spcPct val="0"/>
              </a:spcBef>
              <a:spcAft>
                <a:spcPct val="0"/>
              </a:spcAft>
              <a:defRPr>
                <a:solidFill>
                  <a:schemeClr val="tx1"/>
                </a:solidFill>
                <a:latin typeface="Arial" panose="020B0604020202020204" pitchFamily="34" charset="0"/>
              </a:defRPr>
            </a:lvl8pPr>
            <a:lvl9pPr marL="3886200" indent="-228600" defTabSz="863600" eaLnBrk="0" fontAlgn="base" hangingPunct="0">
              <a:spcBef>
                <a:spcPct val="0"/>
              </a:spcBef>
              <a:spcAft>
                <a:spcPct val="0"/>
              </a:spcAft>
              <a:defRPr>
                <a:solidFill>
                  <a:schemeClr val="tx1"/>
                </a:solidFill>
                <a:latin typeface="Arial" panose="020B0604020202020204" pitchFamily="34" charset="0"/>
              </a:defRPr>
            </a:lvl9pPr>
          </a:lstStyle>
          <a:p>
            <a:fld id="{BB30D613-54AD-4210-9A7C-C607474FA620}" type="slidenum">
              <a:rPr lang="en-US" altLang="en-US" smtClean="0"/>
              <a:pPr/>
              <a:t>10</a:t>
            </a:fld>
            <a:endParaRPr lang="en-US" altLang="en-US" smtClean="0"/>
          </a:p>
        </p:txBody>
      </p:sp>
    </p:spTree>
    <p:extLst>
      <p:ext uri="{BB962C8B-B14F-4D97-AF65-F5344CB8AC3E}">
        <p14:creationId xmlns:p14="http://schemas.microsoft.com/office/powerpoint/2010/main" val="3897304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Time 2 min (It is 10 minutes of presentation)</a:t>
            </a:r>
          </a:p>
          <a:p>
            <a:endParaRPr lang="en-US" altLang="en-US" smtClean="0">
              <a:latin typeface="Arial" panose="020B0604020202020204" pitchFamily="34" charset="0"/>
            </a:endParaRPr>
          </a:p>
          <a:p>
            <a:r>
              <a:rPr lang="en-US" altLang="en-US" smtClean="0">
                <a:latin typeface="Arial" panose="020B0604020202020204" pitchFamily="34" charset="0"/>
              </a:rPr>
              <a:t>What is your professional growth worth to you? How much time do you devote to it now? </a:t>
            </a:r>
          </a:p>
          <a:p>
            <a:endParaRPr lang="en-US" altLang="en-US" smtClean="0">
              <a:latin typeface="Arial" panose="020B0604020202020204" pitchFamily="34" charset="0"/>
            </a:endParaRPr>
          </a:p>
          <a:p>
            <a:r>
              <a:rPr lang="en-US" altLang="en-US" smtClean="0">
                <a:latin typeface="Arial" panose="020B0604020202020204" pitchFamily="34" charset="0"/>
              </a:rPr>
              <a:t>It can be hard to convince yourself that it’s good to take ANY time at all away from getting the day-to-day done.  But we know it makes us more effective. It is proven time and time again in the research and in practice. As Stephen Covey has put it, if you take the time away from cutting wood to actually sharpen your saw, you will get more wood cut.</a:t>
            </a:r>
          </a:p>
          <a:p>
            <a:endParaRPr lang="en-US" altLang="en-US" smtClean="0">
              <a:latin typeface="Arial" panose="020B0604020202020204" pitchFamily="34" charset="0"/>
            </a:endParaRPr>
          </a:p>
          <a:p>
            <a:pPr eaLnBrk="1" hangingPunct="1">
              <a:spcBef>
                <a:spcPct val="0"/>
              </a:spcBef>
            </a:pPr>
            <a:r>
              <a:rPr lang="en-US" altLang="en-US" smtClean="0">
                <a:latin typeface="Arial" panose="020B0604020202020204" pitchFamily="34" charset="0"/>
              </a:rPr>
              <a:t>The GBAS mentor program provides you that “sharpen your saw” time; with the space and the support for that process.   It’s a one year (July-June) program where you engage in monthly activities that will not only increase your effectiveness but the joy you find in your job.</a:t>
            </a:r>
          </a:p>
        </p:txBody>
      </p:sp>
      <p:sp>
        <p:nvSpPr>
          <p:cNvPr id="19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3600">
              <a:defRPr>
                <a:solidFill>
                  <a:schemeClr val="tx1"/>
                </a:solidFill>
                <a:latin typeface="Arial" panose="020B0604020202020204" pitchFamily="34" charset="0"/>
              </a:defRPr>
            </a:lvl1pPr>
            <a:lvl2pPr marL="742950" indent="-285750" defTabSz="863600">
              <a:defRPr>
                <a:solidFill>
                  <a:schemeClr val="tx1"/>
                </a:solidFill>
                <a:latin typeface="Arial" panose="020B0604020202020204" pitchFamily="34" charset="0"/>
              </a:defRPr>
            </a:lvl2pPr>
            <a:lvl3pPr marL="1143000" indent="-228600" defTabSz="863600">
              <a:defRPr>
                <a:solidFill>
                  <a:schemeClr val="tx1"/>
                </a:solidFill>
                <a:latin typeface="Arial" panose="020B0604020202020204" pitchFamily="34" charset="0"/>
              </a:defRPr>
            </a:lvl3pPr>
            <a:lvl4pPr marL="1600200" indent="-228600" defTabSz="863600">
              <a:defRPr>
                <a:solidFill>
                  <a:schemeClr val="tx1"/>
                </a:solidFill>
                <a:latin typeface="Arial" panose="020B0604020202020204" pitchFamily="34" charset="0"/>
              </a:defRPr>
            </a:lvl4pPr>
            <a:lvl5pPr marL="2057400" indent="-228600" defTabSz="863600">
              <a:defRPr>
                <a:solidFill>
                  <a:schemeClr val="tx1"/>
                </a:solidFill>
                <a:latin typeface="Arial" panose="020B0604020202020204" pitchFamily="34" charset="0"/>
              </a:defRPr>
            </a:lvl5pPr>
            <a:lvl6pPr marL="2514600" indent="-228600" defTabSz="863600" eaLnBrk="0" fontAlgn="base" hangingPunct="0">
              <a:spcBef>
                <a:spcPct val="0"/>
              </a:spcBef>
              <a:spcAft>
                <a:spcPct val="0"/>
              </a:spcAft>
              <a:defRPr>
                <a:solidFill>
                  <a:schemeClr val="tx1"/>
                </a:solidFill>
                <a:latin typeface="Arial" panose="020B0604020202020204" pitchFamily="34" charset="0"/>
              </a:defRPr>
            </a:lvl6pPr>
            <a:lvl7pPr marL="2971800" indent="-228600" defTabSz="863600" eaLnBrk="0" fontAlgn="base" hangingPunct="0">
              <a:spcBef>
                <a:spcPct val="0"/>
              </a:spcBef>
              <a:spcAft>
                <a:spcPct val="0"/>
              </a:spcAft>
              <a:defRPr>
                <a:solidFill>
                  <a:schemeClr val="tx1"/>
                </a:solidFill>
                <a:latin typeface="Arial" panose="020B0604020202020204" pitchFamily="34" charset="0"/>
              </a:defRPr>
            </a:lvl7pPr>
            <a:lvl8pPr marL="3429000" indent="-228600" defTabSz="863600" eaLnBrk="0" fontAlgn="base" hangingPunct="0">
              <a:spcBef>
                <a:spcPct val="0"/>
              </a:spcBef>
              <a:spcAft>
                <a:spcPct val="0"/>
              </a:spcAft>
              <a:defRPr>
                <a:solidFill>
                  <a:schemeClr val="tx1"/>
                </a:solidFill>
                <a:latin typeface="Arial" panose="020B0604020202020204" pitchFamily="34" charset="0"/>
              </a:defRPr>
            </a:lvl8pPr>
            <a:lvl9pPr marL="3886200" indent="-228600" defTabSz="863600" eaLnBrk="0" fontAlgn="base" hangingPunct="0">
              <a:spcBef>
                <a:spcPct val="0"/>
              </a:spcBef>
              <a:spcAft>
                <a:spcPct val="0"/>
              </a:spcAft>
              <a:defRPr>
                <a:solidFill>
                  <a:schemeClr val="tx1"/>
                </a:solidFill>
                <a:latin typeface="Arial" panose="020B0604020202020204" pitchFamily="34" charset="0"/>
              </a:defRPr>
            </a:lvl9pPr>
          </a:lstStyle>
          <a:p>
            <a:fld id="{12E51BFB-C3AA-4201-8CB2-5B4B90A53488}" type="slidenum">
              <a:rPr lang="en-US" altLang="en-US" smtClean="0"/>
              <a:pPr/>
              <a:t>12</a:t>
            </a:fld>
            <a:endParaRPr lang="en-US" altLang="en-US" smtClean="0"/>
          </a:p>
        </p:txBody>
      </p:sp>
    </p:spTree>
    <p:extLst>
      <p:ext uri="{BB962C8B-B14F-4D97-AF65-F5344CB8AC3E}">
        <p14:creationId xmlns:p14="http://schemas.microsoft.com/office/powerpoint/2010/main" val="22580428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How does the program bring value to you?</a:t>
            </a:r>
          </a:p>
          <a:p>
            <a:endParaRPr lang="en-US" altLang="en-US" smtClean="0">
              <a:latin typeface="Arial" panose="020B0604020202020204" pitchFamily="34" charset="0"/>
            </a:endParaRPr>
          </a:p>
          <a:p>
            <a:r>
              <a:rPr lang="en-US" altLang="en-US" smtClean="0">
                <a:latin typeface="Arial" panose="020B0604020202020204" pitchFamily="34" charset="0"/>
              </a:rPr>
              <a:t>Past mentee feedback, shows us that one of the largest benefits is the ability to connect with other people about the work.  </a:t>
            </a:r>
          </a:p>
          <a:p>
            <a:endParaRPr lang="en-US" altLang="en-US" smtClean="0">
              <a:latin typeface="Arial" panose="020B0604020202020204" pitchFamily="34" charset="0"/>
            </a:endParaRPr>
          </a:p>
          <a:p>
            <a:r>
              <a:rPr lang="en-US" altLang="en-US" b="1" smtClean="0">
                <a:latin typeface="Arial" panose="020B0604020202020204" pitchFamily="34" charset="0"/>
              </a:rPr>
              <a:t>Building a community of practice, sharing information and networking are at the forefront of the mentor program experience. </a:t>
            </a:r>
          </a:p>
          <a:p>
            <a:endParaRPr lang="en-US" altLang="en-US" smtClean="0">
              <a:latin typeface="Arial" panose="020B0604020202020204" pitchFamily="34" charset="0"/>
            </a:endParaRPr>
          </a:p>
          <a:p>
            <a:r>
              <a:rPr lang="en-US" altLang="en-US" b="1" smtClean="0">
                <a:latin typeface="Arial" panose="020B0604020202020204" pitchFamily="34" charset="0"/>
              </a:rPr>
              <a:t>Getting work done through people. Growing through people.  That’s the focus and high value of the mentor program.</a:t>
            </a:r>
          </a:p>
          <a:p>
            <a:endParaRPr lang="en-US" altLang="en-US" smtClean="0">
              <a:latin typeface="Arial" panose="020B0604020202020204" pitchFamily="34" charset="0"/>
            </a:endParaRPr>
          </a:p>
        </p:txBody>
      </p:sp>
      <p:sp>
        <p:nvSpPr>
          <p:cNvPr id="21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3600">
              <a:defRPr>
                <a:solidFill>
                  <a:schemeClr val="tx1"/>
                </a:solidFill>
                <a:latin typeface="Arial" panose="020B0604020202020204" pitchFamily="34" charset="0"/>
              </a:defRPr>
            </a:lvl1pPr>
            <a:lvl2pPr marL="742950" indent="-285750" defTabSz="863600">
              <a:defRPr>
                <a:solidFill>
                  <a:schemeClr val="tx1"/>
                </a:solidFill>
                <a:latin typeface="Arial" panose="020B0604020202020204" pitchFamily="34" charset="0"/>
              </a:defRPr>
            </a:lvl2pPr>
            <a:lvl3pPr marL="1143000" indent="-228600" defTabSz="863600">
              <a:defRPr>
                <a:solidFill>
                  <a:schemeClr val="tx1"/>
                </a:solidFill>
                <a:latin typeface="Arial" panose="020B0604020202020204" pitchFamily="34" charset="0"/>
              </a:defRPr>
            </a:lvl3pPr>
            <a:lvl4pPr marL="1600200" indent="-228600" defTabSz="863600">
              <a:defRPr>
                <a:solidFill>
                  <a:schemeClr val="tx1"/>
                </a:solidFill>
                <a:latin typeface="Arial" panose="020B0604020202020204" pitchFamily="34" charset="0"/>
              </a:defRPr>
            </a:lvl4pPr>
            <a:lvl5pPr marL="2057400" indent="-228600" defTabSz="863600">
              <a:defRPr>
                <a:solidFill>
                  <a:schemeClr val="tx1"/>
                </a:solidFill>
                <a:latin typeface="Arial" panose="020B0604020202020204" pitchFamily="34" charset="0"/>
              </a:defRPr>
            </a:lvl5pPr>
            <a:lvl6pPr marL="2514600" indent="-228600" defTabSz="863600" eaLnBrk="0" fontAlgn="base" hangingPunct="0">
              <a:spcBef>
                <a:spcPct val="0"/>
              </a:spcBef>
              <a:spcAft>
                <a:spcPct val="0"/>
              </a:spcAft>
              <a:defRPr>
                <a:solidFill>
                  <a:schemeClr val="tx1"/>
                </a:solidFill>
                <a:latin typeface="Arial" panose="020B0604020202020204" pitchFamily="34" charset="0"/>
              </a:defRPr>
            </a:lvl6pPr>
            <a:lvl7pPr marL="2971800" indent="-228600" defTabSz="863600" eaLnBrk="0" fontAlgn="base" hangingPunct="0">
              <a:spcBef>
                <a:spcPct val="0"/>
              </a:spcBef>
              <a:spcAft>
                <a:spcPct val="0"/>
              </a:spcAft>
              <a:defRPr>
                <a:solidFill>
                  <a:schemeClr val="tx1"/>
                </a:solidFill>
                <a:latin typeface="Arial" panose="020B0604020202020204" pitchFamily="34" charset="0"/>
              </a:defRPr>
            </a:lvl7pPr>
            <a:lvl8pPr marL="3429000" indent="-228600" defTabSz="863600" eaLnBrk="0" fontAlgn="base" hangingPunct="0">
              <a:spcBef>
                <a:spcPct val="0"/>
              </a:spcBef>
              <a:spcAft>
                <a:spcPct val="0"/>
              </a:spcAft>
              <a:defRPr>
                <a:solidFill>
                  <a:schemeClr val="tx1"/>
                </a:solidFill>
                <a:latin typeface="Arial" panose="020B0604020202020204" pitchFamily="34" charset="0"/>
              </a:defRPr>
            </a:lvl8pPr>
            <a:lvl9pPr marL="3886200" indent="-228600" defTabSz="863600" eaLnBrk="0" fontAlgn="base" hangingPunct="0">
              <a:spcBef>
                <a:spcPct val="0"/>
              </a:spcBef>
              <a:spcAft>
                <a:spcPct val="0"/>
              </a:spcAft>
              <a:defRPr>
                <a:solidFill>
                  <a:schemeClr val="tx1"/>
                </a:solidFill>
                <a:latin typeface="Arial" panose="020B0604020202020204" pitchFamily="34" charset="0"/>
              </a:defRPr>
            </a:lvl9pPr>
          </a:lstStyle>
          <a:p>
            <a:fld id="{1D61BD6B-920A-4822-809E-D233BDD5AEA8}" type="slidenum">
              <a:rPr lang="en-US" altLang="en-US" smtClean="0"/>
              <a:pPr/>
              <a:t>13</a:t>
            </a:fld>
            <a:endParaRPr lang="en-US" altLang="en-US" smtClean="0"/>
          </a:p>
        </p:txBody>
      </p:sp>
    </p:spTree>
    <p:extLst>
      <p:ext uri="{BB962C8B-B14F-4D97-AF65-F5344CB8AC3E}">
        <p14:creationId xmlns:p14="http://schemas.microsoft.com/office/powerpoint/2010/main" val="2452719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33450"/>
            <a:r>
              <a:rPr lang="en-US" altLang="en-US" smtClean="0">
                <a:latin typeface="Arial" panose="020B0604020202020204" pitchFamily="34" charset="0"/>
              </a:rPr>
              <a:t>THE ACTIVITIES</a:t>
            </a:r>
          </a:p>
          <a:p>
            <a:pPr defTabSz="933450"/>
            <a:endParaRPr lang="en-US" altLang="en-US" smtClean="0">
              <a:latin typeface="Arial" panose="020B0604020202020204" pitchFamily="34" charset="0"/>
            </a:endParaRPr>
          </a:p>
          <a:p>
            <a:pPr defTabSz="933450"/>
            <a:r>
              <a:rPr lang="en-US" altLang="en-US" smtClean="0">
                <a:latin typeface="Arial" panose="020B0604020202020204" pitchFamily="34" charset="0"/>
              </a:rPr>
              <a:t>The program affords you the access to activities where you can meet and talk to other business administrators you wouldn’t normally get to connect with.  And not in an awkward, “I don’t know what to ask or say” kind of way but centered around events, business articles and meetings where you’ll want to talk about your work and their work in new and meaningful contexts. </a:t>
            </a:r>
          </a:p>
          <a:p>
            <a:pPr defTabSz="933450"/>
            <a:endParaRPr lang="en-US" altLang="en-US" smtClean="0">
              <a:latin typeface="Arial" panose="020B0604020202020204" pitchFamily="34" charset="0"/>
            </a:endParaRPr>
          </a:p>
          <a:p>
            <a:pPr defTabSz="933450"/>
            <a:r>
              <a:rPr lang="en-US" altLang="en-US" smtClean="0">
                <a:latin typeface="Arial" panose="020B0604020202020204" pitchFamily="34" charset="0"/>
              </a:rPr>
              <a:t>You and your mentor design your year.  Each mentoring pair is different.  You could do a different job shadow a month for the whole year.  You could attend a meeting with your mentor one month, and then, the next month, discuss one of the professional articles Gwynn sends out.  The point is choices!  You and your mentor design your learning experience.  But we help you.  It’s like a huge menu.  If you know what you are in the mood for, great, select at will.  If you don’t, it can be a little intimidating.  So you can ask for chef’s favorites or waiter recommendations.</a:t>
            </a:r>
          </a:p>
          <a:p>
            <a:pPr defTabSz="933450"/>
            <a:endParaRPr lang="en-US" altLang="en-US" smtClean="0">
              <a:latin typeface="Arial" panose="020B0604020202020204" pitchFamily="34" charset="0"/>
            </a:endParaRPr>
          </a:p>
          <a:p>
            <a:pPr defTabSz="933450"/>
            <a:endParaRPr lang="en-US" altLang="en-US" smtClean="0">
              <a:latin typeface="Arial" panose="020B0604020202020204" pitchFamily="34" charset="0"/>
            </a:endParaRPr>
          </a:p>
          <a:p>
            <a:pPr defTabSz="933450"/>
            <a:endParaRPr lang="en-US" altLang="en-US" smtClean="0">
              <a:latin typeface="Arial" panose="020B0604020202020204" pitchFamily="34" charset="0"/>
            </a:endParaRPr>
          </a:p>
        </p:txBody>
      </p:sp>
      <p:sp>
        <p:nvSpPr>
          <p:cNvPr id="23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3600">
              <a:defRPr>
                <a:solidFill>
                  <a:schemeClr val="tx1"/>
                </a:solidFill>
                <a:latin typeface="Arial" panose="020B0604020202020204" pitchFamily="34" charset="0"/>
              </a:defRPr>
            </a:lvl1pPr>
            <a:lvl2pPr marL="742950" indent="-285750" defTabSz="863600">
              <a:defRPr>
                <a:solidFill>
                  <a:schemeClr val="tx1"/>
                </a:solidFill>
                <a:latin typeface="Arial" panose="020B0604020202020204" pitchFamily="34" charset="0"/>
              </a:defRPr>
            </a:lvl2pPr>
            <a:lvl3pPr marL="1143000" indent="-228600" defTabSz="863600">
              <a:defRPr>
                <a:solidFill>
                  <a:schemeClr val="tx1"/>
                </a:solidFill>
                <a:latin typeface="Arial" panose="020B0604020202020204" pitchFamily="34" charset="0"/>
              </a:defRPr>
            </a:lvl3pPr>
            <a:lvl4pPr marL="1600200" indent="-228600" defTabSz="863600">
              <a:defRPr>
                <a:solidFill>
                  <a:schemeClr val="tx1"/>
                </a:solidFill>
                <a:latin typeface="Arial" panose="020B0604020202020204" pitchFamily="34" charset="0"/>
              </a:defRPr>
            </a:lvl4pPr>
            <a:lvl5pPr marL="2057400" indent="-228600" defTabSz="863600">
              <a:defRPr>
                <a:solidFill>
                  <a:schemeClr val="tx1"/>
                </a:solidFill>
                <a:latin typeface="Arial" panose="020B0604020202020204" pitchFamily="34" charset="0"/>
              </a:defRPr>
            </a:lvl5pPr>
            <a:lvl6pPr marL="2514600" indent="-228600" defTabSz="863600" eaLnBrk="0" fontAlgn="base" hangingPunct="0">
              <a:spcBef>
                <a:spcPct val="0"/>
              </a:spcBef>
              <a:spcAft>
                <a:spcPct val="0"/>
              </a:spcAft>
              <a:defRPr>
                <a:solidFill>
                  <a:schemeClr val="tx1"/>
                </a:solidFill>
                <a:latin typeface="Arial" panose="020B0604020202020204" pitchFamily="34" charset="0"/>
              </a:defRPr>
            </a:lvl6pPr>
            <a:lvl7pPr marL="2971800" indent="-228600" defTabSz="863600" eaLnBrk="0" fontAlgn="base" hangingPunct="0">
              <a:spcBef>
                <a:spcPct val="0"/>
              </a:spcBef>
              <a:spcAft>
                <a:spcPct val="0"/>
              </a:spcAft>
              <a:defRPr>
                <a:solidFill>
                  <a:schemeClr val="tx1"/>
                </a:solidFill>
                <a:latin typeface="Arial" panose="020B0604020202020204" pitchFamily="34" charset="0"/>
              </a:defRPr>
            </a:lvl7pPr>
            <a:lvl8pPr marL="3429000" indent="-228600" defTabSz="863600" eaLnBrk="0" fontAlgn="base" hangingPunct="0">
              <a:spcBef>
                <a:spcPct val="0"/>
              </a:spcBef>
              <a:spcAft>
                <a:spcPct val="0"/>
              </a:spcAft>
              <a:defRPr>
                <a:solidFill>
                  <a:schemeClr val="tx1"/>
                </a:solidFill>
                <a:latin typeface="Arial" panose="020B0604020202020204" pitchFamily="34" charset="0"/>
              </a:defRPr>
            </a:lvl8pPr>
            <a:lvl9pPr marL="3886200" indent="-228600" defTabSz="863600" eaLnBrk="0" fontAlgn="base" hangingPunct="0">
              <a:spcBef>
                <a:spcPct val="0"/>
              </a:spcBef>
              <a:spcAft>
                <a:spcPct val="0"/>
              </a:spcAft>
              <a:defRPr>
                <a:solidFill>
                  <a:schemeClr val="tx1"/>
                </a:solidFill>
                <a:latin typeface="Arial" panose="020B0604020202020204" pitchFamily="34" charset="0"/>
              </a:defRPr>
            </a:lvl9pPr>
          </a:lstStyle>
          <a:p>
            <a:fld id="{7BA09C43-2F9D-48D2-96BD-21BA2E33FF98}" type="slidenum">
              <a:rPr lang="en-US" altLang="en-US" smtClean="0"/>
              <a:pPr/>
              <a:t>14</a:t>
            </a:fld>
            <a:endParaRPr lang="en-US" altLang="en-US" smtClean="0"/>
          </a:p>
        </p:txBody>
      </p:sp>
    </p:spTree>
    <p:extLst>
      <p:ext uri="{BB962C8B-B14F-4D97-AF65-F5344CB8AC3E}">
        <p14:creationId xmlns:p14="http://schemas.microsoft.com/office/powerpoint/2010/main" val="39937340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smtClean="0"/>
              <a:t>Time: 1 min</a:t>
            </a:r>
          </a:p>
          <a:p>
            <a:pPr>
              <a:defRPr/>
            </a:pPr>
            <a:r>
              <a:rPr lang="en-US" dirty="0" smtClean="0"/>
              <a:t>Here’s what we suggest:</a:t>
            </a:r>
          </a:p>
          <a:p>
            <a:pPr>
              <a:defRPr/>
            </a:pPr>
            <a:endParaRPr lang="en-US" dirty="0" smtClean="0"/>
          </a:p>
          <a:p>
            <a:pPr marL="228600" indent="-228600">
              <a:buFontTx/>
              <a:buAutoNum type="arabicParenR"/>
              <a:defRPr/>
            </a:pPr>
            <a:r>
              <a:rPr lang="en-US" dirty="0" smtClean="0"/>
              <a:t>At least one activity per month.  Many pairs preferred to meet twice a month. One preferred set up is one activity, like a job shadow, early in the month and then a one-on-one meeting with your mentor, later in the month where you can discuss your earlier activity.  It is up to you. </a:t>
            </a:r>
          </a:p>
          <a:p>
            <a:pPr>
              <a:defRPr/>
            </a:pPr>
            <a:endParaRPr lang="en-US" dirty="0" smtClean="0"/>
          </a:p>
          <a:p>
            <a:pPr marL="228600" indent="-228600">
              <a:buFontTx/>
              <a:buAutoNum type="arabicParenR"/>
              <a:defRPr/>
            </a:pPr>
            <a:r>
              <a:rPr lang="en-US" dirty="0" smtClean="0"/>
              <a:t>5 full cohort (mentors and mentees) back-bone activities</a:t>
            </a:r>
          </a:p>
          <a:p>
            <a:pPr marL="685800" lvl="1" indent="-228600">
              <a:buFontTx/>
              <a:buAutoNum type="arabicParenR"/>
              <a:defRPr/>
            </a:pPr>
            <a:r>
              <a:rPr lang="en-US" dirty="0" smtClean="0"/>
              <a:t>Kick off meeting – 9am to 2pm lunch is included</a:t>
            </a:r>
          </a:p>
          <a:p>
            <a:pPr marL="685800" lvl="1" indent="-228600">
              <a:buFontTx/>
              <a:buAutoNum type="arabicParenR"/>
              <a:defRPr/>
            </a:pPr>
            <a:r>
              <a:rPr lang="en-US" dirty="0" smtClean="0"/>
              <a:t>Mid-point check-in</a:t>
            </a:r>
          </a:p>
          <a:p>
            <a:pPr marL="685800" lvl="1" indent="-228600">
              <a:buFontTx/>
              <a:buAutoNum type="arabicParenR"/>
              <a:defRPr/>
            </a:pPr>
            <a:r>
              <a:rPr lang="en-US" dirty="0" smtClean="0"/>
              <a:t>Wrap up celebration</a:t>
            </a:r>
          </a:p>
          <a:p>
            <a:pPr marL="685800" lvl="1" indent="-228600">
              <a:buFontTx/>
              <a:buAutoNum type="arabicParenR"/>
              <a:defRPr/>
            </a:pPr>
            <a:r>
              <a:rPr lang="en-US" dirty="0" smtClean="0"/>
              <a:t>Lunch and Learns (2)</a:t>
            </a:r>
          </a:p>
          <a:p>
            <a:pPr lvl="1">
              <a:defRPr/>
            </a:pPr>
            <a:endParaRPr lang="en-US" dirty="0" smtClean="0"/>
          </a:p>
          <a:p>
            <a:pPr>
              <a:defRPr/>
            </a:pPr>
            <a:r>
              <a:rPr lang="en-US" dirty="0" smtClean="0"/>
              <a:t>We provide support to the mentees as a separate group and individually and to the mentors as a separate group or individually as well.</a:t>
            </a:r>
          </a:p>
          <a:p>
            <a:pPr>
              <a:defRPr/>
            </a:pPr>
            <a:endParaRPr lang="en-US" dirty="0" smtClean="0"/>
          </a:p>
        </p:txBody>
      </p:sp>
      <p:sp>
        <p:nvSpPr>
          <p:cNvPr id="25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3600">
              <a:defRPr>
                <a:solidFill>
                  <a:schemeClr val="tx1"/>
                </a:solidFill>
                <a:latin typeface="Arial" panose="020B0604020202020204" pitchFamily="34" charset="0"/>
              </a:defRPr>
            </a:lvl1pPr>
            <a:lvl2pPr marL="742950" indent="-285750" defTabSz="863600">
              <a:defRPr>
                <a:solidFill>
                  <a:schemeClr val="tx1"/>
                </a:solidFill>
                <a:latin typeface="Arial" panose="020B0604020202020204" pitchFamily="34" charset="0"/>
              </a:defRPr>
            </a:lvl2pPr>
            <a:lvl3pPr marL="1143000" indent="-228600" defTabSz="863600">
              <a:defRPr>
                <a:solidFill>
                  <a:schemeClr val="tx1"/>
                </a:solidFill>
                <a:latin typeface="Arial" panose="020B0604020202020204" pitchFamily="34" charset="0"/>
              </a:defRPr>
            </a:lvl3pPr>
            <a:lvl4pPr marL="1600200" indent="-228600" defTabSz="863600">
              <a:defRPr>
                <a:solidFill>
                  <a:schemeClr val="tx1"/>
                </a:solidFill>
                <a:latin typeface="Arial" panose="020B0604020202020204" pitchFamily="34" charset="0"/>
              </a:defRPr>
            </a:lvl4pPr>
            <a:lvl5pPr marL="2057400" indent="-228600" defTabSz="863600">
              <a:defRPr>
                <a:solidFill>
                  <a:schemeClr val="tx1"/>
                </a:solidFill>
                <a:latin typeface="Arial" panose="020B0604020202020204" pitchFamily="34" charset="0"/>
              </a:defRPr>
            </a:lvl5pPr>
            <a:lvl6pPr marL="2514600" indent="-228600" defTabSz="863600" eaLnBrk="0" fontAlgn="base" hangingPunct="0">
              <a:spcBef>
                <a:spcPct val="0"/>
              </a:spcBef>
              <a:spcAft>
                <a:spcPct val="0"/>
              </a:spcAft>
              <a:defRPr>
                <a:solidFill>
                  <a:schemeClr val="tx1"/>
                </a:solidFill>
                <a:latin typeface="Arial" panose="020B0604020202020204" pitchFamily="34" charset="0"/>
              </a:defRPr>
            </a:lvl6pPr>
            <a:lvl7pPr marL="2971800" indent="-228600" defTabSz="863600" eaLnBrk="0" fontAlgn="base" hangingPunct="0">
              <a:spcBef>
                <a:spcPct val="0"/>
              </a:spcBef>
              <a:spcAft>
                <a:spcPct val="0"/>
              </a:spcAft>
              <a:defRPr>
                <a:solidFill>
                  <a:schemeClr val="tx1"/>
                </a:solidFill>
                <a:latin typeface="Arial" panose="020B0604020202020204" pitchFamily="34" charset="0"/>
              </a:defRPr>
            </a:lvl7pPr>
            <a:lvl8pPr marL="3429000" indent="-228600" defTabSz="863600" eaLnBrk="0" fontAlgn="base" hangingPunct="0">
              <a:spcBef>
                <a:spcPct val="0"/>
              </a:spcBef>
              <a:spcAft>
                <a:spcPct val="0"/>
              </a:spcAft>
              <a:defRPr>
                <a:solidFill>
                  <a:schemeClr val="tx1"/>
                </a:solidFill>
                <a:latin typeface="Arial" panose="020B0604020202020204" pitchFamily="34" charset="0"/>
              </a:defRPr>
            </a:lvl8pPr>
            <a:lvl9pPr marL="3886200" indent="-228600" defTabSz="863600" eaLnBrk="0" fontAlgn="base" hangingPunct="0">
              <a:spcBef>
                <a:spcPct val="0"/>
              </a:spcBef>
              <a:spcAft>
                <a:spcPct val="0"/>
              </a:spcAft>
              <a:defRPr>
                <a:solidFill>
                  <a:schemeClr val="tx1"/>
                </a:solidFill>
                <a:latin typeface="Arial" panose="020B0604020202020204" pitchFamily="34" charset="0"/>
              </a:defRPr>
            </a:lvl9pPr>
          </a:lstStyle>
          <a:p>
            <a:fld id="{A81F71A5-DA2B-429D-A68C-0D3471AE1B44}" type="slidenum">
              <a:rPr lang="en-US" altLang="en-US" smtClean="0"/>
              <a:pPr/>
              <a:t>15</a:t>
            </a:fld>
            <a:endParaRPr lang="en-US" altLang="en-US" smtClean="0"/>
          </a:p>
        </p:txBody>
      </p:sp>
    </p:spTree>
    <p:extLst>
      <p:ext uri="{BB962C8B-B14F-4D97-AF65-F5344CB8AC3E}">
        <p14:creationId xmlns:p14="http://schemas.microsoft.com/office/powerpoint/2010/main" val="13537719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Time: 1</a:t>
            </a:r>
          </a:p>
          <a:p>
            <a:pPr eaLnBrk="1" hangingPunct="1">
              <a:spcBef>
                <a:spcPct val="0"/>
              </a:spcBef>
            </a:pPr>
            <a:r>
              <a:rPr lang="en-US" altLang="en-US" smtClean="0">
                <a:latin typeface="Arial" panose="020B0604020202020204" pitchFamily="34" charset="0"/>
              </a:rPr>
              <a:t>Of course, there is a level of ownership of your own professional development and openness that goes hand in hand with having a positive experience as a mentee.  You have to want to grow in your profession. </a:t>
            </a:r>
          </a:p>
          <a:p>
            <a:pPr eaLnBrk="1" hangingPunct="1">
              <a:spcBef>
                <a:spcPct val="0"/>
              </a:spcBef>
            </a:pPr>
            <a:endParaRPr lang="en-US" altLang="en-US" smtClean="0">
              <a:latin typeface="Arial" panose="020B0604020202020204" pitchFamily="34" charset="0"/>
            </a:endParaRPr>
          </a:p>
          <a:p>
            <a:r>
              <a:rPr lang="en-US" altLang="en-US" smtClean="0">
                <a:latin typeface="Arial" panose="020B0604020202020204" pitchFamily="34" charset="0"/>
              </a:rPr>
              <a:t>Application is open through the GBAS website from May 1-24. You will need to have completed either PRO3 series and have the support of your supervisor</a:t>
            </a:r>
          </a:p>
          <a:p>
            <a:endParaRPr lang="en-US" altLang="en-US" smtClean="0">
              <a:latin typeface="Arial" panose="020B0604020202020204" pitchFamily="34" charset="0"/>
            </a:endParaRPr>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3600">
              <a:defRPr>
                <a:solidFill>
                  <a:schemeClr val="tx1"/>
                </a:solidFill>
                <a:latin typeface="Arial" panose="020B0604020202020204" pitchFamily="34" charset="0"/>
              </a:defRPr>
            </a:lvl1pPr>
            <a:lvl2pPr marL="742950" indent="-285750" defTabSz="863600">
              <a:defRPr>
                <a:solidFill>
                  <a:schemeClr val="tx1"/>
                </a:solidFill>
                <a:latin typeface="Arial" panose="020B0604020202020204" pitchFamily="34" charset="0"/>
              </a:defRPr>
            </a:lvl2pPr>
            <a:lvl3pPr marL="1143000" indent="-228600" defTabSz="863600">
              <a:defRPr>
                <a:solidFill>
                  <a:schemeClr val="tx1"/>
                </a:solidFill>
                <a:latin typeface="Arial" panose="020B0604020202020204" pitchFamily="34" charset="0"/>
              </a:defRPr>
            </a:lvl3pPr>
            <a:lvl4pPr marL="1600200" indent="-228600" defTabSz="863600">
              <a:defRPr>
                <a:solidFill>
                  <a:schemeClr val="tx1"/>
                </a:solidFill>
                <a:latin typeface="Arial" panose="020B0604020202020204" pitchFamily="34" charset="0"/>
              </a:defRPr>
            </a:lvl4pPr>
            <a:lvl5pPr marL="2057400" indent="-228600" defTabSz="863600">
              <a:defRPr>
                <a:solidFill>
                  <a:schemeClr val="tx1"/>
                </a:solidFill>
                <a:latin typeface="Arial" panose="020B0604020202020204" pitchFamily="34" charset="0"/>
              </a:defRPr>
            </a:lvl5pPr>
            <a:lvl6pPr marL="2514600" indent="-228600" defTabSz="863600" eaLnBrk="0" fontAlgn="base" hangingPunct="0">
              <a:spcBef>
                <a:spcPct val="0"/>
              </a:spcBef>
              <a:spcAft>
                <a:spcPct val="0"/>
              </a:spcAft>
              <a:defRPr>
                <a:solidFill>
                  <a:schemeClr val="tx1"/>
                </a:solidFill>
                <a:latin typeface="Arial" panose="020B0604020202020204" pitchFamily="34" charset="0"/>
              </a:defRPr>
            </a:lvl6pPr>
            <a:lvl7pPr marL="2971800" indent="-228600" defTabSz="863600" eaLnBrk="0" fontAlgn="base" hangingPunct="0">
              <a:spcBef>
                <a:spcPct val="0"/>
              </a:spcBef>
              <a:spcAft>
                <a:spcPct val="0"/>
              </a:spcAft>
              <a:defRPr>
                <a:solidFill>
                  <a:schemeClr val="tx1"/>
                </a:solidFill>
                <a:latin typeface="Arial" panose="020B0604020202020204" pitchFamily="34" charset="0"/>
              </a:defRPr>
            </a:lvl7pPr>
            <a:lvl8pPr marL="3429000" indent="-228600" defTabSz="863600" eaLnBrk="0" fontAlgn="base" hangingPunct="0">
              <a:spcBef>
                <a:spcPct val="0"/>
              </a:spcBef>
              <a:spcAft>
                <a:spcPct val="0"/>
              </a:spcAft>
              <a:defRPr>
                <a:solidFill>
                  <a:schemeClr val="tx1"/>
                </a:solidFill>
                <a:latin typeface="Arial" panose="020B0604020202020204" pitchFamily="34" charset="0"/>
              </a:defRPr>
            </a:lvl8pPr>
            <a:lvl9pPr marL="3886200" indent="-228600" defTabSz="863600" eaLnBrk="0" fontAlgn="base" hangingPunct="0">
              <a:spcBef>
                <a:spcPct val="0"/>
              </a:spcBef>
              <a:spcAft>
                <a:spcPct val="0"/>
              </a:spcAft>
              <a:defRPr>
                <a:solidFill>
                  <a:schemeClr val="tx1"/>
                </a:solidFill>
                <a:latin typeface="Arial" panose="020B0604020202020204" pitchFamily="34" charset="0"/>
              </a:defRPr>
            </a:lvl9pPr>
          </a:lstStyle>
          <a:p>
            <a:fld id="{EF042E9D-B7C2-4F76-8203-DB94CCBCA31A}" type="slidenum">
              <a:rPr lang="en-US" altLang="en-US" smtClean="0"/>
              <a:pPr/>
              <a:t>16</a:t>
            </a:fld>
            <a:endParaRPr lang="en-US" altLang="en-US" smtClean="0"/>
          </a:p>
        </p:txBody>
      </p:sp>
    </p:spTree>
    <p:extLst>
      <p:ext uri="{BB962C8B-B14F-4D97-AF65-F5344CB8AC3E}">
        <p14:creationId xmlns:p14="http://schemas.microsoft.com/office/powerpoint/2010/main" val="6030546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Time: 1 min</a:t>
            </a:r>
          </a:p>
          <a:p>
            <a:endParaRPr lang="en-US" altLang="en-US" smtClean="0">
              <a:latin typeface="Arial" panose="020B0604020202020204" pitchFamily="34" charset="0"/>
            </a:endParaRPr>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3600">
              <a:defRPr>
                <a:solidFill>
                  <a:schemeClr val="tx1"/>
                </a:solidFill>
                <a:latin typeface="Arial" panose="020B0604020202020204" pitchFamily="34" charset="0"/>
              </a:defRPr>
            </a:lvl1pPr>
            <a:lvl2pPr marL="742950" indent="-285750" defTabSz="863600">
              <a:defRPr>
                <a:solidFill>
                  <a:schemeClr val="tx1"/>
                </a:solidFill>
                <a:latin typeface="Arial" panose="020B0604020202020204" pitchFamily="34" charset="0"/>
              </a:defRPr>
            </a:lvl2pPr>
            <a:lvl3pPr marL="1143000" indent="-228600" defTabSz="863600">
              <a:defRPr>
                <a:solidFill>
                  <a:schemeClr val="tx1"/>
                </a:solidFill>
                <a:latin typeface="Arial" panose="020B0604020202020204" pitchFamily="34" charset="0"/>
              </a:defRPr>
            </a:lvl3pPr>
            <a:lvl4pPr marL="1600200" indent="-228600" defTabSz="863600">
              <a:defRPr>
                <a:solidFill>
                  <a:schemeClr val="tx1"/>
                </a:solidFill>
                <a:latin typeface="Arial" panose="020B0604020202020204" pitchFamily="34" charset="0"/>
              </a:defRPr>
            </a:lvl4pPr>
            <a:lvl5pPr marL="2057400" indent="-228600" defTabSz="863600">
              <a:defRPr>
                <a:solidFill>
                  <a:schemeClr val="tx1"/>
                </a:solidFill>
                <a:latin typeface="Arial" panose="020B0604020202020204" pitchFamily="34" charset="0"/>
              </a:defRPr>
            </a:lvl5pPr>
            <a:lvl6pPr marL="2514600" indent="-228600" defTabSz="863600" eaLnBrk="0" fontAlgn="base" hangingPunct="0">
              <a:spcBef>
                <a:spcPct val="0"/>
              </a:spcBef>
              <a:spcAft>
                <a:spcPct val="0"/>
              </a:spcAft>
              <a:defRPr>
                <a:solidFill>
                  <a:schemeClr val="tx1"/>
                </a:solidFill>
                <a:latin typeface="Arial" panose="020B0604020202020204" pitchFamily="34" charset="0"/>
              </a:defRPr>
            </a:lvl6pPr>
            <a:lvl7pPr marL="2971800" indent="-228600" defTabSz="863600" eaLnBrk="0" fontAlgn="base" hangingPunct="0">
              <a:spcBef>
                <a:spcPct val="0"/>
              </a:spcBef>
              <a:spcAft>
                <a:spcPct val="0"/>
              </a:spcAft>
              <a:defRPr>
                <a:solidFill>
                  <a:schemeClr val="tx1"/>
                </a:solidFill>
                <a:latin typeface="Arial" panose="020B0604020202020204" pitchFamily="34" charset="0"/>
              </a:defRPr>
            </a:lvl7pPr>
            <a:lvl8pPr marL="3429000" indent="-228600" defTabSz="863600" eaLnBrk="0" fontAlgn="base" hangingPunct="0">
              <a:spcBef>
                <a:spcPct val="0"/>
              </a:spcBef>
              <a:spcAft>
                <a:spcPct val="0"/>
              </a:spcAft>
              <a:defRPr>
                <a:solidFill>
                  <a:schemeClr val="tx1"/>
                </a:solidFill>
                <a:latin typeface="Arial" panose="020B0604020202020204" pitchFamily="34" charset="0"/>
              </a:defRPr>
            </a:lvl8pPr>
            <a:lvl9pPr marL="3886200" indent="-228600" defTabSz="863600" eaLnBrk="0" fontAlgn="base" hangingPunct="0">
              <a:spcBef>
                <a:spcPct val="0"/>
              </a:spcBef>
              <a:spcAft>
                <a:spcPct val="0"/>
              </a:spcAft>
              <a:defRPr>
                <a:solidFill>
                  <a:schemeClr val="tx1"/>
                </a:solidFill>
                <a:latin typeface="Arial" panose="020B0604020202020204" pitchFamily="34" charset="0"/>
              </a:defRPr>
            </a:lvl9pPr>
          </a:lstStyle>
          <a:p>
            <a:fld id="{6EA57C31-AB66-4AE3-89A2-E4077877E95C}" type="slidenum">
              <a:rPr lang="en-US" altLang="en-US" smtClean="0"/>
              <a:pPr/>
              <a:t>17</a:t>
            </a:fld>
            <a:endParaRPr lang="en-US" altLang="en-US" smtClean="0"/>
          </a:p>
        </p:txBody>
      </p:sp>
    </p:spTree>
    <p:extLst>
      <p:ext uri="{BB962C8B-B14F-4D97-AF65-F5344CB8AC3E}">
        <p14:creationId xmlns:p14="http://schemas.microsoft.com/office/powerpoint/2010/main" val="7601637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xfrm>
            <a:off x="1414463" y="612775"/>
            <a:ext cx="4114800" cy="3086100"/>
          </a:xfrm>
          <a:ln/>
        </p:spPr>
      </p:sp>
      <p:sp>
        <p:nvSpPr>
          <p:cNvPr id="3" name="Notes Placeholder 2"/>
          <p:cNvSpPr>
            <a:spLocks noGrp="1"/>
          </p:cNvSpPr>
          <p:nvPr>
            <p:ph type="body" idx="1"/>
          </p:nvPr>
        </p:nvSpPr>
        <p:spPr>
          <a:xfrm>
            <a:off x="271463" y="4019550"/>
            <a:ext cx="6400800" cy="4910138"/>
          </a:xfrm>
        </p:spPr>
        <p:txBody>
          <a:bodyPr/>
          <a:lstStyle/>
          <a:p>
            <a:pPr>
              <a:defRPr/>
            </a:pPr>
            <a:r>
              <a:rPr lang="en-US" dirty="0" smtClean="0"/>
              <a:t>Time: 1 min</a:t>
            </a:r>
          </a:p>
          <a:p>
            <a:pPr>
              <a:defRPr/>
            </a:pPr>
            <a:endParaRPr lang="en-US" strike="sngStrike" dirty="0" smtClean="0"/>
          </a:p>
          <a:p>
            <a:pPr>
              <a:defRPr/>
            </a:pPr>
            <a:r>
              <a:rPr lang="en-US" dirty="0" smtClean="0"/>
              <a:t>In addition, we are also looking for people who would consider being a mentor or campus professional. A mentor is the person the mentee would be paired with for the entire year-long program to assist them in their professional growth in this program.  You do have to be an exempt employee to be a mentor.  But a campus professional or campus pro, as we like to call them, are people the mentor program (either Gwynn, the mentor or the mentee) could reach out to one time during the mentor year, to spend an hour or so with a mentee discussing a particular topic of interest to that mentee.  You don’t have to be exempt to participate in this way.</a:t>
            </a:r>
          </a:p>
          <a:p>
            <a:pPr>
              <a:defRPr/>
            </a:pPr>
            <a:endParaRPr lang="en-US" dirty="0" smtClean="0"/>
          </a:p>
          <a:p>
            <a:pPr>
              <a:defRPr/>
            </a:pPr>
            <a:endParaRPr lang="en-US" dirty="0" smtClean="0"/>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3600">
              <a:defRPr>
                <a:solidFill>
                  <a:schemeClr val="tx1"/>
                </a:solidFill>
                <a:latin typeface="Arial" panose="020B0604020202020204" pitchFamily="34" charset="0"/>
              </a:defRPr>
            </a:lvl1pPr>
            <a:lvl2pPr marL="742950" indent="-285750" defTabSz="863600">
              <a:defRPr>
                <a:solidFill>
                  <a:schemeClr val="tx1"/>
                </a:solidFill>
                <a:latin typeface="Arial" panose="020B0604020202020204" pitchFamily="34" charset="0"/>
              </a:defRPr>
            </a:lvl2pPr>
            <a:lvl3pPr marL="1143000" indent="-228600" defTabSz="863600">
              <a:defRPr>
                <a:solidFill>
                  <a:schemeClr val="tx1"/>
                </a:solidFill>
                <a:latin typeface="Arial" panose="020B0604020202020204" pitchFamily="34" charset="0"/>
              </a:defRPr>
            </a:lvl3pPr>
            <a:lvl4pPr marL="1600200" indent="-228600" defTabSz="863600">
              <a:defRPr>
                <a:solidFill>
                  <a:schemeClr val="tx1"/>
                </a:solidFill>
                <a:latin typeface="Arial" panose="020B0604020202020204" pitchFamily="34" charset="0"/>
              </a:defRPr>
            </a:lvl4pPr>
            <a:lvl5pPr marL="2057400" indent="-228600" defTabSz="863600">
              <a:defRPr>
                <a:solidFill>
                  <a:schemeClr val="tx1"/>
                </a:solidFill>
                <a:latin typeface="Arial" panose="020B0604020202020204" pitchFamily="34" charset="0"/>
              </a:defRPr>
            </a:lvl5pPr>
            <a:lvl6pPr marL="2514600" indent="-228600" defTabSz="863600" eaLnBrk="0" fontAlgn="base" hangingPunct="0">
              <a:spcBef>
                <a:spcPct val="0"/>
              </a:spcBef>
              <a:spcAft>
                <a:spcPct val="0"/>
              </a:spcAft>
              <a:defRPr>
                <a:solidFill>
                  <a:schemeClr val="tx1"/>
                </a:solidFill>
                <a:latin typeface="Arial" panose="020B0604020202020204" pitchFamily="34" charset="0"/>
              </a:defRPr>
            </a:lvl6pPr>
            <a:lvl7pPr marL="2971800" indent="-228600" defTabSz="863600" eaLnBrk="0" fontAlgn="base" hangingPunct="0">
              <a:spcBef>
                <a:spcPct val="0"/>
              </a:spcBef>
              <a:spcAft>
                <a:spcPct val="0"/>
              </a:spcAft>
              <a:defRPr>
                <a:solidFill>
                  <a:schemeClr val="tx1"/>
                </a:solidFill>
                <a:latin typeface="Arial" panose="020B0604020202020204" pitchFamily="34" charset="0"/>
              </a:defRPr>
            </a:lvl7pPr>
            <a:lvl8pPr marL="3429000" indent="-228600" defTabSz="863600" eaLnBrk="0" fontAlgn="base" hangingPunct="0">
              <a:spcBef>
                <a:spcPct val="0"/>
              </a:spcBef>
              <a:spcAft>
                <a:spcPct val="0"/>
              </a:spcAft>
              <a:defRPr>
                <a:solidFill>
                  <a:schemeClr val="tx1"/>
                </a:solidFill>
                <a:latin typeface="Arial" panose="020B0604020202020204" pitchFamily="34" charset="0"/>
              </a:defRPr>
            </a:lvl8pPr>
            <a:lvl9pPr marL="3886200" indent="-228600" defTabSz="863600" eaLnBrk="0" fontAlgn="base" hangingPunct="0">
              <a:spcBef>
                <a:spcPct val="0"/>
              </a:spcBef>
              <a:spcAft>
                <a:spcPct val="0"/>
              </a:spcAft>
              <a:defRPr>
                <a:solidFill>
                  <a:schemeClr val="tx1"/>
                </a:solidFill>
                <a:latin typeface="Arial" panose="020B0604020202020204" pitchFamily="34" charset="0"/>
              </a:defRPr>
            </a:lvl9pPr>
          </a:lstStyle>
          <a:p>
            <a:fld id="{CD6019B8-3A77-4DA0-A89E-E969787F62AB}" type="slidenum">
              <a:rPr lang="en-US" altLang="en-US" smtClean="0"/>
              <a:pPr/>
              <a:t>18</a:t>
            </a:fld>
            <a:endParaRPr lang="en-US" altLang="en-US" smtClean="0"/>
          </a:p>
        </p:txBody>
      </p:sp>
    </p:spTree>
    <p:extLst>
      <p:ext uri="{BB962C8B-B14F-4D97-AF65-F5344CB8AC3E}">
        <p14:creationId xmlns:p14="http://schemas.microsoft.com/office/powerpoint/2010/main" val="600540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5" descr="Vertical_Signature_Black"/>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400800" y="3195638"/>
            <a:ext cx="1447800" cy="143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2" name="Rectangle 2"/>
          <p:cNvSpPr>
            <a:spLocks noGrp="1" noChangeArrowheads="1"/>
          </p:cNvSpPr>
          <p:nvPr>
            <p:ph type="ctrTitle"/>
          </p:nvPr>
        </p:nvSpPr>
        <p:spPr>
          <a:xfrm>
            <a:off x="533400" y="282575"/>
            <a:ext cx="4876800" cy="1470025"/>
          </a:xfrm>
        </p:spPr>
        <p:txBody>
          <a:bodyPr/>
          <a:lstStyle>
            <a:lvl1pPr>
              <a:defRPr/>
            </a:lvl1pPr>
          </a:lstStyle>
          <a:p>
            <a:r>
              <a:rPr lang="en-US"/>
              <a:t>Click to edit Master title style</a:t>
            </a:r>
          </a:p>
        </p:txBody>
      </p:sp>
      <p:sp>
        <p:nvSpPr>
          <p:cNvPr id="5123" name="Rectangle 3"/>
          <p:cNvSpPr>
            <a:spLocks noGrp="1" noChangeArrowheads="1"/>
          </p:cNvSpPr>
          <p:nvPr>
            <p:ph type="subTitle" idx="1"/>
          </p:nvPr>
        </p:nvSpPr>
        <p:spPr>
          <a:xfrm>
            <a:off x="609600" y="3657600"/>
            <a:ext cx="4876800" cy="1752600"/>
          </a:xfrm>
        </p:spPr>
        <p:txBody>
          <a:bodyPr/>
          <a:lstStyle>
            <a:lvl1pPr marL="0" indent="0" algn="ctr">
              <a:buFontTx/>
              <a:buNone/>
              <a:defRPr/>
            </a:lvl1pPr>
          </a:lstStyle>
          <a:p>
            <a:endParaRPr lang="en-US"/>
          </a:p>
        </p:txBody>
      </p:sp>
    </p:spTree>
    <p:extLst>
      <p:ext uri="{BB962C8B-B14F-4D97-AF65-F5344CB8AC3E}">
        <p14:creationId xmlns:p14="http://schemas.microsoft.com/office/powerpoint/2010/main" val="2809961446"/>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81000" y="1047750"/>
            <a:ext cx="8305800" cy="1162050"/>
          </a:xfrm>
        </p:spPr>
        <p:txBody>
          <a:bodyPr/>
          <a:lstStyle/>
          <a:p>
            <a:r>
              <a:rPr lang="en-US" dirty="0" smtClean="0"/>
              <a:t>Click to edit Master title style</a:t>
            </a:r>
            <a:endParaRPr lang="en-US" dirty="0"/>
          </a:p>
        </p:txBody>
      </p:sp>
      <p:sp>
        <p:nvSpPr>
          <p:cNvPr id="3" name="Table Placeholder 2"/>
          <p:cNvSpPr>
            <a:spLocks noGrp="1"/>
          </p:cNvSpPr>
          <p:nvPr>
            <p:ph type="tbl" idx="1"/>
          </p:nvPr>
        </p:nvSpPr>
        <p:spPr>
          <a:xfrm>
            <a:off x="457200" y="2209800"/>
            <a:ext cx="8229600" cy="3962400"/>
          </a:xfrm>
        </p:spPr>
        <p:txBody>
          <a:bodyPr/>
          <a:lstStyle/>
          <a:p>
            <a:pPr lvl="0"/>
            <a:endParaRPr lang="en-US" noProof="0" dirty="0" smtClean="0"/>
          </a:p>
        </p:txBody>
      </p:sp>
    </p:spTree>
    <p:extLst>
      <p:ext uri="{BB962C8B-B14F-4D97-AF65-F5344CB8AC3E}">
        <p14:creationId xmlns:p14="http://schemas.microsoft.com/office/powerpoint/2010/main" val="250211183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3130193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94709671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628673"/>
            <a:ext cx="4038600" cy="331492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667001"/>
            <a:ext cx="4038600" cy="3276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1892763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2342030"/>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7522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914399"/>
            <a:ext cx="5486400" cy="38131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23978473"/>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81618658"/>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762000"/>
            <a:ext cx="2076450" cy="5516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762000"/>
            <a:ext cx="6076950" cy="5516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71190036"/>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1219200"/>
            <a:ext cx="8534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381000" y="2590800"/>
            <a:ext cx="8229600" cy="422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6792" r:id="rId1"/>
    <p:sldLayoutId id="2147486783" r:id="rId2"/>
    <p:sldLayoutId id="2147486784" r:id="rId3"/>
    <p:sldLayoutId id="2147486785" r:id="rId4"/>
    <p:sldLayoutId id="2147486786" r:id="rId5"/>
    <p:sldLayoutId id="2147486787" r:id="rId6"/>
    <p:sldLayoutId id="2147486788" r:id="rId7"/>
    <p:sldLayoutId id="2147486789" r:id="rId8"/>
    <p:sldLayoutId id="2147486790" r:id="rId9"/>
    <p:sldLayoutId id="2147486791" r:id="rId10"/>
  </p:sldLayoutIdLst>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mailto:awprd@prd-gpg.erp.ufl.edu"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cfo.ufl.edu/administrative-units/gbas/mentoring/"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cfo.ufl.edu/administrative-units/gbas/mentorin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gcadwallader@ufl.edu"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hyperlink" Target="mailto:benefits@ufl.edu" TargetMode="Externa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mailto:central-leave@ufl.edu" TargetMode="External"/><Relationship Id="rId2" Type="http://schemas.openxmlformats.org/officeDocument/2006/relationships/hyperlink" Target="http://training.hr.ufl.edu/instructionguides/time&amp;labor/Preparingfor2017FiscalYearLeaveProcesses.pdfhttp:/training.hr.ufl.edu/instructionguides/time&amp;labor/Preparingfor2017FiscalYearLeaveProcesses.pdf" TargetMode="Externa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mailto:melissa-curry@ufl.edu"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mailto:hrsstudentemployment@ad.ufl.edu"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4343400" y="2782888"/>
            <a:ext cx="4648200" cy="708025"/>
          </a:xfrm>
          <a:prstGeom prst="rect">
            <a:avLst/>
          </a:prstGeom>
          <a:noFill/>
          <a:effectLst>
            <a:outerShdw blurRad="38100" dist="25400" dir="2400000" algn="tl" rotWithShape="0">
              <a:srgbClr val="C00000">
                <a:alpha val="40000"/>
              </a:srgbClr>
            </a:outerShdw>
          </a:effectLst>
        </p:spPr>
        <p:txBody>
          <a:bodyPr>
            <a:spAutoFit/>
          </a:bodyPr>
          <a:lstStyle/>
          <a:p>
            <a:pPr>
              <a:defRPr/>
            </a:pPr>
            <a:r>
              <a:rPr lang="en-US" sz="4000" dirty="0"/>
              <a:t>May 3, 2017</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0" y="838200"/>
            <a:ext cx="77724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4"/>
          <p:cNvSpPr>
            <a:spLocks noChangeArrowheads="1"/>
          </p:cNvSpPr>
          <p:nvPr/>
        </p:nvSpPr>
        <p:spPr bwMode="auto">
          <a:xfrm>
            <a:off x="1143000" y="1052513"/>
            <a:ext cx="7772400" cy="580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107000"/>
              </a:lnSpc>
              <a:spcBef>
                <a:spcPct val="0"/>
              </a:spcBef>
              <a:spcAft>
                <a:spcPts val="800"/>
              </a:spcAft>
              <a:buFontTx/>
              <a:buNone/>
              <a:defRPr/>
            </a:pPr>
            <a:r>
              <a:rPr lang="en-US" altLang="en-US" sz="3000" dirty="0" smtClean="0">
                <a:latin typeface="+mj-lt"/>
                <a:ea typeface="Calibri" panose="020F0502020204030204" pitchFamily="34" charset="0"/>
                <a:cs typeface="Times New Roman" panose="02020603050405020304" pitchFamily="18" charset="0"/>
              </a:rPr>
              <a:t>NEW PAYROLL PAYLIST DISTRIBUTION PROCESS </a:t>
            </a:r>
          </a:p>
          <a:p>
            <a:pPr marL="285750" indent="-285750">
              <a:lnSpc>
                <a:spcPct val="107000"/>
              </a:lnSpc>
              <a:spcBef>
                <a:spcPct val="0"/>
              </a:spcBef>
              <a:spcAft>
                <a:spcPts val="800"/>
              </a:spcAft>
              <a:defRPr/>
            </a:pPr>
            <a:r>
              <a:rPr lang="en-US" altLang="en-US" sz="1700" dirty="0" smtClean="0">
                <a:latin typeface="+mn-lt"/>
                <a:ea typeface="Calibri" panose="020F0502020204030204" pitchFamily="34" charset="0"/>
                <a:cs typeface="Times New Roman" panose="02020603050405020304" pitchFamily="18" charset="0"/>
              </a:rPr>
              <a:t>Email </a:t>
            </a:r>
            <a:r>
              <a:rPr lang="en-US" altLang="en-US" sz="1700" dirty="0">
                <a:latin typeface="+mn-lt"/>
                <a:ea typeface="Calibri" panose="020F0502020204030204" pitchFamily="34" charset="0"/>
                <a:cs typeface="Times New Roman" panose="02020603050405020304" pitchFamily="18" charset="0"/>
              </a:rPr>
              <a:t>notices sent on Wednesday – </a:t>
            </a:r>
            <a:r>
              <a:rPr lang="en-US" altLang="en-US" sz="1700" dirty="0" smtClean="0">
                <a:latin typeface="+mn-lt"/>
                <a:ea typeface="Calibri" panose="020F0502020204030204" pitchFamily="34" charset="0"/>
                <a:cs typeface="Times New Roman" panose="02020603050405020304" pitchFamily="18" charset="0"/>
              </a:rPr>
              <a:t>Friday (</a:t>
            </a:r>
            <a:r>
              <a:rPr lang="en-US" altLang="en-US" sz="1700" dirty="0">
                <a:latin typeface="+mn-lt"/>
                <a:ea typeface="Calibri" panose="020F0502020204030204" pitchFamily="34" charset="0"/>
                <a:cs typeface="Times New Roman" panose="02020603050405020304" pitchFamily="18" charset="0"/>
              </a:rPr>
              <a:t>Preliminary </a:t>
            </a:r>
            <a:r>
              <a:rPr lang="en-US" altLang="en-US" sz="1700" dirty="0" err="1">
                <a:latin typeface="+mn-lt"/>
                <a:ea typeface="Calibri" panose="020F0502020204030204" pitchFamily="34" charset="0"/>
                <a:cs typeface="Times New Roman" panose="02020603050405020304" pitchFamily="18" charset="0"/>
              </a:rPr>
              <a:t>Paylists</a:t>
            </a:r>
            <a:r>
              <a:rPr lang="en-US" altLang="en-US" sz="1700" dirty="0" smtClean="0">
                <a:latin typeface="+mn-lt"/>
                <a:ea typeface="Calibri" panose="020F0502020204030204" pitchFamily="34" charset="0"/>
                <a:cs typeface="Times New Roman" panose="02020603050405020304" pitchFamily="18" charset="0"/>
              </a:rPr>
              <a:t>).</a:t>
            </a:r>
            <a:endParaRPr lang="en-US" altLang="en-US" sz="1700" dirty="0">
              <a:latin typeface="+mn-lt"/>
              <a:ea typeface="Calibri" panose="020F0502020204030204" pitchFamily="34" charset="0"/>
              <a:cs typeface="Times New Roman" panose="02020603050405020304" pitchFamily="18" charset="0"/>
            </a:endParaRPr>
          </a:p>
          <a:p>
            <a:pPr marL="285750" indent="-285750">
              <a:lnSpc>
                <a:spcPct val="107000"/>
              </a:lnSpc>
              <a:spcBef>
                <a:spcPct val="0"/>
              </a:spcBef>
              <a:spcAft>
                <a:spcPts val="800"/>
              </a:spcAft>
              <a:defRPr/>
            </a:pPr>
            <a:r>
              <a:rPr lang="en-US" altLang="en-US" sz="1700" dirty="0">
                <a:latin typeface="+mn-lt"/>
                <a:ea typeface="Calibri" panose="020F0502020204030204" pitchFamily="34" charset="0"/>
                <a:cs typeface="Times New Roman" panose="02020603050405020304" pitchFamily="18" charset="0"/>
              </a:rPr>
              <a:t>Email notices </a:t>
            </a:r>
            <a:r>
              <a:rPr lang="en-US" altLang="en-US" sz="1700" dirty="0" smtClean="0">
                <a:latin typeface="+mn-lt"/>
                <a:ea typeface="Calibri" panose="020F0502020204030204" pitchFamily="34" charset="0"/>
                <a:cs typeface="Times New Roman" panose="02020603050405020304" pitchFamily="18" charset="0"/>
              </a:rPr>
              <a:t>sent </a:t>
            </a:r>
            <a:r>
              <a:rPr lang="en-US" altLang="en-US" sz="1700" dirty="0">
                <a:latin typeface="+mn-lt"/>
                <a:ea typeface="Calibri" panose="020F0502020204030204" pitchFamily="34" charset="0"/>
                <a:cs typeface="Times New Roman" panose="02020603050405020304" pitchFamily="18" charset="0"/>
              </a:rPr>
              <a:t>on Monday, following payroll closing (Final Paylist). </a:t>
            </a:r>
          </a:p>
          <a:p>
            <a:pPr marL="285750" indent="-285750">
              <a:lnSpc>
                <a:spcPct val="107000"/>
              </a:lnSpc>
              <a:spcBef>
                <a:spcPct val="0"/>
              </a:spcBef>
              <a:spcAft>
                <a:spcPts val="800"/>
              </a:spcAft>
              <a:defRPr/>
            </a:pPr>
            <a:r>
              <a:rPr lang="en-US" altLang="en-US" sz="1700" dirty="0" smtClean="0">
                <a:latin typeface="+mn-lt"/>
                <a:ea typeface="Calibri" panose="020F0502020204030204" pitchFamily="34" charset="0"/>
                <a:cs typeface="Times New Roman" panose="02020603050405020304" pitchFamily="18" charset="0"/>
              </a:rPr>
              <a:t>The current version by VP. Department will continue to be available for each Preliminary and Final Payroll cycle.</a:t>
            </a:r>
          </a:p>
          <a:p>
            <a:pPr marL="1028700" lvl="1">
              <a:lnSpc>
                <a:spcPct val="107000"/>
              </a:lnSpc>
              <a:spcBef>
                <a:spcPct val="0"/>
              </a:spcBef>
              <a:spcAft>
                <a:spcPts val="800"/>
              </a:spcAft>
              <a:buFont typeface="Courier New" panose="02070309020205020404" pitchFamily="49" charset="0"/>
              <a:buChar char="o"/>
              <a:defRPr/>
            </a:pPr>
            <a:r>
              <a:rPr lang="en-US" sz="1700" dirty="0">
                <a:latin typeface="+mn-lt"/>
                <a:ea typeface="Calibri" panose="020F0502020204030204" pitchFamily="34" charset="0"/>
                <a:cs typeface="Times New Roman" panose="02020603050405020304" pitchFamily="18" charset="0"/>
              </a:rPr>
              <a:t>Public Folders ‎&gt; Human Resources Information ‎&gt; Pay Information ‎&gt; Current Pay Cycle ‎&gt; Delivered Payroll Paylist Reports ‎&gt; </a:t>
            </a:r>
          </a:p>
          <a:p>
            <a:pPr marL="1485900" lvl="2" indent="-285750">
              <a:lnSpc>
                <a:spcPct val="107000"/>
              </a:lnSpc>
              <a:spcBef>
                <a:spcPct val="0"/>
              </a:spcBef>
              <a:spcAft>
                <a:spcPts val="800"/>
              </a:spcAft>
              <a:buFont typeface="Wingdings" panose="05000000000000000000" pitchFamily="2" charset="2"/>
              <a:buChar char="§"/>
              <a:defRPr/>
            </a:pPr>
            <a:r>
              <a:rPr lang="en-US" sz="1700" dirty="0">
                <a:latin typeface="+mn-lt"/>
                <a:ea typeface="Calibri" panose="020F0502020204030204" pitchFamily="34" charset="0"/>
                <a:cs typeface="Times New Roman" panose="02020603050405020304" pitchFamily="18" charset="0"/>
              </a:rPr>
              <a:t>Preliminary Payroll Listings‬ - PDF and </a:t>
            </a:r>
            <a:r>
              <a:rPr lang="en-US" sz="1700" dirty="0" smtClean="0">
                <a:latin typeface="+mn-lt"/>
                <a:ea typeface="Calibri" panose="020F0502020204030204" pitchFamily="34" charset="0"/>
                <a:cs typeface="Times New Roman" panose="02020603050405020304" pitchFamily="18" charset="0"/>
              </a:rPr>
              <a:t>XLS.</a:t>
            </a:r>
            <a:endParaRPr lang="en-US" sz="1700" dirty="0">
              <a:latin typeface="+mn-lt"/>
              <a:ea typeface="Calibri" panose="020F0502020204030204" pitchFamily="34" charset="0"/>
              <a:cs typeface="Times New Roman" panose="02020603050405020304" pitchFamily="18" charset="0"/>
            </a:endParaRPr>
          </a:p>
          <a:p>
            <a:pPr marL="1485900" lvl="2" indent="-285750">
              <a:lnSpc>
                <a:spcPct val="107000"/>
              </a:lnSpc>
              <a:spcBef>
                <a:spcPct val="0"/>
              </a:spcBef>
              <a:spcAft>
                <a:spcPts val="800"/>
              </a:spcAft>
              <a:buFont typeface="Wingdings" panose="05000000000000000000" pitchFamily="2" charset="2"/>
              <a:buChar char="§"/>
              <a:defRPr/>
            </a:pPr>
            <a:r>
              <a:rPr lang="en-US" altLang="en-US" sz="1700" dirty="0">
                <a:latin typeface="+mn-lt"/>
                <a:ea typeface="Calibri" panose="020F0502020204030204" pitchFamily="34" charset="0"/>
                <a:cs typeface="Times New Roman" panose="02020603050405020304" pitchFamily="18" charset="0"/>
              </a:rPr>
              <a:t>Final Payroll Listing – PDF and </a:t>
            </a:r>
            <a:r>
              <a:rPr lang="en-US" altLang="en-US" sz="1700" dirty="0" smtClean="0">
                <a:latin typeface="+mn-lt"/>
                <a:ea typeface="Calibri" panose="020F0502020204030204" pitchFamily="34" charset="0"/>
                <a:cs typeface="Times New Roman" panose="02020603050405020304" pitchFamily="18" charset="0"/>
              </a:rPr>
              <a:t>XLS.</a:t>
            </a:r>
          </a:p>
          <a:p>
            <a:pPr marL="285750" indent="-285750">
              <a:lnSpc>
                <a:spcPct val="107000"/>
              </a:lnSpc>
              <a:spcBef>
                <a:spcPct val="0"/>
              </a:spcBef>
              <a:spcAft>
                <a:spcPts val="800"/>
              </a:spcAft>
              <a:defRPr/>
            </a:pPr>
            <a:r>
              <a:rPr lang="en-US" altLang="en-US" sz="1700" dirty="0" smtClean="0">
                <a:latin typeface="+mn-lt"/>
                <a:ea typeface="Calibri" panose="020F0502020204030204" pitchFamily="34" charset="0"/>
                <a:cs typeface="Times New Roman" panose="02020603050405020304" pitchFamily="18" charset="0"/>
              </a:rPr>
              <a:t>Emails will come from </a:t>
            </a:r>
            <a:r>
              <a:rPr lang="en-US" sz="1700" u="sng" dirty="0">
                <a:latin typeface="+mn-lt"/>
                <a:hlinkClick r:id="rId4"/>
              </a:rPr>
              <a:t>awprd@prd-gpg.erp.ufl.edu</a:t>
            </a:r>
            <a:r>
              <a:rPr lang="en-US" sz="1700" dirty="0">
                <a:latin typeface="+mn-lt"/>
              </a:rPr>
              <a:t> </a:t>
            </a:r>
            <a:r>
              <a:rPr lang="en-US" sz="1700" dirty="0" smtClean="0">
                <a:latin typeface="+mn-lt"/>
              </a:rPr>
              <a:t>– please do not block!!!</a:t>
            </a:r>
            <a:endParaRPr lang="en-US" altLang="en-US" sz="1700" dirty="0" smtClean="0">
              <a:latin typeface="+mn-lt"/>
              <a:ea typeface="Calibri" panose="020F0502020204030204" pitchFamily="34" charset="0"/>
              <a:cs typeface="Times New Roman" panose="02020603050405020304" pitchFamily="18" charset="0"/>
            </a:endParaRPr>
          </a:p>
          <a:p>
            <a:pPr marL="285750" indent="-285750">
              <a:lnSpc>
                <a:spcPct val="107000"/>
              </a:lnSpc>
              <a:spcBef>
                <a:spcPct val="0"/>
              </a:spcBef>
              <a:spcAft>
                <a:spcPts val="800"/>
              </a:spcAft>
              <a:defRPr/>
            </a:pPr>
            <a:r>
              <a:rPr lang="en-US" altLang="en-US" sz="1700" dirty="0" smtClean="0">
                <a:latin typeface="+mn-lt"/>
                <a:ea typeface="Calibri" panose="020F0502020204030204" pitchFamily="34" charset="0"/>
                <a:cs typeface="Times New Roman" panose="02020603050405020304" pitchFamily="18" charset="0"/>
              </a:rPr>
              <a:t>Subject line </a:t>
            </a:r>
            <a:r>
              <a:rPr lang="en-US" altLang="en-US" sz="1700" dirty="0">
                <a:latin typeface="+mn-lt"/>
                <a:ea typeface="Calibri" panose="020F0502020204030204" pitchFamily="34" charset="0"/>
                <a:cs typeface="Times New Roman" panose="02020603050405020304" pitchFamily="18" charset="0"/>
              </a:rPr>
              <a:t>will contain “Final Payroll Listing </a:t>
            </a:r>
            <a:r>
              <a:rPr lang="en-US" altLang="en-US" sz="1700" dirty="0" smtClean="0">
                <a:latin typeface="+mn-lt"/>
                <a:ea typeface="Calibri" panose="020F0502020204030204" pitchFamily="34" charset="0"/>
                <a:cs typeface="Times New Roman" panose="02020603050405020304" pitchFamily="18" charset="0"/>
              </a:rPr>
              <a:t>PDF or Excel </a:t>
            </a:r>
            <a:r>
              <a:rPr lang="en-US" altLang="en-US" sz="1700" dirty="0">
                <a:latin typeface="+mn-lt"/>
                <a:ea typeface="Calibri" panose="020F0502020204030204" pitchFamily="34" charset="0"/>
                <a:cs typeface="Times New Roman" panose="02020603050405020304" pitchFamily="18" charset="0"/>
              </a:rPr>
              <a:t>for </a:t>
            </a:r>
            <a:r>
              <a:rPr lang="en-US" altLang="en-US" sz="1700" dirty="0" smtClean="0">
                <a:latin typeface="+mn-lt"/>
                <a:ea typeface="Calibri" panose="020F0502020204030204" pitchFamily="34" charset="0"/>
                <a:cs typeface="Times New Roman" panose="02020603050405020304" pitchFamily="18" charset="0"/>
              </a:rPr>
              <a:t>PPE…</a:t>
            </a:r>
            <a:r>
              <a:rPr lang="en-US" altLang="en-US" sz="1800" dirty="0" smtClean="0">
                <a:latin typeface="+mn-lt"/>
                <a:ea typeface="Calibri" panose="020F0502020204030204" pitchFamily="34" charset="0"/>
                <a:cs typeface="Times New Roman" panose="02020603050405020304" pitchFamily="18" charset="0"/>
              </a:rPr>
              <a:t>”</a:t>
            </a:r>
          </a:p>
          <a:p>
            <a:pPr marL="285750" indent="-285750">
              <a:lnSpc>
                <a:spcPct val="107000"/>
              </a:lnSpc>
              <a:spcBef>
                <a:spcPct val="0"/>
              </a:spcBef>
              <a:spcAft>
                <a:spcPts val="800"/>
              </a:spcAft>
              <a:defRPr/>
            </a:pPr>
            <a:endParaRPr lang="en-US" altLang="en-US" sz="1800" dirty="0" smtClean="0">
              <a:latin typeface="+mn-lt"/>
              <a:ea typeface="Calibri" panose="020F0502020204030204" pitchFamily="34" charset="0"/>
              <a:cs typeface="Times New Roman" panose="02020603050405020304" pitchFamily="18" charset="0"/>
            </a:endParaRPr>
          </a:p>
          <a:p>
            <a:pPr>
              <a:lnSpc>
                <a:spcPct val="107000"/>
              </a:lnSpc>
              <a:spcBef>
                <a:spcPct val="0"/>
              </a:spcBef>
              <a:spcAft>
                <a:spcPts val="800"/>
              </a:spcAft>
              <a:buFontTx/>
              <a:buNone/>
              <a:defRPr/>
            </a:pPr>
            <a:endParaRPr lang="en-US" altLang="en-US" sz="1600" dirty="0" smtClean="0">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Bef>
                <a:spcPct val="0"/>
              </a:spcBef>
              <a:spcAft>
                <a:spcPts val="800"/>
              </a:spcAft>
              <a:buFontTx/>
              <a:buNone/>
              <a:defRPr/>
            </a:pPr>
            <a:endParaRPr lang="en-US" altLang="en-US" sz="1400" dirty="0" smtClean="0">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857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itle 1"/>
          <p:cNvSpPr>
            <a:spLocks noGrp="1"/>
          </p:cNvSpPr>
          <p:nvPr>
            <p:ph type="title"/>
          </p:nvPr>
        </p:nvSpPr>
        <p:spPr>
          <a:xfrm>
            <a:off x="685800" y="2609850"/>
            <a:ext cx="7772400" cy="1695450"/>
          </a:xfrm>
        </p:spPr>
        <p:txBody>
          <a:bodyPr/>
          <a:lstStyle/>
          <a:p>
            <a:pPr algn="ctr"/>
            <a:r>
              <a:rPr lang="en-US" altLang="en-US" sz="4800" cap="none" smtClean="0">
                <a:solidFill>
                  <a:schemeClr val="tx1"/>
                </a:solidFill>
              </a:rPr>
              <a:t>GBAS Mentoring Program</a:t>
            </a:r>
            <a:endParaRPr lang="en-US" altLang="en-US" sz="4400" cap="none" smtClean="0">
              <a:solidFill>
                <a:schemeClr val="tx1"/>
              </a:solidFill>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2"/>
          <p:cNvSpPr txBox="1">
            <a:spLocks noChangeArrowheads="1"/>
          </p:cNvSpPr>
          <p:nvPr/>
        </p:nvSpPr>
        <p:spPr bwMode="auto">
          <a:xfrm>
            <a:off x="1219200" y="4114800"/>
            <a:ext cx="701040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spcAft>
                <a:spcPts val="600"/>
              </a:spcAft>
              <a:buFontTx/>
              <a:buNone/>
            </a:pPr>
            <a:r>
              <a:rPr lang="en-US" altLang="en-US" sz="2400" b="1"/>
              <a:t>GBAS Mentoring Program</a:t>
            </a:r>
          </a:p>
          <a:p>
            <a:pPr algn="ctr">
              <a:spcBef>
                <a:spcPct val="0"/>
              </a:spcBef>
              <a:spcAft>
                <a:spcPts val="600"/>
              </a:spcAft>
              <a:buFontTx/>
              <a:buNone/>
            </a:pPr>
            <a:r>
              <a:rPr lang="en-US" altLang="en-US" sz="2000"/>
              <a:t>Application process is now open and closes on May 24</a:t>
            </a:r>
          </a:p>
          <a:p>
            <a:pPr algn="ctr">
              <a:spcBef>
                <a:spcPct val="0"/>
              </a:spcBef>
              <a:spcAft>
                <a:spcPts val="600"/>
              </a:spcAft>
              <a:buFontTx/>
              <a:buNone/>
            </a:pPr>
            <a:r>
              <a:rPr lang="en-US" altLang="en-US" sz="2000">
                <a:hlinkClick r:id="rId3"/>
              </a:rPr>
              <a:t>http://cfo.ufl.edu/administrative-units/gbas/mentoring/</a:t>
            </a:r>
            <a:endParaRPr lang="en-US" altLang="en-US" sz="2000"/>
          </a:p>
          <a:p>
            <a:pPr algn="ctr">
              <a:spcBef>
                <a:spcPct val="0"/>
              </a:spcBef>
              <a:spcAft>
                <a:spcPts val="600"/>
              </a:spcAft>
              <a:buFontTx/>
              <a:buNone/>
            </a:pPr>
            <a:endParaRPr lang="en-US" altLang="en-US" sz="2000"/>
          </a:p>
        </p:txBody>
      </p:sp>
      <p:pic>
        <p:nvPicPr>
          <p:cNvPr id="18435" name="Picture 2" descr="http://newsletter.franklincoveyphilippines.com/_/rsrc/1282189266789/Home/sts%20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7013" y="1371600"/>
            <a:ext cx="6454775" cy="219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p:cNvPicPr>
            <a:picLocks noChangeAspect="1"/>
          </p:cNvPicPr>
          <p:nvPr/>
        </p:nvPicPr>
        <p:blipFill>
          <a:blip r:embed="rId3">
            <a:extLst>
              <a:ext uri="{28A0092B-C50C-407E-A947-70E740481C1C}">
                <a14:useLocalDpi xmlns:a14="http://schemas.microsoft.com/office/drawing/2010/main" val="0"/>
              </a:ext>
            </a:extLst>
          </a:blip>
          <a:srcRect l="15799" t="7304"/>
          <a:stretch>
            <a:fillRect/>
          </a:stretch>
        </p:blipFill>
        <p:spPr bwMode="auto">
          <a:xfrm>
            <a:off x="5791200" y="2362200"/>
            <a:ext cx="2932113" cy="216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itle 1"/>
          <p:cNvSpPr>
            <a:spLocks noGrp="1"/>
          </p:cNvSpPr>
          <p:nvPr>
            <p:ph type="title"/>
          </p:nvPr>
        </p:nvSpPr>
        <p:spPr>
          <a:xfrm>
            <a:off x="628650" y="1266825"/>
            <a:ext cx="8534400" cy="1143000"/>
          </a:xfrm>
        </p:spPr>
        <p:txBody>
          <a:bodyPr/>
          <a:lstStyle/>
          <a:p>
            <a:pPr algn="l"/>
            <a:r>
              <a:rPr lang="en-US" altLang="en-US" sz="3600" smtClean="0"/>
              <a:t>GBAS Mentoring Program</a:t>
            </a:r>
          </a:p>
        </p:txBody>
      </p:sp>
      <p:sp>
        <p:nvSpPr>
          <p:cNvPr id="20484" name="Content Placeholder 2"/>
          <p:cNvSpPr>
            <a:spLocks noGrp="1"/>
          </p:cNvSpPr>
          <p:nvPr>
            <p:ph idx="1"/>
          </p:nvPr>
        </p:nvSpPr>
        <p:spPr>
          <a:xfrm>
            <a:off x="628650" y="2281238"/>
            <a:ext cx="5391150" cy="1905000"/>
          </a:xfrm>
        </p:spPr>
        <p:txBody>
          <a:bodyPr/>
          <a:lstStyle/>
          <a:p>
            <a:pPr marL="0" indent="0">
              <a:spcAft>
                <a:spcPts val="1200"/>
              </a:spcAft>
              <a:buFontTx/>
              <a:buNone/>
            </a:pPr>
            <a:r>
              <a:rPr lang="en-US" altLang="en-US" sz="2800" smtClean="0"/>
              <a:t>Build a community of practice, network and connect people to each other through the work.</a:t>
            </a:r>
          </a:p>
        </p:txBody>
      </p:sp>
      <p:sp>
        <p:nvSpPr>
          <p:cNvPr id="20485" name="Content Placeholder 2"/>
          <p:cNvSpPr txBox="1">
            <a:spLocks/>
          </p:cNvSpPr>
          <p:nvPr/>
        </p:nvSpPr>
        <p:spPr bwMode="auto">
          <a:xfrm>
            <a:off x="628650" y="5030788"/>
            <a:ext cx="8194675" cy="137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685800" indent="-22860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ts val="1000"/>
              </a:spcBef>
              <a:spcAft>
                <a:spcPts val="1200"/>
              </a:spcAft>
              <a:buFontTx/>
              <a:buNone/>
            </a:pPr>
            <a:endParaRPr lang="en-US" altLang="en-US" sz="2800"/>
          </a:p>
        </p:txBody>
      </p:sp>
      <p:sp>
        <p:nvSpPr>
          <p:cNvPr id="20486" name="Content Placeholder 2"/>
          <p:cNvSpPr txBox="1">
            <a:spLocks/>
          </p:cNvSpPr>
          <p:nvPr/>
        </p:nvSpPr>
        <p:spPr bwMode="auto">
          <a:xfrm>
            <a:off x="628650" y="4802188"/>
            <a:ext cx="8064500" cy="137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685800" indent="-22860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ts val="1000"/>
              </a:spcBef>
              <a:spcAft>
                <a:spcPts val="600"/>
              </a:spcAft>
              <a:buFontTx/>
              <a:buNone/>
            </a:pPr>
            <a:r>
              <a:rPr lang="en-US" altLang="en-US" sz="2800" b="1" i="1"/>
              <a:t>Getting work done through people. </a:t>
            </a:r>
          </a:p>
          <a:p>
            <a:pPr eaLnBrk="1" hangingPunct="1">
              <a:lnSpc>
                <a:spcPct val="90000"/>
              </a:lnSpc>
              <a:spcBef>
                <a:spcPts val="1000"/>
              </a:spcBef>
              <a:spcAft>
                <a:spcPts val="600"/>
              </a:spcAft>
              <a:buFontTx/>
              <a:buNone/>
            </a:pPr>
            <a:r>
              <a:rPr lang="en-US" altLang="en-US" sz="2800" b="1" i="1"/>
              <a:t>Growing through people. </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66725" y="1295400"/>
            <a:ext cx="8534400" cy="1143000"/>
          </a:xfrm>
        </p:spPr>
        <p:txBody>
          <a:bodyPr/>
          <a:lstStyle/>
          <a:p>
            <a:pPr algn="l"/>
            <a:r>
              <a:rPr lang="en-US" altLang="en-US" sz="3600" smtClean="0"/>
              <a:t>GBAS Mentoring Program</a:t>
            </a:r>
          </a:p>
        </p:txBody>
      </p:sp>
      <p:sp>
        <p:nvSpPr>
          <p:cNvPr id="3" name="Content Placeholder 2"/>
          <p:cNvSpPr>
            <a:spLocks noGrp="1"/>
          </p:cNvSpPr>
          <p:nvPr>
            <p:ph idx="1"/>
          </p:nvPr>
        </p:nvSpPr>
        <p:spPr>
          <a:xfrm>
            <a:off x="466725" y="2362200"/>
            <a:ext cx="7839075" cy="3581400"/>
          </a:xfrm>
        </p:spPr>
        <p:txBody>
          <a:bodyPr/>
          <a:lstStyle/>
          <a:p>
            <a:pPr>
              <a:spcBef>
                <a:spcPts val="0"/>
              </a:spcBef>
              <a:spcAft>
                <a:spcPts val="1200"/>
              </a:spcAft>
              <a:defRPr/>
            </a:pPr>
            <a:r>
              <a:rPr lang="en-US" sz="2400" dirty="0"/>
              <a:t>Explore and discuss your daily work challenges with a mentor from outside of </a:t>
            </a:r>
            <a:r>
              <a:rPr lang="en-US" sz="2400" dirty="0" smtClean="0"/>
              <a:t>your area.</a:t>
            </a:r>
            <a:endParaRPr lang="en-US" sz="2400" dirty="0"/>
          </a:p>
          <a:p>
            <a:pPr>
              <a:spcBef>
                <a:spcPts val="0"/>
              </a:spcBef>
              <a:spcAft>
                <a:spcPts val="1200"/>
              </a:spcAft>
              <a:defRPr/>
            </a:pPr>
            <a:r>
              <a:rPr lang="en-US" sz="2400" dirty="0"/>
              <a:t>Access resources tailored to </a:t>
            </a:r>
            <a:r>
              <a:rPr lang="en-US" sz="2400" dirty="0" smtClean="0"/>
              <a:t>your specific challenges.</a:t>
            </a:r>
          </a:p>
          <a:p>
            <a:pPr>
              <a:spcBef>
                <a:spcPts val="0"/>
              </a:spcBef>
              <a:spcAft>
                <a:spcPts val="1200"/>
              </a:spcAft>
              <a:defRPr/>
            </a:pPr>
            <a:r>
              <a:rPr lang="en-US" sz="2400" dirty="0" smtClean="0"/>
              <a:t>Meet with professionals across campus for information-sharing and job-shadowing opportunities.</a:t>
            </a:r>
          </a:p>
          <a:p>
            <a:pPr>
              <a:spcBef>
                <a:spcPts val="0"/>
              </a:spcBef>
              <a:spcAft>
                <a:spcPts val="1200"/>
              </a:spcAft>
              <a:defRPr/>
            </a:pPr>
            <a:r>
              <a:rPr lang="en-US" sz="2400" dirty="0" smtClean="0"/>
              <a:t>Attend events and meetings.</a:t>
            </a:r>
          </a:p>
          <a:p>
            <a:pPr>
              <a:spcBef>
                <a:spcPts val="0"/>
              </a:spcBef>
              <a:spcAft>
                <a:spcPts val="1200"/>
              </a:spcAft>
              <a:defRPr/>
            </a:pPr>
            <a:r>
              <a:rPr lang="en-US" sz="2400" dirty="0" smtClean="0"/>
              <a:t>Read and discuss high level professional articles.</a:t>
            </a:r>
          </a:p>
          <a:p>
            <a:pPr>
              <a:spcBef>
                <a:spcPts val="0"/>
              </a:spcBef>
              <a:spcAft>
                <a:spcPts val="600"/>
              </a:spcAft>
              <a:defRPr/>
            </a:pPr>
            <a:endParaRPr lang="en-US" sz="2800" dirty="0" smtClean="0"/>
          </a:p>
          <a:p>
            <a:pPr marL="0" indent="0">
              <a:spcBef>
                <a:spcPts val="0"/>
              </a:spcBef>
              <a:spcAft>
                <a:spcPts val="600"/>
              </a:spcAft>
              <a:buFontTx/>
              <a:buNone/>
              <a:defRPr/>
            </a:pPr>
            <a:endParaRPr lang="en-US" sz="2800" dirty="0"/>
          </a:p>
        </p:txBody>
      </p:sp>
      <p:sp>
        <p:nvSpPr>
          <p:cNvPr id="22532" name="Content Placeholder 2"/>
          <p:cNvSpPr txBox="1">
            <a:spLocks/>
          </p:cNvSpPr>
          <p:nvPr/>
        </p:nvSpPr>
        <p:spPr bwMode="auto">
          <a:xfrm>
            <a:off x="563563" y="5741988"/>
            <a:ext cx="8194675" cy="137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spcBef>
                <a:spcPct val="20000"/>
              </a:spcBef>
              <a:buChar char="•"/>
              <a:defRPr sz="3200">
                <a:solidFill>
                  <a:schemeClr val="tx1"/>
                </a:solidFill>
                <a:latin typeface="Arial" panose="020B0604020202020204" pitchFamily="34" charset="0"/>
              </a:defRPr>
            </a:lvl1pPr>
            <a:lvl2pPr marL="685800" indent="-22860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ts val="1000"/>
              </a:spcBef>
              <a:spcAft>
                <a:spcPts val="1200"/>
              </a:spcAft>
            </a:pPr>
            <a:endParaRPr lang="en-US" altLang="en-US" sz="280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609600" y="1143000"/>
            <a:ext cx="8534400" cy="1143000"/>
          </a:xfrm>
        </p:spPr>
        <p:txBody>
          <a:bodyPr/>
          <a:lstStyle/>
          <a:p>
            <a:pPr algn="l"/>
            <a:r>
              <a:rPr lang="en-US" altLang="en-US" sz="3600" smtClean="0"/>
              <a:t>Mentoring Commitment</a:t>
            </a:r>
          </a:p>
        </p:txBody>
      </p:sp>
      <p:sp>
        <p:nvSpPr>
          <p:cNvPr id="3" name="Content Placeholder 2"/>
          <p:cNvSpPr>
            <a:spLocks noGrp="1"/>
          </p:cNvSpPr>
          <p:nvPr>
            <p:ph idx="1"/>
          </p:nvPr>
        </p:nvSpPr>
        <p:spPr>
          <a:xfrm>
            <a:off x="628650" y="2133600"/>
            <a:ext cx="8170863" cy="4332288"/>
          </a:xfrm>
        </p:spPr>
        <p:txBody>
          <a:bodyPr/>
          <a:lstStyle/>
          <a:p>
            <a:pPr marL="0" indent="0">
              <a:buFontTx/>
              <a:buNone/>
              <a:defRPr/>
            </a:pPr>
            <a:r>
              <a:rPr lang="en-US" sz="2400" dirty="0"/>
              <a:t>We </a:t>
            </a:r>
            <a:r>
              <a:rPr lang="en-US" sz="2400" dirty="0" smtClean="0"/>
              <a:t>suggest: </a:t>
            </a:r>
          </a:p>
          <a:p>
            <a:pPr>
              <a:defRPr/>
            </a:pPr>
            <a:r>
              <a:rPr lang="en-US" sz="2400" b="1" dirty="0" smtClean="0"/>
              <a:t>ONE</a:t>
            </a:r>
            <a:r>
              <a:rPr lang="en-US" sz="2400" dirty="0" smtClean="0"/>
              <a:t> </a:t>
            </a:r>
            <a:r>
              <a:rPr lang="en-US" sz="2400" dirty="0"/>
              <a:t>activity per </a:t>
            </a:r>
            <a:r>
              <a:rPr lang="en-US" sz="2400" dirty="0" smtClean="0"/>
              <a:t>month.</a:t>
            </a:r>
            <a:endParaRPr lang="en-US" sz="2400" dirty="0"/>
          </a:p>
          <a:p>
            <a:pPr lvl="1">
              <a:spcAft>
                <a:spcPts val="1200"/>
              </a:spcAft>
              <a:buFont typeface="Courier New" panose="02070309020205020404" pitchFamily="49" charset="0"/>
              <a:buChar char="o"/>
              <a:defRPr/>
            </a:pPr>
            <a:r>
              <a:rPr lang="en-US" sz="2000" dirty="0" smtClean="0"/>
              <a:t>Determined by the mentee and the mentor.</a:t>
            </a:r>
          </a:p>
          <a:p>
            <a:pPr lvl="1">
              <a:spcAft>
                <a:spcPts val="1200"/>
              </a:spcAft>
              <a:buFont typeface="Courier New" panose="02070309020205020404" pitchFamily="49" charset="0"/>
              <a:buChar char="o"/>
              <a:defRPr/>
            </a:pPr>
            <a:r>
              <a:rPr lang="en-US" sz="2000" dirty="0" smtClean="0"/>
              <a:t>Activity can be with the mentoring cohort, your mentor, a campus professional or an event on campus.</a:t>
            </a:r>
          </a:p>
          <a:p>
            <a:pPr>
              <a:defRPr/>
            </a:pPr>
            <a:r>
              <a:rPr lang="en-US" sz="2400" b="1" dirty="0" smtClean="0"/>
              <a:t>FIVE</a:t>
            </a:r>
            <a:r>
              <a:rPr lang="en-US" sz="2400" dirty="0" smtClean="0"/>
              <a:t> “back-bone” activities.</a:t>
            </a:r>
          </a:p>
          <a:p>
            <a:pPr lvl="1">
              <a:buFont typeface="Courier New" panose="02070309020205020404" pitchFamily="49" charset="0"/>
              <a:buChar char="o"/>
              <a:defRPr/>
            </a:pPr>
            <a:r>
              <a:rPr lang="en-US" sz="2000" dirty="0" smtClean="0"/>
              <a:t>Kick Off Meeting, Mid-point Check-in, Wrap-up Celebration </a:t>
            </a:r>
            <a:br>
              <a:rPr lang="en-US" sz="2000" dirty="0" smtClean="0"/>
            </a:br>
            <a:r>
              <a:rPr lang="en-US" sz="2000" dirty="0" smtClean="0"/>
              <a:t>and two (2) Lunch and Learns.</a:t>
            </a:r>
          </a:p>
          <a:p>
            <a:pPr lvl="1">
              <a:spcAft>
                <a:spcPts val="1200"/>
              </a:spcAft>
              <a:buFont typeface="Courier New" panose="02070309020205020404" pitchFamily="49" charset="0"/>
              <a:buChar char="o"/>
              <a:defRPr/>
            </a:pPr>
            <a:r>
              <a:rPr lang="en-US" sz="2000" dirty="0"/>
              <a:t>These would count as </a:t>
            </a:r>
            <a:r>
              <a:rPr lang="en-US" sz="2000" dirty="0" smtClean="0"/>
              <a:t>that month’s one activity.</a:t>
            </a:r>
            <a:endParaRPr lang="en-US" sz="2000" dirty="0"/>
          </a:p>
          <a:p>
            <a:pPr lvl="1">
              <a:spcAft>
                <a:spcPts val="1200"/>
              </a:spcAft>
              <a:defRPr/>
            </a:pPr>
            <a:endParaRPr lang="en-US" sz="2000" dirty="0" smtClean="0"/>
          </a:p>
        </p:txBody>
      </p:sp>
      <p:pic>
        <p:nvPicPr>
          <p:cNvPr id="24580"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990600"/>
            <a:ext cx="1941513" cy="191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algn="l"/>
            <a:r>
              <a:rPr lang="en-US" altLang="en-US" sz="3600" smtClean="0"/>
              <a:t>Who should be a Mentee?</a:t>
            </a:r>
          </a:p>
        </p:txBody>
      </p:sp>
      <p:sp>
        <p:nvSpPr>
          <p:cNvPr id="26627" name="Content Placeholder 2"/>
          <p:cNvSpPr>
            <a:spLocks noGrp="1"/>
          </p:cNvSpPr>
          <p:nvPr>
            <p:ph idx="1"/>
          </p:nvPr>
        </p:nvSpPr>
        <p:spPr>
          <a:xfrm>
            <a:off x="381000" y="2074863"/>
            <a:ext cx="4146550" cy="2344737"/>
          </a:xfrm>
        </p:spPr>
        <p:txBody>
          <a:bodyPr/>
          <a:lstStyle/>
          <a:p>
            <a:pPr>
              <a:spcBef>
                <a:spcPct val="0"/>
              </a:spcBef>
              <a:spcAft>
                <a:spcPts val="1200"/>
              </a:spcAft>
            </a:pPr>
            <a:r>
              <a:rPr lang="en-US" altLang="en-US" sz="2400" smtClean="0"/>
              <a:t>Have the ability to commit your time and effort to the program.</a:t>
            </a:r>
          </a:p>
          <a:p>
            <a:pPr>
              <a:spcBef>
                <a:spcPct val="0"/>
              </a:spcBef>
              <a:spcAft>
                <a:spcPts val="600"/>
              </a:spcAft>
            </a:pPr>
            <a:r>
              <a:rPr lang="en-US" altLang="en-US" sz="2400" smtClean="0"/>
              <a:t>Be open to reflection and </a:t>
            </a:r>
            <a:br>
              <a:rPr lang="en-US" altLang="en-US" sz="2400" smtClean="0"/>
            </a:br>
            <a:r>
              <a:rPr lang="en-US" altLang="en-US" sz="2400" smtClean="0"/>
              <a:t>feedback.</a:t>
            </a:r>
          </a:p>
        </p:txBody>
      </p:sp>
      <p:pic>
        <p:nvPicPr>
          <p:cNvPr id="26628" name="Picture 5" descr="explore.jpe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2209800"/>
            <a:ext cx="3065463"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TextBox 7"/>
          <p:cNvSpPr txBox="1">
            <a:spLocks noChangeArrowheads="1"/>
          </p:cNvSpPr>
          <p:nvPr/>
        </p:nvSpPr>
        <p:spPr bwMode="auto">
          <a:xfrm>
            <a:off x="381000" y="4191000"/>
            <a:ext cx="8534400" cy="187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ts val="1200"/>
              </a:spcAft>
            </a:pPr>
            <a:r>
              <a:rPr lang="en-US" altLang="en-US" sz="2400"/>
              <a:t>Have the ability to assess yourself and grow beyond your comfort zone.</a:t>
            </a:r>
          </a:p>
          <a:p>
            <a:pPr>
              <a:spcBef>
                <a:spcPct val="0"/>
              </a:spcBef>
              <a:spcAft>
                <a:spcPts val="1200"/>
              </a:spcAft>
            </a:pPr>
            <a:r>
              <a:rPr lang="en-US" altLang="en-US" sz="2400"/>
              <a:t>Have completed either the PRO3 Fiscal or HR/Payroll.</a:t>
            </a:r>
          </a:p>
          <a:p>
            <a:pPr>
              <a:spcBef>
                <a:spcPct val="0"/>
              </a:spcBef>
              <a:spcAft>
                <a:spcPts val="1200"/>
              </a:spcAft>
            </a:pPr>
            <a:r>
              <a:rPr lang="en-US" altLang="en-US" sz="2400"/>
              <a:t>Be an Exempt Employee.</a:t>
            </a:r>
            <a:endParaRPr lang="en-US" altLang="en-US" sz="1600" i="1"/>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622300" y="1543050"/>
            <a:ext cx="8804275" cy="590550"/>
          </a:xfrm>
        </p:spPr>
        <p:txBody>
          <a:bodyPr/>
          <a:lstStyle/>
          <a:p>
            <a:pPr algn="l"/>
            <a:r>
              <a:rPr lang="en-US" altLang="en-US" sz="3600" smtClean="0"/>
              <a:t>If you are interested in applying . . .</a:t>
            </a:r>
          </a:p>
        </p:txBody>
      </p:sp>
      <p:sp>
        <p:nvSpPr>
          <p:cNvPr id="3" name="Content Placeholder 2"/>
          <p:cNvSpPr>
            <a:spLocks noGrp="1"/>
          </p:cNvSpPr>
          <p:nvPr>
            <p:ph idx="1"/>
          </p:nvPr>
        </p:nvSpPr>
        <p:spPr>
          <a:xfrm>
            <a:off x="628650" y="2133600"/>
            <a:ext cx="8515350" cy="4481513"/>
          </a:xfrm>
        </p:spPr>
        <p:txBody>
          <a:bodyPr/>
          <a:lstStyle/>
          <a:p>
            <a:pPr marL="0" indent="0">
              <a:buFontTx/>
              <a:buNone/>
              <a:defRPr/>
            </a:pPr>
            <a:r>
              <a:rPr lang="en-US" sz="2400" dirty="0">
                <a:hlinkClick r:id="rId3"/>
              </a:rPr>
              <a:t>http://cfo.ufl.edu/administrative-units/gbas/mentoring</a:t>
            </a:r>
            <a:r>
              <a:rPr lang="en-US" sz="2400" dirty="0" smtClean="0">
                <a:hlinkClick r:id="rId3"/>
              </a:rPr>
              <a:t>/</a:t>
            </a:r>
            <a:endParaRPr lang="en-US" sz="2400" dirty="0" smtClean="0"/>
          </a:p>
          <a:p>
            <a:pPr marL="0" indent="0">
              <a:buFontTx/>
              <a:buNone/>
              <a:defRPr/>
            </a:pPr>
            <a:endParaRPr lang="en-US" dirty="0"/>
          </a:p>
          <a:p>
            <a:pPr>
              <a:defRPr/>
            </a:pPr>
            <a:r>
              <a:rPr lang="en-US" sz="2800" dirty="0" smtClean="0"/>
              <a:t>Fill out the online application before May 24.</a:t>
            </a:r>
          </a:p>
          <a:p>
            <a:pPr>
              <a:defRPr/>
            </a:pPr>
            <a:r>
              <a:rPr lang="en-US" sz="2800" dirty="0" smtClean="0"/>
              <a:t>Attach your resume.</a:t>
            </a:r>
          </a:p>
          <a:p>
            <a:pPr>
              <a:defRPr/>
            </a:pPr>
            <a:r>
              <a:rPr lang="en-US" sz="2800" dirty="0" smtClean="0"/>
              <a:t>Provide a letter of support</a:t>
            </a:r>
            <a:br>
              <a:rPr lang="en-US" sz="2800" dirty="0" smtClean="0"/>
            </a:br>
            <a:r>
              <a:rPr lang="en-US" sz="2800" dirty="0" smtClean="0"/>
              <a:t>from your supervisor.</a:t>
            </a:r>
          </a:p>
          <a:p>
            <a:pPr>
              <a:defRPr/>
            </a:pPr>
            <a:endParaRPr lang="en-US" dirty="0"/>
          </a:p>
        </p:txBody>
      </p:sp>
      <p:pic>
        <p:nvPicPr>
          <p:cNvPr id="28676"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3962400"/>
            <a:ext cx="2832100" cy="200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381000" y="990600"/>
            <a:ext cx="8534400" cy="1143000"/>
          </a:xfrm>
        </p:spPr>
        <p:txBody>
          <a:bodyPr/>
          <a:lstStyle/>
          <a:p>
            <a:r>
              <a:rPr lang="en-US" altLang="en-US" smtClean="0"/>
              <a:t>Be That Person</a:t>
            </a:r>
          </a:p>
        </p:txBody>
      </p:sp>
      <p:pic>
        <p:nvPicPr>
          <p:cNvPr id="30723" name="Content Placeholder 4" descr="helping up.jpeg"/>
          <p:cNvPicPr>
            <a:picLocks noGrp="1" noChangeAspect="1"/>
          </p:cNvPicPr>
          <p:nvPr>
            <p:ph idx="1"/>
          </p:nvPr>
        </p:nvPicPr>
        <p:blipFill>
          <a:blip r:embed="rId3">
            <a:extLst>
              <a:ext uri="{28A0092B-C50C-407E-A947-70E740481C1C}">
                <a14:useLocalDpi xmlns:a14="http://schemas.microsoft.com/office/drawing/2010/main" val="0"/>
              </a:ext>
            </a:extLst>
          </a:blip>
          <a:srcRect t="8545" b="8545"/>
          <a:stretch>
            <a:fillRect/>
          </a:stretch>
        </p:blipFill>
        <p:spPr>
          <a:xfrm>
            <a:off x="1312863" y="2133600"/>
            <a:ext cx="6670675" cy="3421063"/>
          </a:xfrm>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algn="l"/>
            <a:r>
              <a:rPr lang="en-US" altLang="en-US" sz="3600" smtClean="0"/>
              <a:t>Why be a Mentor or Campus Pro?</a:t>
            </a:r>
          </a:p>
        </p:txBody>
      </p:sp>
      <p:sp>
        <p:nvSpPr>
          <p:cNvPr id="32771" name="Content Placeholder 2"/>
          <p:cNvSpPr>
            <a:spLocks noGrp="1"/>
          </p:cNvSpPr>
          <p:nvPr>
            <p:ph idx="1"/>
          </p:nvPr>
        </p:nvSpPr>
        <p:spPr>
          <a:xfrm>
            <a:off x="381000" y="2209800"/>
            <a:ext cx="8229600" cy="4221163"/>
          </a:xfrm>
        </p:spPr>
        <p:txBody>
          <a:bodyPr/>
          <a:lstStyle/>
          <a:p>
            <a:pPr>
              <a:spcBef>
                <a:spcPct val="0"/>
              </a:spcBef>
              <a:spcAft>
                <a:spcPts val="1200"/>
              </a:spcAft>
            </a:pPr>
            <a:r>
              <a:rPr lang="en-US" altLang="en-US" sz="2400" smtClean="0"/>
              <a:t>Make use of your accumulated experiences to further the experience of the mentee.</a:t>
            </a:r>
          </a:p>
          <a:p>
            <a:pPr>
              <a:spcBef>
                <a:spcPct val="0"/>
              </a:spcBef>
              <a:spcAft>
                <a:spcPts val="1200"/>
              </a:spcAft>
            </a:pPr>
            <a:r>
              <a:rPr lang="en-US" altLang="en-US" sz="2400" smtClean="0"/>
              <a:t>Revive your view of your role, self-reflection.</a:t>
            </a:r>
          </a:p>
          <a:p>
            <a:pPr>
              <a:spcBef>
                <a:spcPct val="0"/>
              </a:spcBef>
              <a:spcAft>
                <a:spcPts val="1200"/>
              </a:spcAft>
            </a:pPr>
            <a:r>
              <a:rPr lang="en-US" altLang="en-US" sz="2400" smtClean="0"/>
              <a:t>Take a proactive role in learning and </a:t>
            </a:r>
            <a:br>
              <a:rPr lang="en-US" altLang="en-US" sz="2400" smtClean="0"/>
            </a:br>
            <a:r>
              <a:rPr lang="en-US" altLang="en-US" sz="2400" smtClean="0"/>
              <a:t>development.</a:t>
            </a:r>
          </a:p>
          <a:p>
            <a:pPr>
              <a:spcBef>
                <a:spcPct val="0"/>
              </a:spcBef>
              <a:spcAft>
                <a:spcPts val="1200"/>
              </a:spcAft>
            </a:pPr>
            <a:r>
              <a:rPr lang="en-US" altLang="en-US" sz="2400" smtClean="0"/>
              <a:t>Enhance your job satisfaction.</a:t>
            </a:r>
          </a:p>
          <a:p>
            <a:pPr>
              <a:spcBef>
                <a:spcPct val="0"/>
              </a:spcBef>
              <a:spcAft>
                <a:spcPts val="1200"/>
              </a:spcAft>
            </a:pPr>
            <a:r>
              <a:rPr lang="en-US" altLang="en-US" sz="2400" smtClean="0"/>
              <a:t>Achieve peer recognition.</a:t>
            </a:r>
          </a:p>
        </p:txBody>
      </p:sp>
      <p:pic>
        <p:nvPicPr>
          <p:cNvPr id="32772" name="Picture 4" descr="hub people.jpe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75400" y="3733800"/>
            <a:ext cx="2387600" cy="210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1600200" y="590550"/>
            <a:ext cx="6400800" cy="857250"/>
          </a:xfrm>
        </p:spPr>
        <p:txBody>
          <a:bodyPr/>
          <a:lstStyle/>
          <a:p>
            <a:r>
              <a:rPr lang="en-US" altLang="en-US" sz="4600" b="1" smtClean="0">
                <a:solidFill>
                  <a:schemeClr val="tx1"/>
                </a:solidFill>
              </a:rPr>
              <a:t>Agenda</a:t>
            </a:r>
          </a:p>
        </p:txBody>
      </p:sp>
      <p:sp>
        <p:nvSpPr>
          <p:cNvPr id="6148" name="Content Placeholder 2"/>
          <p:cNvSpPr>
            <a:spLocks noGrp="1"/>
          </p:cNvSpPr>
          <p:nvPr>
            <p:ph idx="1"/>
          </p:nvPr>
        </p:nvSpPr>
        <p:spPr>
          <a:xfrm>
            <a:off x="457200" y="1219200"/>
            <a:ext cx="8229600" cy="5105400"/>
          </a:xfrm>
        </p:spPr>
        <p:txBody>
          <a:bodyPr>
            <a:normAutofit fontScale="92500" lnSpcReduction="20000"/>
          </a:bodyPr>
          <a:lstStyle/>
          <a:p>
            <a:pPr marL="0" indent="0">
              <a:buFontTx/>
              <a:buNone/>
              <a:defRPr/>
            </a:pPr>
            <a:endParaRPr lang="en-US" altLang="en-US" sz="4400" dirty="0" smtClean="0"/>
          </a:p>
          <a:p>
            <a:pPr>
              <a:defRPr/>
            </a:pPr>
            <a:r>
              <a:rPr lang="en-US" altLang="en-US" sz="4300" dirty="0" smtClean="0"/>
              <a:t>Guide to Greater Gainesville</a:t>
            </a:r>
          </a:p>
          <a:p>
            <a:pPr>
              <a:defRPr/>
            </a:pPr>
            <a:r>
              <a:rPr lang="en-US" altLang="en-US" sz="4300" dirty="0" smtClean="0"/>
              <a:t>Summer Student Assistant Appointments </a:t>
            </a:r>
          </a:p>
          <a:p>
            <a:pPr>
              <a:defRPr/>
            </a:pPr>
            <a:r>
              <a:rPr lang="en-US" altLang="en-US" sz="4300" dirty="0" smtClean="0"/>
              <a:t>Payroll</a:t>
            </a:r>
          </a:p>
          <a:p>
            <a:pPr>
              <a:defRPr/>
            </a:pPr>
            <a:r>
              <a:rPr lang="en-US" altLang="en-US" sz="4300" dirty="0" smtClean="0"/>
              <a:t>GBAS Mentoring Program </a:t>
            </a:r>
            <a:endParaRPr lang="en-US" altLang="en-US" sz="4300" dirty="0" smtClean="0">
              <a:solidFill>
                <a:srgbClr val="FF0000"/>
              </a:solidFill>
            </a:endParaRPr>
          </a:p>
          <a:p>
            <a:pPr>
              <a:defRPr/>
            </a:pPr>
            <a:r>
              <a:rPr lang="en-US" altLang="en-US" sz="4300" dirty="0" smtClean="0"/>
              <a:t>Benefits Reminders</a:t>
            </a:r>
          </a:p>
          <a:p>
            <a:pPr>
              <a:defRPr/>
            </a:pPr>
            <a:r>
              <a:rPr lang="en-US" altLang="en-US" sz="4300" dirty="0" smtClean="0"/>
              <a:t>Important Dates</a:t>
            </a:r>
            <a:endParaRPr lang="en-US" altLang="en-US" sz="4300" dirty="0"/>
          </a:p>
          <a:p>
            <a:pPr marL="0" indent="0">
              <a:buFontTx/>
              <a:buNone/>
              <a:defRPr/>
            </a:pPr>
            <a:endParaRPr lang="en-US" altLang="en-US" sz="8800" dirty="0" smtClean="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398463" y="1543050"/>
            <a:ext cx="8802687" cy="590550"/>
          </a:xfrm>
        </p:spPr>
        <p:txBody>
          <a:bodyPr/>
          <a:lstStyle/>
          <a:p>
            <a:pPr algn="l"/>
            <a:r>
              <a:rPr lang="en-US" altLang="en-US" sz="3600" smtClean="0"/>
              <a:t>Who should be a Mentor or Campus Pro?</a:t>
            </a:r>
          </a:p>
        </p:txBody>
      </p:sp>
      <p:sp>
        <p:nvSpPr>
          <p:cNvPr id="34819" name="Content Placeholder 2"/>
          <p:cNvSpPr>
            <a:spLocks noGrp="1"/>
          </p:cNvSpPr>
          <p:nvPr>
            <p:ph idx="1"/>
          </p:nvPr>
        </p:nvSpPr>
        <p:spPr>
          <a:xfrm>
            <a:off x="398463" y="2209800"/>
            <a:ext cx="8058150" cy="4572000"/>
          </a:xfrm>
        </p:spPr>
        <p:txBody>
          <a:bodyPr/>
          <a:lstStyle/>
          <a:p>
            <a:pPr>
              <a:spcBef>
                <a:spcPct val="0"/>
              </a:spcBef>
              <a:spcAft>
                <a:spcPts val="1200"/>
              </a:spcAft>
            </a:pPr>
            <a:r>
              <a:rPr lang="en-US" altLang="en-US" sz="2400" smtClean="0"/>
              <a:t>Have at least 3 years of business administration experience at UF.</a:t>
            </a:r>
          </a:p>
          <a:p>
            <a:pPr>
              <a:spcBef>
                <a:spcPct val="0"/>
              </a:spcBef>
              <a:spcAft>
                <a:spcPts val="1200"/>
              </a:spcAft>
            </a:pPr>
            <a:r>
              <a:rPr lang="en-US" altLang="en-US" sz="2400" smtClean="0"/>
              <a:t>Be knowledgeable about the culture and expectations at the University of Florida.</a:t>
            </a:r>
          </a:p>
          <a:p>
            <a:pPr>
              <a:spcBef>
                <a:spcPct val="0"/>
              </a:spcBef>
              <a:spcAft>
                <a:spcPts val="1200"/>
              </a:spcAft>
            </a:pPr>
            <a:r>
              <a:rPr lang="en-US" altLang="en-US" sz="2400" smtClean="0"/>
              <a:t>Be a connector, know people to network with.</a:t>
            </a:r>
          </a:p>
          <a:p>
            <a:pPr>
              <a:spcBef>
                <a:spcPct val="0"/>
              </a:spcBef>
              <a:spcAft>
                <a:spcPts val="1200"/>
              </a:spcAft>
            </a:pPr>
            <a:r>
              <a:rPr lang="en-US" altLang="en-US" sz="2400" smtClean="0"/>
              <a:t>Be a positive problem solver.</a:t>
            </a:r>
          </a:p>
          <a:p>
            <a:pPr>
              <a:spcBef>
                <a:spcPct val="0"/>
              </a:spcBef>
              <a:spcAft>
                <a:spcPts val="1200"/>
              </a:spcAft>
            </a:pPr>
            <a:r>
              <a:rPr lang="en-US" altLang="en-US" sz="2400" smtClean="0"/>
              <a:t>Have the time, willingness, and energy to invest.</a:t>
            </a:r>
          </a:p>
          <a:p>
            <a:pPr>
              <a:spcBef>
                <a:spcPct val="0"/>
              </a:spcBef>
              <a:spcAft>
                <a:spcPts val="1200"/>
              </a:spcAft>
            </a:pPr>
            <a:r>
              <a:rPr lang="en-US" altLang="en-US" sz="2400" smtClean="0"/>
              <a:t>Be accessible to the mentee.</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628650" y="1676400"/>
            <a:ext cx="8802688" cy="590550"/>
          </a:xfrm>
        </p:spPr>
        <p:txBody>
          <a:bodyPr/>
          <a:lstStyle/>
          <a:p>
            <a:pPr algn="l"/>
            <a:r>
              <a:rPr lang="en-US" altLang="en-US" sz="4000" smtClean="0"/>
              <a:t>If you are interested . . .</a:t>
            </a:r>
          </a:p>
        </p:txBody>
      </p:sp>
      <p:sp>
        <p:nvSpPr>
          <p:cNvPr id="3" name="Content Placeholder 2"/>
          <p:cNvSpPr>
            <a:spLocks noGrp="1"/>
          </p:cNvSpPr>
          <p:nvPr>
            <p:ph idx="1"/>
          </p:nvPr>
        </p:nvSpPr>
        <p:spPr>
          <a:xfrm>
            <a:off x="628650" y="2438400"/>
            <a:ext cx="7886700" cy="1676400"/>
          </a:xfrm>
        </p:spPr>
        <p:txBody>
          <a:bodyPr/>
          <a:lstStyle/>
          <a:p>
            <a:pPr marL="0" indent="0">
              <a:buFontTx/>
              <a:buNone/>
              <a:defRPr/>
            </a:pPr>
            <a:r>
              <a:rPr lang="en-US" sz="2800" dirty="0" smtClean="0"/>
              <a:t>Contact Gwynn Cadwallader</a:t>
            </a:r>
          </a:p>
          <a:p>
            <a:pPr marL="0" indent="0">
              <a:buFontTx/>
              <a:buNone/>
              <a:defRPr/>
            </a:pPr>
            <a:r>
              <a:rPr lang="en-US" sz="2800" dirty="0" smtClean="0">
                <a:hlinkClick r:id="rId3"/>
              </a:rPr>
              <a:t>gcadwallader@ufl.edu</a:t>
            </a:r>
            <a:endParaRPr lang="en-US" sz="2800" dirty="0" smtClean="0"/>
          </a:p>
          <a:p>
            <a:pPr marL="0" indent="0">
              <a:buFontTx/>
              <a:buNone/>
              <a:defRPr/>
            </a:pPr>
            <a:endParaRPr lang="en-US" dirty="0"/>
          </a:p>
          <a:p>
            <a:pPr>
              <a:defRPr/>
            </a:pPr>
            <a:endParaRPr lang="en-US" dirty="0"/>
          </a:p>
        </p:txBody>
      </p:sp>
      <p:pic>
        <p:nvPicPr>
          <p:cNvPr id="36868"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3482975"/>
            <a:ext cx="2959100" cy="209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Picture 6"/>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8650" y="4835525"/>
            <a:ext cx="1592263"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35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Title 1"/>
          <p:cNvSpPr>
            <a:spLocks noGrp="1"/>
          </p:cNvSpPr>
          <p:nvPr>
            <p:ph type="title"/>
          </p:nvPr>
        </p:nvSpPr>
        <p:spPr>
          <a:xfrm>
            <a:off x="609600" y="2514600"/>
            <a:ext cx="7772400" cy="1676400"/>
          </a:xfrm>
        </p:spPr>
        <p:txBody>
          <a:bodyPr/>
          <a:lstStyle/>
          <a:p>
            <a:pPr algn="ctr"/>
            <a:r>
              <a:rPr lang="en-US" altLang="en-US" sz="4800" cap="none" smtClean="0">
                <a:solidFill>
                  <a:schemeClr val="tx1"/>
                </a:solidFill>
              </a:rPr>
              <a:t>Benefits</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Box 6"/>
          <p:cNvSpPr txBox="1">
            <a:spLocks noChangeArrowheads="1"/>
          </p:cNvSpPr>
          <p:nvPr/>
        </p:nvSpPr>
        <p:spPr bwMode="auto">
          <a:xfrm>
            <a:off x="1219200" y="762000"/>
            <a:ext cx="64770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defRPr/>
            </a:pPr>
            <a:r>
              <a:rPr lang="en-US" altLang="en-US" dirty="0" smtClean="0">
                <a:latin typeface="+mj-lt"/>
              </a:rPr>
              <a:t>Short Work Break </a:t>
            </a:r>
          </a:p>
          <a:p>
            <a:pPr algn="ctr">
              <a:spcBef>
                <a:spcPct val="0"/>
              </a:spcBef>
              <a:buFontTx/>
              <a:buNone/>
              <a:defRPr/>
            </a:pPr>
            <a:r>
              <a:rPr lang="en-US" altLang="en-US" dirty="0" smtClean="0">
                <a:latin typeface="+mj-lt"/>
              </a:rPr>
              <a:t>for 9/10 month employees</a:t>
            </a:r>
          </a:p>
        </p:txBody>
      </p:sp>
      <p:sp>
        <p:nvSpPr>
          <p:cNvPr id="2" name="Rectangle 6"/>
          <p:cNvSpPr>
            <a:spLocks noChangeArrowheads="1"/>
          </p:cNvSpPr>
          <p:nvPr/>
        </p:nvSpPr>
        <p:spPr bwMode="auto">
          <a:xfrm>
            <a:off x="228600" y="1981200"/>
            <a:ext cx="8686800" cy="455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ts val="388"/>
              </a:spcBef>
              <a:buSzPct val="105000"/>
              <a:defRPr/>
            </a:pPr>
            <a:r>
              <a:rPr lang="en-US" altLang="en-US" sz="2300" dirty="0" smtClean="0">
                <a:latin typeface="+mn-lt"/>
              </a:rPr>
              <a:t>OPS 9/10 month appointees returning for fall should be placed on short work break (SWB) similar to regular 9/10 month faculty.</a:t>
            </a:r>
          </a:p>
          <a:p>
            <a:pPr>
              <a:spcBef>
                <a:spcPts val="388"/>
              </a:spcBef>
              <a:buSzPct val="105000"/>
              <a:defRPr/>
            </a:pPr>
            <a:r>
              <a:rPr lang="en-US" altLang="en-US" sz="2300" dirty="0" smtClean="0">
                <a:latin typeface="+mn-lt"/>
              </a:rPr>
              <a:t>SWB preserves benefit eligibility while off payroll during the summer months.  </a:t>
            </a:r>
          </a:p>
          <a:p>
            <a:pPr>
              <a:buSzPct val="105000"/>
              <a:defRPr/>
            </a:pPr>
            <a:r>
              <a:rPr lang="en-US" altLang="en-US" sz="2300" dirty="0" smtClean="0">
                <a:latin typeface="+mn-lt"/>
              </a:rPr>
              <a:t>SWB not calculated in the OPS employee’s OE Measurement Period to determine benefits eligibility.</a:t>
            </a:r>
          </a:p>
          <a:p>
            <a:pPr>
              <a:buSzPct val="105000"/>
              <a:defRPr/>
            </a:pPr>
            <a:r>
              <a:rPr lang="en-US" altLang="en-US" sz="2300" dirty="0" smtClean="0">
                <a:latin typeface="+mn-lt"/>
              </a:rPr>
              <a:t>SWB reported to </a:t>
            </a:r>
            <a:r>
              <a:rPr lang="en-US" altLang="en-US" sz="2300" dirty="0" err="1" smtClean="0">
                <a:latin typeface="+mn-lt"/>
              </a:rPr>
              <a:t>PeopleFirst</a:t>
            </a:r>
            <a:r>
              <a:rPr lang="en-US" altLang="en-US" sz="2300" dirty="0" smtClean="0">
                <a:latin typeface="+mn-lt"/>
              </a:rPr>
              <a:t>, then removed when the 9/10 month OPS returns for fall semester.</a:t>
            </a:r>
          </a:p>
          <a:p>
            <a:pPr>
              <a:buSzPct val="105000"/>
              <a:defRPr/>
            </a:pPr>
            <a:r>
              <a:rPr lang="en-US" altLang="en-US" sz="2300" dirty="0" smtClean="0">
                <a:latin typeface="+mn-lt"/>
              </a:rPr>
              <a:t>9/10 month employees NOT returning after the summer </a:t>
            </a:r>
            <a:r>
              <a:rPr lang="en-US" altLang="en-US" sz="2300" i="1" dirty="0" smtClean="0">
                <a:latin typeface="+mn-lt"/>
              </a:rPr>
              <a:t>should be terminated</a:t>
            </a:r>
            <a:r>
              <a:rPr lang="en-US" altLang="en-US" sz="2300" dirty="0" smtClean="0">
                <a:latin typeface="+mn-lt"/>
              </a:rPr>
              <a:t> in People Soft.</a:t>
            </a:r>
          </a:p>
          <a:p>
            <a:pPr>
              <a:spcBef>
                <a:spcPct val="0"/>
              </a:spcBef>
              <a:buFont typeface="Wingdings" panose="05000000000000000000" pitchFamily="2" charset="2"/>
              <a:buChar char="§"/>
              <a:defRPr/>
            </a:pPr>
            <a:endParaRPr lang="en-US" altLang="en-US" sz="2000" dirty="0" smtClean="0">
              <a:latin typeface="Calibri" panose="020F0502020204030204" pitchFamily="34" charset="0"/>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Box 6"/>
          <p:cNvSpPr txBox="1">
            <a:spLocks noChangeArrowheads="1"/>
          </p:cNvSpPr>
          <p:nvPr/>
        </p:nvSpPr>
        <p:spPr bwMode="auto">
          <a:xfrm>
            <a:off x="914400" y="787400"/>
            <a:ext cx="75057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defRPr/>
            </a:pPr>
            <a:r>
              <a:rPr lang="en-US" altLang="en-US" dirty="0" smtClean="0">
                <a:latin typeface="+mj-lt"/>
              </a:rPr>
              <a:t>Short Work Break </a:t>
            </a:r>
          </a:p>
          <a:p>
            <a:pPr algn="ctr">
              <a:spcBef>
                <a:spcPct val="0"/>
              </a:spcBef>
              <a:buFontTx/>
              <a:buNone/>
              <a:defRPr/>
            </a:pPr>
            <a:r>
              <a:rPr lang="en-US" altLang="en-US" dirty="0" smtClean="0">
                <a:latin typeface="+mj-lt"/>
              </a:rPr>
              <a:t>for 9/10 month employees</a:t>
            </a:r>
          </a:p>
        </p:txBody>
      </p:sp>
      <p:sp>
        <p:nvSpPr>
          <p:cNvPr id="7171" name="Rectangle 6"/>
          <p:cNvSpPr>
            <a:spLocks noChangeArrowheads="1"/>
          </p:cNvSpPr>
          <p:nvPr/>
        </p:nvSpPr>
        <p:spPr bwMode="auto">
          <a:xfrm>
            <a:off x="457200" y="1876425"/>
            <a:ext cx="8153400" cy="592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SzPct val="105000"/>
              <a:defRPr/>
            </a:pPr>
            <a:r>
              <a:rPr lang="en-US" sz="2200" dirty="0" smtClean="0">
                <a:latin typeface="+mn-lt"/>
              </a:rPr>
              <a:t>No deductions taken over the summer months for UFSelect, GatorCare and/or state plans, if enrolled.</a:t>
            </a:r>
          </a:p>
          <a:p>
            <a:pPr>
              <a:buSzPct val="105000"/>
              <a:defRPr/>
            </a:pPr>
            <a:r>
              <a:rPr lang="en-US" sz="2200" dirty="0" smtClean="0">
                <a:latin typeface="+mn-lt"/>
              </a:rPr>
              <a:t>Lapse in summer deductions for 9- and 10- month employees does not affect coverage.</a:t>
            </a:r>
          </a:p>
          <a:p>
            <a:pPr>
              <a:buSzPct val="105000"/>
              <a:defRPr/>
            </a:pPr>
            <a:r>
              <a:rPr lang="en-US" sz="2200" dirty="0" smtClean="0">
                <a:latin typeface="+mn-lt"/>
              </a:rPr>
              <a:t>Last deductions taken:</a:t>
            </a:r>
          </a:p>
          <a:p>
            <a:pPr lvl="1">
              <a:buSzPct val="105000"/>
              <a:buFont typeface="Courier New" panose="02070309020205020404" pitchFamily="49" charset="0"/>
              <a:buChar char="o"/>
              <a:defRPr/>
            </a:pPr>
            <a:r>
              <a:rPr lang="en-US" sz="2200" b="1" dirty="0" smtClean="0">
                <a:latin typeface="+mn-lt"/>
              </a:rPr>
              <a:t>April 28 - </a:t>
            </a:r>
            <a:r>
              <a:rPr lang="en-US" sz="2200" dirty="0" smtClean="0">
                <a:latin typeface="+mn-lt"/>
              </a:rPr>
              <a:t>UFSelect and/or </a:t>
            </a:r>
            <a:r>
              <a:rPr lang="en-US" sz="2200" dirty="0" err="1" smtClean="0">
                <a:latin typeface="+mn-lt"/>
              </a:rPr>
              <a:t>GatorCare</a:t>
            </a:r>
            <a:r>
              <a:rPr lang="en-US" sz="2200" dirty="0" smtClean="0">
                <a:latin typeface="+mn-lt"/>
              </a:rPr>
              <a:t> plans.</a:t>
            </a:r>
          </a:p>
          <a:p>
            <a:pPr lvl="1">
              <a:buSzPct val="105000"/>
              <a:buFont typeface="Courier New" panose="02070309020205020404" pitchFamily="49" charset="0"/>
              <a:buChar char="o"/>
              <a:defRPr/>
            </a:pPr>
            <a:r>
              <a:rPr lang="en-US" sz="2200" b="1" dirty="0" smtClean="0">
                <a:latin typeface="+mn-lt"/>
              </a:rPr>
              <a:t>May 12 - </a:t>
            </a:r>
            <a:r>
              <a:rPr lang="en-US" sz="2200" dirty="0" smtClean="0">
                <a:latin typeface="+mn-lt"/>
              </a:rPr>
              <a:t>state plans.</a:t>
            </a:r>
          </a:p>
          <a:p>
            <a:pPr marL="0" lvl="1">
              <a:buSzPct val="105000"/>
              <a:buFont typeface="Arial" panose="020B0604020202020204" pitchFamily="34" charset="0"/>
              <a:buChar char="•"/>
              <a:defRPr/>
            </a:pPr>
            <a:r>
              <a:rPr lang="en-US" sz="2200" dirty="0" smtClean="0">
                <a:latin typeface="+mn-lt"/>
              </a:rPr>
              <a:t>Normal deductions resume on </a:t>
            </a:r>
            <a:r>
              <a:rPr lang="en-US" sz="2200" b="1" dirty="0" smtClean="0">
                <a:latin typeface="+mn-lt"/>
              </a:rPr>
              <a:t>9/1/17</a:t>
            </a:r>
            <a:r>
              <a:rPr lang="en-US" sz="2200" dirty="0" smtClean="0">
                <a:latin typeface="+mn-lt"/>
              </a:rPr>
              <a:t> paycheck.</a:t>
            </a:r>
          </a:p>
          <a:p>
            <a:pPr marL="0" lvl="1">
              <a:buFont typeface="Arial" panose="020B0604020202020204" pitchFamily="34" charset="0"/>
              <a:buChar char="•"/>
              <a:defRPr/>
            </a:pPr>
            <a:endParaRPr lang="en-US" sz="2200" dirty="0" smtClean="0">
              <a:latin typeface="+mn-lt"/>
            </a:endParaRPr>
          </a:p>
          <a:p>
            <a:pPr marL="0" lvl="1" indent="0">
              <a:buFontTx/>
              <a:buNone/>
              <a:defRPr/>
            </a:pPr>
            <a:r>
              <a:rPr lang="en-US" sz="2200" dirty="0" smtClean="0">
                <a:latin typeface="+mn-lt"/>
              </a:rPr>
              <a:t>Questions?  Contact your HRS satellite office or UF Benefits at (352) 273-2840 or </a:t>
            </a:r>
            <a:r>
              <a:rPr lang="en-US" sz="2200" dirty="0" smtClean="0">
                <a:latin typeface="+mn-lt"/>
                <a:hlinkClick r:id="rId2"/>
              </a:rPr>
              <a:t>benefits@ufl.edu</a:t>
            </a:r>
            <a:endParaRPr lang="en-US" sz="2200" dirty="0" smtClean="0">
              <a:latin typeface="+mn-lt"/>
            </a:endParaRPr>
          </a:p>
          <a:p>
            <a:pPr marL="0" lvl="1" indent="0">
              <a:buFontTx/>
              <a:buNone/>
              <a:defRPr/>
            </a:pPr>
            <a:endParaRPr lang="en-US" sz="1800" dirty="0" smtClean="0"/>
          </a:p>
          <a:p>
            <a:pPr marL="0" lvl="1">
              <a:buFont typeface="Arial" panose="020B0604020202020204" pitchFamily="34" charset="0"/>
              <a:buChar char="•"/>
              <a:defRPr/>
            </a:pPr>
            <a:endParaRPr lang="en-US" sz="1800" dirty="0" smtClean="0"/>
          </a:p>
          <a:p>
            <a:pPr marL="457200" lvl="1" indent="0">
              <a:buFontTx/>
              <a:buNone/>
              <a:defRPr/>
            </a:pPr>
            <a:endParaRPr lang="en-US" sz="1800" dirty="0" smtClean="0"/>
          </a:p>
          <a:p>
            <a:pPr lvl="1">
              <a:buFont typeface="Arial" panose="020B0604020202020204" pitchFamily="34" charset="0"/>
              <a:buChar char="•"/>
              <a:defRPr/>
            </a:pPr>
            <a:endParaRPr lang="en-US" sz="1800" dirty="0" smtClean="0"/>
          </a:p>
          <a:p>
            <a:pPr>
              <a:spcBef>
                <a:spcPct val="0"/>
              </a:spcBef>
              <a:buFont typeface="Wingdings" panose="05000000000000000000" pitchFamily="2" charset="2"/>
              <a:buChar char="§"/>
              <a:defRPr/>
            </a:pPr>
            <a:endParaRPr lang="en-US" altLang="en-US" sz="2000" dirty="0" smtClean="0">
              <a:latin typeface="Calibri" panose="020F0502020204030204" pitchFamily="34" charset="0"/>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6"/>
          <p:cNvSpPr txBox="1">
            <a:spLocks noChangeArrowheads="1"/>
          </p:cNvSpPr>
          <p:nvPr/>
        </p:nvSpPr>
        <p:spPr bwMode="auto">
          <a:xfrm>
            <a:off x="1447800" y="838200"/>
            <a:ext cx="67056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defRPr/>
            </a:pPr>
            <a:r>
              <a:rPr lang="en-US" altLang="en-US" dirty="0" smtClean="0">
                <a:solidFill>
                  <a:srgbClr val="000000"/>
                </a:solidFill>
                <a:latin typeface="+mj-lt"/>
                <a:cs typeface="Arial" panose="020B0604020202020204" pitchFamily="34" charset="0"/>
              </a:rPr>
              <a:t>Preparing for 2017 Fiscal Year End Leave Processes</a:t>
            </a:r>
          </a:p>
        </p:txBody>
      </p:sp>
      <p:sp>
        <p:nvSpPr>
          <p:cNvPr id="2" name="Rectangle 1"/>
          <p:cNvSpPr/>
          <p:nvPr/>
        </p:nvSpPr>
        <p:spPr>
          <a:xfrm>
            <a:off x="285750" y="2209800"/>
            <a:ext cx="8572500" cy="4616450"/>
          </a:xfrm>
          <a:prstGeom prst="rect">
            <a:avLst/>
          </a:prstGeom>
        </p:spPr>
        <p:txBody>
          <a:bodyPr>
            <a:spAutoFit/>
          </a:bodyPr>
          <a:lstStyle/>
          <a:p>
            <a:pPr>
              <a:defRPr/>
            </a:pPr>
            <a:r>
              <a:rPr lang="en-US" sz="2600" u="sng" dirty="0">
                <a:solidFill>
                  <a:srgbClr val="000000"/>
                </a:solidFill>
                <a:latin typeface="+mn-lt"/>
                <a:ea typeface="Times New Roman" panose="02020603050405020304" pitchFamily="18" charset="0"/>
                <a:cs typeface="Times New Roman" panose="02020603050405020304" pitchFamily="18" charset="0"/>
              </a:rPr>
              <a:t>Special and Overtime Compensatory Leave Cash-Out:</a:t>
            </a:r>
          </a:p>
          <a:p>
            <a:pPr marL="912114" lvl="2" indent="-457200">
              <a:spcBef>
                <a:spcPts val="600"/>
              </a:spcBef>
              <a:spcAft>
                <a:spcPts val="600"/>
              </a:spcAft>
              <a:buSzPct val="105000"/>
              <a:buFont typeface="Arial" panose="020B0604020202020204" pitchFamily="34" charset="0"/>
              <a:buChar char="•"/>
              <a:defRPr/>
            </a:pPr>
            <a:r>
              <a:rPr lang="en-US" sz="2600" dirty="0">
                <a:solidFill>
                  <a:srgbClr val="000000"/>
                </a:solidFill>
                <a:latin typeface="+mn-lt"/>
                <a:ea typeface="Times New Roman" panose="02020603050405020304" pitchFamily="18" charset="0"/>
                <a:cs typeface="Times New Roman" panose="02020603050405020304" pitchFamily="18" charset="0"/>
              </a:rPr>
              <a:t>Employees may use Special and OT Comp Leave up until </a:t>
            </a:r>
            <a:r>
              <a:rPr lang="en-US" sz="2600" b="1" dirty="0">
                <a:solidFill>
                  <a:srgbClr val="000000"/>
                </a:solidFill>
                <a:latin typeface="+mn-lt"/>
                <a:ea typeface="Times New Roman" panose="02020603050405020304" pitchFamily="18" charset="0"/>
                <a:cs typeface="Times New Roman" panose="02020603050405020304" pitchFamily="18" charset="0"/>
              </a:rPr>
              <a:t>June 30.</a:t>
            </a:r>
          </a:p>
          <a:p>
            <a:pPr marL="912114" lvl="2" indent="-457200">
              <a:spcAft>
                <a:spcPts val="1200"/>
              </a:spcAft>
              <a:buSzPct val="105000"/>
              <a:buFont typeface="Arial" panose="020B0604020202020204" pitchFamily="34" charset="0"/>
              <a:buChar char="•"/>
              <a:defRPr/>
            </a:pPr>
            <a:r>
              <a:rPr lang="en-US" sz="2600" dirty="0">
                <a:solidFill>
                  <a:srgbClr val="000000"/>
                </a:solidFill>
                <a:latin typeface="+mn-lt"/>
                <a:ea typeface="Times New Roman" panose="02020603050405020304" pitchFamily="18" charset="0"/>
                <a:cs typeface="Times New Roman" panose="02020603050405020304" pitchFamily="18" charset="0"/>
              </a:rPr>
              <a:t>Time </a:t>
            </a:r>
            <a:r>
              <a:rPr lang="en-US" sz="2600" u="sng" dirty="0">
                <a:solidFill>
                  <a:srgbClr val="000000"/>
                </a:solidFill>
                <a:latin typeface="+mn-lt"/>
                <a:ea typeface="Times New Roman" panose="02020603050405020304" pitchFamily="18" charset="0"/>
                <a:cs typeface="Times New Roman" panose="02020603050405020304" pitchFamily="18" charset="0"/>
              </a:rPr>
              <a:t>must be entered</a:t>
            </a:r>
            <a:r>
              <a:rPr lang="en-US" sz="2600" dirty="0">
                <a:solidFill>
                  <a:srgbClr val="000000"/>
                </a:solidFill>
                <a:latin typeface="+mn-lt"/>
                <a:ea typeface="Times New Roman" panose="02020603050405020304" pitchFamily="18" charset="0"/>
                <a:cs typeface="Times New Roman" panose="02020603050405020304" pitchFamily="18" charset="0"/>
              </a:rPr>
              <a:t> into the myUFL system by   5 p.m. on </a:t>
            </a:r>
            <a:r>
              <a:rPr lang="en-US" sz="2600" b="1" dirty="0">
                <a:solidFill>
                  <a:srgbClr val="000000"/>
                </a:solidFill>
                <a:latin typeface="+mn-lt"/>
                <a:ea typeface="Times New Roman" panose="02020603050405020304" pitchFamily="18" charset="0"/>
                <a:cs typeface="Times New Roman" panose="02020603050405020304" pitchFamily="18" charset="0"/>
              </a:rPr>
              <a:t>Thursday, June 1.</a:t>
            </a:r>
          </a:p>
          <a:p>
            <a:pPr marL="912114" lvl="2" indent="-457200">
              <a:spcAft>
                <a:spcPts val="1200"/>
              </a:spcAft>
              <a:buSzPct val="105000"/>
              <a:buFont typeface="Arial" panose="020B0604020202020204" pitchFamily="34" charset="0"/>
              <a:buChar char="•"/>
              <a:defRPr/>
            </a:pPr>
            <a:r>
              <a:rPr lang="en-US" sz="2600" dirty="0">
                <a:solidFill>
                  <a:srgbClr val="000000"/>
                </a:solidFill>
                <a:latin typeface="+mn-lt"/>
                <a:ea typeface="Times New Roman" panose="02020603050405020304" pitchFamily="18" charset="0"/>
                <a:cs typeface="Times New Roman" panose="02020603050405020304" pitchFamily="18" charset="0"/>
              </a:rPr>
              <a:t>	Cashed out on June 23 paycheck.</a:t>
            </a:r>
          </a:p>
          <a:p>
            <a:pPr marL="912114" lvl="2" indent="-457200">
              <a:spcAft>
                <a:spcPts val="1200"/>
              </a:spcAft>
              <a:buSzPct val="105000"/>
              <a:buFont typeface="Arial" panose="020B0604020202020204" pitchFamily="34" charset="0"/>
              <a:buChar char="•"/>
              <a:defRPr/>
            </a:pPr>
            <a:r>
              <a:rPr lang="en-US" sz="2600" dirty="0">
                <a:solidFill>
                  <a:srgbClr val="000000"/>
                </a:solidFill>
                <a:latin typeface="+mn-lt"/>
                <a:ea typeface="Times New Roman" panose="02020603050405020304" pitchFamily="18" charset="0"/>
                <a:cs typeface="Times New Roman" panose="02020603050405020304" pitchFamily="18" charset="0"/>
              </a:rPr>
              <a:t>Special and OT Comp Leave earned in PPE 6/1 will roll over to 2017-2018 balances.</a:t>
            </a:r>
          </a:p>
          <a:p>
            <a:pPr marL="740664" lvl="2" indent="-285750">
              <a:buFont typeface="Arial" panose="020B0604020202020204" pitchFamily="34" charset="0"/>
              <a:buChar char="•"/>
              <a:defRPr/>
            </a:pPr>
            <a:endParaRPr lang="en-US" dirty="0">
              <a:solidFill>
                <a:srgbClr val="000000"/>
              </a:solidFill>
              <a:latin typeface="Arial"/>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defRPr/>
            </a:pPr>
            <a:endParaRPr lang="en-US" dirty="0">
              <a:solidFill>
                <a:srgbClr val="000000"/>
              </a:solidFill>
              <a:latin typeface="Arial"/>
              <a:ea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6"/>
          <p:cNvSpPr txBox="1">
            <a:spLocks noChangeArrowheads="1"/>
          </p:cNvSpPr>
          <p:nvPr/>
        </p:nvSpPr>
        <p:spPr bwMode="auto">
          <a:xfrm>
            <a:off x="1447800" y="762000"/>
            <a:ext cx="64770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defRPr/>
            </a:pPr>
            <a:r>
              <a:rPr lang="en-US" altLang="en-US" dirty="0" smtClean="0">
                <a:solidFill>
                  <a:srgbClr val="000000"/>
                </a:solidFill>
                <a:latin typeface="+mj-lt"/>
                <a:cs typeface="Arial" panose="020B0604020202020204" pitchFamily="34" charset="0"/>
              </a:rPr>
              <a:t>Preparing for 2017 Fiscal Year End Leave Processes</a:t>
            </a:r>
          </a:p>
        </p:txBody>
      </p:sp>
      <p:sp>
        <p:nvSpPr>
          <p:cNvPr id="2" name="Rectangle 1"/>
          <p:cNvSpPr/>
          <p:nvPr/>
        </p:nvSpPr>
        <p:spPr>
          <a:xfrm>
            <a:off x="171450" y="1600200"/>
            <a:ext cx="8972550" cy="4832350"/>
          </a:xfrm>
          <a:prstGeom prst="rect">
            <a:avLst/>
          </a:prstGeom>
        </p:spPr>
        <p:txBody>
          <a:bodyPr>
            <a:spAutoFit/>
          </a:bodyPr>
          <a:lstStyle/>
          <a:p>
            <a:pPr marL="740664" lvl="2" indent="-285750">
              <a:buFont typeface="Arial" panose="020B0604020202020204" pitchFamily="34" charset="0"/>
              <a:buChar char="•"/>
              <a:defRPr/>
            </a:pPr>
            <a:endParaRPr lang="en-US" dirty="0">
              <a:solidFill>
                <a:srgbClr val="000000"/>
              </a:solidFill>
              <a:latin typeface="Arial"/>
              <a:ea typeface="Times New Roman" panose="02020603050405020304" pitchFamily="18" charset="0"/>
              <a:cs typeface="Times New Roman" panose="02020603050405020304" pitchFamily="18" charset="0"/>
            </a:endParaRPr>
          </a:p>
          <a:p>
            <a:pPr marL="0" lvl="1">
              <a:defRPr/>
            </a:pPr>
            <a:r>
              <a:rPr lang="en-US" sz="2600" u="sng" dirty="0">
                <a:solidFill>
                  <a:srgbClr val="000000"/>
                </a:solidFill>
                <a:latin typeface="+mn-lt"/>
                <a:ea typeface="Times New Roman" panose="02020603050405020304" pitchFamily="18" charset="0"/>
                <a:cs typeface="Times New Roman" panose="02020603050405020304" pitchFamily="18" charset="0"/>
              </a:rPr>
              <a:t>Personal Holidays: (USPS) and</a:t>
            </a:r>
          </a:p>
          <a:p>
            <a:pPr marL="0" lvl="1">
              <a:defRPr/>
            </a:pPr>
            <a:r>
              <a:rPr lang="en-US" sz="2600" u="sng" dirty="0">
                <a:solidFill>
                  <a:srgbClr val="000000"/>
                </a:solidFill>
                <a:latin typeface="+mn-lt"/>
                <a:ea typeface="Times New Roman" panose="02020603050405020304" pitchFamily="18" charset="0"/>
                <a:cs typeface="Times New Roman" panose="02020603050405020304" pitchFamily="18" charset="0"/>
              </a:rPr>
              <a:t>December Personal Leave Days (Teams &amp; Eligible Fac.)</a:t>
            </a:r>
          </a:p>
          <a:p>
            <a:pPr lvl="2" indent="-457200">
              <a:spcBef>
                <a:spcPts val="600"/>
              </a:spcBef>
              <a:spcAft>
                <a:spcPts val="600"/>
              </a:spcAft>
              <a:buSzPct val="105000"/>
              <a:buFont typeface="Arial" panose="020B0604020202020204" pitchFamily="34" charset="0"/>
              <a:buChar char="•"/>
              <a:defRPr/>
            </a:pPr>
            <a:r>
              <a:rPr lang="en-US" sz="2600" dirty="0">
                <a:solidFill>
                  <a:srgbClr val="000000"/>
                </a:solidFill>
                <a:latin typeface="+mn-lt"/>
                <a:ea typeface="Times New Roman" panose="02020603050405020304" pitchFamily="18" charset="0"/>
                <a:cs typeface="Times New Roman" panose="02020603050405020304" pitchFamily="18" charset="0"/>
              </a:rPr>
              <a:t>USPS personal holidays must be used in full day increments.</a:t>
            </a:r>
          </a:p>
          <a:p>
            <a:pPr lvl="2" indent="-457200">
              <a:spcBef>
                <a:spcPts val="600"/>
              </a:spcBef>
              <a:spcAft>
                <a:spcPts val="600"/>
              </a:spcAft>
              <a:buSzPct val="105000"/>
              <a:buFont typeface="Arial" panose="020B0604020202020204" pitchFamily="34" charset="0"/>
              <a:buChar char="•"/>
              <a:defRPr/>
            </a:pPr>
            <a:r>
              <a:rPr lang="en-US" sz="2600" dirty="0">
                <a:solidFill>
                  <a:srgbClr val="000000"/>
                </a:solidFill>
                <a:latin typeface="+mn-lt"/>
                <a:ea typeface="Times New Roman" panose="02020603050405020304" pitchFamily="18" charset="0"/>
                <a:cs typeface="Times New Roman" panose="02020603050405020304" pitchFamily="18" charset="0"/>
              </a:rPr>
              <a:t>December Personal Leave Days can be used in less than full-day increments.</a:t>
            </a:r>
          </a:p>
          <a:p>
            <a:pPr lvl="2" indent="-457200">
              <a:spcBef>
                <a:spcPts val="600"/>
              </a:spcBef>
              <a:spcAft>
                <a:spcPts val="600"/>
              </a:spcAft>
              <a:buSzPct val="105000"/>
              <a:buFont typeface="Arial" panose="020B0604020202020204" pitchFamily="34" charset="0"/>
              <a:buChar char="•"/>
              <a:defRPr/>
            </a:pPr>
            <a:r>
              <a:rPr lang="en-US" sz="2600" dirty="0">
                <a:solidFill>
                  <a:srgbClr val="000000"/>
                </a:solidFill>
                <a:latin typeface="+mn-lt"/>
                <a:ea typeface="Times New Roman" panose="02020603050405020304" pitchFamily="18" charset="0"/>
                <a:cs typeface="Times New Roman" panose="02020603050405020304" pitchFamily="18" charset="0"/>
              </a:rPr>
              <a:t>“Use it or lose it.”</a:t>
            </a:r>
          </a:p>
          <a:p>
            <a:pPr lvl="2" indent="-457200">
              <a:spcBef>
                <a:spcPts val="600"/>
              </a:spcBef>
              <a:spcAft>
                <a:spcPts val="600"/>
              </a:spcAft>
              <a:buSzPct val="105000"/>
              <a:buFont typeface="Arial" panose="020B0604020202020204" pitchFamily="34" charset="0"/>
              <a:buChar char="•"/>
              <a:defRPr/>
            </a:pPr>
            <a:r>
              <a:rPr lang="en-US" sz="2600" dirty="0">
                <a:solidFill>
                  <a:srgbClr val="000000"/>
                </a:solidFill>
                <a:latin typeface="+mn-lt"/>
                <a:ea typeface="Times New Roman" panose="02020603050405020304" pitchFamily="18" charset="0"/>
                <a:cs typeface="Times New Roman" panose="02020603050405020304" pitchFamily="18" charset="0"/>
              </a:rPr>
              <a:t>Must be used by </a:t>
            </a:r>
            <a:r>
              <a:rPr lang="en-US" sz="2600" b="1" dirty="0">
                <a:solidFill>
                  <a:srgbClr val="000000"/>
                </a:solidFill>
                <a:latin typeface="+mn-lt"/>
                <a:ea typeface="Times New Roman" panose="02020603050405020304" pitchFamily="18" charset="0"/>
                <a:cs typeface="Times New Roman" panose="02020603050405020304" pitchFamily="18" charset="0"/>
              </a:rPr>
              <a:t>June 30, 2017, </a:t>
            </a:r>
            <a:r>
              <a:rPr lang="en-US" sz="2600" dirty="0">
                <a:solidFill>
                  <a:srgbClr val="000000"/>
                </a:solidFill>
                <a:latin typeface="+mn-lt"/>
                <a:ea typeface="Times New Roman" panose="02020603050405020304" pitchFamily="18" charset="0"/>
                <a:cs typeface="Times New Roman" panose="02020603050405020304" pitchFamily="18" charset="0"/>
              </a:rPr>
              <a:t>or </a:t>
            </a:r>
            <a:r>
              <a:rPr lang="en-US" sz="2600" u="sng" dirty="0">
                <a:solidFill>
                  <a:srgbClr val="000000"/>
                </a:solidFill>
                <a:latin typeface="+mn-lt"/>
                <a:ea typeface="Times New Roman" panose="02020603050405020304" pitchFamily="18" charset="0"/>
                <a:cs typeface="Times New Roman" panose="02020603050405020304" pitchFamily="18" charset="0"/>
              </a:rPr>
              <a:t>will expire.</a:t>
            </a:r>
          </a:p>
          <a:p>
            <a:pPr marL="742950" lvl="2" indent="-285750">
              <a:buFont typeface="Courier New" panose="02070309020205020404" pitchFamily="49" charset="0"/>
              <a:buChar char="o"/>
              <a:defRPr/>
            </a:pPr>
            <a:endParaRPr lang="en-US" sz="2400" dirty="0">
              <a:solidFill>
                <a:srgbClr val="000000"/>
              </a:solidFill>
              <a:latin typeface="+mn-lt"/>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defRPr/>
            </a:pPr>
            <a:endParaRPr lang="en-US" dirty="0">
              <a:solidFill>
                <a:srgbClr val="000000"/>
              </a:solidFill>
              <a:latin typeface="Arial"/>
              <a:ea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6"/>
          <p:cNvSpPr txBox="1">
            <a:spLocks noChangeArrowheads="1"/>
          </p:cNvSpPr>
          <p:nvPr/>
        </p:nvSpPr>
        <p:spPr bwMode="auto">
          <a:xfrm>
            <a:off x="1447800" y="762000"/>
            <a:ext cx="62484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defRPr/>
            </a:pPr>
            <a:r>
              <a:rPr lang="en-US" altLang="en-US" dirty="0" smtClean="0">
                <a:solidFill>
                  <a:srgbClr val="000000"/>
                </a:solidFill>
                <a:latin typeface="+mj-lt"/>
                <a:cs typeface="Arial" panose="020B0604020202020204" pitchFamily="34" charset="0"/>
              </a:rPr>
              <a:t>Preparing for 2017 Fiscal Year End Leave Processes</a:t>
            </a:r>
          </a:p>
        </p:txBody>
      </p:sp>
      <p:sp>
        <p:nvSpPr>
          <p:cNvPr id="3" name="Rectangle 2"/>
          <p:cNvSpPr/>
          <p:nvPr/>
        </p:nvSpPr>
        <p:spPr>
          <a:xfrm>
            <a:off x="304800" y="2073275"/>
            <a:ext cx="8534400" cy="4462463"/>
          </a:xfrm>
          <a:prstGeom prst="rect">
            <a:avLst/>
          </a:prstGeom>
        </p:spPr>
        <p:txBody>
          <a:bodyPr>
            <a:spAutoFit/>
          </a:bodyPr>
          <a:lstStyle/>
          <a:p>
            <a:pPr>
              <a:defRPr/>
            </a:pPr>
            <a:r>
              <a:rPr lang="en-US" sz="2800" b="1" dirty="0">
                <a:solidFill>
                  <a:srgbClr val="000000"/>
                </a:solidFill>
                <a:latin typeface="+mn-lt"/>
                <a:ea typeface="Times New Roman" panose="02020603050405020304" pitchFamily="18" charset="0"/>
                <a:cs typeface="Times New Roman" panose="02020603050405020304" pitchFamily="18" charset="0"/>
              </a:rPr>
              <a:t>myUFL Toolkit Available: </a:t>
            </a:r>
          </a:p>
          <a:p>
            <a:pPr>
              <a:defRPr/>
            </a:pPr>
            <a:r>
              <a:rPr lang="en-US" sz="2800" b="1" dirty="0">
                <a:solidFill>
                  <a:srgbClr val="000000"/>
                </a:solidFill>
                <a:latin typeface="+mn-lt"/>
                <a:ea typeface="Times New Roman" panose="02020603050405020304" pitchFamily="18" charset="0"/>
                <a:cs typeface="Times New Roman" panose="02020603050405020304" pitchFamily="18" charset="0"/>
              </a:rPr>
              <a:t> </a:t>
            </a:r>
          </a:p>
          <a:p>
            <a:pPr marL="457200" indent="-457200">
              <a:buFont typeface="Arial" panose="020B0604020202020204" pitchFamily="34" charset="0"/>
              <a:buChar char="•"/>
              <a:defRPr/>
            </a:pPr>
            <a:r>
              <a:rPr lang="en-US" sz="2800" dirty="0">
                <a:solidFill>
                  <a:srgbClr val="000000"/>
                </a:solidFill>
                <a:latin typeface="+mn-lt"/>
                <a:ea typeface="Times New Roman" panose="02020603050405020304" pitchFamily="18" charset="0"/>
                <a:cs typeface="Times New Roman" panose="02020603050405020304" pitchFamily="18" charset="0"/>
              </a:rPr>
              <a:t>“Preparing for Fiscal Year Leave Processes” </a:t>
            </a:r>
          </a:p>
          <a:p>
            <a:pPr marL="457200" indent="-457200">
              <a:buFont typeface="Arial" panose="020B0604020202020204" pitchFamily="34" charset="0"/>
              <a:buChar char="•"/>
              <a:defRPr/>
            </a:pPr>
            <a:r>
              <a:rPr lang="en-US" sz="2800" dirty="0">
                <a:solidFill>
                  <a:srgbClr val="000000"/>
                </a:solidFill>
                <a:latin typeface="+mn-lt"/>
                <a:ea typeface="Times New Roman" panose="02020603050405020304" pitchFamily="18" charset="0"/>
                <a:cs typeface="Times New Roman" panose="02020603050405020304" pitchFamily="18" charset="0"/>
              </a:rPr>
              <a:t>Available on hr.ufl.edu:  </a:t>
            </a:r>
          </a:p>
          <a:p>
            <a:pPr>
              <a:defRPr/>
            </a:pPr>
            <a:r>
              <a:rPr lang="en-US" sz="2400" i="1" dirty="0">
                <a:solidFill>
                  <a:srgbClr val="0033CC"/>
                </a:solidFill>
                <a:latin typeface="+mn-lt"/>
                <a:ea typeface="Times New Roman" panose="02020603050405020304" pitchFamily="18" charset="0"/>
                <a:cs typeface="Times New Roman" panose="02020603050405020304" pitchFamily="18" charset="0"/>
                <a:hlinkClick r:id="rId2"/>
              </a:rPr>
              <a:t>Learn &amp; Grow &gt; Just-in-Time Training &gt; myUFL Toolkits &gt; Time &amp; Labor &gt; Time and Labor Approvers/Processors &gt; Preparing for Fiscal Year Leave Processes</a:t>
            </a:r>
            <a:endParaRPr lang="en-US" sz="2400" i="1" dirty="0">
              <a:solidFill>
                <a:srgbClr val="0033CC"/>
              </a:solidFill>
              <a:latin typeface="+mn-lt"/>
              <a:ea typeface="Times New Roman" panose="02020603050405020304" pitchFamily="18" charset="0"/>
              <a:cs typeface="Times New Roman" panose="02020603050405020304" pitchFamily="18" charset="0"/>
            </a:endParaRPr>
          </a:p>
          <a:p>
            <a:pPr>
              <a:defRPr/>
            </a:pPr>
            <a:endParaRPr lang="en-US" sz="2800" dirty="0">
              <a:solidFill>
                <a:srgbClr val="0033CC"/>
              </a:solidFill>
              <a:latin typeface="+mn-lt"/>
              <a:ea typeface="Times New Roman" panose="02020603050405020304" pitchFamily="18" charset="0"/>
              <a:cs typeface="Times New Roman" panose="02020603050405020304" pitchFamily="18" charset="0"/>
            </a:endParaRPr>
          </a:p>
          <a:p>
            <a:pPr>
              <a:defRPr/>
            </a:pPr>
            <a:r>
              <a:rPr lang="en-US" sz="2400" dirty="0">
                <a:solidFill>
                  <a:schemeClr val="accent4"/>
                </a:solidFill>
                <a:latin typeface="+mn-lt"/>
                <a:ea typeface="Times New Roman" panose="02020603050405020304" pitchFamily="18" charset="0"/>
                <a:cs typeface="Times New Roman" panose="02020603050405020304" pitchFamily="18" charset="0"/>
              </a:rPr>
              <a:t>Questions or Concerns?  Contact Central Leave by calling: (352) 273-2840 or emailing </a:t>
            </a:r>
            <a:r>
              <a:rPr lang="en-US" sz="2400" dirty="0">
                <a:solidFill>
                  <a:schemeClr val="accent4"/>
                </a:solidFill>
                <a:latin typeface="+mn-lt"/>
                <a:ea typeface="Times New Roman" panose="02020603050405020304" pitchFamily="18" charset="0"/>
                <a:cs typeface="Times New Roman" panose="02020603050405020304" pitchFamily="18" charset="0"/>
                <a:hlinkClick r:id="rId3"/>
              </a:rPr>
              <a:t>central-leave@ufl.edu</a:t>
            </a:r>
            <a:r>
              <a:rPr lang="en-US" sz="2400" dirty="0">
                <a:solidFill>
                  <a:schemeClr val="accent4"/>
                </a:solidFill>
                <a:latin typeface="+mn-lt"/>
                <a:ea typeface="Times New Roman" panose="02020603050405020304" pitchFamily="18" charset="0"/>
                <a:cs typeface="Times New Roman" panose="02020603050405020304" pitchFamily="18" charset="0"/>
              </a:rPr>
              <a:t>.</a:t>
            </a:r>
          </a:p>
          <a:p>
            <a:pPr>
              <a:defRPr/>
            </a:pPr>
            <a:r>
              <a:rPr lang="en-US" sz="2400" dirty="0">
                <a:solidFill>
                  <a:schemeClr val="accent4"/>
                </a:solidFill>
                <a:ea typeface="Times New Roman" panose="02020603050405020304" pitchFamily="18" charset="0"/>
                <a:cs typeface="Times New Roman" panose="02020603050405020304" pitchFamily="18" charset="0"/>
              </a:rPr>
              <a:t>  </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4"/>
          <p:cNvSpPr>
            <a:spLocks noGrp="1"/>
          </p:cNvSpPr>
          <p:nvPr>
            <p:ph type="title"/>
          </p:nvPr>
        </p:nvSpPr>
        <p:spPr>
          <a:xfrm>
            <a:off x="360363" y="990600"/>
            <a:ext cx="8534400" cy="1143000"/>
          </a:xfrm>
        </p:spPr>
        <p:txBody>
          <a:bodyPr/>
          <a:lstStyle/>
          <a:p>
            <a:r>
              <a:rPr lang="en-US" altLang="en-US" sz="4800" b="1" smtClean="0"/>
              <a:t>Important Dates</a:t>
            </a:r>
          </a:p>
        </p:txBody>
      </p:sp>
      <p:sp>
        <p:nvSpPr>
          <p:cNvPr id="31747" name="Content Placeholder 8"/>
          <p:cNvSpPr>
            <a:spLocks noGrp="1"/>
          </p:cNvSpPr>
          <p:nvPr>
            <p:ph idx="1"/>
          </p:nvPr>
        </p:nvSpPr>
        <p:spPr>
          <a:xfrm>
            <a:off x="360363" y="1905000"/>
            <a:ext cx="8229600" cy="3940175"/>
          </a:xfrm>
        </p:spPr>
        <p:txBody>
          <a:bodyPr/>
          <a:lstStyle/>
          <a:p>
            <a:pPr marL="0" indent="0">
              <a:buFontTx/>
              <a:buNone/>
              <a:defRPr/>
            </a:pPr>
            <a:endParaRPr lang="en-US" altLang="en-US" sz="2800" dirty="0"/>
          </a:p>
          <a:p>
            <a:pPr>
              <a:buFont typeface="Arial" panose="020B0604020202020204" pitchFamily="34" charset="0"/>
              <a:buChar char="•"/>
              <a:defRPr/>
            </a:pPr>
            <a:r>
              <a:rPr lang="en-US" altLang="en-US" sz="2800" dirty="0" smtClean="0"/>
              <a:t>Next HR Forum June 7, 2017.</a:t>
            </a:r>
          </a:p>
          <a:p>
            <a:pPr>
              <a:buFont typeface="Arial" panose="020B0604020202020204" pitchFamily="34" charset="0"/>
              <a:buChar char="•"/>
              <a:defRPr/>
            </a:pPr>
            <a:r>
              <a:rPr lang="en-US" altLang="en-US" sz="2800" dirty="0" smtClean="0"/>
              <a:t>Homecoming – October 6, 2017.</a:t>
            </a:r>
          </a:p>
          <a:p>
            <a:pPr>
              <a:buFont typeface="Arial" panose="020B0604020202020204" pitchFamily="34" charset="0"/>
              <a:buChar char="•"/>
              <a:defRPr/>
            </a:pPr>
            <a:r>
              <a:rPr lang="en-US" altLang="en-US" sz="2800" dirty="0" smtClean="0"/>
              <a:t>12</a:t>
            </a:r>
            <a:r>
              <a:rPr lang="en-US" altLang="en-US" sz="2800" baseline="30000" dirty="0" smtClean="0"/>
              <a:t>th</a:t>
            </a:r>
            <a:r>
              <a:rPr lang="en-US" altLang="en-US" sz="2800" dirty="0" smtClean="0"/>
              <a:t> Annual Equity &amp; Diversity Conference – November 2, 2017.</a:t>
            </a:r>
          </a:p>
          <a:p>
            <a:pPr>
              <a:buFont typeface="Arial" panose="020B0604020202020204" pitchFamily="34" charset="0"/>
              <a:buChar char="•"/>
              <a:defRPr/>
            </a:pPr>
            <a:endParaRPr lang="en-US" altLang="en-US" sz="2400" dirty="0" smtClean="0"/>
          </a:p>
          <a:p>
            <a:pPr marL="0" indent="0">
              <a:buFontTx/>
              <a:buNone/>
              <a:defRPr/>
            </a:pPr>
            <a:endParaRPr lang="en-US" altLang="en-US" sz="3000" dirty="0" smtClean="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857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itle 1"/>
          <p:cNvSpPr>
            <a:spLocks noGrp="1"/>
          </p:cNvSpPr>
          <p:nvPr>
            <p:ph type="title"/>
          </p:nvPr>
        </p:nvSpPr>
        <p:spPr>
          <a:xfrm>
            <a:off x="152400" y="2609850"/>
            <a:ext cx="8458200" cy="1695450"/>
          </a:xfrm>
        </p:spPr>
        <p:txBody>
          <a:bodyPr/>
          <a:lstStyle/>
          <a:p>
            <a:pPr algn="ctr"/>
            <a:r>
              <a:rPr lang="en-US" altLang="en-US" sz="4800" cap="none" smtClean="0">
                <a:solidFill>
                  <a:schemeClr val="tx1"/>
                </a:solidFill>
              </a:rPr>
              <a:t>Guide to Greater Gainesville</a:t>
            </a:r>
            <a:endParaRPr lang="en-US" altLang="en-US" sz="4400" cap="none" smtClean="0">
              <a:solidFill>
                <a:schemeClr val="tx1"/>
              </a:solidFill>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75"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itle 2"/>
          <p:cNvSpPr>
            <a:spLocks noGrp="1"/>
          </p:cNvSpPr>
          <p:nvPr>
            <p:ph type="title"/>
          </p:nvPr>
        </p:nvSpPr>
        <p:spPr>
          <a:xfrm>
            <a:off x="1066800" y="685800"/>
            <a:ext cx="7924800" cy="914400"/>
          </a:xfrm>
        </p:spPr>
        <p:txBody>
          <a:bodyPr/>
          <a:lstStyle/>
          <a:p>
            <a:r>
              <a:rPr lang="en-US" altLang="en-US" sz="3600" smtClean="0"/>
              <a:t>Guide to Greater Gainesville	</a:t>
            </a:r>
          </a:p>
        </p:txBody>
      </p:sp>
      <p:sp>
        <p:nvSpPr>
          <p:cNvPr id="9220" name="Content Placeholder 3"/>
          <p:cNvSpPr>
            <a:spLocks noGrp="1"/>
          </p:cNvSpPr>
          <p:nvPr>
            <p:ph idx="1"/>
          </p:nvPr>
        </p:nvSpPr>
        <p:spPr>
          <a:xfrm>
            <a:off x="152400" y="1676400"/>
            <a:ext cx="8607425" cy="4114800"/>
          </a:xfrm>
        </p:spPr>
        <p:txBody>
          <a:bodyPr/>
          <a:lstStyle/>
          <a:p>
            <a:pPr lvl="1">
              <a:buFont typeface="Arial" panose="020B0604020202020204" pitchFamily="34" charset="0"/>
              <a:buChar char="•"/>
            </a:pPr>
            <a:r>
              <a:rPr lang="en-US" altLang="en-US" sz="3200" dirty="0" smtClean="0"/>
              <a:t>2017 edition is available.  </a:t>
            </a:r>
          </a:p>
          <a:p>
            <a:pPr lvl="1">
              <a:buFont typeface="Arial" panose="020B0604020202020204" pitchFamily="34" charset="0"/>
              <a:buChar char="•"/>
            </a:pPr>
            <a:r>
              <a:rPr lang="en-US" altLang="en-US" sz="3200" dirty="0" smtClean="0"/>
              <a:t>If you would like to take some back to your office, please meet me in the back of the room after the HR Forum.</a:t>
            </a:r>
          </a:p>
          <a:p>
            <a:pPr lvl="1">
              <a:buFont typeface="Arial" panose="020B0604020202020204" pitchFamily="34" charset="0"/>
              <a:buChar char="•"/>
            </a:pPr>
            <a:r>
              <a:rPr lang="en-US" altLang="en-US" sz="3200" dirty="0" smtClean="0"/>
              <a:t>If you are watching online and would like some guides for your office, please email me at </a:t>
            </a:r>
            <a:r>
              <a:rPr lang="en-US" altLang="en-US" sz="3200" dirty="0" smtClean="0">
                <a:hlinkClick r:id="rId3"/>
              </a:rPr>
              <a:t>melissa-curry@ufl.edu</a:t>
            </a:r>
            <a:r>
              <a:rPr lang="en-US" altLang="en-US" sz="3200" dirty="0" smtClean="0"/>
              <a:t> to arrange a time to pick up in our lobby.  </a:t>
            </a:r>
          </a:p>
          <a:p>
            <a:pPr lvl="1"/>
            <a:endParaRPr lang="en-US" altLang="en-US" dirty="0" smtClean="0"/>
          </a:p>
          <a:p>
            <a:pPr lvl="1"/>
            <a:endParaRPr lang="en-US" altLang="en-US" sz="2400" dirty="0" smtClean="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857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itle 1"/>
          <p:cNvSpPr>
            <a:spLocks noGrp="1"/>
          </p:cNvSpPr>
          <p:nvPr>
            <p:ph type="title"/>
          </p:nvPr>
        </p:nvSpPr>
        <p:spPr>
          <a:xfrm>
            <a:off x="152400" y="2133600"/>
            <a:ext cx="8458200" cy="1695450"/>
          </a:xfrm>
        </p:spPr>
        <p:txBody>
          <a:bodyPr/>
          <a:lstStyle/>
          <a:p>
            <a:pPr algn="ctr"/>
            <a:r>
              <a:rPr lang="en-US" altLang="en-US" sz="4800" cap="none" smtClean="0">
                <a:solidFill>
                  <a:schemeClr val="tx1"/>
                </a:solidFill>
              </a:rPr>
              <a:t>Summer Student Assistant Appointments</a:t>
            </a:r>
            <a:endParaRPr lang="en-US" altLang="en-US" sz="4400" cap="none" smtClean="0">
              <a:solidFill>
                <a:schemeClr val="tx1"/>
              </a:solidFill>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75"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itle 2"/>
          <p:cNvSpPr>
            <a:spLocks noGrp="1"/>
          </p:cNvSpPr>
          <p:nvPr>
            <p:ph type="title"/>
          </p:nvPr>
        </p:nvSpPr>
        <p:spPr>
          <a:xfrm>
            <a:off x="1066800" y="685800"/>
            <a:ext cx="7924800" cy="914400"/>
          </a:xfrm>
        </p:spPr>
        <p:txBody>
          <a:bodyPr/>
          <a:lstStyle/>
          <a:p>
            <a:r>
              <a:rPr lang="en-US" altLang="en-US" sz="3200" smtClean="0"/>
              <a:t>Summer Student Assistant Appointments</a:t>
            </a:r>
          </a:p>
        </p:txBody>
      </p:sp>
      <p:sp>
        <p:nvSpPr>
          <p:cNvPr id="11268" name="Content Placeholder 3"/>
          <p:cNvSpPr>
            <a:spLocks noGrp="1"/>
          </p:cNvSpPr>
          <p:nvPr>
            <p:ph idx="1"/>
          </p:nvPr>
        </p:nvSpPr>
        <p:spPr>
          <a:xfrm>
            <a:off x="152400" y="1371600"/>
            <a:ext cx="8607425" cy="4953000"/>
          </a:xfrm>
        </p:spPr>
        <p:txBody>
          <a:bodyPr/>
          <a:lstStyle/>
          <a:p>
            <a:r>
              <a:rPr lang="en-US" altLang="en-US" sz="1900" dirty="0" smtClean="0"/>
              <a:t>Summer Term begins 5/5/17.</a:t>
            </a:r>
          </a:p>
          <a:p>
            <a:r>
              <a:rPr lang="en-US" altLang="en-US" sz="1900" b="1" dirty="0" smtClean="0">
                <a:cs typeface="Arial" panose="020B0604020202020204" pitchFamily="34" charset="0"/>
              </a:rPr>
              <a:t>No action is needed:</a:t>
            </a:r>
          </a:p>
          <a:p>
            <a:pPr lvl="1">
              <a:buFont typeface="Courier New" panose="02070309020205020404" pitchFamily="49" charset="0"/>
              <a:buChar char="o"/>
            </a:pPr>
            <a:r>
              <a:rPr lang="en-US" altLang="en-US" sz="1900" dirty="0" smtClean="0">
                <a:cs typeface="Arial" panose="020B0604020202020204" pitchFamily="34" charset="0"/>
              </a:rPr>
              <a:t>If you have students employed during the Spring term who will </a:t>
            </a:r>
            <a:r>
              <a:rPr lang="en-US" altLang="en-US" sz="1900" b="1" dirty="0" smtClean="0">
                <a:cs typeface="Arial" panose="020B0604020202020204" pitchFamily="34" charset="0"/>
              </a:rPr>
              <a:t>NOT</a:t>
            </a:r>
            <a:r>
              <a:rPr lang="en-US" altLang="en-US" sz="1900" dirty="0" smtClean="0">
                <a:cs typeface="Arial" panose="020B0604020202020204" pitchFamily="34" charset="0"/>
              </a:rPr>
              <a:t> be working Summer, but will be working in the Fall term.</a:t>
            </a:r>
          </a:p>
          <a:p>
            <a:pPr lvl="1">
              <a:buFont typeface="Courier New" panose="02070309020205020404" pitchFamily="49" charset="0"/>
              <a:buChar char="o"/>
            </a:pPr>
            <a:r>
              <a:rPr lang="en-US" altLang="en-US" sz="1900" dirty="0" smtClean="0">
                <a:cs typeface="Arial" panose="020B0604020202020204" pitchFamily="34" charset="0"/>
              </a:rPr>
              <a:t>If you have students employed during the Spring term who </a:t>
            </a:r>
            <a:r>
              <a:rPr lang="en-US" altLang="en-US" sz="1900" b="1" dirty="0" smtClean="0">
                <a:cs typeface="Arial" panose="020B0604020202020204" pitchFamily="34" charset="0"/>
              </a:rPr>
              <a:t>are</a:t>
            </a:r>
            <a:r>
              <a:rPr lang="en-US" altLang="en-US" sz="1900" dirty="0" smtClean="0">
                <a:cs typeface="Arial" panose="020B0604020202020204" pitchFamily="34" charset="0"/>
              </a:rPr>
              <a:t> planning to work in the Summer, but will </a:t>
            </a:r>
            <a:r>
              <a:rPr lang="en-US" altLang="en-US" sz="1900" b="1" u="sng" dirty="0" smtClean="0">
                <a:cs typeface="Arial" panose="020B0604020202020204" pitchFamily="34" charset="0"/>
              </a:rPr>
              <a:t>not be enrolled:</a:t>
            </a:r>
            <a:endParaRPr lang="en-US" altLang="en-US" sz="1900" dirty="0">
              <a:cs typeface="Arial" panose="020B0604020202020204" pitchFamily="34" charset="0"/>
            </a:endParaRPr>
          </a:p>
          <a:p>
            <a:pPr lvl="2">
              <a:buFont typeface="Wingdings" panose="05000000000000000000" pitchFamily="2" charset="2"/>
              <a:buChar char="§"/>
            </a:pPr>
            <a:r>
              <a:rPr lang="en-US" altLang="en-US" sz="1900" dirty="0" smtClean="0">
                <a:cs typeface="Arial" panose="020B0604020202020204" pitchFamily="34" charset="0"/>
              </a:rPr>
              <a:t>These students may work full-time; however, job data/FTE. information should remain the same.</a:t>
            </a:r>
          </a:p>
          <a:p>
            <a:pPr lvl="1">
              <a:buFont typeface="Courier New" panose="02070309020205020404" pitchFamily="49" charset="0"/>
              <a:buChar char="o"/>
            </a:pPr>
            <a:r>
              <a:rPr lang="en-US" altLang="en-US" sz="1900" dirty="0" smtClean="0">
                <a:cs typeface="Arial" panose="020B0604020202020204" pitchFamily="34" charset="0"/>
              </a:rPr>
              <a:t>If you have students employed during the Spring term who are planning to work in the Summer and </a:t>
            </a:r>
            <a:r>
              <a:rPr lang="en-US" altLang="en-US" sz="1900" b="1" dirty="0" smtClean="0">
                <a:cs typeface="Arial" panose="020B0604020202020204" pitchFamily="34" charset="0"/>
              </a:rPr>
              <a:t>will be </a:t>
            </a:r>
            <a:r>
              <a:rPr lang="en-US" altLang="en-US" sz="1900" dirty="0" smtClean="0">
                <a:cs typeface="Arial" panose="020B0604020202020204" pitchFamily="34" charset="0"/>
              </a:rPr>
              <a:t>enrolled.</a:t>
            </a:r>
          </a:p>
          <a:p>
            <a:r>
              <a:rPr lang="en-US" altLang="en-US" sz="1900" b="1" dirty="0" smtClean="0">
                <a:cs typeface="Arial" panose="020B0604020202020204" pitchFamily="34" charset="0"/>
              </a:rPr>
              <a:t>Action is needed:</a:t>
            </a:r>
          </a:p>
          <a:p>
            <a:pPr lvl="1">
              <a:buFont typeface="Courier New" panose="02070309020205020404" pitchFamily="49" charset="0"/>
              <a:buChar char="o"/>
            </a:pPr>
            <a:r>
              <a:rPr lang="en-US" altLang="en-US" sz="1900" dirty="0" smtClean="0">
                <a:cs typeface="Arial" panose="020B0604020202020204" pitchFamily="34" charset="0"/>
              </a:rPr>
              <a:t>If a student had FWS for the Spring term and is not eligible for FWS for the Summer term—you will need to switch the salary plan to STAS for the Summer term.</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p:cNvSpPr>
            <a:spLocks noGrp="1"/>
          </p:cNvSpPr>
          <p:nvPr>
            <p:ph idx="1"/>
          </p:nvPr>
        </p:nvSpPr>
        <p:spPr>
          <a:xfrm>
            <a:off x="381000" y="1600200"/>
            <a:ext cx="8229600" cy="4221163"/>
          </a:xfrm>
        </p:spPr>
        <p:txBody>
          <a:bodyPr/>
          <a:lstStyle/>
          <a:p>
            <a:r>
              <a:rPr lang="en-US" altLang="en-US" sz="2000" b="1" dirty="0" smtClean="0">
                <a:cs typeface="Arial" panose="020B0604020202020204" pitchFamily="34" charset="0"/>
              </a:rPr>
              <a:t>Additionally:</a:t>
            </a:r>
          </a:p>
          <a:p>
            <a:r>
              <a:rPr lang="en-US" altLang="en-US" sz="2000" dirty="0" smtClean="0">
                <a:cs typeface="Arial" panose="020B0604020202020204" pitchFamily="34" charset="0"/>
              </a:rPr>
              <a:t>If you have students who did not work and were enrolled in the Spring term and are planning to work and be enrolled in the Summer, you may hire as STAS or FWSP.</a:t>
            </a:r>
            <a:r>
              <a:rPr lang="en-US" altLang="en-US" sz="2000" dirty="0" smtClean="0"/>
              <a:t> </a:t>
            </a:r>
          </a:p>
          <a:p>
            <a:r>
              <a:rPr lang="en-US" altLang="en-US" sz="2000" dirty="0" smtClean="0"/>
              <a:t>Students graduating in the spring term and are not returning as a student in the upcoming fall term should be over the </a:t>
            </a:r>
            <a:r>
              <a:rPr lang="en-US" altLang="en-US" sz="2000" b="1" u="sng" dirty="0" smtClean="0"/>
              <a:t>summer</a:t>
            </a:r>
            <a:r>
              <a:rPr lang="en-US" altLang="en-US" sz="2000" dirty="0" smtClean="0"/>
              <a:t> hired or changed to the general OPSN salary plan. </a:t>
            </a:r>
          </a:p>
          <a:p>
            <a:r>
              <a:rPr lang="en-US" altLang="en-US" sz="2000" dirty="0" smtClean="0"/>
              <a:t>Graduate assistants on short work break and returning to their GA appointments in the fall, will be on the STAS salary plan if not enrolled. The effective date for this switch in the summer will be 5/16/17.  </a:t>
            </a:r>
          </a:p>
          <a:p>
            <a:endParaRPr lang="en-US" altLang="en-US" dirty="0" smtClean="0"/>
          </a:p>
        </p:txBody>
      </p:sp>
      <p:sp>
        <p:nvSpPr>
          <p:cNvPr id="12291" name="Title 2"/>
          <p:cNvSpPr>
            <a:spLocks noGrp="1"/>
          </p:cNvSpPr>
          <p:nvPr>
            <p:ph type="title"/>
          </p:nvPr>
        </p:nvSpPr>
        <p:spPr>
          <a:xfrm>
            <a:off x="1066800" y="685800"/>
            <a:ext cx="7924800" cy="914400"/>
          </a:xfrm>
        </p:spPr>
        <p:txBody>
          <a:bodyPr/>
          <a:lstStyle/>
          <a:p>
            <a:r>
              <a:rPr lang="en-US" altLang="en-US" sz="3200" smtClean="0"/>
              <a:t>Summer Student Assistant Appointments</a:t>
            </a:r>
          </a:p>
        </p:txBody>
      </p:sp>
      <p:sp>
        <p:nvSpPr>
          <p:cNvPr id="12292" name="Rectangle 4"/>
          <p:cNvSpPr>
            <a:spLocks noChangeArrowheads="1"/>
          </p:cNvSpPr>
          <p:nvPr/>
        </p:nvSpPr>
        <p:spPr bwMode="auto">
          <a:xfrm>
            <a:off x="763587" y="5181600"/>
            <a:ext cx="7464425"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000" b="1" dirty="0">
                <a:solidFill>
                  <a:srgbClr val="000000"/>
                </a:solidFill>
              </a:rPr>
              <a:t>Questions? Contact Human Resource Services at </a:t>
            </a:r>
          </a:p>
          <a:p>
            <a:pPr algn="ctr">
              <a:spcBef>
                <a:spcPct val="0"/>
              </a:spcBef>
              <a:buFontTx/>
              <a:buNone/>
            </a:pPr>
            <a:r>
              <a:rPr lang="en-US" altLang="en-US" sz="2000" b="1" dirty="0">
                <a:solidFill>
                  <a:srgbClr val="000000"/>
                </a:solidFill>
              </a:rPr>
              <a:t>392-2477 or </a:t>
            </a:r>
            <a:r>
              <a:rPr lang="en-US" altLang="en-US" sz="2000" b="1" dirty="0">
                <a:solidFill>
                  <a:srgbClr val="000000"/>
                </a:solidFill>
                <a:hlinkClick r:id="rId2"/>
              </a:rPr>
              <a:t>hrsstudentemployment@ad.ufl.edu</a:t>
            </a:r>
            <a:endParaRPr lang="en-US" altLang="en-US" sz="2000" b="1" dirty="0">
              <a:solidFill>
                <a:srgbClr val="000000"/>
              </a:solidFill>
            </a:endParaRPr>
          </a:p>
          <a:p>
            <a:pPr algn="ctr">
              <a:spcBef>
                <a:spcPct val="0"/>
              </a:spcBef>
              <a:buFontTx/>
              <a:buNone/>
            </a:pPr>
            <a:endParaRPr lang="en-US" altLang="en-US" sz="2400" b="1" dirty="0">
              <a:solidFill>
                <a:srgbClr val="000000"/>
              </a:solidFill>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35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itle 1"/>
          <p:cNvSpPr>
            <a:spLocks noGrp="1"/>
          </p:cNvSpPr>
          <p:nvPr>
            <p:ph type="title"/>
          </p:nvPr>
        </p:nvSpPr>
        <p:spPr>
          <a:xfrm>
            <a:off x="609600" y="2286000"/>
            <a:ext cx="7620000" cy="2438400"/>
          </a:xfrm>
        </p:spPr>
        <p:txBody>
          <a:bodyPr/>
          <a:lstStyle/>
          <a:p>
            <a:pPr algn="ctr"/>
            <a:r>
              <a:rPr lang="en-US" altLang="en-US" sz="4800" cap="none" smtClean="0">
                <a:solidFill>
                  <a:schemeClr val="tx1"/>
                </a:solidFill>
              </a:rPr>
              <a:t>Payroll</a:t>
            </a:r>
            <a:r>
              <a:rPr lang="en-US" altLang="en-US" sz="4400" cap="none" smtClean="0">
                <a:solidFill>
                  <a:srgbClr val="FF0000"/>
                </a:solidFill>
              </a:rPr>
              <a:t> </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0" y="838200"/>
            <a:ext cx="77724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4"/>
          <p:cNvSpPr>
            <a:spLocks noChangeArrowheads="1"/>
          </p:cNvSpPr>
          <p:nvPr/>
        </p:nvSpPr>
        <p:spPr bwMode="auto">
          <a:xfrm>
            <a:off x="1143000" y="838200"/>
            <a:ext cx="7772400" cy="605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107000"/>
              </a:lnSpc>
              <a:spcBef>
                <a:spcPct val="0"/>
              </a:spcBef>
              <a:spcAft>
                <a:spcPts val="800"/>
              </a:spcAft>
              <a:buFontTx/>
              <a:buNone/>
              <a:defRPr/>
            </a:pPr>
            <a:r>
              <a:rPr lang="en-US" altLang="en-US" sz="3000" dirty="0" smtClean="0">
                <a:latin typeface="+mn-lt"/>
                <a:ea typeface="Calibri" panose="020F0502020204030204" pitchFamily="34" charset="0"/>
                <a:cs typeface="Times New Roman" panose="02020603050405020304" pitchFamily="18" charset="0"/>
              </a:rPr>
              <a:t>NEW PAYROLL PAYLIST DISTRIBUTION PROCESS </a:t>
            </a:r>
          </a:p>
          <a:p>
            <a:pPr algn="ctr">
              <a:lnSpc>
                <a:spcPct val="107000"/>
              </a:lnSpc>
              <a:spcBef>
                <a:spcPct val="0"/>
              </a:spcBef>
              <a:spcAft>
                <a:spcPts val="800"/>
              </a:spcAft>
              <a:buFontTx/>
              <a:buNone/>
              <a:defRPr/>
            </a:pPr>
            <a:r>
              <a:rPr lang="en-US" altLang="en-US" sz="2000" dirty="0" smtClean="0">
                <a:latin typeface="+mn-lt"/>
                <a:ea typeface="Calibri" panose="020F0502020204030204" pitchFamily="34" charset="0"/>
                <a:cs typeface="Times New Roman" panose="02020603050405020304" pitchFamily="18" charset="0"/>
              </a:rPr>
              <a:t>Available Beginning Wednesday, May 30, 2017</a:t>
            </a:r>
          </a:p>
          <a:p>
            <a:pPr algn="ctr">
              <a:lnSpc>
                <a:spcPct val="107000"/>
              </a:lnSpc>
              <a:spcBef>
                <a:spcPct val="0"/>
              </a:spcBef>
              <a:spcAft>
                <a:spcPts val="800"/>
              </a:spcAft>
              <a:buFontTx/>
              <a:buNone/>
              <a:defRPr/>
            </a:pPr>
            <a:r>
              <a:rPr lang="en-US" altLang="en-US" sz="2000" b="1" dirty="0" smtClean="0">
                <a:solidFill>
                  <a:srgbClr val="FC793E"/>
                </a:solidFill>
                <a:latin typeface="+mn-lt"/>
                <a:ea typeface="Calibri" panose="020F0502020204030204" pitchFamily="34" charset="0"/>
                <a:cs typeface="Times New Roman" panose="02020603050405020304" pitchFamily="18" charset="0"/>
              </a:rPr>
              <a:t>New and faster way to receive your paylists each pay period!</a:t>
            </a:r>
          </a:p>
          <a:p>
            <a:pPr marL="342900" indent="-342900">
              <a:lnSpc>
                <a:spcPct val="107000"/>
              </a:lnSpc>
              <a:spcBef>
                <a:spcPct val="0"/>
              </a:spcBef>
              <a:spcAft>
                <a:spcPts val="800"/>
              </a:spcAft>
              <a:defRPr/>
            </a:pPr>
            <a:r>
              <a:rPr lang="en-US" altLang="en-US" sz="2000" dirty="0" smtClean="0">
                <a:latin typeface="+mn-lt"/>
                <a:ea typeface="Calibri" panose="020F0502020204030204" pitchFamily="34" charset="0"/>
                <a:cs typeface="Times New Roman" panose="02020603050405020304" pitchFamily="18" charset="0"/>
              </a:rPr>
              <a:t>Email notices sent to the department payroll processor (anyone holding the </a:t>
            </a:r>
            <a:r>
              <a:rPr lang="en-US" sz="2000" dirty="0" smtClean="0">
                <a:latin typeface="+mn-lt"/>
              </a:rPr>
              <a:t>UF_TL_DEPT_PROCESSOR security role).</a:t>
            </a:r>
          </a:p>
          <a:p>
            <a:pPr marL="1085850" lvl="1" indent="-342900">
              <a:lnSpc>
                <a:spcPct val="107000"/>
              </a:lnSpc>
              <a:spcBef>
                <a:spcPct val="0"/>
              </a:spcBef>
              <a:spcAft>
                <a:spcPts val="800"/>
              </a:spcAft>
              <a:buFont typeface="Courier New" panose="02070309020205020404" pitchFamily="49" charset="0"/>
              <a:buChar char="o"/>
              <a:defRPr/>
            </a:pPr>
            <a:r>
              <a:rPr lang="en-US" altLang="en-US" sz="2000" dirty="0" smtClean="0">
                <a:latin typeface="+mn-lt"/>
                <a:ea typeface="Calibri" panose="020F0502020204030204" pitchFamily="34" charset="0"/>
                <a:cs typeface="Times New Roman" panose="02020603050405020304" pitchFamily="18" charset="0"/>
              </a:rPr>
              <a:t>Review department employees with the processor role and make any </a:t>
            </a:r>
            <a:r>
              <a:rPr lang="en-US" altLang="en-US" sz="2000" smtClean="0">
                <a:latin typeface="+mn-lt"/>
                <a:ea typeface="Calibri" panose="020F0502020204030204" pitchFamily="34" charset="0"/>
                <a:cs typeface="Times New Roman" panose="02020603050405020304" pitchFamily="18" charset="0"/>
              </a:rPr>
              <a:t>needed changes </a:t>
            </a:r>
            <a:r>
              <a:rPr lang="en-US" altLang="en-US" sz="2000" dirty="0" smtClean="0">
                <a:latin typeface="+mn-lt"/>
                <a:ea typeface="Calibri" panose="020F0502020204030204" pitchFamily="34" charset="0"/>
                <a:cs typeface="Times New Roman" panose="02020603050405020304" pitchFamily="18" charset="0"/>
              </a:rPr>
              <a:t>prior to the launch date.</a:t>
            </a:r>
          </a:p>
          <a:p>
            <a:pPr marL="285750" indent="-285750">
              <a:lnSpc>
                <a:spcPct val="107000"/>
              </a:lnSpc>
              <a:spcBef>
                <a:spcPct val="0"/>
              </a:spcBef>
              <a:spcAft>
                <a:spcPts val="800"/>
              </a:spcAft>
              <a:defRPr/>
            </a:pPr>
            <a:r>
              <a:rPr lang="en-US" altLang="en-US" sz="2000" dirty="0" smtClean="0">
                <a:latin typeface="+mn-lt"/>
                <a:ea typeface="Calibri" panose="020F0502020204030204" pitchFamily="34" charset="0"/>
                <a:cs typeface="Times New Roman" panose="02020603050405020304" pitchFamily="18" charset="0"/>
              </a:rPr>
              <a:t>Two emails, one with the PDF version link and one with an Excel version link.</a:t>
            </a:r>
          </a:p>
          <a:p>
            <a:pPr marL="285750" indent="-285750">
              <a:lnSpc>
                <a:spcPct val="107000"/>
              </a:lnSpc>
              <a:spcBef>
                <a:spcPct val="0"/>
              </a:spcBef>
              <a:spcAft>
                <a:spcPts val="800"/>
              </a:spcAft>
              <a:defRPr/>
            </a:pPr>
            <a:r>
              <a:rPr lang="en-US" altLang="en-US" sz="2000" dirty="0" smtClean="0">
                <a:latin typeface="+mn-lt"/>
                <a:ea typeface="Calibri" panose="020F0502020204030204" pitchFamily="34" charset="0"/>
                <a:cs typeface="Times New Roman" panose="02020603050405020304" pitchFamily="18" charset="0"/>
              </a:rPr>
              <a:t>Simply click on the link at the bottom of the emails to retrieve your reports</a:t>
            </a:r>
            <a:r>
              <a:rPr lang="en-US" altLang="en-US" sz="1600" dirty="0" smtClean="0">
                <a:latin typeface="Century Gothic" panose="020B0502020202020204" pitchFamily="34" charset="0"/>
                <a:ea typeface="Calibri" panose="020F0502020204030204" pitchFamily="34" charset="0"/>
                <a:cs typeface="Times New Roman" panose="02020603050405020304" pitchFamily="18" charset="0"/>
              </a:rPr>
              <a:t>. </a:t>
            </a:r>
          </a:p>
          <a:p>
            <a:pPr marL="285750" indent="-285750">
              <a:lnSpc>
                <a:spcPct val="107000"/>
              </a:lnSpc>
              <a:spcBef>
                <a:spcPct val="0"/>
              </a:spcBef>
              <a:spcAft>
                <a:spcPts val="800"/>
              </a:spcAft>
              <a:defRPr/>
            </a:pPr>
            <a:endParaRPr lang="en-US" altLang="en-US" sz="1600" dirty="0" smtClean="0">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Bef>
                <a:spcPct val="0"/>
              </a:spcBef>
              <a:spcAft>
                <a:spcPts val="800"/>
              </a:spcAft>
              <a:buFontTx/>
              <a:buNone/>
              <a:defRPr/>
            </a:pPr>
            <a:endParaRPr lang="en-US" altLang="en-US" sz="1600" dirty="0" smtClean="0">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Bef>
                <a:spcPct val="0"/>
              </a:spcBef>
              <a:spcAft>
                <a:spcPts val="800"/>
              </a:spcAft>
              <a:buFontTx/>
              <a:buNone/>
              <a:defRPr/>
            </a:pPr>
            <a:endParaRPr lang="en-US" altLang="en-US" sz="1400" dirty="0" smtClean="0">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HRForum">
  <a:themeElements>
    <a:clrScheme name="HRForu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HRForu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HRForu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RForu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RForu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RForu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RForu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RForu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RForu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RForu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RForu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RForu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RForu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RForu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HRForum</Template>
  <TotalTime>13255</TotalTime>
  <Words>2422</Words>
  <Application>Microsoft Office PowerPoint</Application>
  <PresentationFormat>On-screen Show (4:3)</PresentationFormat>
  <Paragraphs>216</Paragraphs>
  <Slides>29</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Calibri</vt:lpstr>
      <vt:lpstr>Century Gothic</vt:lpstr>
      <vt:lpstr>Courier New</vt:lpstr>
      <vt:lpstr>Times New Roman</vt:lpstr>
      <vt:lpstr>Wingdings</vt:lpstr>
      <vt:lpstr>HRForum</vt:lpstr>
      <vt:lpstr>PowerPoint Presentation</vt:lpstr>
      <vt:lpstr>Agenda</vt:lpstr>
      <vt:lpstr>Guide to Greater Gainesville</vt:lpstr>
      <vt:lpstr>Guide to Greater Gainesville </vt:lpstr>
      <vt:lpstr>Summer Student Assistant Appointments</vt:lpstr>
      <vt:lpstr>Summer Student Assistant Appointments</vt:lpstr>
      <vt:lpstr>Summer Student Assistant Appointments</vt:lpstr>
      <vt:lpstr>Payroll </vt:lpstr>
      <vt:lpstr>PowerPoint Presentation</vt:lpstr>
      <vt:lpstr>PowerPoint Presentation</vt:lpstr>
      <vt:lpstr>GBAS Mentoring Program</vt:lpstr>
      <vt:lpstr>PowerPoint Presentation</vt:lpstr>
      <vt:lpstr>GBAS Mentoring Program</vt:lpstr>
      <vt:lpstr>GBAS Mentoring Program</vt:lpstr>
      <vt:lpstr>Mentoring Commitment</vt:lpstr>
      <vt:lpstr>Who should be a Mentee?</vt:lpstr>
      <vt:lpstr>If you are interested in applying . . .</vt:lpstr>
      <vt:lpstr>Be That Person</vt:lpstr>
      <vt:lpstr>Why be a Mentor or Campus Pro?</vt:lpstr>
      <vt:lpstr>Who should be a Mentor or Campus Pro?</vt:lpstr>
      <vt:lpstr>If you are interested . . .</vt:lpstr>
      <vt:lpstr>Benefits</vt:lpstr>
      <vt:lpstr>PowerPoint Presentation</vt:lpstr>
      <vt:lpstr>PowerPoint Presentation</vt:lpstr>
      <vt:lpstr>PowerPoint Presentation</vt:lpstr>
      <vt:lpstr>PowerPoint Presentation</vt:lpstr>
      <vt:lpstr>PowerPoint Presentation</vt:lpstr>
      <vt:lpstr>Important Dates</vt:lpstr>
      <vt:lpstr>PowerPoint Presentation</vt:lpstr>
    </vt:vector>
  </TitlesOfParts>
  <Company>Finance and Administration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jgentry</dc:creator>
  <cp:lastModifiedBy>Gould,Angela</cp:lastModifiedBy>
  <cp:revision>1093</cp:revision>
  <cp:lastPrinted>2017-02-28T21:51:17Z</cp:lastPrinted>
  <dcterms:created xsi:type="dcterms:W3CDTF">2005-07-28T23:41:33Z</dcterms:created>
  <dcterms:modified xsi:type="dcterms:W3CDTF">2017-05-04T19:18:55Z</dcterms:modified>
</cp:coreProperties>
</file>