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0"/>
  </p:notesMasterIdLst>
  <p:handoutMasterIdLst>
    <p:handoutMasterId r:id="rId31"/>
  </p:handoutMasterIdLst>
  <p:sldIdLst>
    <p:sldId id="1109" r:id="rId2"/>
    <p:sldId id="961" r:id="rId3"/>
    <p:sldId id="1507" r:id="rId4"/>
    <p:sldId id="1517" r:id="rId5"/>
    <p:sldId id="1518" r:id="rId6"/>
    <p:sldId id="1505" r:id="rId7"/>
    <p:sldId id="1519" r:id="rId8"/>
    <p:sldId id="1520" r:id="rId9"/>
    <p:sldId id="1521" r:id="rId10"/>
    <p:sldId id="1522" r:id="rId11"/>
    <p:sldId id="1523" r:id="rId12"/>
    <p:sldId id="1524" r:id="rId13"/>
    <p:sldId id="1525" r:id="rId14"/>
    <p:sldId id="1470" r:id="rId15"/>
    <p:sldId id="1508" r:id="rId16"/>
    <p:sldId id="1454" r:id="rId17"/>
    <p:sldId id="1509" r:id="rId18"/>
    <p:sldId id="1455" r:id="rId19"/>
    <p:sldId id="1510" r:id="rId20"/>
    <p:sldId id="1391" r:id="rId21"/>
    <p:sldId id="1511" r:id="rId22"/>
    <p:sldId id="1512" r:id="rId23"/>
    <p:sldId id="1513" r:id="rId24"/>
    <p:sldId id="1514" r:id="rId25"/>
    <p:sldId id="1515" r:id="rId26"/>
    <p:sldId id="1516" r:id="rId27"/>
    <p:sldId id="1506" r:id="rId28"/>
    <p:sldId id="960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04">
          <p15:clr>
            <a:srgbClr val="A4A3A4"/>
          </p15:clr>
        </p15:guide>
        <p15:guide id="2" pos="115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rera,Kay H" initials="BH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C793E"/>
    <a:srgbClr val="0033CC"/>
    <a:srgbClr val="3333FF"/>
    <a:srgbClr val="0254D8"/>
    <a:srgbClr val="0062C4"/>
    <a:srgbClr val="0066CC"/>
    <a:srgbClr val="0079CC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9" autoAdjust="0"/>
    <p:restoredTop sz="88129" autoAdjust="0"/>
  </p:normalViewPr>
  <p:slideViewPr>
    <p:cSldViewPr>
      <p:cViewPr varScale="1">
        <p:scale>
          <a:sx n="90" d="100"/>
          <a:sy n="90" d="100"/>
        </p:scale>
        <p:origin x="1044" y="78"/>
      </p:cViewPr>
      <p:guideLst>
        <p:guide orient="horz" pos="1104"/>
        <p:guide pos="11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1410"/>
    </p:cViewPr>
  </p:sorterViewPr>
  <p:notesViewPr>
    <p:cSldViewPr>
      <p:cViewPr varScale="1">
        <p:scale>
          <a:sx n="46" d="100"/>
          <a:sy n="46" d="100"/>
        </p:scale>
        <p:origin x="-1668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3-21T08:26:40.529" idx="2">
    <p:pos x="5177" y="650"/>
    <p:text>We have not included this for quite a while and I thought it might be a good time for a reminder, since we do not have much this month.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33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3" tIns="45685" rIns="91373" bIns="45685" numCol="1" anchor="t" anchorCtr="0" compatLnSpc="1">
            <a:prstTxWarp prst="textNoShape">
              <a:avLst/>
            </a:prstTxWarp>
          </a:bodyPr>
          <a:lstStyle>
            <a:lvl1pPr defTabSz="913871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3025" y="0"/>
            <a:ext cx="29733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3" tIns="45685" rIns="91373" bIns="45685" numCol="1" anchor="t" anchorCtr="0" compatLnSpc="1">
            <a:prstTxWarp prst="textNoShape">
              <a:avLst/>
            </a:prstTxWarp>
          </a:bodyPr>
          <a:lstStyle>
            <a:lvl1pPr algn="r" defTabSz="913871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33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3" tIns="45685" rIns="91373" bIns="45685" numCol="1" anchor="b" anchorCtr="0" compatLnSpc="1">
            <a:prstTxWarp prst="textNoShape">
              <a:avLst/>
            </a:prstTxWarp>
          </a:bodyPr>
          <a:lstStyle>
            <a:lvl1pPr defTabSz="913871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3025" y="8686800"/>
            <a:ext cx="29733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3" tIns="45685" rIns="91373" bIns="45685" numCol="1" anchor="b" anchorCtr="0" compatLnSpc="1">
            <a:prstTxWarp prst="textNoShape">
              <a:avLst/>
            </a:prstTxWarp>
          </a:bodyPr>
          <a:lstStyle>
            <a:lvl1pPr algn="r" defTabSz="913871" eaLnBrk="1" hangingPunct="1">
              <a:defRPr sz="1300"/>
            </a:lvl1pPr>
          </a:lstStyle>
          <a:p>
            <a:pPr>
              <a:defRPr/>
            </a:pPr>
            <a:fld id="{2CF89927-3EBF-4CBF-8AFE-EC30288A10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10191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33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438" tIns="43219" rIns="86438" bIns="43219" numCol="1" anchor="t" anchorCtr="0" compatLnSpc="1">
            <a:prstTxWarp prst="textNoShape">
              <a:avLst/>
            </a:prstTxWarp>
          </a:bodyPr>
          <a:lstStyle>
            <a:lvl1pPr defTabSz="864052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438" tIns="43219" rIns="86438" bIns="43219" numCol="1" anchor="t" anchorCtr="0" compatLnSpc="1">
            <a:prstTxWarp prst="textNoShape">
              <a:avLst/>
            </a:prstTxWarp>
          </a:bodyPr>
          <a:lstStyle>
            <a:lvl1pPr algn="r" defTabSz="864052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7388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438" tIns="43219" rIns="86438" bIns="432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5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33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438" tIns="43219" rIns="86438" bIns="43219" numCol="1" anchor="b" anchorCtr="0" compatLnSpc="1">
            <a:prstTxWarp prst="textNoShape">
              <a:avLst/>
            </a:prstTxWarp>
          </a:bodyPr>
          <a:lstStyle>
            <a:lvl1pPr defTabSz="864052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5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6800"/>
            <a:ext cx="29733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438" tIns="43219" rIns="86438" bIns="43219" numCol="1" anchor="b" anchorCtr="0" compatLnSpc="1">
            <a:prstTxWarp prst="textNoShape">
              <a:avLst/>
            </a:prstTxWarp>
          </a:bodyPr>
          <a:lstStyle>
            <a:lvl1pPr algn="r" defTabSz="864052" eaLnBrk="1" hangingPunct="1">
              <a:defRPr sz="1200"/>
            </a:lvl1pPr>
          </a:lstStyle>
          <a:p>
            <a:pPr>
              <a:defRPr/>
            </a:pPr>
            <a:fld id="{019DD1E2-487E-41F0-892D-11460D7B2D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9305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17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01675" indent="-261938" defTabSz="817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84263" indent="-206375" defTabSz="817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22413" indent="-206375" defTabSz="817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60563" indent="-206375" defTabSz="817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17763" indent="-206375" defTabSz="817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74963" indent="-206375" defTabSz="817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32163" indent="-206375" defTabSz="817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89363" indent="-206375" defTabSz="817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81E368F-61E5-4BD9-934B-E8B53241FFA2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57755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1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81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81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81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81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17C221D-1EDE-43AC-B395-4162D52C6AD3}" type="slidenum">
              <a:rPr lang="en-US" altLang="en-US" smtClean="0"/>
              <a:pPr/>
              <a:t>23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77237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3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63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63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63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63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5D81F9C-7758-4AE7-AF94-C4791267E3F1}" type="slidenum">
              <a:rPr lang="en-US" altLang="en-US" smtClean="0"/>
              <a:pPr/>
              <a:t>27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31200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Vertical_Signature_Blac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195638"/>
            <a:ext cx="1447800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82575"/>
            <a:ext cx="48768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3657600"/>
            <a:ext cx="4876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6210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47750"/>
            <a:ext cx="8305800" cy="11620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2209800"/>
            <a:ext cx="8229600" cy="39624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21821313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5979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657657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28673"/>
            <a:ext cx="4038600" cy="331492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1"/>
            <a:ext cx="4038600" cy="327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73780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7082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386993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14399"/>
            <a:ext cx="5486400" cy="3813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008579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50240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762000"/>
            <a:ext cx="207645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762000"/>
            <a:ext cx="6076950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55571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219200"/>
            <a:ext cx="853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2590800"/>
            <a:ext cx="8229600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55" r:id="rId1"/>
    <p:sldLayoutId id="2147486046" r:id="rId2"/>
    <p:sldLayoutId id="2147486047" r:id="rId3"/>
    <p:sldLayoutId id="2147486048" r:id="rId4"/>
    <p:sldLayoutId id="2147486049" r:id="rId5"/>
    <p:sldLayoutId id="2147486050" r:id="rId6"/>
    <p:sldLayoutId id="2147486051" r:id="rId7"/>
    <p:sldLayoutId id="2147486052" r:id="rId8"/>
    <p:sldLayoutId id="2147486053" r:id="rId9"/>
    <p:sldLayoutId id="2147486054" r:id="rId10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employment@ufl.edu" TargetMode="External"/><Relationship Id="rId2" Type="http://schemas.openxmlformats.org/officeDocument/2006/relationships/hyperlink" Target="https://jobs.ufl.edu/applicant-resources/veterans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r.ufl.edu/class_comp/forms/perquisites.pd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hr.ufl.edu/wp-content/uploads/forms/recruitment/alternate.pdf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HR600Request@ad.ufl.edu" TargetMode="External"/><Relationship Id="rId2" Type="http://schemas.openxmlformats.org/officeDocument/2006/relationships/hyperlink" Target="http://www.hr.ufl.edu/class_comp/forms/requestaddcomp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janet-malphurs@ufl.ed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central-leave@ufl.edu" TargetMode="Externa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benefits@ufl.edu" TargetMode="Externa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employment@ufl.ed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43400" y="2782888"/>
            <a:ext cx="4648200" cy="708025"/>
          </a:xfrm>
          <a:prstGeom prst="rect">
            <a:avLst/>
          </a:prstGeom>
          <a:noFill/>
          <a:effectLst>
            <a:outerShdw blurRad="38100" dist="25400" dir="2400000" algn="tl" rotWithShape="0">
              <a:srgbClr val="C00000">
                <a:alpha val="40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FC793E"/>
                </a:solidFill>
              </a:rPr>
              <a:t>June 7, 2017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/>
          <p:cNvSpPr>
            <a:spLocks noGrp="1"/>
          </p:cNvSpPr>
          <p:nvPr>
            <p:ph type="title"/>
          </p:nvPr>
        </p:nvSpPr>
        <p:spPr>
          <a:xfrm>
            <a:off x="381000" y="838200"/>
            <a:ext cx="8534400" cy="1143000"/>
          </a:xfrm>
        </p:spPr>
        <p:txBody>
          <a:bodyPr/>
          <a:lstStyle/>
          <a:p>
            <a:r>
              <a:rPr lang="en-US" altLang="en-US" smtClean="0"/>
              <a:t>Workshop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981200"/>
            <a:ext cx="8229600" cy="4191000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sz="3400" dirty="0" smtClean="0"/>
              <a:t>Recently launched on May 24.</a:t>
            </a:r>
          </a:p>
          <a:p>
            <a:pPr>
              <a:defRPr/>
            </a:pPr>
            <a:r>
              <a:rPr lang="en-US" sz="3400" dirty="0" smtClean="0"/>
              <a:t>Designed to help </a:t>
            </a:r>
            <a:r>
              <a:rPr lang="en-US" sz="3400" dirty="0"/>
              <a:t>UF Campus capitalize on an untapped talent </a:t>
            </a:r>
            <a:r>
              <a:rPr lang="en-US" sz="3400" dirty="0" smtClean="0"/>
              <a:t>pool by focusing on the following areas: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sz="3400" dirty="0" smtClean="0"/>
              <a:t>Learning how to identify and tap into veteran applicant talent.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sz="3400" dirty="0" smtClean="0"/>
              <a:t>Improve the experience in interviewing and hiring veterans.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sz="3400" dirty="0" smtClean="0"/>
              <a:t>Demonstrating interviewing practices that can help hire the best candidate.</a:t>
            </a:r>
          </a:p>
          <a:p>
            <a:pPr>
              <a:defRPr/>
            </a:pPr>
            <a:r>
              <a:rPr lang="en-US" sz="3400" dirty="0" smtClean="0"/>
              <a:t>Will be offering in the Fall semester: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sz="3400" dirty="0" smtClean="0"/>
              <a:t>GET235 Connecting Veterans.</a:t>
            </a:r>
          </a:p>
          <a:p>
            <a:pPr lvl="1">
              <a:defRPr/>
            </a:pPr>
            <a:endParaRPr lang="en-US" dirty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title"/>
          </p:nvPr>
        </p:nvSpPr>
        <p:spPr>
          <a:xfrm>
            <a:off x="381000" y="838200"/>
            <a:ext cx="8534400" cy="1143000"/>
          </a:xfrm>
        </p:spPr>
        <p:txBody>
          <a:bodyPr/>
          <a:lstStyle/>
          <a:p>
            <a:r>
              <a:rPr lang="en-US" altLang="en-US" smtClean="0"/>
              <a:t>Workshop Highlights</a:t>
            </a:r>
          </a:p>
        </p:txBody>
      </p:sp>
      <p:sp>
        <p:nvSpPr>
          <p:cNvPr id="16387" name="Content Placeholder 4"/>
          <p:cNvSpPr>
            <a:spLocks noGrp="1"/>
          </p:cNvSpPr>
          <p:nvPr>
            <p:ph idx="1"/>
          </p:nvPr>
        </p:nvSpPr>
        <p:spPr>
          <a:xfrm>
            <a:off x="381000" y="2133600"/>
            <a:ext cx="8229600" cy="3886200"/>
          </a:xfrm>
        </p:spPr>
        <p:txBody>
          <a:bodyPr/>
          <a:lstStyle/>
          <a:p>
            <a:r>
              <a:rPr lang="en-US" altLang="en-US" sz="2900" smtClean="0"/>
              <a:t>Understanding military ranks, experiences, and training provided.</a:t>
            </a:r>
          </a:p>
          <a:p>
            <a:r>
              <a:rPr lang="en-US" altLang="en-US" sz="2900" smtClean="0"/>
              <a:t>Translating military experience to civilian jobs requirements.</a:t>
            </a:r>
          </a:p>
          <a:p>
            <a:r>
              <a:rPr lang="en-US" altLang="en-US" sz="2900" smtClean="0"/>
              <a:t>Identifying and adopting best practices in interviewing and selecting veteran applicants.</a:t>
            </a:r>
          </a:p>
          <a:p>
            <a:r>
              <a:rPr lang="en-US" altLang="en-US" sz="2900" smtClean="0"/>
              <a:t>Clarifying laws surrounding veteran hires, including Veterans’ Preference.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>
          <a:xfrm>
            <a:off x="381000" y="801688"/>
            <a:ext cx="8534400" cy="1143000"/>
          </a:xfrm>
        </p:spPr>
        <p:txBody>
          <a:bodyPr/>
          <a:lstStyle/>
          <a:p>
            <a:r>
              <a:rPr lang="en-US" altLang="en-US" smtClean="0"/>
              <a:t>Veterans’ Preference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752600"/>
            <a:ext cx="8305800" cy="4267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1800" dirty="0" smtClean="0"/>
              <a:t>Federal and state statute requires preference be provided to eligible veterans for covered positions (former USPS positions).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sz="1800" dirty="0" smtClean="0"/>
              <a:t>Eligible veterans:</a:t>
            </a:r>
          </a:p>
          <a:p>
            <a:pPr lvl="2">
              <a:buFont typeface="Wingdings" panose="05000000000000000000" pitchFamily="2" charset="2"/>
              <a:buChar char="§"/>
              <a:defRPr/>
            </a:pPr>
            <a:r>
              <a:rPr lang="en-US" sz="1800" dirty="0" smtClean="0"/>
              <a:t>Recruitment and Staffing will assist by qualifying </a:t>
            </a:r>
          </a:p>
          <a:p>
            <a:pPr marL="914400" lvl="2" indent="0">
              <a:buFontTx/>
              <a:buNone/>
              <a:defRPr/>
            </a:pPr>
            <a:r>
              <a:rPr lang="en-US" sz="1800" dirty="0"/>
              <a:t> </a:t>
            </a:r>
            <a:r>
              <a:rPr lang="en-US" sz="1800" dirty="0" smtClean="0"/>
              <a:t>   them in the applicant system.</a:t>
            </a:r>
          </a:p>
          <a:p>
            <a:pPr lvl="2">
              <a:buFont typeface="Wingdings" panose="05000000000000000000" pitchFamily="2" charset="2"/>
              <a:buChar char="§"/>
              <a:defRPr/>
            </a:pPr>
            <a:r>
              <a:rPr lang="en-US" sz="1800" dirty="0" smtClean="0"/>
              <a:t>It is denoted by a yellow tag.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sz="1800" dirty="0" smtClean="0"/>
              <a:t>Covered positions:</a:t>
            </a:r>
          </a:p>
          <a:p>
            <a:pPr lvl="2">
              <a:buFont typeface="Wingdings" panose="05000000000000000000" pitchFamily="2" charset="2"/>
              <a:buChar char="§"/>
              <a:defRPr/>
            </a:pPr>
            <a:r>
              <a:rPr lang="en-US" sz="1800" dirty="0" smtClean="0"/>
              <a:t>Former USPS positions and some new TA positions.</a:t>
            </a:r>
          </a:p>
          <a:p>
            <a:pPr>
              <a:defRPr/>
            </a:pPr>
            <a:r>
              <a:rPr lang="en-US" sz="1800" dirty="0"/>
              <a:t>Hiring departments are responsible for making </a:t>
            </a:r>
            <a:endParaRPr lang="en-US" sz="1800" dirty="0" smtClean="0"/>
          </a:p>
          <a:p>
            <a:pPr marL="0" indent="0">
              <a:buFontTx/>
              <a:buNone/>
              <a:defRPr/>
            </a:pPr>
            <a:r>
              <a:rPr lang="en-US" sz="1800" dirty="0" smtClean="0"/>
              <a:t>     sure </a:t>
            </a:r>
            <a:r>
              <a:rPr lang="en-US" sz="1800" dirty="0"/>
              <a:t>preference is applied to appropriate </a:t>
            </a:r>
            <a:r>
              <a:rPr lang="en-US" sz="1800" dirty="0" smtClean="0"/>
              <a:t>positions.</a:t>
            </a:r>
            <a:endParaRPr lang="en-US" sz="1800" dirty="0"/>
          </a:p>
          <a:p>
            <a:pPr>
              <a:defRPr/>
            </a:pPr>
            <a:r>
              <a:rPr lang="en-US" sz="1800" dirty="0" smtClean="0"/>
              <a:t>Preference includes interviewing (phone or in-person).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sz="1800" dirty="0" smtClean="0"/>
              <a:t>Must interview in the same manner/method as other candidates.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sz="1800" dirty="0" smtClean="0"/>
              <a:t>Provide equal opportunity to compete for the position.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2425" y="2524125"/>
            <a:ext cx="1984375" cy="128111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3"/>
          <p:cNvSpPr>
            <a:spLocks noGrp="1"/>
          </p:cNvSpPr>
          <p:nvPr>
            <p:ph type="title"/>
          </p:nvPr>
        </p:nvSpPr>
        <p:spPr>
          <a:xfrm>
            <a:off x="381000" y="838200"/>
            <a:ext cx="8534400" cy="1143000"/>
          </a:xfrm>
        </p:spPr>
        <p:txBody>
          <a:bodyPr/>
          <a:lstStyle/>
          <a:p>
            <a:r>
              <a:rPr lang="en-US" altLang="en-US" smtClean="0"/>
              <a:t>Resources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2133600"/>
            <a:ext cx="8229600" cy="3962400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dirty="0" smtClean="0"/>
              <a:t>Veterans’ Preference: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dirty="0"/>
              <a:t>Hiring Center, </a:t>
            </a:r>
            <a:r>
              <a:rPr lang="en-US" dirty="0">
                <a:hlinkClick r:id="rId2"/>
              </a:rPr>
              <a:t>https://jobs.ufl.edu/applicant-resources/veterans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.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dirty="0" smtClean="0"/>
              <a:t>Veterans’ </a:t>
            </a:r>
            <a:r>
              <a:rPr lang="en-US" dirty="0"/>
              <a:t>Preference page, </a:t>
            </a:r>
            <a:r>
              <a:rPr lang="en-US" dirty="0">
                <a:hlinkClick r:id="rId2"/>
              </a:rPr>
              <a:t>https://jobs.ufl.edu/applicant-resources/veterans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.</a:t>
            </a:r>
          </a:p>
          <a:p>
            <a:pPr>
              <a:defRPr/>
            </a:pPr>
            <a:r>
              <a:rPr lang="en-US" dirty="0" smtClean="0"/>
              <a:t>Recruitment and Staffing: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dirty="0" smtClean="0"/>
              <a:t>Inquiries related to recruiting, interviewing, and hiring veterans.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dirty="0" smtClean="0"/>
              <a:t>Departmental visit/training.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dirty="0" smtClean="0"/>
              <a:t>Contact Information:</a:t>
            </a:r>
          </a:p>
          <a:p>
            <a:pPr lvl="2"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Email</a:t>
            </a:r>
            <a:r>
              <a:rPr lang="en-US" dirty="0"/>
              <a:t>: </a:t>
            </a:r>
            <a:r>
              <a:rPr lang="en-US" dirty="0" smtClean="0"/>
              <a:t>  </a:t>
            </a:r>
            <a:r>
              <a:rPr lang="en-US" dirty="0" smtClean="0">
                <a:hlinkClick r:id="rId3"/>
              </a:rPr>
              <a:t>employment@ufl.edu</a:t>
            </a:r>
            <a:r>
              <a:rPr lang="en-US" dirty="0" smtClean="0"/>
              <a:t>.</a:t>
            </a:r>
          </a:p>
          <a:p>
            <a:pPr lvl="2"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Phone</a:t>
            </a:r>
            <a:r>
              <a:rPr lang="en-US" dirty="0"/>
              <a:t>: </a:t>
            </a:r>
            <a:r>
              <a:rPr lang="en-US" dirty="0" smtClean="0"/>
              <a:t> 352-392-2477.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itle 1"/>
          <p:cNvSpPr>
            <a:spLocks noGrp="1"/>
          </p:cNvSpPr>
          <p:nvPr>
            <p:ph type="title"/>
          </p:nvPr>
        </p:nvSpPr>
        <p:spPr>
          <a:xfrm>
            <a:off x="722313" y="2438400"/>
            <a:ext cx="7772400" cy="1362075"/>
          </a:xfrm>
        </p:spPr>
        <p:txBody>
          <a:bodyPr/>
          <a:lstStyle/>
          <a:p>
            <a:pPr algn="ctr"/>
            <a:r>
              <a:rPr lang="en-US" altLang="en-US" sz="4800" cap="none" smtClean="0">
                <a:solidFill>
                  <a:schemeClr val="tx1"/>
                </a:solidFill>
              </a:rPr>
              <a:t>Perquisite Renewals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Perquisite</a:t>
            </a:r>
            <a:r>
              <a:rPr lang="en-US" altLang="en-US" b="1" smtClean="0"/>
              <a:t> </a:t>
            </a:r>
            <a:r>
              <a:rPr lang="en-US" altLang="en-US" smtClean="0"/>
              <a:t>Renewals</a:t>
            </a:r>
          </a:p>
        </p:txBody>
      </p:sp>
      <p:sp>
        <p:nvSpPr>
          <p:cNvPr id="5123" name="Content Placeholder 3"/>
          <p:cNvSpPr>
            <a:spLocks noGrp="1"/>
          </p:cNvSpPr>
          <p:nvPr>
            <p:ph idx="1"/>
          </p:nvPr>
        </p:nvSpPr>
        <p:spPr>
          <a:xfrm>
            <a:off x="381000" y="2286000"/>
            <a:ext cx="8229600" cy="4221163"/>
          </a:xfrm>
        </p:spPr>
        <p:txBody>
          <a:bodyPr/>
          <a:lstStyle/>
          <a:p>
            <a:pPr>
              <a:defRPr/>
            </a:pPr>
            <a:r>
              <a:rPr lang="en-US" altLang="en-US" sz="1700" dirty="0" smtClean="0"/>
              <a:t>Departments were sent a summary report of perquisites approved during the 2016-2017 fiscal year.</a:t>
            </a:r>
          </a:p>
          <a:p>
            <a:pPr>
              <a:defRPr/>
            </a:pPr>
            <a:endParaRPr lang="en-US" altLang="en-US" sz="1700" dirty="0" smtClean="0"/>
          </a:p>
          <a:p>
            <a:pPr>
              <a:defRPr/>
            </a:pPr>
            <a:r>
              <a:rPr lang="en-US" altLang="en-US" sz="1700" dirty="0" smtClean="0"/>
              <a:t>To renew, delete, or make changes to perquisites for </a:t>
            </a:r>
            <a:r>
              <a:rPr lang="en-US" altLang="en-US" sz="1700" smtClean="0"/>
              <a:t>the 2017-2018 </a:t>
            </a:r>
            <a:r>
              <a:rPr lang="en-US" altLang="en-US" sz="1700" dirty="0" smtClean="0"/>
              <a:t>fiscal year, departments should use the report and instructions provided and submit renewal information to Classification and Compensation no later than July 1.</a:t>
            </a:r>
          </a:p>
          <a:p>
            <a:pPr>
              <a:defRPr/>
            </a:pPr>
            <a:endParaRPr lang="en-US" altLang="en-US" sz="1700" dirty="0" smtClean="0"/>
          </a:p>
          <a:p>
            <a:pPr>
              <a:defRPr/>
            </a:pPr>
            <a:r>
              <a:rPr lang="en-US" altLang="en-US" sz="1700" dirty="0" smtClean="0"/>
              <a:t>Requests for new perquisites should be submitted as a new request using the </a:t>
            </a:r>
            <a:r>
              <a:rPr lang="en-US" altLang="en-US" sz="1700" dirty="0" smtClean="0">
                <a:hlinkClick r:id="rId2"/>
              </a:rPr>
              <a:t>Request for Approval of Perquisites or Sale of Goods and Services</a:t>
            </a:r>
            <a:r>
              <a:rPr lang="en-US" altLang="en-US" sz="1700" dirty="0" smtClean="0"/>
              <a:t> form.  </a:t>
            </a:r>
          </a:p>
          <a:p>
            <a:pPr>
              <a:defRPr/>
            </a:pPr>
            <a:endParaRPr lang="en-US" altLang="en-US" sz="1700" dirty="0" smtClean="0"/>
          </a:p>
          <a:p>
            <a:pPr>
              <a:defRPr/>
            </a:pPr>
            <a:r>
              <a:rPr lang="en-US" altLang="en-US" sz="1700" dirty="0" smtClean="0"/>
              <a:t>Questions may be directed to Classification and Compensation at 392-2477.</a:t>
            </a:r>
          </a:p>
          <a:p>
            <a:pPr marL="0" indent="0">
              <a:buFontTx/>
              <a:buNone/>
              <a:defRPr/>
            </a:pPr>
            <a:endParaRPr lang="en-US" altLang="en-US" sz="2200" dirty="0" smtClean="0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itle 1"/>
          <p:cNvSpPr>
            <a:spLocks noGrp="1"/>
          </p:cNvSpPr>
          <p:nvPr>
            <p:ph type="title"/>
          </p:nvPr>
        </p:nvSpPr>
        <p:spPr>
          <a:xfrm>
            <a:off x="722313" y="2438400"/>
            <a:ext cx="7772400" cy="1752600"/>
          </a:xfrm>
        </p:spPr>
        <p:txBody>
          <a:bodyPr/>
          <a:lstStyle/>
          <a:p>
            <a:pPr algn="ctr"/>
            <a:r>
              <a:rPr lang="en-US" altLang="en-US" sz="4400" cap="none" smtClean="0">
                <a:solidFill>
                  <a:schemeClr val="tx1"/>
                </a:solidFill>
              </a:rPr>
              <a:t>Alternate Work Locations Agreements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/>
              <a:t>Alternate Work Location Agreements </a:t>
            </a:r>
            <a:br>
              <a:rPr lang="en-US" altLang="en-US" sz="3600" smtClean="0"/>
            </a:br>
            <a:r>
              <a:rPr lang="en-US" altLang="en-US" sz="3600" smtClean="0"/>
              <a:t>due for renewal by July 1</a:t>
            </a:r>
          </a:p>
        </p:txBody>
      </p:sp>
      <p:sp>
        <p:nvSpPr>
          <p:cNvPr id="2253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sz="1800" smtClean="0"/>
              <a:t>Form location: </a:t>
            </a:r>
            <a:r>
              <a:rPr lang="en-US" altLang="en-US" sz="1800" smtClean="0">
                <a:hlinkClick r:id="rId2"/>
              </a:rPr>
              <a:t>http://hr.ufl.edu/wp-content/uploads/forms/recruitment/alternate.pdf</a:t>
            </a:r>
            <a:r>
              <a:rPr lang="en-US" altLang="en-US" sz="1800" smtClean="0"/>
              <a:t> .</a:t>
            </a:r>
          </a:p>
          <a:p>
            <a:pPr>
              <a:lnSpc>
                <a:spcPct val="150000"/>
              </a:lnSpc>
            </a:pPr>
            <a:r>
              <a:rPr lang="en-US" altLang="en-US" sz="1800" smtClean="0"/>
              <a:t>For new agreements and renewals-Review, Discuss, and Complete Agreement.</a:t>
            </a:r>
          </a:p>
          <a:p>
            <a:pPr>
              <a:lnSpc>
                <a:spcPct val="150000"/>
              </a:lnSpc>
            </a:pPr>
            <a:r>
              <a:rPr lang="en-US" altLang="en-US" sz="1800" smtClean="0"/>
              <a:t>Include begin/end dates and update Position Description.</a:t>
            </a:r>
          </a:p>
          <a:p>
            <a:pPr>
              <a:lnSpc>
                <a:spcPct val="150000"/>
              </a:lnSpc>
            </a:pPr>
            <a:r>
              <a:rPr lang="en-US" altLang="en-US" sz="1800" smtClean="0"/>
              <a:t>Dean/Director and VP Approval and Signature.</a:t>
            </a:r>
          </a:p>
          <a:p>
            <a:pPr>
              <a:lnSpc>
                <a:spcPct val="150000"/>
              </a:lnSpc>
            </a:pPr>
            <a:r>
              <a:rPr lang="en-US" altLang="en-US" sz="1800" smtClean="0"/>
              <a:t>Contact Classification and Compensation at 392-2477 if you have questions.</a:t>
            </a:r>
          </a:p>
          <a:p>
            <a:endParaRPr lang="en-US" altLang="en-US" smtClean="0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itle 1"/>
          <p:cNvSpPr>
            <a:spLocks noGrp="1"/>
          </p:cNvSpPr>
          <p:nvPr>
            <p:ph type="title"/>
          </p:nvPr>
        </p:nvSpPr>
        <p:spPr>
          <a:xfrm>
            <a:off x="762000" y="2514600"/>
            <a:ext cx="7772400" cy="1362075"/>
          </a:xfrm>
        </p:spPr>
        <p:txBody>
          <a:bodyPr/>
          <a:lstStyle/>
          <a:p>
            <a:pPr algn="ctr"/>
            <a:r>
              <a:rPr lang="en-US" altLang="en-US" sz="4400" cap="none" smtClean="0">
                <a:solidFill>
                  <a:schemeClr val="tx1"/>
                </a:solidFill>
              </a:rPr>
              <a:t>HR-600 Renewals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4"/>
          <p:cNvSpPr>
            <a:spLocks noGrp="1"/>
          </p:cNvSpPr>
          <p:nvPr>
            <p:ph type="title"/>
          </p:nvPr>
        </p:nvSpPr>
        <p:spPr>
          <a:xfrm>
            <a:off x="381000" y="914400"/>
            <a:ext cx="8534400" cy="1143000"/>
          </a:xfrm>
        </p:spPr>
        <p:txBody>
          <a:bodyPr/>
          <a:lstStyle/>
          <a:p>
            <a:r>
              <a:rPr lang="en-US" altLang="en-US" smtClean="0"/>
              <a:t>HR-600 Renewals</a:t>
            </a:r>
          </a:p>
        </p:txBody>
      </p:sp>
      <p:sp>
        <p:nvSpPr>
          <p:cNvPr id="9219" name="Content Placeholder 5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221163"/>
          </a:xfrm>
        </p:spPr>
        <p:txBody>
          <a:bodyPr/>
          <a:lstStyle/>
          <a:p>
            <a:pPr>
              <a:defRPr/>
            </a:pPr>
            <a:r>
              <a:rPr lang="en-US" sz="2000" dirty="0" smtClean="0">
                <a:cs typeface="Arial" pitchFamily="34" charset="0"/>
              </a:rPr>
              <a:t>Departments must renew extra state compensation commitments that extend into the new fiscal or academic year.</a:t>
            </a:r>
            <a:endParaRPr lang="en-US" sz="300" dirty="0" smtClean="0">
              <a:cs typeface="Arial" pitchFamily="34" charset="0"/>
            </a:endParaRPr>
          </a:p>
          <a:p>
            <a:pPr>
              <a:defRPr/>
            </a:pPr>
            <a:r>
              <a:rPr lang="en-US" sz="2000" dirty="0" smtClean="0">
                <a:cs typeface="Arial" pitchFamily="34" charset="0"/>
              </a:rPr>
              <a:t>For new or existing commitments for Additional University Employment, complete a </a:t>
            </a:r>
            <a:r>
              <a:rPr lang="en-US" sz="2000" dirty="0" smtClean="0">
                <a:cs typeface="Arial" pitchFamily="34" charset="0"/>
                <a:hlinkClick r:id="rId2"/>
              </a:rPr>
              <a:t>Request for Approval of Additional University Employment </a:t>
            </a:r>
            <a:r>
              <a:rPr lang="en-US" sz="2000" dirty="0" smtClean="0">
                <a:cs typeface="Arial" pitchFamily="34" charset="0"/>
              </a:rPr>
              <a:t>(HR-600) form and submit it to: </a:t>
            </a:r>
            <a:r>
              <a:rPr lang="en-US" sz="2000" dirty="0" smtClean="0">
                <a:cs typeface="Arial" pitchFamily="34" charset="0"/>
                <a:hlinkClick r:id="rId3"/>
              </a:rPr>
              <a:t>HR600Request@ad.ufl.edu</a:t>
            </a:r>
            <a:r>
              <a:rPr lang="en-US" sz="2000" dirty="0" smtClean="0">
                <a:cs typeface="Arial" pitchFamily="34" charset="0"/>
              </a:rPr>
              <a:t>.</a:t>
            </a:r>
            <a:endParaRPr lang="en-US" sz="1800" u="sng" dirty="0" smtClean="0"/>
          </a:p>
          <a:p>
            <a:pPr marL="0" indent="0">
              <a:buFontTx/>
              <a:buNone/>
              <a:defRPr/>
            </a:pPr>
            <a:endParaRPr lang="en-US" sz="1800" dirty="0" smtClean="0"/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sz="1800" dirty="0" smtClean="0"/>
              <a:t>Academic Personnel-PO Box 113005. Contact </a:t>
            </a:r>
            <a:r>
              <a:rPr lang="en-US" sz="1800" dirty="0" smtClean="0">
                <a:solidFill>
                  <a:schemeClr val="tx2"/>
                </a:solidFill>
                <a:hlinkClick r:id="rId4"/>
              </a:rPr>
              <a:t>Janet </a:t>
            </a:r>
            <a:r>
              <a:rPr lang="en-US" sz="1800" dirty="0" err="1" smtClean="0">
                <a:solidFill>
                  <a:schemeClr val="tx2"/>
                </a:solidFill>
                <a:hlinkClick r:id="rId4"/>
              </a:rPr>
              <a:t>Malphurs</a:t>
            </a:r>
            <a:r>
              <a:rPr lang="en-US" sz="1800" dirty="0" smtClean="0">
                <a:solidFill>
                  <a:schemeClr val="tx2"/>
                </a:solidFill>
              </a:rPr>
              <a:t> </a:t>
            </a:r>
            <a:r>
              <a:rPr lang="en-US" sz="1800" dirty="0" smtClean="0"/>
              <a:t>at 392-2477 with questions. 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sz="1800" dirty="0" smtClean="0"/>
              <a:t>TEAMS, USPS, and OPS-Classification and Compensation, PO Box 115009. Contact </a:t>
            </a:r>
            <a:r>
              <a:rPr lang="en-US" sz="1800" u="sng" dirty="0" smtClean="0">
                <a:solidFill>
                  <a:schemeClr val="accent1">
                    <a:lumMod val="50000"/>
                  </a:schemeClr>
                </a:solidFill>
              </a:rPr>
              <a:t>Amber Wuertz </a:t>
            </a:r>
            <a:r>
              <a:rPr lang="en-US" sz="1800" dirty="0" smtClean="0"/>
              <a:t>at 392-2477 with questions. </a:t>
            </a:r>
            <a:endParaRPr lang="en-US" sz="1800" dirty="0" smtClean="0">
              <a:cs typeface="Arial" pitchFamily="34" charset="0"/>
            </a:endParaRPr>
          </a:p>
          <a:p>
            <a:pPr>
              <a:defRPr/>
            </a:pPr>
            <a:endParaRPr lang="en-US" altLang="en-US" dirty="0" smtClean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600200" y="838200"/>
            <a:ext cx="6400800" cy="857250"/>
          </a:xfrm>
        </p:spPr>
        <p:txBody>
          <a:bodyPr/>
          <a:lstStyle/>
          <a:p>
            <a:pPr>
              <a:defRPr/>
            </a:pPr>
            <a:r>
              <a:rPr lang="en-US" altLang="en-US" sz="4600" b="1" dirty="0" smtClean="0">
                <a:solidFill>
                  <a:schemeClr val="accent4"/>
                </a:solidFill>
              </a:rPr>
              <a:t>Agenda</a:t>
            </a:r>
          </a:p>
        </p:txBody>
      </p:sp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533400" y="1665288"/>
            <a:ext cx="8229600" cy="4400550"/>
          </a:xfrm>
        </p:spPr>
        <p:txBody>
          <a:bodyPr>
            <a:normAutofit fontScale="32500" lnSpcReduction="20000"/>
          </a:bodyPr>
          <a:lstStyle/>
          <a:p>
            <a:pPr marL="0" indent="0">
              <a:buFontTx/>
              <a:buNone/>
              <a:defRPr/>
            </a:pPr>
            <a:r>
              <a:rPr lang="en-US" altLang="en-US" sz="9600" dirty="0" smtClean="0"/>
              <a:t>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9600" dirty="0" err="1" smtClean="0"/>
              <a:t>ePAF</a:t>
            </a:r>
            <a:r>
              <a:rPr lang="en-US" altLang="en-US" sz="9600" dirty="0" smtClean="0"/>
              <a:t> Document Requirement Updates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9600" dirty="0" smtClean="0"/>
              <a:t>Veterans Hiring Workshop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9600" dirty="0" smtClean="0"/>
              <a:t>Perquisite Renewals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9600" dirty="0" smtClean="0"/>
              <a:t>Alternate Work Location Agreements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9600" dirty="0" smtClean="0"/>
              <a:t>HR-600 Renewals</a:t>
            </a:r>
          </a:p>
          <a:p>
            <a:pPr>
              <a:defRPr/>
            </a:pPr>
            <a:r>
              <a:rPr lang="en-US" altLang="en-US" sz="9600" dirty="0" smtClean="0"/>
              <a:t>Benefits </a:t>
            </a:r>
            <a:r>
              <a:rPr lang="en-US" altLang="en-US" sz="9600" dirty="0"/>
              <a:t>Reminders </a:t>
            </a:r>
            <a:endParaRPr lang="en-US" altLang="en-US" sz="9600" dirty="0" smtClean="0"/>
          </a:p>
          <a:p>
            <a:pPr>
              <a:defRPr/>
            </a:pPr>
            <a:r>
              <a:rPr lang="en-US" altLang="en-US" sz="9600" dirty="0" smtClean="0"/>
              <a:t>Important Dates</a:t>
            </a:r>
            <a:endParaRPr lang="en-US" altLang="en-US" sz="9600" dirty="0"/>
          </a:p>
          <a:p>
            <a:pPr marL="0" indent="0">
              <a:buFontTx/>
              <a:buNone/>
              <a:defRPr/>
            </a:pPr>
            <a:endParaRPr lang="en-US" altLang="en-US" sz="8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62000" y="2209800"/>
            <a:ext cx="7772400" cy="1500188"/>
          </a:xfrm>
        </p:spPr>
        <p:txBody>
          <a:bodyPr/>
          <a:lstStyle/>
          <a:p>
            <a:pPr algn="ctr">
              <a:defRPr/>
            </a:pPr>
            <a:r>
              <a:rPr lang="en-US" altLang="en-US" sz="4800" b="1" dirty="0" smtClean="0">
                <a:latin typeface="+mj-lt"/>
              </a:rPr>
              <a:t>Benefits Reminders</a:t>
            </a:r>
            <a:endParaRPr lang="en-US" sz="4800" b="1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6"/>
          <p:cNvSpPr txBox="1">
            <a:spLocks noChangeArrowheads="1"/>
          </p:cNvSpPr>
          <p:nvPr/>
        </p:nvSpPr>
        <p:spPr bwMode="auto">
          <a:xfrm>
            <a:off x="914400" y="914400"/>
            <a:ext cx="7696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Personal Holidays (USPS) and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December Personal Leave Days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(TEAMS &amp; Eligible Faculty)</a:t>
            </a:r>
          </a:p>
        </p:txBody>
      </p:sp>
      <p:sp>
        <p:nvSpPr>
          <p:cNvPr id="2" name="Rectangle 1"/>
          <p:cNvSpPr/>
          <p:nvPr/>
        </p:nvSpPr>
        <p:spPr>
          <a:xfrm>
            <a:off x="-228600" y="2362200"/>
            <a:ext cx="9144000" cy="51085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0664" lvl="2" indent="-285750"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srgbClr val="000000"/>
              </a:solidFill>
              <a:latin typeface="Arial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indent="-457200">
              <a:spcBef>
                <a:spcPts val="600"/>
              </a:spcBef>
              <a:spcAft>
                <a:spcPts val="600"/>
              </a:spcAft>
              <a:buSzPct val="105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“Use it or lose it” – days must be used by </a:t>
            </a:r>
            <a:r>
              <a:rPr lang="en-US" sz="2400" b="1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June 30, 2017, 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2400" u="sng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days will expire.</a:t>
            </a:r>
          </a:p>
          <a:p>
            <a:pPr lvl="2" indent="-457200">
              <a:spcBef>
                <a:spcPts val="600"/>
              </a:spcBef>
              <a:spcAft>
                <a:spcPts val="600"/>
              </a:spcAft>
              <a:buSzPct val="105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USPS Personal Holidays must be used in full day increments.</a:t>
            </a:r>
          </a:p>
          <a:p>
            <a:pPr lvl="2" indent="-457200">
              <a:spcBef>
                <a:spcPts val="600"/>
              </a:spcBef>
              <a:spcAft>
                <a:spcPts val="600"/>
              </a:spcAft>
              <a:buSzPct val="105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December Personal Leave Days can be used in less than full day increments.</a:t>
            </a:r>
          </a:p>
          <a:p>
            <a:pPr lvl="2" indent="-457200">
              <a:spcBef>
                <a:spcPts val="600"/>
              </a:spcBef>
              <a:spcAft>
                <a:spcPts val="600"/>
              </a:spcAft>
              <a:buSzPct val="105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Questions?  Contact 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central-leave@ufl.edu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 or call (352) 273-2840.</a:t>
            </a:r>
          </a:p>
          <a:p>
            <a:pPr lvl="2" indent="-457200">
              <a:spcBef>
                <a:spcPts val="600"/>
              </a:spcBef>
              <a:spcAft>
                <a:spcPts val="600"/>
              </a:spcAft>
              <a:buSzPct val="105000"/>
              <a:buFont typeface="Arial" panose="020B0604020202020204" pitchFamily="34" charset="0"/>
              <a:buChar char="•"/>
              <a:defRPr/>
            </a:pPr>
            <a:endParaRPr lang="en-US" sz="2600" u="sng" dirty="0">
              <a:solidFill>
                <a:srgbClr val="000000"/>
              </a:solidFill>
              <a:latin typeface="Arial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2" indent="-285750">
              <a:buFont typeface="Courier New" panose="02070309020205020404" pitchFamily="49" charset="0"/>
              <a:buChar char="o"/>
              <a:defRPr/>
            </a:pPr>
            <a:endParaRPr lang="en-US" sz="2400" dirty="0">
              <a:solidFill>
                <a:srgbClr val="000000"/>
              </a:solidFill>
              <a:latin typeface="Arial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000000"/>
              </a:solidFill>
              <a:latin typeface="Arial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6"/>
          <p:cNvSpPr txBox="1">
            <a:spLocks noChangeArrowheads="1"/>
          </p:cNvSpPr>
          <p:nvPr/>
        </p:nvSpPr>
        <p:spPr bwMode="auto">
          <a:xfrm>
            <a:off x="914400" y="914400"/>
            <a:ext cx="7696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DSGI Quality Assurance Review</a:t>
            </a:r>
          </a:p>
        </p:txBody>
      </p:sp>
      <p:sp>
        <p:nvSpPr>
          <p:cNvPr id="2" name="Rectangle 1"/>
          <p:cNvSpPr/>
          <p:nvPr/>
        </p:nvSpPr>
        <p:spPr>
          <a:xfrm>
            <a:off x="-76200" y="1509713"/>
            <a:ext cx="8915400" cy="63087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0664" lvl="2" indent="-285750"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srgbClr val="000000"/>
              </a:solidFill>
              <a:latin typeface="Arial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indent="-457200">
              <a:spcBef>
                <a:spcPts val="600"/>
              </a:spcBef>
              <a:spcAft>
                <a:spcPts val="600"/>
              </a:spcAft>
              <a:buSzPct val="105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Effective May 15, 2017 DSGI began conducting a Quality Assurance Review for insured dependents.</a:t>
            </a:r>
          </a:p>
          <a:p>
            <a:pPr lvl="2" indent="-457200">
              <a:spcBef>
                <a:spcPts val="600"/>
              </a:spcBef>
              <a:spcAft>
                <a:spcPts val="600"/>
              </a:spcAft>
              <a:buSzPct val="105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Documentation of employees’ dependent(s) will be required to confirm eligibility for insurance coverage.</a:t>
            </a:r>
          </a:p>
          <a:p>
            <a:pPr lvl="2" indent="-457200">
              <a:spcBef>
                <a:spcPts val="600"/>
              </a:spcBef>
              <a:spcAft>
                <a:spcPts val="600"/>
              </a:spcAft>
              <a:buSzPct val="105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This process will apply to:</a:t>
            </a:r>
          </a:p>
          <a:p>
            <a:pPr lvl="3" indent="-457200">
              <a:spcBef>
                <a:spcPts val="600"/>
              </a:spcBef>
              <a:spcAft>
                <a:spcPts val="600"/>
              </a:spcAft>
              <a:buSzPct val="105000"/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New hires.</a:t>
            </a:r>
          </a:p>
          <a:p>
            <a:pPr lvl="3" indent="-457200">
              <a:spcBef>
                <a:spcPts val="600"/>
              </a:spcBef>
              <a:spcAft>
                <a:spcPts val="600"/>
              </a:spcAft>
              <a:buSzPct val="105000"/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Marriages.</a:t>
            </a:r>
          </a:p>
          <a:p>
            <a:pPr lvl="3" indent="-457200">
              <a:spcBef>
                <a:spcPts val="600"/>
              </a:spcBef>
              <a:spcAft>
                <a:spcPts val="600"/>
              </a:spcAft>
              <a:buSzPct val="105000"/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Births and or other life events as allowed by a qualifying status change (QSC).</a:t>
            </a:r>
          </a:p>
          <a:p>
            <a:pPr lvl="2" indent="-457200">
              <a:spcBef>
                <a:spcPts val="600"/>
              </a:spcBef>
              <a:spcAft>
                <a:spcPts val="600"/>
              </a:spcAft>
              <a:buSzPct val="105000"/>
              <a:buFont typeface="Courier New" panose="02070309020205020404" pitchFamily="49" charset="0"/>
              <a:buChar char="o"/>
              <a:defRPr/>
            </a:pPr>
            <a:endParaRPr lang="en-US" sz="2400" dirty="0">
              <a:solidFill>
                <a:srgbClr val="000000"/>
              </a:solidFill>
              <a:latin typeface="Arial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indent="-457200">
              <a:spcBef>
                <a:spcPts val="600"/>
              </a:spcBef>
              <a:spcAft>
                <a:spcPts val="600"/>
              </a:spcAft>
              <a:buSzPct val="105000"/>
              <a:buFont typeface="Arial" panose="020B0604020202020204" pitchFamily="34" charset="0"/>
              <a:buChar char="•"/>
              <a:defRPr/>
            </a:pPr>
            <a:endParaRPr lang="en-US" sz="2600" u="sng" dirty="0">
              <a:solidFill>
                <a:srgbClr val="000000"/>
              </a:solidFill>
              <a:latin typeface="Arial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2" indent="-285750">
              <a:buFont typeface="Courier New" panose="02070309020205020404" pitchFamily="49" charset="0"/>
              <a:buChar char="o"/>
              <a:defRPr/>
            </a:pPr>
            <a:endParaRPr lang="en-US" sz="2400" dirty="0">
              <a:solidFill>
                <a:srgbClr val="000000"/>
              </a:solidFill>
              <a:latin typeface="Arial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000000"/>
              </a:solidFill>
              <a:latin typeface="Arial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6"/>
          <p:cNvSpPr txBox="1">
            <a:spLocks noChangeArrowheads="1"/>
          </p:cNvSpPr>
          <p:nvPr/>
        </p:nvSpPr>
        <p:spPr bwMode="auto">
          <a:xfrm>
            <a:off x="914400" y="914400"/>
            <a:ext cx="7696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DSGI Quality Assurance Review</a:t>
            </a:r>
          </a:p>
        </p:txBody>
      </p:sp>
      <p:sp>
        <p:nvSpPr>
          <p:cNvPr id="2" name="Rectangle 1"/>
          <p:cNvSpPr/>
          <p:nvPr/>
        </p:nvSpPr>
        <p:spPr>
          <a:xfrm>
            <a:off x="-163513" y="1498600"/>
            <a:ext cx="8774113" cy="50784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0664" lvl="2" indent="-285750"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srgbClr val="000000"/>
              </a:solidFill>
              <a:latin typeface="Arial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indent="-457200">
              <a:spcBef>
                <a:spcPts val="600"/>
              </a:spcBef>
              <a:spcAft>
                <a:spcPts val="600"/>
              </a:spcAft>
              <a:buSzPct val="105000"/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Documents must be received within 60 days or dependent coverage will be terminated prospectively.</a:t>
            </a:r>
          </a:p>
          <a:p>
            <a:pPr lvl="2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Review conducted by DSGI on a random basis through 12/31/17.</a:t>
            </a:r>
          </a:p>
          <a:p>
            <a:pPr lvl="2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Employees receiving requests for documentation should respond promptly to avoid termination of dependent coverage.</a:t>
            </a:r>
          </a:p>
          <a:p>
            <a:pPr marL="742950" lvl="2" indent="-285750">
              <a:buFont typeface="Courier New" panose="02070309020205020404" pitchFamily="49" charset="0"/>
              <a:buChar char="o"/>
              <a:defRPr/>
            </a:pPr>
            <a:endParaRPr lang="en-US" sz="2400" dirty="0">
              <a:solidFill>
                <a:srgbClr val="000000"/>
              </a:solidFill>
              <a:latin typeface="Arial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000000"/>
              </a:solidFill>
              <a:latin typeface="Arial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625" y="1747838"/>
            <a:ext cx="8334375" cy="5097462"/>
          </a:xfrm>
        </p:spPr>
        <p:txBody>
          <a:bodyPr/>
          <a:lstStyle/>
          <a:p>
            <a:pPr marL="342900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 smtClean="0"/>
              <a:t>Department should consider hire </a:t>
            </a:r>
            <a:r>
              <a:rPr lang="en-US" sz="2200" dirty="0"/>
              <a:t>dates prior to making an </a:t>
            </a:r>
            <a:r>
              <a:rPr lang="en-US" sz="2200" dirty="0" smtClean="0"/>
              <a:t>offer. </a:t>
            </a:r>
          </a:p>
          <a:p>
            <a:pPr marL="800100" lvl="1" indent="-342900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2200" kern="1200" dirty="0" smtClean="0">
                <a:solidFill>
                  <a:prstClr val="black"/>
                </a:solidFill>
              </a:rPr>
              <a:t>Choose early to mid-month hire dates to allow time to process job appointment.</a:t>
            </a:r>
          </a:p>
          <a:p>
            <a:pPr marL="800100" lvl="1" indent="-342900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2200" kern="1200" dirty="0" smtClean="0">
                <a:solidFill>
                  <a:prstClr val="black"/>
                </a:solidFill>
              </a:rPr>
              <a:t>Avoid hire dates late in the month or on the last day of the month.</a:t>
            </a:r>
          </a:p>
          <a:p>
            <a:pPr marL="342900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kern="1200" dirty="0" smtClean="0">
                <a:solidFill>
                  <a:prstClr val="black"/>
                </a:solidFill>
              </a:rPr>
              <a:t>Inform </a:t>
            </a:r>
            <a:r>
              <a:rPr lang="en-US" sz="2200" kern="1200" dirty="0">
                <a:solidFill>
                  <a:prstClr val="black"/>
                </a:solidFill>
              </a:rPr>
              <a:t>hires about when coverage may reasonably </a:t>
            </a:r>
            <a:r>
              <a:rPr lang="en-US" sz="2200" kern="1200" dirty="0" smtClean="0">
                <a:solidFill>
                  <a:prstClr val="black"/>
                </a:solidFill>
              </a:rPr>
              <a:t>begin.</a:t>
            </a:r>
          </a:p>
          <a:p>
            <a:pPr marL="800100" lvl="1" indent="-342900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2200" kern="1200" dirty="0" smtClean="0">
                <a:solidFill>
                  <a:prstClr val="black"/>
                </a:solidFill>
              </a:rPr>
              <a:t>Encourage </a:t>
            </a:r>
            <a:r>
              <a:rPr lang="en-US" sz="2200" kern="1200" dirty="0">
                <a:solidFill>
                  <a:prstClr val="black"/>
                </a:solidFill>
              </a:rPr>
              <a:t>new hires to complete </a:t>
            </a:r>
            <a:r>
              <a:rPr lang="en-US" sz="2200" kern="1200" dirty="0" smtClean="0">
                <a:solidFill>
                  <a:prstClr val="black"/>
                </a:solidFill>
              </a:rPr>
              <a:t>benefit enrollment early. </a:t>
            </a:r>
            <a:endParaRPr lang="en-US" sz="2200" kern="1200" dirty="0">
              <a:solidFill>
                <a:prstClr val="black"/>
              </a:solidFill>
            </a:endParaRPr>
          </a:p>
          <a:p>
            <a:pPr marL="800100" lvl="1" indent="-342900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2200" kern="1200" dirty="0">
                <a:solidFill>
                  <a:prstClr val="black"/>
                </a:solidFill>
              </a:rPr>
              <a:t>Recommend checking with the prior employer </a:t>
            </a:r>
            <a:r>
              <a:rPr lang="en-US" sz="2200" kern="1200" dirty="0" smtClean="0">
                <a:solidFill>
                  <a:prstClr val="black"/>
                </a:solidFill>
              </a:rPr>
              <a:t>for </a:t>
            </a:r>
            <a:r>
              <a:rPr lang="en-US" sz="2200" kern="1200" dirty="0">
                <a:solidFill>
                  <a:prstClr val="black"/>
                </a:solidFill>
              </a:rPr>
              <a:t>coverage end dates and </a:t>
            </a:r>
            <a:r>
              <a:rPr lang="en-US" sz="2200" kern="1200" dirty="0" smtClean="0">
                <a:solidFill>
                  <a:prstClr val="black"/>
                </a:solidFill>
              </a:rPr>
              <a:t>COBRA.</a:t>
            </a:r>
          </a:p>
          <a:p>
            <a:pPr marL="342900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kern="1200" dirty="0" smtClean="0">
                <a:solidFill>
                  <a:prstClr val="black"/>
                </a:solidFill>
              </a:rPr>
              <a:t>Use current toolkits and Letter of Appointment documents on HR website.</a:t>
            </a:r>
          </a:p>
          <a:p>
            <a:pPr marL="342900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sz="1800" kern="1200" dirty="0" smtClean="0">
              <a:solidFill>
                <a:prstClr val="black"/>
              </a:solidFill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990600"/>
            <a:ext cx="81534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latin typeface="+mj-lt"/>
              </a:rPr>
              <a:t>Benefits Considerations for New Hires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8288" y="3048000"/>
            <a:ext cx="8610600" cy="32686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kern="1200" dirty="0" smtClean="0">
                <a:solidFill>
                  <a:prstClr val="black"/>
                </a:solidFill>
              </a:rPr>
              <a:t>  Considerations for </a:t>
            </a:r>
            <a:r>
              <a:rPr lang="en-US" sz="2400" b="1" kern="1200" dirty="0" smtClean="0">
                <a:solidFill>
                  <a:prstClr val="black"/>
                </a:solidFill>
              </a:rPr>
              <a:t>state plan </a:t>
            </a:r>
            <a:r>
              <a:rPr lang="en-US" sz="2400" kern="1200" dirty="0" smtClean="0">
                <a:solidFill>
                  <a:prstClr val="black"/>
                </a:solidFill>
              </a:rPr>
              <a:t>enrollment &amp; eligibility:</a:t>
            </a:r>
          </a:p>
          <a:p>
            <a:pPr marL="800100" lvl="1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kern="1200" dirty="0" smtClean="0">
                <a:solidFill>
                  <a:prstClr val="black"/>
                </a:solidFill>
              </a:rPr>
              <a:t>Job data not in the UF or People First systems by the end of month may delay coverage by </a:t>
            </a:r>
            <a:r>
              <a:rPr lang="en-US" sz="2400" b="1" kern="1200" dirty="0" smtClean="0">
                <a:solidFill>
                  <a:prstClr val="black"/>
                </a:solidFill>
              </a:rPr>
              <a:t>at least one month</a:t>
            </a:r>
            <a:r>
              <a:rPr lang="en-US" sz="2400" kern="1200" dirty="0" smtClean="0">
                <a:solidFill>
                  <a:prstClr val="black"/>
                </a:solidFill>
              </a:rPr>
              <a:t> for state plans. </a:t>
            </a:r>
          </a:p>
          <a:p>
            <a:pPr marL="800100" lvl="1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kern="1200" dirty="0" smtClean="0">
                <a:solidFill>
                  <a:prstClr val="black"/>
                </a:solidFill>
              </a:rPr>
              <a:t>Prior </a:t>
            </a:r>
            <a:r>
              <a:rPr lang="en-US" sz="2400" kern="1200" dirty="0">
                <a:solidFill>
                  <a:prstClr val="black"/>
                </a:solidFill>
              </a:rPr>
              <a:t>OPS employment </a:t>
            </a:r>
            <a:r>
              <a:rPr lang="en-US" sz="2400" kern="1200" dirty="0" smtClean="0">
                <a:solidFill>
                  <a:prstClr val="black"/>
                </a:solidFill>
              </a:rPr>
              <a:t>(UF </a:t>
            </a:r>
            <a:r>
              <a:rPr lang="en-US" sz="2400" kern="1200" dirty="0">
                <a:solidFill>
                  <a:prstClr val="black"/>
                </a:solidFill>
              </a:rPr>
              <a:t>or other </a:t>
            </a:r>
            <a:r>
              <a:rPr lang="en-US" sz="2400" kern="1200" dirty="0" smtClean="0">
                <a:solidFill>
                  <a:prstClr val="black"/>
                </a:solidFill>
              </a:rPr>
              <a:t>agencies) </a:t>
            </a:r>
            <a:r>
              <a:rPr lang="en-US" sz="2400" kern="1200" dirty="0">
                <a:solidFill>
                  <a:prstClr val="black"/>
                </a:solidFill>
              </a:rPr>
              <a:t>may impact benefits </a:t>
            </a:r>
            <a:r>
              <a:rPr lang="en-US" sz="2400" kern="1200" dirty="0" smtClean="0">
                <a:solidFill>
                  <a:prstClr val="black"/>
                </a:solidFill>
              </a:rPr>
              <a:t>eligibility. </a:t>
            </a:r>
          </a:p>
          <a:p>
            <a:pPr marL="800100" lvl="1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Job data </a:t>
            </a:r>
            <a:r>
              <a:rPr lang="en-US" sz="2400" dirty="0"/>
              <a:t>must be </a:t>
            </a:r>
            <a:r>
              <a:rPr lang="en-US" sz="2400" dirty="0" smtClean="0"/>
              <a:t>in </a:t>
            </a:r>
            <a:r>
              <a:rPr lang="en-US" sz="2400" dirty="0"/>
              <a:t>both </a:t>
            </a:r>
            <a:r>
              <a:rPr lang="en-US" sz="2400" dirty="0" smtClean="0"/>
              <a:t>PeopleSoft </a:t>
            </a:r>
            <a:r>
              <a:rPr lang="en-US" sz="2400" i="1" u="sng" dirty="0" smtClean="0"/>
              <a:t>and</a:t>
            </a:r>
            <a:r>
              <a:rPr lang="en-US" sz="2400" dirty="0" smtClean="0"/>
              <a:t> PeopleFirst </a:t>
            </a:r>
            <a:r>
              <a:rPr lang="en-US" sz="2400" dirty="0"/>
              <a:t>before the employee can access their online </a:t>
            </a:r>
            <a:r>
              <a:rPr lang="en-US" sz="2400" dirty="0" smtClean="0"/>
              <a:t>enrollment. </a:t>
            </a:r>
            <a:endParaRPr lang="en-US" sz="2400" kern="1200" dirty="0" smtClean="0">
              <a:solidFill>
                <a:prstClr val="black"/>
              </a:solidFill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kern="1200" dirty="0" smtClean="0">
              <a:solidFill>
                <a:prstClr val="black"/>
              </a:solidFill>
            </a:endParaRPr>
          </a:p>
          <a:p>
            <a:pPr>
              <a:defRPr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25488" y="838200"/>
            <a:ext cx="8153400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latin typeface="+mj-lt"/>
              </a:rPr>
              <a:t>Benefits Considerations for New Hires</a:t>
            </a:r>
          </a:p>
          <a:p>
            <a:pPr algn="ctr">
              <a:defRPr/>
            </a:pPr>
            <a:r>
              <a:rPr lang="en-US" sz="3200" dirty="0">
                <a:latin typeface="+mj-lt"/>
              </a:rPr>
              <a:t>(continued)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00200"/>
            <a:ext cx="8610600" cy="480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200" b="1" kern="1200" dirty="0">
                <a:solidFill>
                  <a:prstClr val="black"/>
                </a:solidFill>
              </a:rPr>
              <a:t>Timeframe to </a:t>
            </a:r>
            <a:r>
              <a:rPr lang="en-US" sz="2200" b="1" kern="1200" dirty="0" smtClean="0">
                <a:solidFill>
                  <a:prstClr val="black"/>
                </a:solidFill>
              </a:rPr>
              <a:t>enroll</a:t>
            </a:r>
            <a:endParaRPr lang="en-US" sz="2200" kern="1200" dirty="0">
              <a:solidFill>
                <a:prstClr val="black"/>
              </a:solidFill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200" kern="1200" dirty="0">
                <a:solidFill>
                  <a:prstClr val="black"/>
                </a:solidFill>
                <a:ea typeface="+mn-ea"/>
                <a:cs typeface="+mn-cs"/>
              </a:rPr>
              <a:t>Employees have </a:t>
            </a:r>
            <a:r>
              <a:rPr lang="en-US" sz="2200" b="1" u="sng" kern="1200" dirty="0">
                <a:solidFill>
                  <a:prstClr val="black"/>
                </a:solidFill>
                <a:ea typeface="+mn-ea"/>
                <a:cs typeface="+mn-cs"/>
              </a:rPr>
              <a:t>60</a:t>
            </a:r>
            <a:r>
              <a:rPr lang="en-US" sz="2200" b="1" kern="1200" dirty="0">
                <a:solidFill>
                  <a:prstClr val="black"/>
                </a:solidFill>
                <a:ea typeface="+mn-ea"/>
                <a:cs typeface="+mn-cs"/>
              </a:rPr>
              <a:t> calendar days </a:t>
            </a:r>
            <a:r>
              <a:rPr lang="en-US" sz="2200" kern="1200" dirty="0">
                <a:solidFill>
                  <a:prstClr val="black"/>
                </a:solidFill>
                <a:ea typeface="+mn-ea"/>
                <a:cs typeface="+mn-cs"/>
              </a:rPr>
              <a:t>from </a:t>
            </a:r>
            <a:r>
              <a:rPr lang="en-US" sz="2200" kern="1200" dirty="0" smtClean="0">
                <a:solidFill>
                  <a:prstClr val="black"/>
                </a:solidFill>
                <a:ea typeface="+mn-ea"/>
                <a:cs typeface="+mn-cs"/>
              </a:rPr>
              <a:t>hire date </a:t>
            </a:r>
            <a:r>
              <a:rPr lang="en-US" sz="2200" kern="1200" dirty="0">
                <a:solidFill>
                  <a:prstClr val="black"/>
                </a:solidFill>
                <a:ea typeface="+mn-ea"/>
                <a:cs typeface="+mn-cs"/>
              </a:rPr>
              <a:t>or </a:t>
            </a:r>
            <a:r>
              <a:rPr lang="en-US" sz="2200" kern="1200" dirty="0" smtClean="0">
                <a:solidFill>
                  <a:prstClr val="black"/>
                </a:solidFill>
                <a:ea typeface="+mn-ea"/>
                <a:cs typeface="+mn-cs"/>
              </a:rPr>
              <a:t>qualifying event date to enroll or make changes.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sz="2200" kern="12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marL="0" lvl="1" eaLnBrk="1" fontAlgn="auto" hangingPunct="1">
              <a:spcAft>
                <a:spcPts val="0"/>
              </a:spcAft>
              <a:defRPr/>
            </a:pPr>
            <a:r>
              <a:rPr lang="en-US" sz="2200" b="1" kern="1200" dirty="0" smtClean="0">
                <a:solidFill>
                  <a:prstClr val="black"/>
                </a:solidFill>
              </a:rPr>
              <a:t>Using Plan Coverage</a:t>
            </a:r>
            <a:endParaRPr lang="en-US" sz="2200" b="1" kern="12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200" kern="1200" dirty="0" smtClean="0">
                <a:solidFill>
                  <a:prstClr val="black"/>
                </a:solidFill>
                <a:ea typeface="+mn-ea"/>
                <a:cs typeface="+mn-cs"/>
              </a:rPr>
              <a:t>Coverage </a:t>
            </a:r>
            <a:r>
              <a:rPr lang="en-US" sz="2200" kern="1200" dirty="0">
                <a:solidFill>
                  <a:prstClr val="black"/>
                </a:solidFill>
                <a:ea typeface="+mn-ea"/>
                <a:cs typeface="+mn-cs"/>
              </a:rPr>
              <a:t>cannot be used until premiums have posted and insurance ID </a:t>
            </a:r>
            <a:r>
              <a:rPr lang="en-US" sz="2200" kern="1200" dirty="0" smtClean="0">
                <a:solidFill>
                  <a:prstClr val="black"/>
                </a:solidFill>
                <a:ea typeface="+mn-ea"/>
                <a:cs typeface="+mn-cs"/>
              </a:rPr>
              <a:t>cards are received.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sz="2200" kern="12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200" b="1" dirty="0" smtClean="0"/>
              <a:t>Questions about benefits eligibility or enrollment?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200" i="1" dirty="0" smtClean="0"/>
              <a:t>Contact </a:t>
            </a:r>
            <a:r>
              <a:rPr lang="en-US" sz="2200" i="1" dirty="0"/>
              <a:t>your HRS satellite office or UF Benefits at (352) 273-2840 or </a:t>
            </a:r>
            <a:r>
              <a:rPr lang="en-US" sz="2200" i="1" dirty="0" smtClean="0">
                <a:hlinkClick r:id="rId2"/>
              </a:rPr>
              <a:t>benefits@ufl.edu</a:t>
            </a:r>
            <a:r>
              <a:rPr lang="en-US" sz="2200" i="1" dirty="0" smtClean="0"/>
              <a:t>.</a:t>
            </a:r>
            <a:endParaRPr lang="en-US" sz="2200" i="1" dirty="0"/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sz="2400" kern="120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914400"/>
            <a:ext cx="6172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latin typeface="+mj-lt"/>
              </a:rPr>
              <a:t>Benefits Reminders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4"/>
          <p:cNvSpPr>
            <a:spLocks noGrp="1"/>
          </p:cNvSpPr>
          <p:nvPr>
            <p:ph type="title"/>
          </p:nvPr>
        </p:nvSpPr>
        <p:spPr>
          <a:xfrm>
            <a:off x="360363" y="990600"/>
            <a:ext cx="8534400" cy="1143000"/>
          </a:xfrm>
        </p:spPr>
        <p:txBody>
          <a:bodyPr/>
          <a:lstStyle/>
          <a:p>
            <a:r>
              <a:rPr lang="en-US" altLang="en-US" sz="4800" b="1" smtClean="0"/>
              <a:t>Important Dates</a:t>
            </a:r>
          </a:p>
        </p:txBody>
      </p:sp>
      <p:sp>
        <p:nvSpPr>
          <p:cNvPr id="31747" name="Content Placeholder 8"/>
          <p:cNvSpPr>
            <a:spLocks noGrp="1"/>
          </p:cNvSpPr>
          <p:nvPr>
            <p:ph idx="1"/>
          </p:nvPr>
        </p:nvSpPr>
        <p:spPr>
          <a:xfrm>
            <a:off x="360363" y="1905000"/>
            <a:ext cx="8326437" cy="41148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en-US" altLang="en-US" sz="28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200" dirty="0" smtClean="0"/>
              <a:t>Next HR Forum July 5, 2017.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200" dirty="0" smtClean="0"/>
              <a:t>New Faculty Orientation – August 16 &amp; 17, 2017.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200" dirty="0" smtClean="0"/>
              <a:t>GBAS Fall Workshop 2017 – September 20,2017.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200" dirty="0" smtClean="0"/>
              <a:t>Homecoming </a:t>
            </a:r>
            <a:r>
              <a:rPr lang="en-US" altLang="en-US" sz="2200" dirty="0"/>
              <a:t>– October 6, 2017</a:t>
            </a:r>
            <a:r>
              <a:rPr lang="en-US" altLang="en-US" sz="2200" dirty="0" smtClean="0"/>
              <a:t>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200" dirty="0" smtClean="0"/>
              <a:t>12</a:t>
            </a:r>
            <a:r>
              <a:rPr lang="en-US" altLang="en-US" sz="2200" baseline="30000" dirty="0" smtClean="0"/>
              <a:t>th</a:t>
            </a:r>
            <a:r>
              <a:rPr lang="en-US" altLang="en-US" sz="2200" dirty="0" smtClean="0"/>
              <a:t> Annual Equity &amp; Diversity Conference – </a:t>
            </a:r>
          </a:p>
          <a:p>
            <a:pPr marL="0" indent="0">
              <a:buFontTx/>
              <a:buNone/>
              <a:defRPr/>
            </a:pPr>
            <a:r>
              <a:rPr lang="en-US" altLang="en-US" sz="2200" dirty="0"/>
              <a:t> </a:t>
            </a:r>
            <a:r>
              <a:rPr lang="en-US" altLang="en-US" sz="2200" dirty="0" smtClean="0"/>
              <a:t>    November 2, </a:t>
            </a:r>
            <a:r>
              <a:rPr lang="en-US" altLang="en-US" sz="2200" smtClean="0"/>
              <a:t>2017.</a:t>
            </a:r>
            <a:endParaRPr lang="en-US" altLang="en-US" sz="2200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200" dirty="0" smtClean="0"/>
              <a:t>GBAS Fall Institute 2017 – November 29, 2017.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200" dirty="0" smtClean="0"/>
              <a:t>GBAS Spring Workshop – 2018 – February 14, 2018. </a:t>
            </a:r>
          </a:p>
          <a:p>
            <a:pPr marL="0" indent="0">
              <a:buFontTx/>
              <a:buNone/>
              <a:defRPr/>
            </a:pPr>
            <a:endParaRPr lang="en-US" altLang="en-US" sz="2400" dirty="0" smtClean="0"/>
          </a:p>
          <a:p>
            <a:pPr marL="0" indent="0">
              <a:buFontTx/>
              <a:buNone/>
              <a:defRPr/>
            </a:pPr>
            <a:endParaRPr lang="en-US" altLang="en-US" sz="2400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altLang="en-US" sz="2400" dirty="0" smtClean="0"/>
          </a:p>
          <a:p>
            <a:pPr marL="0" indent="0">
              <a:buFontTx/>
              <a:buNone/>
              <a:defRPr/>
            </a:pPr>
            <a:endParaRPr lang="en-US" altLang="en-US" sz="3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itle 1"/>
          <p:cNvSpPr>
            <a:spLocks noGrp="1"/>
          </p:cNvSpPr>
          <p:nvPr>
            <p:ph type="title"/>
          </p:nvPr>
        </p:nvSpPr>
        <p:spPr>
          <a:xfrm>
            <a:off x="722313" y="2438400"/>
            <a:ext cx="7772400" cy="1524000"/>
          </a:xfrm>
        </p:spPr>
        <p:txBody>
          <a:bodyPr/>
          <a:lstStyle/>
          <a:p>
            <a:pPr algn="ctr"/>
            <a:r>
              <a:rPr lang="en-US" altLang="en-US" sz="4400" cap="none" smtClean="0">
                <a:solidFill>
                  <a:schemeClr val="tx1"/>
                </a:solidFill>
              </a:rPr>
              <a:t>ePAF Document Requirement Updates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2"/>
          <p:cNvSpPr>
            <a:spLocks noGrp="1"/>
          </p:cNvSpPr>
          <p:nvPr>
            <p:ph type="title"/>
          </p:nvPr>
        </p:nvSpPr>
        <p:spPr>
          <a:xfrm>
            <a:off x="0" y="838200"/>
            <a:ext cx="9144000" cy="914400"/>
          </a:xfrm>
        </p:spPr>
        <p:txBody>
          <a:bodyPr/>
          <a:lstStyle/>
          <a:p>
            <a:r>
              <a:rPr lang="en-US" altLang="en-US" sz="3500" smtClean="0"/>
              <a:t>ePAF Document </a:t>
            </a:r>
            <a:br>
              <a:rPr lang="en-US" altLang="en-US" sz="3500" smtClean="0"/>
            </a:br>
            <a:r>
              <a:rPr lang="en-US" altLang="en-US" sz="3500" smtClean="0"/>
              <a:t>Requirement Updates</a:t>
            </a:r>
          </a:p>
        </p:txBody>
      </p:sp>
      <p:sp>
        <p:nvSpPr>
          <p:cNvPr id="9220" name="Content Placeholder 3"/>
          <p:cNvSpPr>
            <a:spLocks noGrp="1"/>
          </p:cNvSpPr>
          <p:nvPr>
            <p:ph idx="1"/>
          </p:nvPr>
        </p:nvSpPr>
        <p:spPr>
          <a:xfrm>
            <a:off x="152400" y="1905000"/>
            <a:ext cx="8607425" cy="4267200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smtClean="0"/>
              <a:t>In order to ensure resumes/applications are retained in the personnel files, as of July 1</a:t>
            </a:r>
            <a:r>
              <a:rPr lang="en-US" altLang="en-US" sz="2400" baseline="30000" smtClean="0"/>
              <a:t>st</a:t>
            </a:r>
            <a:r>
              <a:rPr lang="en-US" altLang="en-US" sz="2400" smtClean="0"/>
              <a:t> 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altLang="en-US" smtClean="0"/>
              <a:t>All TEAMS and Faculty (including adjunct) hire ePAFs must include an uploaded resume/CRV.  If a TEAMS job posting did not require a resume upload, and one was not included, no resume will be required. 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altLang="en-US" smtClean="0"/>
              <a:t>If an OPS/Student Employee applies through Careers at UF, the  online application must be uploaded to the hire ePAF.  If they did not apply online, the OPS application is still required.</a:t>
            </a:r>
          </a:p>
          <a:p>
            <a:pPr lvl="1"/>
            <a:endParaRPr lang="en-US" altLang="en-US" smtClean="0"/>
          </a:p>
          <a:p>
            <a:pPr lvl="1"/>
            <a:endParaRPr lang="en-US" altLang="en-US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2"/>
          <p:cNvSpPr>
            <a:spLocks noGrp="1"/>
          </p:cNvSpPr>
          <p:nvPr>
            <p:ph type="title"/>
          </p:nvPr>
        </p:nvSpPr>
        <p:spPr>
          <a:xfrm>
            <a:off x="0" y="838200"/>
            <a:ext cx="9144000" cy="914400"/>
          </a:xfrm>
        </p:spPr>
        <p:txBody>
          <a:bodyPr/>
          <a:lstStyle/>
          <a:p>
            <a:r>
              <a:rPr lang="en-US" altLang="en-US" sz="3500" smtClean="0"/>
              <a:t>ePAF Document </a:t>
            </a:r>
            <a:br>
              <a:rPr lang="en-US" altLang="en-US" sz="3500" smtClean="0"/>
            </a:br>
            <a:r>
              <a:rPr lang="en-US" altLang="en-US" sz="3500" smtClean="0"/>
              <a:t>Requirement Updates</a:t>
            </a:r>
          </a:p>
        </p:txBody>
      </p:sp>
      <p:sp>
        <p:nvSpPr>
          <p:cNvPr id="10244" name="Content Placeholder 3"/>
          <p:cNvSpPr>
            <a:spLocks noGrp="1"/>
          </p:cNvSpPr>
          <p:nvPr>
            <p:ph idx="1"/>
          </p:nvPr>
        </p:nvSpPr>
        <p:spPr>
          <a:xfrm>
            <a:off x="152400" y="1828800"/>
            <a:ext cx="8607425" cy="4267200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smtClean="0"/>
              <a:t>Any education verifications, such as National Student Clearinghouse and/or educational equivalency documents, must be uploaded to the appropriate hire or job edit ePAF, even if provided by UFHR.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smtClean="0"/>
              <a:t>This process will ensure that the document is loaded into their electronic HR personnel file for any future needs/requests.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smtClean="0"/>
              <a:t>Departments are encouraged to begin these updated practices as soon as possible. Contact Recruitment &amp; Staffing at </a:t>
            </a:r>
            <a:r>
              <a:rPr lang="en-US" altLang="en-US" sz="2400" smtClean="0">
                <a:hlinkClick r:id="rId3"/>
              </a:rPr>
              <a:t>employment@ufl.edu</a:t>
            </a:r>
            <a:r>
              <a:rPr lang="en-US" altLang="en-US" sz="2400" smtClean="0"/>
              <a:t> or 352-392-2477 with questions.</a:t>
            </a:r>
          </a:p>
          <a:p>
            <a:pPr lvl="1"/>
            <a:endParaRPr lang="en-US" altLang="en-US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itle 1"/>
          <p:cNvSpPr>
            <a:spLocks noGrp="1"/>
          </p:cNvSpPr>
          <p:nvPr>
            <p:ph type="title"/>
          </p:nvPr>
        </p:nvSpPr>
        <p:spPr>
          <a:xfrm>
            <a:off x="722313" y="2438400"/>
            <a:ext cx="7772400" cy="1524000"/>
          </a:xfrm>
        </p:spPr>
        <p:txBody>
          <a:bodyPr/>
          <a:lstStyle/>
          <a:p>
            <a:pPr algn="ctr"/>
            <a:r>
              <a:rPr lang="en-US" altLang="en-US" sz="4400" cap="none" smtClean="0">
                <a:solidFill>
                  <a:schemeClr val="tx1"/>
                </a:solidFill>
              </a:rPr>
              <a:t>Veterans Hiring Workshop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onnect, Connection, Cooperation, Hands, Hol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18318" r="45840" b="24519"/>
          <a:stretch>
            <a:fillRect/>
          </a:stretch>
        </p:blipFill>
        <p:spPr bwMode="auto">
          <a:xfrm>
            <a:off x="0" y="2476500"/>
            <a:ext cx="3898900" cy="274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0" t="12544"/>
          <a:stretch>
            <a:fillRect/>
          </a:stretch>
        </p:blipFill>
        <p:spPr bwMode="auto">
          <a:xfrm>
            <a:off x="5676900" y="2357438"/>
            <a:ext cx="3473450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1322388" y="5105400"/>
            <a:ext cx="69310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Discovering New Talent</a:t>
            </a:r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74800" y="1219200"/>
            <a:ext cx="6426200" cy="1522413"/>
          </a:xfrm>
          <a:prstGeom prst="rect">
            <a:avLst/>
          </a:prstGeom>
        </p:spPr>
        <p:txBody>
          <a:bodyPr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Connecting with </a:t>
            </a:r>
          </a:p>
          <a:p>
            <a:pPr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Veterans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2362200"/>
            <a:ext cx="8229600" cy="36576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21 million military veterans: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dirty="0" smtClean="0"/>
              <a:t>Florida has the third highest number of veterans.</a:t>
            </a:r>
          </a:p>
          <a:p>
            <a:pPr>
              <a:defRPr/>
            </a:pPr>
            <a:r>
              <a:rPr lang="en-US" dirty="0" smtClean="0"/>
              <a:t>Transferable skills and competencies: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dirty="0" smtClean="0"/>
              <a:t>Team-player, leader, efficient performer, mission-oriented, solution-oriented.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dirty="0" smtClean="0"/>
              <a:t>Expert in various areas including administration, IT, health care, media/public affairs, HR, logistics, skill-trades, and protective services.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6" name="Title 3"/>
          <p:cNvSpPr txBox="1">
            <a:spLocks/>
          </p:cNvSpPr>
          <p:nvPr/>
        </p:nvSpPr>
        <p:spPr bwMode="auto">
          <a:xfrm>
            <a:off x="228600" y="1233488"/>
            <a:ext cx="853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kern="0" dirty="0" smtClean="0"/>
              <a:t>Untapped Talent Pool</a:t>
            </a:r>
            <a:endParaRPr lang="en-US" kern="0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>
            <a:spLocks noGrp="1"/>
          </p:cNvSpPr>
          <p:nvPr>
            <p:ph type="title"/>
          </p:nvPr>
        </p:nvSpPr>
        <p:spPr>
          <a:xfrm>
            <a:off x="685800" y="914400"/>
            <a:ext cx="8534400" cy="1143000"/>
          </a:xfrm>
        </p:spPr>
        <p:txBody>
          <a:bodyPr/>
          <a:lstStyle/>
          <a:p>
            <a:r>
              <a:rPr lang="en-US" altLang="en-US" smtClean="0"/>
              <a:t>Veteran Candidates and Hires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2066925"/>
            <a:ext cx="8229600" cy="3800475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dirty="0" smtClean="0"/>
              <a:t>Low representation at the University of Florida.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sz="2600" dirty="0" smtClean="0"/>
              <a:t>Applications:</a:t>
            </a:r>
          </a:p>
          <a:p>
            <a:pPr lvl="2">
              <a:buFont typeface="Wingdings" panose="05000000000000000000" pitchFamily="2" charset="2"/>
              <a:buChar char="§"/>
              <a:defRPr/>
            </a:pPr>
            <a:r>
              <a:rPr lang="en-US" sz="2600" dirty="0" smtClean="0"/>
              <a:t>1.93% for Staff.</a:t>
            </a:r>
          </a:p>
          <a:p>
            <a:pPr lvl="2">
              <a:buFont typeface="Wingdings" panose="05000000000000000000" pitchFamily="2" charset="2"/>
              <a:buChar char="§"/>
              <a:defRPr/>
            </a:pPr>
            <a:r>
              <a:rPr lang="en-US" sz="2600" dirty="0" smtClean="0"/>
              <a:t>0.64% for Faculty.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sz="2600" dirty="0" smtClean="0"/>
              <a:t>Hires:</a:t>
            </a:r>
          </a:p>
          <a:p>
            <a:pPr lvl="2">
              <a:buFont typeface="Wingdings" panose="05000000000000000000" pitchFamily="2" charset="2"/>
              <a:buChar char="§"/>
              <a:defRPr/>
            </a:pPr>
            <a:r>
              <a:rPr lang="en-US" sz="2600" dirty="0" smtClean="0"/>
              <a:t>2.93% for Faculty and Staff.</a:t>
            </a:r>
          </a:p>
          <a:p>
            <a:pPr>
              <a:defRPr/>
            </a:pPr>
            <a:r>
              <a:rPr lang="en-US" dirty="0" smtClean="0"/>
              <a:t>Office of Federal Contract and Compliance Program (OFCCP) established a threshold of 8% for all federal contractors, including UF.</a:t>
            </a:r>
            <a:endParaRPr lang="en-US" dirty="0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HRForum">
  <a:themeElements>
    <a:clrScheme name="HRForu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RForu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RForu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Foru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Foru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Foru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Foru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Foru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Foru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Foru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Foru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Foru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Foru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Foru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HRForum</Template>
  <TotalTime>11456</TotalTime>
  <Words>1289</Words>
  <Application>Microsoft Office PowerPoint</Application>
  <PresentationFormat>On-screen Show (4:3)</PresentationFormat>
  <Paragraphs>159</Paragraphs>
  <Slides>28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Courier New</vt:lpstr>
      <vt:lpstr>Aharoni</vt:lpstr>
      <vt:lpstr>Wingdings</vt:lpstr>
      <vt:lpstr>Times New Roman</vt:lpstr>
      <vt:lpstr>HRForum</vt:lpstr>
      <vt:lpstr>PowerPoint Presentation</vt:lpstr>
      <vt:lpstr>Agenda</vt:lpstr>
      <vt:lpstr>ePAF Document Requirement Updates </vt:lpstr>
      <vt:lpstr>ePAF Document  Requirement Updates</vt:lpstr>
      <vt:lpstr>ePAF Document  Requirement Updates</vt:lpstr>
      <vt:lpstr>Veterans Hiring Workshop</vt:lpstr>
      <vt:lpstr>PowerPoint Presentation</vt:lpstr>
      <vt:lpstr>PowerPoint Presentation</vt:lpstr>
      <vt:lpstr>Veteran Candidates and Hires</vt:lpstr>
      <vt:lpstr>Workshop</vt:lpstr>
      <vt:lpstr>Workshop Highlights</vt:lpstr>
      <vt:lpstr>Veterans’ Preference</vt:lpstr>
      <vt:lpstr>Resources</vt:lpstr>
      <vt:lpstr>Perquisite Renewals </vt:lpstr>
      <vt:lpstr>Perquisite Renewals</vt:lpstr>
      <vt:lpstr>Alternate Work Locations Agreements </vt:lpstr>
      <vt:lpstr>Alternate Work Location Agreements  due for renewal by July 1</vt:lpstr>
      <vt:lpstr>HR-600 Renewals</vt:lpstr>
      <vt:lpstr>HR-600 Renewals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Important Dates</vt:lpstr>
      <vt:lpstr>PowerPoint Presentation</vt:lpstr>
    </vt:vector>
  </TitlesOfParts>
  <Company>Finance and Administration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dc:creator>jgentry</dc:creator>
  <cp:lastModifiedBy>Gould,Angela</cp:lastModifiedBy>
  <cp:revision>856</cp:revision>
  <cp:lastPrinted>2016-05-04T12:08:54Z</cp:lastPrinted>
  <dcterms:created xsi:type="dcterms:W3CDTF">2005-07-28T23:41:33Z</dcterms:created>
  <dcterms:modified xsi:type="dcterms:W3CDTF">2017-06-12T18:53:16Z</dcterms:modified>
</cp:coreProperties>
</file>