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959" r:id="rId2"/>
    <p:sldId id="978" r:id="rId3"/>
    <p:sldId id="1003" r:id="rId4"/>
    <p:sldId id="1004" r:id="rId5"/>
    <p:sldId id="1005" r:id="rId6"/>
    <p:sldId id="1006" r:id="rId7"/>
    <p:sldId id="1007" r:id="rId8"/>
    <p:sldId id="983" r:id="rId9"/>
    <p:sldId id="1008" r:id="rId10"/>
    <p:sldId id="1009" r:id="rId11"/>
    <p:sldId id="984" r:id="rId12"/>
    <p:sldId id="1010" r:id="rId13"/>
    <p:sldId id="1011" r:id="rId14"/>
    <p:sldId id="977" r:id="rId15"/>
    <p:sldId id="963" r:id="rId16"/>
    <p:sldId id="971" r:id="rId17"/>
    <p:sldId id="972" r:id="rId18"/>
    <p:sldId id="973" r:id="rId19"/>
    <p:sldId id="966" r:id="rId20"/>
    <p:sldId id="968" r:id="rId21"/>
    <p:sldId id="1000" r:id="rId22"/>
    <p:sldId id="975" r:id="rId23"/>
    <p:sldId id="976" r:id="rId24"/>
    <p:sldId id="985" r:id="rId25"/>
    <p:sldId id="986" r:id="rId26"/>
    <p:sldId id="987" r:id="rId27"/>
    <p:sldId id="988" r:id="rId28"/>
    <p:sldId id="989" r:id="rId29"/>
    <p:sldId id="990" r:id="rId30"/>
    <p:sldId id="991" r:id="rId31"/>
    <p:sldId id="992" r:id="rId32"/>
    <p:sldId id="993" r:id="rId33"/>
    <p:sldId id="994" r:id="rId34"/>
    <p:sldId id="995" r:id="rId35"/>
    <p:sldId id="996" r:id="rId36"/>
    <p:sldId id="997" r:id="rId37"/>
    <p:sldId id="998" r:id="rId38"/>
    <p:sldId id="999" r:id="rId39"/>
    <p:sldId id="960" r:id="rId4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1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44F61"/>
    <a:srgbClr val="132C55"/>
    <a:srgbClr val="FC793E"/>
    <a:srgbClr val="045897"/>
    <a:srgbClr val="0079CC"/>
    <a:srgbClr val="3159D7"/>
    <a:srgbClr val="0062C4"/>
    <a:srgbClr val="0066CC"/>
    <a:srgbClr val="0254D8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6" autoAdjust="0"/>
    <p:restoredTop sz="94728" autoAdjust="0"/>
  </p:normalViewPr>
  <p:slideViewPr>
    <p:cSldViewPr>
      <p:cViewPr varScale="1">
        <p:scale>
          <a:sx n="110" d="100"/>
          <a:sy n="110" d="100"/>
        </p:scale>
        <p:origin x="1344" y="108"/>
      </p:cViewPr>
      <p:guideLst>
        <p:guide orient="horz" pos="1104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668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27" y="0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3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27" y="8831263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300"/>
            </a:lvl1pPr>
          </a:lstStyle>
          <a:p>
            <a:pPr>
              <a:defRPr/>
            </a:pPr>
            <a:fld id="{2B8D98F1-56C1-4C0E-9B40-A787E691F6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93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defTabSz="8810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27" y="0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algn="r" defTabSz="8810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1" y="4416426"/>
            <a:ext cx="5485158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3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defTabSz="8810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27" y="8831263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algn="r" defTabSz="881063" eaLnBrk="1" hangingPunct="1">
              <a:defRPr sz="1200"/>
            </a:lvl1pPr>
          </a:lstStyle>
          <a:p>
            <a:pPr>
              <a:defRPr/>
            </a:pPr>
            <a:fld id="{BB2D5382-4DCA-4169-8E6C-331D1D5DFA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295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2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6913" indent="-257175" defTabSz="812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01613" defTabSz="812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7650" indent="-201613" defTabSz="812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55800" indent="-201613" defTabSz="812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13000" indent="-201613" defTabSz="812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70200" indent="-201613" defTabSz="812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27400" indent="-201613" defTabSz="812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4600" indent="-201613" defTabSz="812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164058-EB11-44BA-89EC-FF3B5EC8A0C8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244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07460A-5DC8-405D-8864-B12F53ED4FAD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048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07475B-67D0-4CF2-9446-E362E53A9116}" type="slidenum">
              <a:rPr lang="en-US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9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E87012-3129-46FC-807D-31FDF5B17209}" type="slidenum">
              <a:rPr lang="en-US" altLang="en-US" smtClean="0">
                <a:solidFill>
                  <a:srgbClr val="000000"/>
                </a:solidFill>
              </a:rPr>
              <a:pPr/>
              <a:t>32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85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4A4925-64E7-4CB8-8462-29D5EFE98A45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7219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8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0988" defTabSz="858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8238" indent="-223838" defTabSz="858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263" indent="-223838" defTabSz="858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3838" defTabSz="858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3838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3838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3838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3838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1BB68B-1BB6-405C-9617-AB76697774F7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192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Vertical_Signature_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95638"/>
            <a:ext cx="14478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82575"/>
            <a:ext cx="48768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657600"/>
            <a:ext cx="4876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797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47750"/>
            <a:ext cx="8305800" cy="11620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209800"/>
            <a:ext cx="82296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576493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771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4131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8673"/>
            <a:ext cx="4038600" cy="33149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1"/>
            <a:ext cx="40386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120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83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6704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2714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074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762000"/>
            <a:ext cx="207645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0"/>
            <a:ext cx="607695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005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2192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590800"/>
            <a:ext cx="8229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ompensation@ufl.e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employment@ufl.ed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central-leave@ufl.edu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mybenefits.myflorida.com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verifyos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alex.com/uf/2017#intr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news.hr.ufl.edu/" TargetMode="External"/><Relationship Id="rId3" Type="http://schemas.openxmlformats.org/officeDocument/2006/relationships/hyperlink" Target="mailto:benefits@ufl.edu" TargetMode="External"/><Relationship Id="rId7" Type="http://schemas.openxmlformats.org/officeDocument/2006/relationships/hyperlink" Target="http://hr.ufl.edu/benefits-reward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hyperlink" Target="https://www.myalex.com/uf/2017#intro" TargetMode="External"/><Relationship Id="rId4" Type="http://schemas.openxmlformats.org/officeDocument/2006/relationships/hyperlink" Target="https://booknow.appointment-plus.com/9z0ctl4q/" TargetMode="External"/><Relationship Id="rId9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ompensation@ufl.edu" TargetMode="External"/><Relationship Id="rId2" Type="http://schemas.openxmlformats.org/officeDocument/2006/relationships/hyperlink" Target="http://www.hr.ufl.edu/class_comp/forms/perquisites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ompensation@ufl.edu" TargetMode="External"/><Relationship Id="rId2" Type="http://schemas.openxmlformats.org/officeDocument/2006/relationships/hyperlink" Target="http://hr.ufl.edu/wp-content/uploads/forms/recruitment/alternate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R600Request@ad.ufl.edu" TargetMode="External"/><Relationship Id="rId2" Type="http://schemas.openxmlformats.org/officeDocument/2006/relationships/hyperlink" Target="http://www.hr.ufl.edu/class_comp/forms/requestaddcomp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mpensation@ufl.ed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cusign.com/" TargetMode="External"/><Relationship Id="rId2" Type="http://schemas.openxmlformats.org/officeDocument/2006/relationships/hyperlink" Target="https://it.ufl.edu/ufdocusig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2782888"/>
            <a:ext cx="3962400" cy="646112"/>
          </a:xfrm>
          <a:prstGeom prst="rect">
            <a:avLst/>
          </a:prstGeom>
          <a:noFill/>
          <a:effectLst>
            <a:outerShdw blurRad="38100" dist="25400" dir="24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FC793E"/>
                </a:solidFill>
              </a:rPr>
              <a:t>June 6, 2018</a:t>
            </a:r>
            <a:endParaRPr lang="en-US" sz="3600" dirty="0">
              <a:solidFill>
                <a:srgbClr val="FC793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Supervisor Updates</a:t>
            </a:r>
            <a:br>
              <a:rPr lang="en-US" altLang="en-US" dirty="0" smtClean="0"/>
            </a:br>
            <a:r>
              <a:rPr lang="en-US" altLang="en-US" dirty="0" smtClean="0"/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 smtClean="0"/>
              <a:t>Supervisory pairings to avoid: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1600" dirty="0" smtClean="0"/>
              <a:t>TEAMS supervising Faculty.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1600" dirty="0" smtClean="0"/>
              <a:t>Employee supervising another in a lateral or identical classification.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1600" dirty="0" smtClean="0"/>
              <a:t>Office support employee supervising management.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1600" dirty="0" smtClean="0"/>
              <a:t>Office support employee supervising field staff at another location.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1600" dirty="0" smtClean="0"/>
              <a:t>Non-exempt employee supervising exempt employee.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1600" dirty="0" smtClean="0"/>
              <a:t>Temporary (OPS) employee supervising a permanent TEAMS/Faculty position.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1600" dirty="0" smtClean="0"/>
              <a:t>Supervisor is from a different campus unit.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1600" dirty="0" smtClean="0"/>
              <a:t>9/10-month employee supervising a 12-month employee.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lang="en-US" sz="1600" dirty="0" smtClean="0"/>
          </a:p>
          <a:p>
            <a:pPr marL="0" indent="0">
              <a:buFontTx/>
              <a:buNone/>
              <a:defRPr/>
            </a:pPr>
            <a:r>
              <a:rPr lang="en-US" sz="1600" dirty="0" smtClean="0"/>
              <a:t>Please contact </a:t>
            </a:r>
            <a:r>
              <a:rPr lang="en-US" sz="1600" dirty="0" smtClean="0">
                <a:hlinkClick r:id="rId2"/>
              </a:rPr>
              <a:t>compensation@ufl.edu</a:t>
            </a:r>
            <a:r>
              <a:rPr lang="en-US" sz="1600" dirty="0" smtClean="0"/>
              <a:t> with questions regarding these occurrences.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102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152400" y="2514600"/>
            <a:ext cx="8534400" cy="1143000"/>
          </a:xfrm>
        </p:spPr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</a:rPr>
              <a:t>OPS Project Updates </a:t>
            </a:r>
          </a:p>
        </p:txBody>
      </p:sp>
    </p:spTree>
    <p:extLst>
      <p:ext uri="{BB962C8B-B14F-4D97-AF65-F5344CB8AC3E}">
        <p14:creationId xmlns:p14="http://schemas.microsoft.com/office/powerpoint/2010/main" val="3606249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09BD79-9E11-42E9-BC2F-21A66F83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21163"/>
          </a:xfrm>
        </p:spPr>
        <p:txBody>
          <a:bodyPr/>
          <a:lstStyle/>
          <a:p>
            <a:pPr>
              <a:defRPr/>
            </a:pPr>
            <a:r>
              <a:rPr lang="en-US" dirty="0"/>
              <a:t>Review File-opened April 20</a:t>
            </a:r>
            <a:r>
              <a:rPr lang="en-US" baseline="30000" dirty="0"/>
              <a:t>th</a:t>
            </a:r>
            <a:r>
              <a:rPr lang="en-US" dirty="0"/>
              <a:t> and closed May 4</a:t>
            </a:r>
            <a:r>
              <a:rPr lang="en-US" baseline="30000" dirty="0"/>
              <a:t>th</a:t>
            </a:r>
            <a:r>
              <a:rPr lang="en-US" dirty="0"/>
              <a:t> .  A total of 415 inactive OPS employees were terminated </a:t>
            </a:r>
            <a:r>
              <a:rPr lang="en-US" dirty="0" smtClean="0"/>
              <a:t>effective    </a:t>
            </a:r>
            <a:r>
              <a:rPr lang="en-US" dirty="0"/>
              <a:t>May 18</a:t>
            </a:r>
            <a:r>
              <a:rPr lang="en-US" baseline="30000" dirty="0"/>
              <a:t>th</a:t>
            </a:r>
            <a:r>
              <a:rPr lang="en-US" dirty="0"/>
              <a:t>.  </a:t>
            </a:r>
          </a:p>
          <a:p>
            <a:pPr>
              <a:defRPr/>
            </a:pPr>
            <a:r>
              <a:rPr lang="en-US" dirty="0"/>
              <a:t>We will do a file every 6 months to capture inactive employees.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OPS Job Code File</a:t>
            </a:r>
          </a:p>
        </p:txBody>
      </p:sp>
      <p:sp>
        <p:nvSpPr>
          <p:cNvPr id="1945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8229600" cy="4221163"/>
          </a:xfrm>
        </p:spPr>
        <p:txBody>
          <a:bodyPr/>
          <a:lstStyle/>
          <a:p>
            <a:r>
              <a:rPr lang="en-US" altLang="en-US" sz="2400" dirty="0" smtClean="0"/>
              <a:t>In May, we created 10 new job codes to provide clarity on our temporary workforce.</a:t>
            </a:r>
          </a:p>
          <a:p>
            <a:r>
              <a:rPr lang="en-US" altLang="en-US" sz="2400" dirty="0" smtClean="0"/>
              <a:t>OPS job code file opened May 21</a:t>
            </a:r>
            <a:r>
              <a:rPr lang="en-US" altLang="en-US" sz="2400" baseline="30000" dirty="0" smtClean="0"/>
              <a:t>st</a:t>
            </a:r>
            <a:r>
              <a:rPr lang="en-US" altLang="en-US" sz="2400" dirty="0" smtClean="0"/>
              <a:t> and closes on      June 8</a:t>
            </a:r>
            <a:r>
              <a:rPr lang="en-US" altLang="en-US" sz="2400" baseline="30000" dirty="0" smtClean="0"/>
              <a:t>th</a:t>
            </a:r>
            <a:r>
              <a:rPr lang="en-US" altLang="en-US" sz="2400" dirty="0" smtClean="0"/>
              <a:t>. </a:t>
            </a:r>
          </a:p>
          <a:p>
            <a:r>
              <a:rPr lang="en-US" altLang="en-US" sz="2400" dirty="0" smtClean="0"/>
              <a:t>Once the file closes, we will work with College/Unit admins regarding those that are not in one of the 9 new job codes.</a:t>
            </a:r>
          </a:p>
          <a:p>
            <a:r>
              <a:rPr lang="en-US" altLang="en-US" sz="2400" dirty="0" smtClean="0"/>
              <a:t>Fall 2018, Guidelines for OPS employment.</a:t>
            </a:r>
          </a:p>
        </p:txBody>
      </p:sp>
    </p:spTree>
    <p:extLst>
      <p:ext uri="{BB962C8B-B14F-4D97-AF65-F5344CB8AC3E}">
        <p14:creationId xmlns:p14="http://schemas.microsoft.com/office/powerpoint/2010/main" val="2813273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175" y="2590800"/>
            <a:ext cx="7772400" cy="836307"/>
          </a:xfrm>
        </p:spPr>
        <p:txBody>
          <a:bodyPr/>
          <a:lstStyle/>
          <a:p>
            <a:pPr algn="ctr"/>
            <a:r>
              <a:rPr lang="en-US" sz="4500" dirty="0" smtClean="0"/>
              <a:t>Careers at UF</a:t>
            </a:r>
            <a:br>
              <a:rPr lang="en-US" sz="4500" dirty="0" smtClean="0"/>
            </a:br>
            <a:endParaRPr lang="en-US" sz="4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175" y="3352800"/>
            <a:ext cx="7772400" cy="756932"/>
          </a:xfrm>
        </p:spPr>
        <p:txBody>
          <a:bodyPr/>
          <a:lstStyle/>
          <a:p>
            <a:pPr algn="ctr"/>
            <a:r>
              <a:rPr lang="en-US" sz="4000" b="1" dirty="0" smtClean="0"/>
              <a:t>Upcoming Changes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56330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Refresh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PageUp will be updating the user interface to simplify and streamline the look and feel of the system.</a:t>
            </a:r>
          </a:p>
          <a:p>
            <a:r>
              <a:rPr lang="en-US" dirty="0" smtClean="0"/>
              <a:t>Users will have an easier access to all features via all mobile, tablet, and desktop devices.</a:t>
            </a:r>
          </a:p>
          <a:p>
            <a:r>
              <a:rPr lang="en-US" dirty="0"/>
              <a:t>All pages will be WCAG 2.0 compliant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9275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743200"/>
            <a:ext cx="7391400" cy="3353535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5344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Shape 177"/>
          <p:cNvPicPr preferRelativeResize="0"/>
          <p:nvPr/>
        </p:nvPicPr>
        <p:blipFill rotWithShape="1">
          <a:blip r:embed="rId2">
            <a:alphaModFix/>
          </a:blip>
          <a:srcRect l="12156" t="4654" r="47145" b="40387"/>
          <a:stretch/>
        </p:blipFill>
        <p:spPr>
          <a:xfrm>
            <a:off x="3570169" y="1302660"/>
            <a:ext cx="5357896" cy="48289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78"/>
          <p:cNvSpPr txBox="1"/>
          <p:nvPr/>
        </p:nvSpPr>
        <p:spPr>
          <a:xfrm>
            <a:off x="215669" y="1236785"/>
            <a:ext cx="2102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Iconography</a:t>
            </a:r>
            <a:endParaRPr sz="2600"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" name="Shape 179"/>
          <p:cNvSpPr txBox="1"/>
          <p:nvPr/>
        </p:nvSpPr>
        <p:spPr>
          <a:xfrm>
            <a:off x="215669" y="1695010"/>
            <a:ext cx="2766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rPr>
              <a:t>A new consistent set of iconography to be used across the system</a:t>
            </a:r>
            <a:endParaRPr sz="1200">
              <a:solidFill>
                <a:srgbClr val="9999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569" y="2197760"/>
            <a:ext cx="3188750" cy="385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941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534400" cy="1143000"/>
          </a:xfrm>
        </p:spPr>
        <p:txBody>
          <a:bodyPr/>
          <a:lstStyle/>
          <a:p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438400"/>
            <a:ext cx="8229600" cy="3658335"/>
          </a:xfrm>
        </p:spPr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hape 224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6180" y="0"/>
            <a:ext cx="78744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226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-26377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hape 246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43000" y="65063"/>
            <a:ext cx="7041890" cy="6675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48"/>
          <p:cNvSpPr/>
          <p:nvPr/>
        </p:nvSpPr>
        <p:spPr>
          <a:xfrm>
            <a:off x="1295400" y="73855"/>
            <a:ext cx="914400" cy="203437"/>
          </a:xfrm>
          <a:prstGeom prst="rect">
            <a:avLst/>
          </a:prstGeom>
          <a:solidFill>
            <a:srgbClr val="444F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248"/>
          <p:cNvSpPr/>
          <p:nvPr/>
        </p:nvSpPr>
        <p:spPr>
          <a:xfrm>
            <a:off x="1295400" y="3048000"/>
            <a:ext cx="1143000" cy="387692"/>
          </a:xfrm>
          <a:prstGeom prst="rect">
            <a:avLst/>
          </a:prstGeom>
          <a:solidFill>
            <a:srgbClr val="444F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502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534400" cy="9144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133601"/>
            <a:ext cx="8229600" cy="38861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900" y="706074"/>
            <a:ext cx="6719469" cy="3780821"/>
          </a:xfrm>
          <a:prstGeom prst="rect">
            <a:avLst/>
          </a:prstGeom>
        </p:spPr>
      </p:pic>
      <p:pic>
        <p:nvPicPr>
          <p:cNvPr id="6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72" y="685800"/>
            <a:ext cx="1814931" cy="55646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53"/>
          <p:cNvSpPr txBox="1"/>
          <p:nvPr/>
        </p:nvSpPr>
        <p:spPr>
          <a:xfrm>
            <a:off x="191175" y="161425"/>
            <a:ext cx="26280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Mobile</a:t>
            </a:r>
            <a:endParaRPr sz="2600"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" name="Shape 256"/>
          <p:cNvSpPr/>
          <p:nvPr/>
        </p:nvSpPr>
        <p:spPr>
          <a:xfrm>
            <a:off x="457200" y="706074"/>
            <a:ext cx="553200" cy="219475"/>
          </a:xfrm>
          <a:prstGeom prst="rect">
            <a:avLst/>
          </a:prstGeom>
          <a:solidFill>
            <a:srgbClr val="14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822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00200" y="762000"/>
            <a:ext cx="6400800" cy="857250"/>
          </a:xfrm>
        </p:spPr>
        <p:txBody>
          <a:bodyPr/>
          <a:lstStyle/>
          <a:p>
            <a:pPr>
              <a:defRPr/>
            </a:pPr>
            <a:r>
              <a:rPr lang="en-US" altLang="en-US" sz="4800" b="1" dirty="0" smtClean="0">
                <a:solidFill>
                  <a:schemeClr val="accent4"/>
                </a:solidFill>
              </a:rPr>
              <a:t>Agenda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191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  <a:defRPr/>
            </a:pPr>
            <a:endParaRPr lang="en-US" altLang="en-US" sz="74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7400" dirty="0" smtClean="0"/>
              <a:t>Annual Renewals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7400" dirty="0" smtClean="0"/>
              <a:t>Supervisor ID Updates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7400" dirty="0" smtClean="0"/>
              <a:t>OPS Project Updates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7400" dirty="0" smtClean="0"/>
              <a:t>Careers at UF Updates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7400" dirty="0" smtClean="0"/>
              <a:t>Benefits Updates</a:t>
            </a:r>
          </a:p>
          <a:p>
            <a:pPr>
              <a:defRPr/>
            </a:pPr>
            <a:r>
              <a:rPr lang="en-US" altLang="en-US" sz="7400" dirty="0" smtClean="0"/>
              <a:t>Important Dates</a:t>
            </a:r>
            <a:endParaRPr lang="en-US" altLang="en-US" sz="7400" dirty="0"/>
          </a:p>
          <a:p>
            <a:pPr marL="0" indent="0">
              <a:buFontTx/>
              <a:buNone/>
              <a:defRPr/>
            </a:pPr>
            <a:endParaRPr lang="en-US" altLang="en-US" sz="8800" dirty="0" smtClean="0"/>
          </a:p>
        </p:txBody>
      </p:sp>
    </p:spTree>
    <p:extLst>
      <p:ext uri="{BB962C8B-B14F-4D97-AF65-F5344CB8AC3E}">
        <p14:creationId xmlns:p14="http://schemas.microsoft.com/office/powerpoint/2010/main" val="2887367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209801"/>
            <a:ext cx="82296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Changes will be implemented in small batches.</a:t>
            </a:r>
          </a:p>
          <a:p>
            <a:r>
              <a:rPr lang="en-US" dirty="0" smtClean="0"/>
              <a:t>First batch will affect the menu and the navigation bar for originators and level 1 approvers.</a:t>
            </a:r>
          </a:p>
          <a:p>
            <a:pPr lvl="1"/>
            <a:r>
              <a:rPr lang="en-US" dirty="0" smtClean="0"/>
              <a:t>Anticipating to launch on July 4.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9172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534400" cy="9144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133601"/>
            <a:ext cx="8229600" cy="38861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0737" t="3638" r="12304" b="51246"/>
          <a:stretch/>
        </p:blipFill>
        <p:spPr>
          <a:xfrm>
            <a:off x="495300" y="129931"/>
            <a:ext cx="8115300" cy="67280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259067"/>
            <a:ext cx="990600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US" sz="19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20214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Existing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31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666" b="-2"/>
          <a:stretch/>
        </p:blipFill>
        <p:spPr>
          <a:xfrm>
            <a:off x="0" y="0"/>
            <a:ext cx="9170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92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Additional updates at the next HR Forum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Please forward your inquiries to </a:t>
            </a:r>
            <a:r>
              <a:rPr lang="en-US" dirty="0" smtClean="0">
                <a:hlinkClick r:id="rId2"/>
              </a:rPr>
              <a:t>employment@ufl.edu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60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2400" cy="1500188"/>
          </a:xfrm>
        </p:spPr>
        <p:txBody>
          <a:bodyPr/>
          <a:lstStyle/>
          <a:p>
            <a:pPr algn="ctr">
              <a:defRPr/>
            </a:pPr>
            <a:r>
              <a:rPr lang="en-US" sz="4400" b="1" dirty="0" smtClean="0">
                <a:latin typeface="+mj-lt"/>
              </a:rPr>
              <a:t>Benefits Updates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0237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6"/>
          <p:cNvSpPr txBox="1">
            <a:spLocks noChangeArrowheads="1"/>
          </p:cNvSpPr>
          <p:nvPr/>
        </p:nvSpPr>
        <p:spPr bwMode="auto">
          <a:xfrm>
            <a:off x="1600200" y="2971800"/>
            <a:ext cx="6248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cs typeface="Arial" panose="020B0604020202020204" pitchFamily="34" charset="0"/>
              </a:rPr>
              <a:t>Leave</a:t>
            </a: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285750" y="2209800"/>
            <a:ext cx="857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9775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spcBef>
                <a:spcPct val="0"/>
              </a:spcBef>
            </a:pPr>
            <a:endParaRPr lang="en-US" altLang="en-US" sz="1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8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00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6"/>
          <p:cNvSpPr txBox="1">
            <a:spLocks noChangeArrowheads="1"/>
          </p:cNvSpPr>
          <p:nvPr/>
        </p:nvSpPr>
        <p:spPr bwMode="auto">
          <a:xfrm>
            <a:off x="-3200400" y="715963"/>
            <a:ext cx="1600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Personal Holidays (USPS) 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December Personal Leave Days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(TEAMS &amp; Eligible Faculty)</a:t>
            </a:r>
          </a:p>
        </p:txBody>
      </p:sp>
      <p:sp>
        <p:nvSpPr>
          <p:cNvPr id="2" name="Rectangle 1"/>
          <p:cNvSpPr/>
          <p:nvPr/>
        </p:nvSpPr>
        <p:spPr>
          <a:xfrm>
            <a:off x="-228600" y="2133600"/>
            <a:ext cx="9220200" cy="484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0664" lvl="2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“Use it or lose it” – days must be used by </a:t>
            </a:r>
            <a:r>
              <a:rPr lang="en-US" sz="2500" b="1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June 30</a:t>
            </a:r>
            <a:r>
              <a:rPr lang="en-US" sz="25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500" u="sng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days will expire.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USPS Personal Holidays—must use full day increments.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December Personal Leave Days—may use less than full day increments.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Questions?  </a:t>
            </a:r>
            <a:r>
              <a:rPr lang="en-US" sz="25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Contact </a:t>
            </a:r>
            <a:r>
              <a:rPr lang="en-US" sz="25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central-leave@ufl.edu</a:t>
            </a:r>
            <a:r>
              <a:rPr lang="en-US" sz="25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 or call (352) </a:t>
            </a:r>
            <a:r>
              <a:rPr lang="en-US" sz="2500" dirty="0" smtClea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273-2840.</a:t>
            </a:r>
            <a:endParaRPr lang="en-US" sz="2500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indent="-457200">
              <a:spcBef>
                <a:spcPts val="600"/>
              </a:spcBef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endParaRPr lang="en-US" sz="2600" u="sng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99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/>
          <p:cNvSpPr txBox="1">
            <a:spLocks noChangeArrowheads="1"/>
          </p:cNvSpPr>
          <p:nvPr/>
        </p:nvSpPr>
        <p:spPr bwMode="auto">
          <a:xfrm>
            <a:off x="1447800" y="2571750"/>
            <a:ext cx="62484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cs typeface="Arial" panose="020B0604020202020204" pitchFamily="34" charset="0"/>
              </a:rPr>
              <a:t>Dependent Eligibility Verification Audit (DEVA)</a:t>
            </a: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285750" y="2209800"/>
            <a:ext cx="857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9775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spcBef>
                <a:spcPct val="0"/>
              </a:spcBef>
            </a:pPr>
            <a:endParaRPr lang="en-US" altLang="en-US" sz="1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8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43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03300" y="793750"/>
            <a:ext cx="72009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200" kern="0" dirty="0" smtClean="0">
                <a:cs typeface="Arial" panose="020B0604020202020204" pitchFamily="34" charset="0"/>
              </a:rPr>
              <a:t>DEVA for </a:t>
            </a:r>
            <a:r>
              <a:rPr lang="en-US" altLang="en-US" sz="3200" kern="0" dirty="0">
                <a:cs typeface="Arial" panose="020B0604020202020204" pitchFamily="34" charset="0"/>
              </a:rPr>
              <a:t>State Plans</a:t>
            </a:r>
          </a:p>
        </p:txBody>
      </p:sp>
      <p:grpSp>
        <p:nvGrpSpPr>
          <p:cNvPr id="9219" name="Group 25"/>
          <p:cNvGrpSpPr>
            <a:grpSpLocks/>
          </p:cNvGrpSpPr>
          <p:nvPr/>
        </p:nvGrpSpPr>
        <p:grpSpPr bwMode="auto">
          <a:xfrm>
            <a:off x="228600" y="1556176"/>
            <a:ext cx="8551862" cy="2846387"/>
            <a:chOff x="319812" y="2408012"/>
            <a:chExt cx="8538079" cy="2008724"/>
          </a:xfrm>
        </p:grpSpPr>
        <p:sp>
          <p:nvSpPr>
            <p:cNvPr id="9230" name="Rectangle 2"/>
            <p:cNvSpPr>
              <a:spLocks noChangeArrowheads="1"/>
            </p:cNvSpPr>
            <p:nvPr/>
          </p:nvSpPr>
          <p:spPr bwMode="auto">
            <a:xfrm>
              <a:off x="319812" y="2408012"/>
              <a:ext cx="8538079" cy="200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6075" indent="-3460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altLang="en-US" sz="2200" dirty="0"/>
                <a:t>Last chance--HMS sending final notice.</a:t>
              </a:r>
            </a:p>
            <a:p>
              <a:pPr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altLang="en-US" sz="2200" dirty="0">
                  <a:solidFill>
                    <a:srgbClr val="000000"/>
                  </a:solidFill>
                </a:rPr>
                <a:t>Please remind your employees to respond.</a:t>
              </a:r>
            </a:p>
            <a:p>
              <a:pPr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altLang="en-US" sz="2200" dirty="0"/>
                <a:t>Employees must send documentation by </a:t>
              </a:r>
              <a:r>
                <a:rPr lang="en-US" altLang="en-US" sz="2200" u="sng" dirty="0"/>
                <a:t>June 19!</a:t>
              </a:r>
            </a:p>
            <a:p>
              <a:pPr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altLang="en-US" sz="2200" dirty="0">
                  <a:solidFill>
                    <a:srgbClr val="000000"/>
                  </a:solidFill>
                </a:rPr>
                <a:t>Mail documentation directly to HMS or upload on HMS web portal </a:t>
              </a:r>
              <a:r>
                <a:rPr lang="en-US" altLang="en-US" sz="2200" dirty="0">
                  <a:solidFill>
                    <a:srgbClr val="000000"/>
                  </a:solidFill>
                  <a:hlinkClick r:id="rId2"/>
                </a:rPr>
                <a:t>https://verifyos.com</a:t>
              </a:r>
              <a:r>
                <a:rPr lang="en-US" altLang="en-US" sz="2200" dirty="0" smtClean="0">
                  <a:solidFill>
                    <a:srgbClr val="000000"/>
                  </a:solidFill>
                  <a:hlinkClick r:id="rId2"/>
                </a:rPr>
                <a:t>/</a:t>
              </a:r>
              <a:r>
                <a:rPr lang="en-US" altLang="en-US" sz="2200" dirty="0" smtClean="0">
                  <a:solidFill>
                    <a:srgbClr val="000000"/>
                  </a:solidFill>
                </a:rPr>
                <a:t>.</a:t>
              </a:r>
              <a:endParaRPr lang="en-US" altLang="en-US" sz="2200" dirty="0">
                <a:solidFill>
                  <a:srgbClr val="000000"/>
                </a:solidFill>
              </a:endParaRPr>
            </a:p>
            <a:p>
              <a:pPr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en-US" altLang="en-US" sz="2200" dirty="0"/>
            </a:p>
            <a:p>
              <a:pPr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en-US" altLang="en-US" sz="2200" b="1" dirty="0">
                <a:solidFill>
                  <a:srgbClr val="000000"/>
                </a:solidFill>
              </a:endParaRPr>
            </a:p>
          </p:txBody>
        </p:sp>
        <p:sp>
          <p:nvSpPr>
            <p:cNvPr id="9231" name="Rectangle 2"/>
            <p:cNvSpPr>
              <a:spLocks noChangeArrowheads="1"/>
            </p:cNvSpPr>
            <p:nvPr/>
          </p:nvSpPr>
          <p:spPr bwMode="auto">
            <a:xfrm>
              <a:off x="454830" y="3853779"/>
              <a:ext cx="5956856" cy="34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6075" indent="-3460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en-US" altLang="en-US" sz="2600" b="1">
                <a:solidFill>
                  <a:srgbClr val="0000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900166" y="3642107"/>
            <a:ext cx="4724400" cy="2214563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80" tIns="182880" rIns="182880" bIns="182880" anchor="ctr">
            <a:spAutoFit/>
          </a:bodyPr>
          <a:lstStyle/>
          <a:p>
            <a:pPr algn="ctr"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Questions about documentation?</a:t>
            </a:r>
          </a:p>
          <a:p>
            <a:pPr algn="ctr">
              <a:defRPr/>
            </a:pPr>
            <a:r>
              <a:rPr lang="en-US" altLang="en-US" dirty="0">
                <a:solidFill>
                  <a:schemeClr val="tx1"/>
                </a:solidFill>
              </a:rPr>
              <a:t>Contact HMS Call Center 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en-US" altLang="en-US" dirty="0">
                <a:solidFill>
                  <a:schemeClr val="tx1"/>
                </a:solidFill>
              </a:rPr>
              <a:t>(877) 577-4549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  <a:p>
            <a:pPr algn="ctr">
              <a:spcBef>
                <a:spcPts val="0"/>
              </a:spcBef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Additional info online: </a:t>
            </a:r>
            <a:r>
              <a:rPr lang="en-US" altLang="en-US" sz="1600" dirty="0">
                <a:solidFill>
                  <a:schemeClr val="accent2"/>
                </a:solidFill>
                <a:hlinkClick r:id="rId3"/>
              </a:rPr>
              <a:t>https://www.mybenefits.myflorida.com/</a:t>
            </a:r>
            <a:r>
              <a:rPr lang="en-US" altLang="en-US" sz="1600" dirty="0">
                <a:solidFill>
                  <a:schemeClr val="accent2"/>
                </a:solidFill>
              </a:rPr>
              <a:t> </a:t>
            </a:r>
          </a:p>
          <a:p>
            <a:pPr algn="ctr">
              <a:spcBef>
                <a:spcPts val="0"/>
              </a:spcBef>
              <a:defRPr/>
            </a:pPr>
            <a:r>
              <a:rPr lang="en-US" altLang="en-US" sz="1600" i="1" dirty="0">
                <a:solidFill>
                  <a:schemeClr val="tx1"/>
                </a:solidFill>
              </a:rPr>
              <a:t>(enter DEVA in the search box)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grpSp>
        <p:nvGrpSpPr>
          <p:cNvPr id="9221" name="Group 9"/>
          <p:cNvGrpSpPr>
            <a:grpSpLocks/>
          </p:cNvGrpSpPr>
          <p:nvPr/>
        </p:nvGrpSpPr>
        <p:grpSpPr bwMode="auto">
          <a:xfrm>
            <a:off x="1003300" y="3979863"/>
            <a:ext cx="1828800" cy="1828800"/>
            <a:chOff x="0" y="2278662"/>
            <a:chExt cx="2895600" cy="3131536"/>
          </a:xfrm>
        </p:grpSpPr>
        <p:grpSp>
          <p:nvGrpSpPr>
            <p:cNvPr id="9222" name="Group 4"/>
            <p:cNvGrpSpPr>
              <a:grpSpLocks/>
            </p:cNvGrpSpPr>
            <p:nvPr/>
          </p:nvGrpSpPr>
          <p:grpSpPr bwMode="auto">
            <a:xfrm>
              <a:off x="0" y="3155757"/>
              <a:ext cx="2895600" cy="2254441"/>
              <a:chOff x="-47625" y="3431134"/>
              <a:chExt cx="2981325" cy="2196553"/>
            </a:xfrm>
          </p:grpSpPr>
          <p:grpSp>
            <p:nvGrpSpPr>
              <p:cNvPr id="9226" name="Group 26"/>
              <p:cNvGrpSpPr>
                <a:grpSpLocks/>
              </p:cNvGrpSpPr>
              <p:nvPr/>
            </p:nvGrpSpPr>
            <p:grpSpPr bwMode="auto">
              <a:xfrm>
                <a:off x="1754188" y="4173538"/>
                <a:ext cx="1179512" cy="1441450"/>
                <a:chOff x="1715267" y="3757887"/>
                <a:chExt cx="1158447" cy="1294425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74" t="21024" r="62803" b="47243"/>
                <a:stretch/>
              </p:blipFill>
              <p:spPr>
                <a:xfrm rot="1309653">
                  <a:off x="1715267" y="3757887"/>
                  <a:ext cx="723036" cy="476510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8899" y="3996321"/>
                  <a:ext cx="1084815" cy="1055991"/>
                </a:xfrm>
                <a:prstGeom prst="rect">
                  <a:avLst/>
                </a:prstGeom>
              </p:spPr>
            </p:pic>
          </p:grp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47625" y="3431134"/>
                <a:ext cx="2352675" cy="2196553"/>
              </a:xfrm>
              <a:prstGeom prst="rect">
                <a:avLst/>
              </a:prstGeom>
            </p:spPr>
          </p:pic>
        </p:grpSp>
        <p:pic>
          <p:nvPicPr>
            <p:cNvPr id="9223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3447">
              <a:off x="577057" y="2603346"/>
              <a:ext cx="435381" cy="43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280" y="2278662"/>
              <a:ext cx="570520" cy="57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6020">
              <a:off x="1330513" y="2619698"/>
              <a:ext cx="430873" cy="430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0116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1447800" y="2571750"/>
            <a:ext cx="6248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cs typeface="Arial" panose="020B0604020202020204" pitchFamily="34" charset="0"/>
              </a:rPr>
              <a:t>Benefits Considerations for New Hires</a:t>
            </a: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85750" y="2209800"/>
            <a:ext cx="857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9775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spcBef>
                <a:spcPct val="0"/>
              </a:spcBef>
            </a:pPr>
            <a:endParaRPr lang="en-US" altLang="en-US" sz="1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8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03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48343" y="2362200"/>
            <a:ext cx="8534400" cy="1143000"/>
          </a:xfrm>
        </p:spPr>
        <p:txBody>
          <a:bodyPr/>
          <a:lstStyle/>
          <a:p>
            <a:r>
              <a:rPr lang="en-US" altLang="en-US" b="1" dirty="0" smtClean="0"/>
              <a:t>Annual Renewals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74469" y="5181600"/>
            <a:ext cx="8229600" cy="487363"/>
          </a:xfrm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7592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50938"/>
            <a:ext cx="8458200" cy="7078662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/>
              <a:t>Date of hire may impact benefits effective dates.</a:t>
            </a:r>
          </a:p>
          <a:p>
            <a:pPr marL="1371600" lvl="2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kern="1200" dirty="0" smtClean="0">
                <a:solidFill>
                  <a:prstClr val="black"/>
                </a:solidFill>
              </a:rPr>
              <a:t>Choose early to mid-month hire dates to allow time to process job appt.</a:t>
            </a:r>
          </a:p>
          <a:p>
            <a:pPr marL="1371600" lvl="2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kern="1200" dirty="0" smtClean="0">
                <a:solidFill>
                  <a:prstClr val="black"/>
                </a:solidFill>
              </a:rPr>
              <a:t>Avoid hire dates late in the month or on the last day of the month.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kern="1200" dirty="0" smtClean="0">
                <a:solidFill>
                  <a:prstClr val="black"/>
                </a:solidFill>
              </a:rPr>
              <a:t>Use current toolkits and Letter of Appointment documents on HR website.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3000" kern="1200" dirty="0" smtClean="0">
              <a:solidFill>
                <a:prstClr val="black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800" kern="1200" dirty="0" smtClean="0">
              <a:solidFill>
                <a:prstClr val="black"/>
              </a:solidFill>
            </a:endParaRPr>
          </a:p>
          <a:p>
            <a:pPr marL="80010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800" kern="1200" dirty="0">
              <a:solidFill>
                <a:prstClr val="black"/>
              </a:solidFill>
            </a:endParaRPr>
          </a:p>
          <a:p>
            <a:pPr marL="80010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800" kern="1200" dirty="0" smtClean="0">
              <a:solidFill>
                <a:prstClr val="black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1800" kern="120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762000" y="9144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Benefits Considerations for New Hires</a:t>
            </a:r>
          </a:p>
        </p:txBody>
      </p:sp>
    </p:spTree>
    <p:extLst>
      <p:ext uri="{BB962C8B-B14F-4D97-AF65-F5344CB8AC3E}">
        <p14:creationId xmlns:p14="http://schemas.microsoft.com/office/powerpoint/2010/main" val="529833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497507"/>
            <a:ext cx="8410575" cy="3573463"/>
          </a:xfrm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kern="1200" dirty="0" smtClean="0">
                <a:solidFill>
                  <a:prstClr val="black"/>
                </a:solidFill>
              </a:rPr>
              <a:t>Inform </a:t>
            </a:r>
            <a:r>
              <a:rPr lang="en-US" sz="2800" kern="1200" dirty="0">
                <a:solidFill>
                  <a:prstClr val="black"/>
                </a:solidFill>
              </a:rPr>
              <a:t>hires about when coverage may reasonably </a:t>
            </a:r>
            <a:r>
              <a:rPr lang="en-US" sz="2800" kern="1200" dirty="0" smtClean="0">
                <a:solidFill>
                  <a:prstClr val="black"/>
                </a:solidFill>
              </a:rPr>
              <a:t>begin.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kern="1200" dirty="0" smtClean="0">
                <a:solidFill>
                  <a:prstClr val="black"/>
                </a:solidFill>
              </a:rPr>
              <a:t>Recommend </a:t>
            </a:r>
            <a:r>
              <a:rPr lang="en-US" sz="2800" kern="1200" dirty="0">
                <a:solidFill>
                  <a:prstClr val="black"/>
                </a:solidFill>
              </a:rPr>
              <a:t>new hires </a:t>
            </a:r>
            <a:r>
              <a:rPr lang="en-US" sz="2800" kern="1200" dirty="0" smtClean="0">
                <a:solidFill>
                  <a:prstClr val="black"/>
                </a:solidFill>
              </a:rPr>
              <a:t>complete benefits enrollment early. </a:t>
            </a:r>
            <a:endParaRPr lang="en-US" sz="2800" kern="1200" dirty="0">
              <a:solidFill>
                <a:prstClr val="black"/>
              </a:solidFill>
            </a:endParaRPr>
          </a:p>
          <a:p>
            <a:pPr marL="80010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kern="1200" dirty="0" smtClean="0">
                <a:solidFill>
                  <a:prstClr val="black"/>
                </a:solidFill>
              </a:rPr>
              <a:t>New hires may need to check </a:t>
            </a:r>
            <a:r>
              <a:rPr lang="en-US" sz="2800" kern="1200" dirty="0">
                <a:solidFill>
                  <a:prstClr val="black"/>
                </a:solidFill>
              </a:rPr>
              <a:t>with the prior employer </a:t>
            </a:r>
            <a:r>
              <a:rPr lang="en-US" sz="2800" kern="1200" dirty="0" smtClean="0">
                <a:solidFill>
                  <a:prstClr val="black"/>
                </a:solidFill>
              </a:rPr>
              <a:t>for </a:t>
            </a:r>
            <a:r>
              <a:rPr lang="en-US" sz="2800" kern="1200" dirty="0">
                <a:solidFill>
                  <a:prstClr val="black"/>
                </a:solidFill>
              </a:rPr>
              <a:t>coverage end dates and </a:t>
            </a:r>
            <a:r>
              <a:rPr lang="en-US" sz="2800" kern="1200" dirty="0" smtClean="0">
                <a:solidFill>
                  <a:prstClr val="black"/>
                </a:solidFill>
              </a:rPr>
              <a:t>COBRA availability.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1800" kern="120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762000" y="990600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Benefits Considerations for New </a:t>
            </a:r>
            <a:r>
              <a:rPr lang="en-US" altLang="en-US" dirty="0" smtClean="0">
                <a:solidFill>
                  <a:srgbClr val="000000"/>
                </a:solidFill>
              </a:rPr>
              <a:t>Hires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(continued)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65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2"/>
          <p:cNvSpPr>
            <a:spLocks noGrp="1"/>
          </p:cNvSpPr>
          <p:nvPr>
            <p:ph type="body" idx="1"/>
          </p:nvPr>
        </p:nvSpPr>
        <p:spPr>
          <a:xfrm>
            <a:off x="4622800" y="1757363"/>
            <a:ext cx="4305300" cy="415607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altLang="en-US" sz="240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en-US" sz="240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400" smtClean="0"/>
              <a:t>Recommend new hires use </a:t>
            </a:r>
            <a:r>
              <a:rPr lang="en-US" altLang="en-US" sz="2400" smtClean="0">
                <a:hlinkClick r:id="rId3"/>
              </a:rPr>
              <a:t>ALEX</a:t>
            </a:r>
            <a:r>
              <a:rPr lang="en-US" altLang="en-US" sz="2400" smtClean="0"/>
              <a:t>, UF’s virtual benefits counselor.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400" smtClean="0"/>
              <a:t>Available 24/7.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400" smtClean="0"/>
              <a:t>Helps employees choose the best benefits.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400" smtClean="0"/>
              <a:t>Use ALEX, then complete benefits enrollment online.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774700" y="680145"/>
            <a:ext cx="815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+mj-lt"/>
              </a:rPr>
              <a:t>Benefits</a:t>
            </a:r>
            <a:r>
              <a:rPr lang="en-US" altLang="en-US" sz="3200" dirty="0" smtClean="0">
                <a:solidFill>
                  <a:srgbClr val="000000"/>
                </a:solidFill>
              </a:rPr>
              <a:t> Considerations for New Hires</a:t>
            </a:r>
          </a:p>
          <a:p>
            <a:pPr algn="ctr">
              <a:defRPr/>
            </a:pPr>
            <a:r>
              <a:rPr lang="en-US" altLang="en-US" sz="3200" dirty="0" smtClean="0">
                <a:solidFill>
                  <a:srgbClr val="000000"/>
                </a:solidFill>
              </a:rPr>
              <a:t>(continued)</a:t>
            </a:r>
          </a:p>
        </p:txBody>
      </p:sp>
      <p:pic>
        <p:nvPicPr>
          <p:cNvPr id="1536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32000"/>
            <a:ext cx="3657600" cy="39116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6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1757363"/>
            <a:ext cx="19050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763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288" y="3589338"/>
            <a:ext cx="8610600" cy="3268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kern="1200" dirty="0" smtClean="0">
                <a:solidFill>
                  <a:prstClr val="black"/>
                </a:solidFill>
              </a:rPr>
              <a:t>  Considerations for </a:t>
            </a:r>
            <a:r>
              <a:rPr lang="en-US" sz="2600" b="1" kern="1200" dirty="0" smtClean="0">
                <a:solidFill>
                  <a:prstClr val="black"/>
                </a:solidFill>
              </a:rPr>
              <a:t>state plan </a:t>
            </a:r>
            <a:r>
              <a:rPr lang="en-US" sz="2600" kern="1200" dirty="0" smtClean="0">
                <a:solidFill>
                  <a:prstClr val="black"/>
                </a:solidFill>
              </a:rPr>
              <a:t>enrollment &amp; eligibility: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kern="1200" dirty="0" smtClean="0">
                <a:solidFill>
                  <a:prstClr val="black"/>
                </a:solidFill>
              </a:rPr>
              <a:t>Job data not in the UF or People First systems by the end of month may delay coverage by </a:t>
            </a:r>
            <a:r>
              <a:rPr lang="en-US" sz="2600" b="1" kern="1200" dirty="0" smtClean="0">
                <a:solidFill>
                  <a:prstClr val="black"/>
                </a:solidFill>
              </a:rPr>
              <a:t>at least one month</a:t>
            </a:r>
            <a:r>
              <a:rPr lang="en-US" sz="2600" kern="1200" dirty="0" smtClean="0">
                <a:solidFill>
                  <a:prstClr val="black"/>
                </a:solidFill>
              </a:rPr>
              <a:t> for state plans. 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kern="1200" dirty="0" smtClean="0">
                <a:solidFill>
                  <a:prstClr val="black"/>
                </a:solidFill>
              </a:rPr>
              <a:t>Prior </a:t>
            </a:r>
            <a:r>
              <a:rPr lang="en-US" sz="2600" kern="1200" dirty="0">
                <a:solidFill>
                  <a:prstClr val="black"/>
                </a:solidFill>
              </a:rPr>
              <a:t>OPS employment </a:t>
            </a:r>
            <a:r>
              <a:rPr lang="en-US" sz="2600" kern="1200" dirty="0" smtClean="0">
                <a:solidFill>
                  <a:prstClr val="black"/>
                </a:solidFill>
              </a:rPr>
              <a:t>(UF </a:t>
            </a:r>
            <a:r>
              <a:rPr lang="en-US" sz="2600" kern="1200" dirty="0">
                <a:solidFill>
                  <a:prstClr val="black"/>
                </a:solidFill>
              </a:rPr>
              <a:t>or other </a:t>
            </a:r>
            <a:r>
              <a:rPr lang="en-US" sz="2600" kern="1200" dirty="0" smtClean="0">
                <a:solidFill>
                  <a:prstClr val="black"/>
                </a:solidFill>
              </a:rPr>
              <a:t>agencies) </a:t>
            </a:r>
            <a:r>
              <a:rPr lang="en-US" sz="2600" kern="1200" dirty="0">
                <a:solidFill>
                  <a:prstClr val="black"/>
                </a:solidFill>
              </a:rPr>
              <a:t>may impact benefits </a:t>
            </a:r>
            <a:r>
              <a:rPr lang="en-US" sz="2600" kern="1200" dirty="0" smtClean="0">
                <a:solidFill>
                  <a:prstClr val="black"/>
                </a:solidFill>
              </a:rPr>
              <a:t>eligibility—more on OPS to follow.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dirty="0" smtClean="0"/>
              <a:t>Job data </a:t>
            </a:r>
            <a:r>
              <a:rPr lang="en-US" sz="2600" dirty="0"/>
              <a:t>must be </a:t>
            </a:r>
            <a:r>
              <a:rPr lang="en-US" sz="2600" dirty="0" smtClean="0"/>
              <a:t>in </a:t>
            </a:r>
            <a:r>
              <a:rPr lang="en-US" sz="2600" dirty="0"/>
              <a:t>both </a:t>
            </a:r>
            <a:r>
              <a:rPr lang="en-US" sz="2600" dirty="0" smtClean="0"/>
              <a:t>PeopleSoft </a:t>
            </a:r>
            <a:r>
              <a:rPr lang="en-US" sz="2600" i="1" u="sng" dirty="0" smtClean="0"/>
              <a:t>and</a:t>
            </a:r>
            <a:r>
              <a:rPr lang="en-US" sz="2600" dirty="0" smtClean="0"/>
              <a:t> People First </a:t>
            </a:r>
            <a:r>
              <a:rPr lang="en-US" sz="2600" dirty="0"/>
              <a:t>before the employee can access their online </a:t>
            </a:r>
            <a:r>
              <a:rPr lang="en-US" sz="2600" dirty="0" smtClean="0"/>
              <a:t>enrollment.  </a:t>
            </a:r>
            <a:endParaRPr lang="en-US" sz="2600" kern="1200" dirty="0" smtClean="0">
              <a:solidFill>
                <a:prstClr val="black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kern="120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sz="2400" dirty="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725488" y="838200"/>
            <a:ext cx="815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Benefits Considerations for New Hires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940064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200400"/>
            <a:ext cx="8305800" cy="3200400"/>
          </a:xfrm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kern="1200" dirty="0">
                <a:solidFill>
                  <a:prstClr val="black"/>
                </a:solidFill>
              </a:rPr>
              <a:t>Timeframe to enroll</a:t>
            </a:r>
            <a:r>
              <a:rPr lang="en-US" sz="2800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smtClean="0">
                <a:solidFill>
                  <a:prstClr val="black"/>
                </a:solidFill>
              </a:rPr>
              <a:t>in state &amp; UF Select plans </a:t>
            </a:r>
            <a:r>
              <a:rPr lang="en-US" sz="2800" kern="1200" dirty="0" smtClean="0">
                <a:solidFill>
                  <a:prstClr val="black"/>
                </a:solidFill>
              </a:rPr>
              <a:t>-Employees </a:t>
            </a:r>
            <a:r>
              <a:rPr lang="en-US" sz="2800" kern="1200" dirty="0">
                <a:solidFill>
                  <a:prstClr val="black"/>
                </a:solidFill>
              </a:rPr>
              <a:t>have </a:t>
            </a:r>
            <a:r>
              <a:rPr lang="en-US" sz="2800" u="sng" kern="1200" dirty="0">
                <a:solidFill>
                  <a:prstClr val="black"/>
                </a:solidFill>
              </a:rPr>
              <a:t>60</a:t>
            </a:r>
            <a:r>
              <a:rPr lang="en-US" sz="2800" kern="1200" dirty="0">
                <a:solidFill>
                  <a:prstClr val="black"/>
                </a:solidFill>
              </a:rPr>
              <a:t> calendar days from </a:t>
            </a:r>
            <a:r>
              <a:rPr lang="en-US" sz="2800" kern="1200" dirty="0" smtClean="0">
                <a:solidFill>
                  <a:prstClr val="black"/>
                </a:solidFill>
              </a:rPr>
              <a:t>hire date </a:t>
            </a:r>
            <a:r>
              <a:rPr lang="en-US" sz="2800" kern="1200" dirty="0">
                <a:solidFill>
                  <a:prstClr val="black"/>
                </a:solidFill>
              </a:rPr>
              <a:t>or </a:t>
            </a:r>
            <a:r>
              <a:rPr lang="en-US" sz="2800" kern="1200" dirty="0" smtClean="0">
                <a:solidFill>
                  <a:prstClr val="black"/>
                </a:solidFill>
              </a:rPr>
              <a:t>qualifying event date to enroll or make changes.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kern="1200" dirty="0" smtClean="0">
                <a:solidFill>
                  <a:prstClr val="black"/>
                </a:solidFill>
              </a:rPr>
              <a:t>Using Plan Coverage </a:t>
            </a:r>
            <a:r>
              <a:rPr lang="en-US" sz="2800" kern="1200" dirty="0" smtClean="0">
                <a:solidFill>
                  <a:prstClr val="black"/>
                </a:solidFill>
              </a:rPr>
              <a:t>- </a:t>
            </a:r>
            <a:r>
              <a:rPr lang="en-US" sz="2800" kern="1200" dirty="0" smtClean="0">
                <a:solidFill>
                  <a:prstClr val="black"/>
                </a:solidFill>
                <a:ea typeface="+mn-ea"/>
                <a:cs typeface="+mn-cs"/>
              </a:rPr>
              <a:t>Coverage can be used once premium is posted </a:t>
            </a:r>
            <a:r>
              <a:rPr lang="en-US" sz="2800" kern="1200" dirty="0">
                <a:solidFill>
                  <a:prstClr val="black"/>
                </a:solidFill>
                <a:ea typeface="+mn-ea"/>
                <a:cs typeface="+mn-cs"/>
              </a:rPr>
              <a:t>and insurance ID </a:t>
            </a:r>
            <a:r>
              <a:rPr lang="en-US" sz="2800" kern="1200" dirty="0" smtClean="0">
                <a:solidFill>
                  <a:prstClr val="black"/>
                </a:solidFill>
                <a:ea typeface="+mn-ea"/>
                <a:cs typeface="+mn-cs"/>
              </a:rPr>
              <a:t>cards are received.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200" kern="12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4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219200" y="762000"/>
            <a:ext cx="7315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Benefits Considerations for New Hires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1071074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793" y="1828800"/>
            <a:ext cx="7772400" cy="1500187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OPS Benefits Eligibility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60632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2"/>
          <p:cNvSpPr>
            <a:spLocks noGrp="1"/>
          </p:cNvSpPr>
          <p:nvPr>
            <p:ph type="body" idx="1"/>
          </p:nvPr>
        </p:nvSpPr>
        <p:spPr>
          <a:xfrm>
            <a:off x="-152400" y="2514600"/>
            <a:ext cx="9144000" cy="3733800"/>
          </a:xfrm>
        </p:spPr>
        <p:txBody>
          <a:bodyPr/>
          <a:lstStyle/>
          <a:p>
            <a:pPr marL="285750" lvl="1" indent="-28575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2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2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4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2" indent="-28575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OPS employees eligible for benefits when expected to work 30+ hours on average.</a:t>
            </a:r>
          </a:p>
          <a:p>
            <a:pPr marL="742950" lvl="2" indent="-28575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Applicable to:</a:t>
            </a:r>
          </a:p>
          <a:p>
            <a:pPr marL="1200150" lvl="3" indent="-28575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 hires.</a:t>
            </a:r>
          </a:p>
          <a:p>
            <a:pPr marL="1200150" lvl="3" indent="-28575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Internal promotions.</a:t>
            </a:r>
          </a:p>
          <a:p>
            <a:pPr marL="1200150" lvl="3" indent="-28575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Movement to/from other state agencies.</a:t>
            </a:r>
          </a:p>
          <a:p>
            <a:pPr marL="1200150" lvl="3" indent="-28575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Increase in hours without position change.</a:t>
            </a:r>
          </a:p>
          <a:p>
            <a:pPr marL="742950" lvl="2" indent="-28575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Note: </a:t>
            </a:r>
            <a:r>
              <a:rPr lang="en-US" altLang="en-US" sz="2400" i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Increase in hours may need to be reported to People First Service Center by Benefits Office. </a:t>
            </a:r>
          </a:p>
          <a:p>
            <a:pPr marL="742950" lvl="2" indent="-28575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OPS may elect early effective date on health insurance only.</a:t>
            </a:r>
          </a:p>
          <a:p>
            <a:endParaRPr lang="en-US" altLang="en-US" sz="2200" dirty="0" smtClean="0"/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524000" y="914400"/>
            <a:ext cx="617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+mj-lt"/>
              </a:rPr>
              <a:t>OPS Benefits Eligibility</a:t>
            </a:r>
          </a:p>
        </p:txBody>
      </p:sp>
    </p:spTree>
    <p:extLst>
      <p:ext uri="{BB962C8B-B14F-4D97-AF65-F5344CB8AC3E}">
        <p14:creationId xmlns:p14="http://schemas.microsoft.com/office/powerpoint/2010/main" val="586375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05200"/>
            <a:ext cx="5899150" cy="928688"/>
          </a:xfrm>
        </p:spPr>
        <p:txBody>
          <a:bodyPr/>
          <a:lstStyle/>
          <a:p>
            <a:pPr marL="285750" lvl="1" indent="-28575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60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45720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altLang="en-US" sz="240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45720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altLang="en-US" sz="240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45720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altLang="en-US" sz="240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sz="2800" smtClean="0"/>
              <a:t>Other benefits resources: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447800" y="779463"/>
            <a:ext cx="6172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Benefits Questions?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43000" y="2236788"/>
          <a:ext cx="5943600" cy="1554163"/>
        </p:xfrm>
        <a:graphic>
          <a:graphicData uri="http://schemas.openxmlformats.org/drawingml/2006/table">
            <a:tbl>
              <a:tblPr/>
              <a:tblGrid>
                <a:gridCol w="1794344">
                  <a:extLst>
                    <a:ext uri="{9D8B030D-6E8A-4147-A177-3AD203B41FA5}">
                      <a16:colId xmlns="" xmlns:a16="http://schemas.microsoft.com/office/drawing/2014/main" val="2606183234"/>
                    </a:ext>
                  </a:extLst>
                </a:gridCol>
                <a:gridCol w="4149256">
                  <a:extLst>
                    <a:ext uri="{9D8B030D-6E8A-4147-A177-3AD203B41FA5}">
                      <a16:colId xmlns="" xmlns:a16="http://schemas.microsoft.com/office/drawing/2014/main" val="587138705"/>
                    </a:ext>
                  </a:extLst>
                </a:gridCol>
              </a:tblGrid>
              <a:tr h="5642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Email us: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hlinkClick r:id="rId3"/>
                        </a:rPr>
                        <a:t>benefits@ufl.edu</a:t>
                      </a:r>
                      <a:endParaRPr lang="en-US" sz="240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9430431"/>
                  </a:ext>
                </a:extLst>
              </a:tr>
              <a:tr h="48997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Call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us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(352) 392-2477</a:t>
                      </a: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4738252"/>
                  </a:ext>
                </a:extLst>
              </a:tr>
              <a:tr h="4999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Visit us: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/>
                        </a:rPr>
                        <a:t>Schedule appointment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/>
                        </a:rPr>
                        <a:t>online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51313008"/>
                  </a:ext>
                </a:extLst>
              </a:tr>
            </a:tbl>
          </a:graphicData>
        </a:graphic>
      </p:graphicFrame>
      <p:grpSp>
        <p:nvGrpSpPr>
          <p:cNvPr id="20491" name="Group 1"/>
          <p:cNvGrpSpPr>
            <a:grpSpLocks/>
          </p:cNvGrpSpPr>
          <p:nvPr/>
        </p:nvGrpSpPr>
        <p:grpSpPr bwMode="auto">
          <a:xfrm>
            <a:off x="685800" y="4579938"/>
            <a:ext cx="7696200" cy="1535112"/>
            <a:chOff x="2122440" y="4743106"/>
            <a:chExt cx="6287308" cy="1534331"/>
          </a:xfrm>
        </p:grpSpPr>
        <p:pic>
          <p:nvPicPr>
            <p:cNvPr id="20494" name="Picture 6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948" y="4743106"/>
              <a:ext cx="933759" cy="365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5" name="TextBox 2"/>
            <p:cNvSpPr txBox="1">
              <a:spLocks noChangeArrowheads="1"/>
            </p:cNvSpPr>
            <p:nvPr/>
          </p:nvSpPr>
          <p:spPr bwMode="auto">
            <a:xfrm>
              <a:off x="2122440" y="4743106"/>
              <a:ext cx="6287308" cy="153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107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</a:pPr>
              <a:r>
                <a:rPr lang="en-US" altLang="en-US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(</a:t>
              </a:r>
              <a:r>
                <a:rPr lang="en-US" altLang="en-US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  <a:hlinkClick r:id="rId5"/>
                </a:rPr>
                <a:t>online</a:t>
              </a:r>
              <a:r>
                <a:rPr lang="en-US" altLang="en-US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“virtual benefits counselor”)</a:t>
              </a:r>
            </a:p>
            <a:p>
              <a:pPr lvl="2">
                <a:lnSpc>
                  <a:spcPct val="107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</a:pPr>
              <a:r>
                <a:rPr lang="en-US" altLang="en-US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UF HR </a:t>
              </a:r>
              <a:r>
                <a:rPr lang="en-US" altLang="en-US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  <a:hlinkClick r:id="rId7"/>
                </a:rPr>
                <a:t>Benefits &amp; Rewards website</a:t>
              </a:r>
              <a:endParaRPr lang="en-US" altLang="en-US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2">
                <a:lnSpc>
                  <a:spcPct val="107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</a:pPr>
              <a:r>
                <a:rPr lang="en-US" altLang="en-US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  <a:hlinkClick r:id="rId8"/>
                </a:rPr>
                <a:t>UF at Work</a:t>
              </a:r>
              <a:r>
                <a:rPr lang="en-US" altLang="en-US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newsletter articles</a:t>
              </a:r>
              <a:endParaRPr lang="en-US" altLang="en-US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492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73263"/>
            <a:ext cx="1919288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TextBox 3"/>
          <p:cNvSpPr txBox="1">
            <a:spLocks noChangeArrowheads="1"/>
          </p:cNvSpPr>
          <p:nvPr/>
        </p:nvSpPr>
        <p:spPr bwMode="auto">
          <a:xfrm>
            <a:off x="-52388" y="1682750"/>
            <a:ext cx="61722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UF HR Benefits has answers!</a:t>
            </a:r>
          </a:p>
        </p:txBody>
      </p:sp>
    </p:spTree>
    <p:extLst>
      <p:ext uri="{BB962C8B-B14F-4D97-AF65-F5344CB8AC3E}">
        <p14:creationId xmlns:p14="http://schemas.microsoft.com/office/powerpoint/2010/main" val="1093070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341313" y="838200"/>
            <a:ext cx="8534400" cy="1066800"/>
          </a:xfrm>
        </p:spPr>
        <p:txBody>
          <a:bodyPr/>
          <a:lstStyle/>
          <a:p>
            <a:r>
              <a:rPr lang="en-US" altLang="en-US" sz="4800" b="1" smtClean="0">
                <a:solidFill>
                  <a:srgbClr val="FF0000"/>
                </a:solidFill>
              </a:rPr>
              <a:t>Important Dates</a:t>
            </a:r>
          </a:p>
        </p:txBody>
      </p:sp>
      <p:sp>
        <p:nvSpPr>
          <p:cNvPr id="31747" name="Content Placeholder 8"/>
          <p:cNvSpPr>
            <a:spLocks noGrp="1"/>
          </p:cNvSpPr>
          <p:nvPr>
            <p:ph idx="1"/>
          </p:nvPr>
        </p:nvSpPr>
        <p:spPr>
          <a:xfrm>
            <a:off x="352425" y="1905000"/>
            <a:ext cx="8326438" cy="3962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400" dirty="0" smtClean="0"/>
              <a:t> </a:t>
            </a:r>
          </a:p>
          <a:p>
            <a:pPr marL="0" indent="0">
              <a:buFontTx/>
              <a:buNone/>
              <a:defRPr/>
            </a:pPr>
            <a:endParaRPr lang="en-US" altLang="en-US" sz="24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/>
              <a:t>GBAS/RAFT “It’s a Team Effort!” Event</a:t>
            </a:r>
            <a:r>
              <a:rPr lang="en-US" altLang="en-US" sz="2400" dirty="0"/>
              <a:t> – </a:t>
            </a:r>
            <a:r>
              <a:rPr lang="en-US" altLang="en-US" sz="2400" dirty="0" smtClean="0"/>
              <a:t>                   July 17, </a:t>
            </a:r>
            <a:r>
              <a:rPr lang="en-US" altLang="en-US" sz="2400" dirty="0"/>
              <a:t>2018.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/>
              <a:t>For staff who support 9</a:t>
            </a:r>
            <a:r>
              <a:rPr lang="en-US" altLang="en-US" sz="2000" dirty="0" smtClean="0"/>
              <a:t>-month </a:t>
            </a:r>
            <a:r>
              <a:rPr lang="en-US" altLang="en-US" sz="2000" dirty="0"/>
              <a:t>Faculty</a:t>
            </a:r>
            <a:endParaRPr lang="en-US" altLang="en-US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/>
              <a:t>Next HR Forum</a:t>
            </a:r>
            <a:r>
              <a:rPr lang="en-US" altLang="en-US" sz="2400" dirty="0"/>
              <a:t> – </a:t>
            </a:r>
            <a:r>
              <a:rPr lang="en-US" altLang="en-US" sz="2400" dirty="0" smtClean="0"/>
              <a:t>August 1, </a:t>
            </a:r>
            <a:r>
              <a:rPr lang="en-US" altLang="en-US" sz="2400" dirty="0"/>
              <a:t>2018</a:t>
            </a:r>
          </a:p>
          <a:p>
            <a:pPr marL="457200" lvl="1" indent="0">
              <a:buFontTx/>
              <a:buNone/>
              <a:defRPr/>
            </a:pPr>
            <a:endParaRPr lang="en-US" altLang="en-US" sz="2000" dirty="0" smtClean="0"/>
          </a:p>
          <a:p>
            <a:pPr marL="457200" lvl="1" indent="0">
              <a:buFontTx/>
              <a:buNone/>
              <a:defRPr/>
            </a:pPr>
            <a:endParaRPr lang="en-US" altLang="en-US" sz="2000" dirty="0"/>
          </a:p>
          <a:p>
            <a:pPr marL="0" indent="0">
              <a:buFontTx/>
              <a:buNone/>
              <a:defRPr/>
            </a:pPr>
            <a:endParaRPr lang="en-US" altLang="en-US" sz="2400" dirty="0" smtClean="0"/>
          </a:p>
          <a:p>
            <a:pPr marL="0" indent="0">
              <a:buFontTx/>
              <a:buNone/>
              <a:defRPr/>
            </a:pPr>
            <a:endParaRPr lang="en-US" altLang="en-US" sz="2400" dirty="0" smtClean="0"/>
          </a:p>
          <a:p>
            <a:pPr marL="0" indent="0">
              <a:buFontTx/>
              <a:buNone/>
              <a:defRPr/>
            </a:pPr>
            <a:endParaRPr lang="en-US" altLang="en-US" sz="24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400" dirty="0" smtClean="0"/>
          </a:p>
          <a:p>
            <a:pPr marL="0" indent="0">
              <a:buFontTx/>
              <a:buNone/>
              <a:defRPr/>
            </a:pPr>
            <a:endParaRPr lang="en-US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474073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Perquisite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Renewals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4221163"/>
          </a:xfrm>
        </p:spPr>
        <p:txBody>
          <a:bodyPr/>
          <a:lstStyle/>
          <a:p>
            <a:r>
              <a:rPr lang="en-US" altLang="en-US" sz="1700" dirty="0" smtClean="0"/>
              <a:t>Departments have been sent a summary report of perquisites approved during the 2017-2018 fiscal year.</a:t>
            </a:r>
          </a:p>
          <a:p>
            <a:endParaRPr lang="en-US" altLang="en-US" sz="1700" dirty="0" smtClean="0"/>
          </a:p>
          <a:p>
            <a:r>
              <a:rPr lang="en-US" altLang="en-US" sz="1700" dirty="0" smtClean="0"/>
              <a:t>To renew, delete, or make changes to perquisites for the 2018-2019 fiscal year, departments should use the report and instructions provided and submit renewal information to Classification and Compensation no later than July 1.</a:t>
            </a:r>
          </a:p>
          <a:p>
            <a:endParaRPr lang="en-US" altLang="en-US" sz="1700" dirty="0" smtClean="0"/>
          </a:p>
          <a:p>
            <a:r>
              <a:rPr lang="en-US" altLang="en-US" sz="1700" dirty="0" smtClean="0"/>
              <a:t>Requests for new perquisites should be submitted as a new request using the </a:t>
            </a:r>
            <a:r>
              <a:rPr lang="en-US" altLang="en-US" sz="1700" dirty="0" smtClean="0">
                <a:hlinkClick r:id="rId2"/>
              </a:rPr>
              <a:t>Request for Approval of Perquisites or Sale of Goods and Services</a:t>
            </a:r>
            <a:r>
              <a:rPr lang="en-US" altLang="en-US" sz="1700" dirty="0" smtClean="0"/>
              <a:t> form.  </a:t>
            </a:r>
          </a:p>
          <a:p>
            <a:endParaRPr lang="en-US" altLang="en-US" sz="1700" dirty="0" smtClean="0"/>
          </a:p>
          <a:p>
            <a:r>
              <a:rPr lang="en-US" altLang="en-US" sz="1700" dirty="0" smtClean="0"/>
              <a:t>Questions may be directed to Classification and Compensation at (352) 273-2842 or by email at </a:t>
            </a:r>
            <a:r>
              <a:rPr lang="en-US" altLang="en-US" sz="1700" dirty="0" smtClean="0">
                <a:hlinkClick r:id="rId3"/>
              </a:rPr>
              <a:t>compensation@ufl.edu</a:t>
            </a:r>
            <a:r>
              <a:rPr lang="en-US" altLang="en-US" sz="1700" dirty="0" smtClean="0"/>
              <a:t>.</a:t>
            </a:r>
          </a:p>
          <a:p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743609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Alternate Work Location Agreements </a:t>
            </a:r>
          </a:p>
        </p:txBody>
      </p:sp>
      <p:sp>
        <p:nvSpPr>
          <p:cNvPr id="1126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800" dirty="0" smtClean="0"/>
              <a:t>Alternate work location agreements that will continue into the 2018-2019 fiscal year should be submitted to UFHR by July 1</a:t>
            </a:r>
            <a:r>
              <a:rPr lang="en-US" altLang="en-US" sz="1800" baseline="30000" dirty="0" smtClean="0"/>
              <a:t>st</a:t>
            </a:r>
            <a:r>
              <a:rPr lang="en-US" altLang="en-US" sz="1800" dirty="0" smtClean="0"/>
              <a:t>.</a:t>
            </a:r>
          </a:p>
          <a:p>
            <a:pPr>
              <a:spcBef>
                <a:spcPct val="0"/>
              </a:spcBef>
            </a:pPr>
            <a:r>
              <a:rPr lang="en-US" altLang="en-US" sz="1800" dirty="0" smtClean="0"/>
              <a:t>The renewal process is an opportunity to evaluate the success of the work arrangement and make modifications as appropriate.</a:t>
            </a:r>
          </a:p>
          <a:p>
            <a:pPr>
              <a:spcBef>
                <a:spcPct val="0"/>
              </a:spcBef>
            </a:pPr>
            <a:r>
              <a:rPr lang="en-US" altLang="en-US" sz="1800" dirty="0" smtClean="0"/>
              <a:t>Form location: </a:t>
            </a:r>
            <a:r>
              <a:rPr lang="en-US" altLang="en-US" sz="1800" dirty="0" smtClean="0">
                <a:hlinkClick r:id="rId2"/>
              </a:rPr>
              <a:t>http://hr.ufl.edu/wp-content/uploads/forms/recruitment/alternate.pdf</a:t>
            </a:r>
            <a:r>
              <a:rPr lang="en-US" altLang="en-US" sz="1800" dirty="0" smtClean="0"/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800" dirty="0" smtClean="0"/>
              <a:t>Dean/Director and VP Approval and Signature.</a:t>
            </a:r>
          </a:p>
          <a:p>
            <a:pPr>
              <a:spcBef>
                <a:spcPct val="0"/>
              </a:spcBef>
            </a:pPr>
            <a:r>
              <a:rPr lang="en-US" altLang="en-US" sz="1800" dirty="0" smtClean="0"/>
              <a:t>Questions may be directed to Classification and Compensation at (352) 273-2842 or by email at </a:t>
            </a:r>
            <a:r>
              <a:rPr lang="en-US" altLang="en-US" sz="1800" dirty="0" smtClean="0">
                <a:hlinkClick r:id="rId3"/>
              </a:rPr>
              <a:t>compensation@ufl.edu</a:t>
            </a:r>
            <a:r>
              <a:rPr lang="en-US" altLang="en-US" sz="1800" dirty="0" smtClean="0"/>
              <a:t>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2045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HR-600 Renewals</a:t>
            </a:r>
          </a:p>
        </p:txBody>
      </p:sp>
      <p:sp>
        <p:nvSpPr>
          <p:cNvPr id="921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>
                <a:cs typeface="Arial" pitchFamily="34" charset="0"/>
              </a:rPr>
              <a:t>Departments must renew extra state compensation commitments that extend into the new fiscal or academic year.</a:t>
            </a:r>
            <a:endParaRPr lang="en-US" sz="300" dirty="0" smtClean="0">
              <a:cs typeface="Arial" pitchFamily="34" charset="0"/>
            </a:endParaRPr>
          </a:p>
          <a:p>
            <a:pPr>
              <a:defRPr/>
            </a:pPr>
            <a:r>
              <a:rPr lang="en-US" sz="2000" dirty="0" smtClean="0">
                <a:cs typeface="Arial" pitchFamily="34" charset="0"/>
              </a:rPr>
              <a:t>For new or existing commitments for Additional University Employment, complete a </a:t>
            </a:r>
            <a:r>
              <a:rPr lang="en-US" sz="2000" dirty="0" smtClean="0">
                <a:cs typeface="Arial" pitchFamily="34" charset="0"/>
                <a:hlinkClick r:id="rId2"/>
              </a:rPr>
              <a:t>Request for Approval of Additional University Employment </a:t>
            </a:r>
            <a:r>
              <a:rPr lang="en-US" sz="2000" dirty="0" smtClean="0">
                <a:cs typeface="Arial" pitchFamily="34" charset="0"/>
              </a:rPr>
              <a:t>(HR-600) form and submit it to: </a:t>
            </a:r>
            <a:r>
              <a:rPr lang="en-US" sz="2000" dirty="0" smtClean="0">
                <a:cs typeface="Arial" pitchFamily="34" charset="0"/>
                <a:hlinkClick r:id="rId3"/>
              </a:rPr>
              <a:t>HR600Request@ad.ufl.edu</a:t>
            </a:r>
            <a:r>
              <a:rPr lang="en-US" sz="2000" dirty="0" smtClean="0">
                <a:cs typeface="Arial" pitchFamily="34" charset="0"/>
              </a:rPr>
              <a:t>. </a:t>
            </a:r>
            <a:endParaRPr lang="en-US" sz="1800" u="sng" dirty="0" smtClean="0"/>
          </a:p>
          <a:p>
            <a:pPr marL="0" indent="0">
              <a:buFontTx/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en-US" altLang="en-US" sz="2000" dirty="0" smtClean="0"/>
              <a:t>Questions may be directed to Classification and Compensation at (352) 273-2842 or by email at </a:t>
            </a:r>
            <a:r>
              <a:rPr lang="en-US" altLang="en-US" sz="2000" dirty="0" smtClean="0">
                <a:hlinkClick r:id="rId4"/>
              </a:rPr>
              <a:t>compensation@ufl.edu</a:t>
            </a:r>
            <a:r>
              <a:rPr lang="en-US" altLang="en-US" sz="2000" dirty="0" smtClean="0"/>
              <a:t>.</a:t>
            </a:r>
          </a:p>
          <a:p>
            <a:pPr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8248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DocuSign</a:t>
            </a:r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>
          <a:xfrm>
            <a:off x="391886" y="2362200"/>
            <a:ext cx="8229600" cy="4221163"/>
          </a:xfrm>
        </p:spPr>
        <p:txBody>
          <a:bodyPr/>
          <a:lstStyle/>
          <a:p>
            <a:r>
              <a:rPr lang="en-US" altLang="en-US" sz="2000" dirty="0" smtClean="0">
                <a:cs typeface="Arial" panose="020B0604020202020204" pitchFamily="34" charset="0"/>
              </a:rPr>
              <a:t>UF has implemented an electronic signature service that allows users to sign and initial an electronic document instead of a paper copy.</a:t>
            </a:r>
          </a:p>
          <a:p>
            <a:r>
              <a:rPr lang="en-US" altLang="en-US" sz="2000" dirty="0" smtClean="0">
                <a:cs typeface="Arial" panose="020B0604020202020204" pitchFamily="34" charset="0"/>
              </a:rPr>
              <a:t>By using the “envelope” feature, you can send electronic documents for signature-to one person or many people-and easily see that status of the documents you send.</a:t>
            </a:r>
          </a:p>
          <a:p>
            <a:r>
              <a:rPr lang="en-US" altLang="en-US" sz="2000" dirty="0" smtClean="0">
                <a:cs typeface="Arial" panose="020B0604020202020204" pitchFamily="34" charset="0"/>
              </a:rPr>
              <a:t>DocuSign can be utilized for all human resource forms such as HR600s, Alternative Work Location Agreements, and SPI’s.</a:t>
            </a:r>
          </a:p>
          <a:p>
            <a:r>
              <a:rPr lang="en-US" altLang="en-US" sz="2000" dirty="0" smtClean="0">
                <a:cs typeface="Arial" panose="020B0604020202020204" pitchFamily="34" charset="0"/>
              </a:rPr>
              <a:t>Additional information can be found at </a:t>
            </a:r>
            <a:r>
              <a:rPr lang="en-US" altLang="en-US" sz="2000" dirty="0" smtClean="0">
                <a:cs typeface="Arial" panose="020B0604020202020204" pitchFamily="34" charset="0"/>
                <a:hlinkClick r:id="rId2"/>
              </a:rPr>
              <a:t>https://it.ufl.edu/ufdocusign</a:t>
            </a:r>
            <a:endParaRPr lang="en-US" altLang="en-US" sz="2000" dirty="0" smtClean="0"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cs typeface="Arial" panose="020B0604020202020204" pitchFamily="34" charset="0"/>
                <a:hlinkClick r:id="rId3"/>
              </a:rPr>
              <a:t>https://www.docusign.com/</a:t>
            </a:r>
            <a:r>
              <a:rPr lang="en-US" altLang="en-US" sz="2000" dirty="0" smtClean="0">
                <a:cs typeface="Arial" panose="020B0604020202020204" pitchFamily="34" charset="0"/>
              </a:rPr>
              <a:t> . </a:t>
            </a:r>
            <a:endParaRPr lang="en-US" altLang="en-US" sz="2000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6597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>Supervisor ID Updates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3810000"/>
            <a:ext cx="8229600" cy="4221163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300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Supervisor Updates</a:t>
            </a:r>
          </a:p>
        </p:txBody>
      </p:sp>
      <p:sp>
        <p:nvSpPr>
          <p:cNvPr id="921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dirty="0" smtClean="0"/>
              <a:t>Definition of a Supervisor: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1600" dirty="0" smtClean="0"/>
              <a:t>The person directly responsible for providing oversight for, or directing the work of, another UF faculty or staff member. This typically includes clarifying performance and assignment expectations; providing feedback; approving vacation requests and time worked; and completing the faculty or staff member’s performance evaluation.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altLang="en-US" sz="1600" dirty="0" smtClean="0"/>
              <a:t>For tenure-track faculty appointed to a center, list the academic chair (or center director if tenure is held in the center).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altLang="en-US" sz="1600" dirty="0" smtClean="0"/>
              <a:t>For non-tenure tract faculty appointed to a center, list the center director.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altLang="en-US" sz="1600" dirty="0" smtClean="0"/>
              <a:t>For department chairs, list the dean.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altLang="en-US" sz="1600" dirty="0" smtClean="0"/>
              <a:t>For center directors, list either dean or SVP, depending upon to whom the person reports.</a:t>
            </a:r>
          </a:p>
        </p:txBody>
      </p:sp>
    </p:spTree>
    <p:extLst>
      <p:ext uri="{BB962C8B-B14F-4D97-AF65-F5344CB8AC3E}">
        <p14:creationId xmlns:p14="http://schemas.microsoft.com/office/powerpoint/2010/main" val="3730957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Forum">
  <a:themeElements>
    <a:clrScheme name="HRForu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RFor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Foru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Foru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Foru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Foru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Foru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Foru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Foru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Foru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Foru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Foru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Foru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Foru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HRForum</Template>
  <TotalTime>11153</TotalTime>
  <Words>1345</Words>
  <Application>Microsoft Office PowerPoint</Application>
  <PresentationFormat>On-screen Show (4:3)</PresentationFormat>
  <Paragraphs>183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Courier New</vt:lpstr>
      <vt:lpstr>Proxima Nova</vt:lpstr>
      <vt:lpstr>Times New Roman</vt:lpstr>
      <vt:lpstr>Wingdings</vt:lpstr>
      <vt:lpstr>HRForum</vt:lpstr>
      <vt:lpstr>PowerPoint Presentation</vt:lpstr>
      <vt:lpstr>Agenda</vt:lpstr>
      <vt:lpstr>Annual Renewals</vt:lpstr>
      <vt:lpstr>Perquisite Renewals</vt:lpstr>
      <vt:lpstr>Alternate Work Location Agreements </vt:lpstr>
      <vt:lpstr>HR-600 Renewals</vt:lpstr>
      <vt:lpstr>DocuSign</vt:lpstr>
      <vt:lpstr>    Supervisor ID Updates</vt:lpstr>
      <vt:lpstr>Supervisor Updates</vt:lpstr>
      <vt:lpstr>Supervisor Updates (continued)</vt:lpstr>
      <vt:lpstr>OPS Project Updates </vt:lpstr>
      <vt:lpstr>OPS</vt:lpstr>
      <vt:lpstr>OPS Job Code File</vt:lpstr>
      <vt:lpstr>Careers at UF </vt:lpstr>
      <vt:lpstr>Design Refresh</vt:lpstr>
      <vt:lpstr>PowerPoint Presentation</vt:lpstr>
      <vt:lpstr>PowerPoint Presentation</vt:lpstr>
      <vt:lpstr>PowerPoint Presentation</vt:lpstr>
      <vt:lpstr>PowerPoint Presentation</vt:lpstr>
      <vt:lpstr>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Dates</vt:lpstr>
      <vt:lpstr>PowerPoint Presentation</vt:lpstr>
    </vt:vector>
  </TitlesOfParts>
  <Company>Finance and Administration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jgentry</dc:creator>
  <cp:lastModifiedBy>Cobb, Kara Sue</cp:lastModifiedBy>
  <cp:revision>435</cp:revision>
  <cp:lastPrinted>2018-03-06T17:23:10Z</cp:lastPrinted>
  <dcterms:created xsi:type="dcterms:W3CDTF">2005-07-28T23:41:33Z</dcterms:created>
  <dcterms:modified xsi:type="dcterms:W3CDTF">2018-06-07T16:39:08Z</dcterms:modified>
</cp:coreProperties>
</file>