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40"/>
  </p:notesMasterIdLst>
  <p:sldIdLst>
    <p:sldId id="278" r:id="rId3"/>
    <p:sldId id="261" r:id="rId4"/>
    <p:sldId id="279" r:id="rId5"/>
    <p:sldId id="284" r:id="rId6"/>
    <p:sldId id="283" r:id="rId7"/>
    <p:sldId id="285" r:id="rId8"/>
    <p:sldId id="286" r:id="rId9"/>
    <p:sldId id="287" r:id="rId10"/>
    <p:sldId id="288" r:id="rId11"/>
    <p:sldId id="290" r:id="rId12"/>
    <p:sldId id="289" r:id="rId13"/>
    <p:sldId id="291" r:id="rId14"/>
    <p:sldId id="292" r:id="rId15"/>
    <p:sldId id="293" r:id="rId16"/>
    <p:sldId id="294" r:id="rId17"/>
    <p:sldId id="295" r:id="rId18"/>
    <p:sldId id="296" r:id="rId19"/>
    <p:sldId id="298" r:id="rId20"/>
    <p:sldId id="297" r:id="rId21"/>
    <p:sldId id="299" r:id="rId22"/>
    <p:sldId id="300" r:id="rId23"/>
    <p:sldId id="301" r:id="rId24"/>
    <p:sldId id="302" r:id="rId25"/>
    <p:sldId id="303" r:id="rId26"/>
    <p:sldId id="304" r:id="rId27"/>
    <p:sldId id="305" r:id="rId28"/>
    <p:sldId id="307" r:id="rId29"/>
    <p:sldId id="308" r:id="rId30"/>
    <p:sldId id="309" r:id="rId31"/>
    <p:sldId id="310" r:id="rId32"/>
    <p:sldId id="311" r:id="rId33"/>
    <p:sldId id="312" r:id="rId34"/>
    <p:sldId id="313" r:id="rId35"/>
    <p:sldId id="314" r:id="rId36"/>
    <p:sldId id="315" r:id="rId37"/>
    <p:sldId id="316" r:id="rId38"/>
    <p:sldId id="317" r:id="rId3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70" autoAdjust="0"/>
    <p:restoredTop sz="85562" autoAdjust="0"/>
  </p:normalViewPr>
  <p:slideViewPr>
    <p:cSldViewPr snapToGrid="0">
      <p:cViewPr varScale="1">
        <p:scale>
          <a:sx n="97" d="100"/>
          <a:sy n="97" d="100"/>
        </p:scale>
        <p:origin x="366"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E7C9419-65CE-4FD7-A936-319F3A4AEB74}" type="datetimeFigureOut">
              <a:rPr lang="en-US" smtClean="0"/>
              <a:t>12/5/2018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a:t>
            </a:fld>
            <a:endParaRPr lang="en-US" dirty="0"/>
          </a:p>
        </p:txBody>
      </p:sp>
    </p:spTree>
    <p:extLst>
      <p:ext uri="{BB962C8B-B14F-4D97-AF65-F5344CB8AC3E}">
        <p14:creationId xmlns:p14="http://schemas.microsoft.com/office/powerpoint/2010/main" val="366150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latin typeface="Arial" panose="020B0604020202020204" pitchFamily="34" charset="0"/>
              </a:rPr>
              <a:t>For those of you who weren’t able to make it to the last meeting, these are some of the reasons for the group wanting to get more involved with APA – you’ll see they revolve around connecting, networking, collaborating, etc. </a:t>
            </a:r>
          </a:p>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a:t>
            </a:fld>
            <a:endParaRPr lang="en-US" dirty="0"/>
          </a:p>
        </p:txBody>
      </p:sp>
    </p:spTree>
    <p:extLst>
      <p:ext uri="{BB962C8B-B14F-4D97-AF65-F5344CB8AC3E}">
        <p14:creationId xmlns:p14="http://schemas.microsoft.com/office/powerpoint/2010/main" val="336118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latin typeface="Arial" panose="020B0604020202020204" pitchFamily="34" charset="0"/>
              </a:rPr>
              <a:t>This is a quick recap of the goal areas for the year – thank you all for indicating your interest in each on the Google Doc. We want to make sure that you have the chance to contribute to goals you’re passionate about or feel your skills could really suit, and we want to make it clear who is working on each goal. </a:t>
            </a:r>
          </a:p>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dirty="0"/>
          </a:p>
        </p:txBody>
      </p:sp>
    </p:spTree>
    <p:extLst>
      <p:ext uri="{BB962C8B-B14F-4D97-AF65-F5344CB8AC3E}">
        <p14:creationId xmlns:p14="http://schemas.microsoft.com/office/powerpoint/2010/main" val="58855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https://www.irs.gov/newsroom/401k-contribution-limit-increases-to-19000-for-2019-ira-limit-increases-to-6000</a:t>
            </a:r>
          </a:p>
        </p:txBody>
      </p:sp>
      <p:sp>
        <p:nvSpPr>
          <p:cNvPr id="4" name="Slide Number Placeholder 3"/>
          <p:cNvSpPr>
            <a:spLocks noGrp="1"/>
          </p:cNvSpPr>
          <p:nvPr>
            <p:ph type="sldNum" sz="quarter" idx="10"/>
          </p:nvPr>
        </p:nvSpPr>
        <p:spPr/>
        <p:txBody>
          <a:bodyPr/>
          <a:lstStyle/>
          <a:p>
            <a:fld id="{23BCD7C5-17EC-4245-A808-3E160E620918}" type="slidenum">
              <a:rPr lang="en-US" smtClean="0"/>
              <a:t>26</a:t>
            </a:fld>
            <a:endParaRPr lang="en-US" dirty="0"/>
          </a:p>
        </p:txBody>
      </p:sp>
    </p:spTree>
    <p:extLst>
      <p:ext uri="{BB962C8B-B14F-4D97-AF65-F5344CB8AC3E}">
        <p14:creationId xmlns:p14="http://schemas.microsoft.com/office/powerpoint/2010/main" val="237019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https://www.irs.gov/newsroom/401k-contribution-limit-increases-to-19000-for-2019-ira-limit-increases-to-6000</a:t>
            </a:r>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dirty="0"/>
          </a:p>
        </p:txBody>
      </p:sp>
    </p:spTree>
    <p:extLst>
      <p:ext uri="{BB962C8B-B14F-4D97-AF65-F5344CB8AC3E}">
        <p14:creationId xmlns:p14="http://schemas.microsoft.com/office/powerpoint/2010/main" val="309382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467098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6"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uidetogreatergainesville.com/" TargetMode="External"/><Relationship Id="rId2" Type="http://schemas.openxmlformats.org/officeDocument/2006/relationships/hyperlink" Target="http://omagdigital.com/publication/?i=464845#{&quot;issue_id&quot;:464845,&quot;page&quot;:0}" TargetMode="Externa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irs.gov/newsroom/401k-contribution-limit-increases-to-19000-for-2019-ira-limit-increases-to-600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mailto:central-leave@ufl.edu"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central-leave@ufl.edu" TargetMode="External"/><Relationship Id="rId2" Type="http://schemas.openxmlformats.org/officeDocument/2006/relationships/hyperlink" Target="http://training.hr.ufl.edu/instructionguides/time&amp;labor/personal_leave_days.pdf"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6.jpeg"/><Relationship Id="rId26" Type="http://schemas.openxmlformats.org/officeDocument/2006/relationships/image" Target="../media/image44.jpeg"/><Relationship Id="rId3" Type="http://schemas.openxmlformats.org/officeDocument/2006/relationships/image" Target="../media/image7.png"/><Relationship Id="rId21" Type="http://schemas.openxmlformats.org/officeDocument/2006/relationships/image" Target="../media/image39.jpeg"/><Relationship Id="rId34" Type="http://schemas.openxmlformats.org/officeDocument/2006/relationships/image" Target="../media/image52.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5" Type="http://schemas.openxmlformats.org/officeDocument/2006/relationships/image" Target="../media/image43.jpeg"/><Relationship Id="rId33" Type="http://schemas.openxmlformats.org/officeDocument/2006/relationships/image" Target="../media/image51.jpeg"/><Relationship Id="rId2" Type="http://schemas.openxmlformats.org/officeDocument/2006/relationships/image" Target="../media/image9.jpeg"/><Relationship Id="rId16" Type="http://schemas.openxmlformats.org/officeDocument/2006/relationships/image" Target="../media/image34.jpeg"/><Relationship Id="rId20" Type="http://schemas.openxmlformats.org/officeDocument/2006/relationships/image" Target="../media/image38.jpeg"/><Relationship Id="rId29"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24.jpeg"/><Relationship Id="rId11" Type="http://schemas.openxmlformats.org/officeDocument/2006/relationships/image" Target="../media/image29.jpeg"/><Relationship Id="rId24" Type="http://schemas.openxmlformats.org/officeDocument/2006/relationships/image" Target="../media/image42.jpeg"/><Relationship Id="rId32" Type="http://schemas.openxmlformats.org/officeDocument/2006/relationships/image" Target="../media/image50.jpe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1.jpeg"/><Relationship Id="rId28" Type="http://schemas.openxmlformats.org/officeDocument/2006/relationships/image" Target="../media/image46.jpeg"/><Relationship Id="rId36" Type="http://schemas.openxmlformats.org/officeDocument/2006/relationships/image" Target="../media/image54.jpeg"/><Relationship Id="rId10" Type="http://schemas.openxmlformats.org/officeDocument/2006/relationships/image" Target="../media/image28.jpeg"/><Relationship Id="rId19" Type="http://schemas.openxmlformats.org/officeDocument/2006/relationships/image" Target="../media/image37.jpeg"/><Relationship Id="rId31" Type="http://schemas.openxmlformats.org/officeDocument/2006/relationships/image" Target="../media/image49.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jpeg"/><Relationship Id="rId27" Type="http://schemas.openxmlformats.org/officeDocument/2006/relationships/image" Target="../media/image45.jpeg"/><Relationship Id="rId30" Type="http://schemas.openxmlformats.org/officeDocument/2006/relationships/image" Target="../media/image48.jpeg"/><Relationship Id="rId35"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r>
              <a:rPr lang="en-US" dirty="0">
                <a:solidFill>
                  <a:schemeClr val="accent5">
                    <a:lumMod val="75000"/>
                  </a:schemeClr>
                </a:solidFill>
              </a:rPr>
              <a:t>December 5, 2018</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Recruitment &amp; Staffing</a:t>
            </a:r>
          </a:p>
        </p:txBody>
      </p:sp>
      <p:sp>
        <p:nvSpPr>
          <p:cNvPr id="3" name="Text Placeholder 2"/>
          <p:cNvSpPr>
            <a:spLocks noGrp="1"/>
          </p:cNvSpPr>
          <p:nvPr>
            <p:ph type="body" idx="1"/>
          </p:nvPr>
        </p:nvSpPr>
        <p:spPr>
          <a:xfrm>
            <a:off x="831850" y="3138985"/>
            <a:ext cx="10515600" cy="2950665"/>
          </a:xfrm>
        </p:spPr>
        <p:txBody>
          <a:bodyPr/>
          <a:lstStyle/>
          <a:p>
            <a:r>
              <a:rPr lang="en-US" altLang="en-US" sz="3200" dirty="0">
                <a:solidFill>
                  <a:schemeClr val="accent5">
                    <a:lumMod val="75000"/>
                  </a:schemeClr>
                </a:solidFill>
              </a:rPr>
              <a:t>Recruitment &amp; Background Check Deadlines</a:t>
            </a:r>
          </a:p>
          <a:p>
            <a:r>
              <a:rPr lang="en-US" altLang="en-US" sz="3200" dirty="0">
                <a:solidFill>
                  <a:schemeClr val="accent5">
                    <a:lumMod val="75000"/>
                  </a:schemeClr>
                </a:solidFill>
              </a:rPr>
              <a:t>Recruitment Resources</a:t>
            </a:r>
          </a:p>
          <a:p>
            <a:r>
              <a:rPr lang="en-US" altLang="en-US" sz="3200" dirty="0">
                <a:solidFill>
                  <a:schemeClr val="accent5">
                    <a:lumMod val="75000"/>
                  </a:schemeClr>
                </a:solidFill>
              </a:rPr>
              <a:t>Interfolio Tips</a:t>
            </a:r>
          </a:p>
          <a:p>
            <a:endParaRPr lang="en-US" dirty="0"/>
          </a:p>
        </p:txBody>
      </p:sp>
    </p:spTree>
    <p:extLst>
      <p:ext uri="{BB962C8B-B14F-4D97-AF65-F5344CB8AC3E}">
        <p14:creationId xmlns:p14="http://schemas.microsoft.com/office/powerpoint/2010/main" val="60428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15654"/>
            <a:ext cx="10515600" cy="2146821"/>
          </a:xfrm>
        </p:spPr>
        <p:txBody>
          <a:bodyPr/>
          <a:lstStyle/>
          <a:p>
            <a:pPr>
              <a:defRPr/>
            </a:pPr>
            <a:r>
              <a:rPr lang="en-US" altLang="en-US" dirty="0"/>
              <a:t>Recruitment &amp; Background Check Deadlines</a:t>
            </a:r>
            <a:endParaRPr lang="en-US" sz="6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241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Posting, Background Check &amp; ePAF</a:t>
            </a:r>
            <a:endParaRPr lang="en-US" dirty="0"/>
          </a:p>
        </p:txBody>
      </p:sp>
      <p:graphicFrame>
        <p:nvGraphicFramePr>
          <p:cNvPr id="6" name="Content Placeholder 2">
            <a:extLst>
              <a:ext uri="{FF2B5EF4-FFF2-40B4-BE49-F238E27FC236}">
                <a16:creationId xmlns:a16="http://schemas.microsoft.com/office/drawing/2014/main" id="{B12E6FC1-2DE3-4517-A2CB-4E33BA08A95F}"/>
              </a:ext>
            </a:extLst>
          </p:cNvPr>
          <p:cNvGraphicFramePr>
            <a:graphicFrameLocks/>
          </p:cNvGraphicFramePr>
          <p:nvPr>
            <p:extLst>
              <p:ext uri="{D42A27DB-BD31-4B8C-83A1-F6EECF244321}">
                <p14:modId xmlns:p14="http://schemas.microsoft.com/office/powerpoint/2010/main" val="980272420"/>
              </p:ext>
            </p:extLst>
          </p:nvPr>
        </p:nvGraphicFramePr>
        <p:xfrm>
          <a:off x="960460" y="1690688"/>
          <a:ext cx="9643281" cy="4339123"/>
        </p:xfrm>
        <a:graphic>
          <a:graphicData uri="http://schemas.openxmlformats.org/drawingml/2006/table">
            <a:tbl>
              <a:tblPr firstRow="1" bandRow="1">
                <a:tableStyleId>{5C22544A-7EE6-4342-B048-85BDC9FD1C3A}</a:tableStyleId>
              </a:tblPr>
              <a:tblGrid>
                <a:gridCol w="3616230">
                  <a:extLst>
                    <a:ext uri="{9D8B030D-6E8A-4147-A177-3AD203B41FA5}">
                      <a16:colId xmlns:a16="http://schemas.microsoft.com/office/drawing/2014/main" val="20000"/>
                    </a:ext>
                  </a:extLst>
                </a:gridCol>
                <a:gridCol w="6027051">
                  <a:extLst>
                    <a:ext uri="{9D8B030D-6E8A-4147-A177-3AD203B41FA5}">
                      <a16:colId xmlns:a16="http://schemas.microsoft.com/office/drawing/2014/main" val="20001"/>
                    </a:ext>
                  </a:extLst>
                </a:gridCol>
              </a:tblGrid>
              <a:tr h="516558">
                <a:tc>
                  <a:txBody>
                    <a:bodyPr/>
                    <a:lstStyle/>
                    <a:p>
                      <a:r>
                        <a:rPr lang="en-US" sz="2000" dirty="0"/>
                        <a:t>Service</a:t>
                      </a:r>
                    </a:p>
                  </a:txBody>
                  <a:tcPr marL="103321" marR="103321" marT="51646" marB="51646"/>
                </a:tc>
                <a:tc>
                  <a:txBody>
                    <a:bodyPr/>
                    <a:lstStyle/>
                    <a:p>
                      <a:r>
                        <a:rPr lang="en-US" sz="2000" dirty="0"/>
                        <a:t>Date</a:t>
                      </a:r>
                    </a:p>
                  </a:txBody>
                  <a:tcPr marL="103321" marR="103321" marT="51646" marB="51646"/>
                </a:tc>
                <a:extLst>
                  <a:ext uri="{0D108BD9-81ED-4DB2-BD59-A6C34878D82A}">
                    <a16:rowId xmlns:a16="http://schemas.microsoft.com/office/drawing/2014/main" val="10000"/>
                  </a:ext>
                </a:extLst>
              </a:tr>
              <a:tr h="516558">
                <a:tc>
                  <a:txBody>
                    <a:bodyPr/>
                    <a:lstStyle/>
                    <a:p>
                      <a:r>
                        <a:rPr lang="en-US" sz="2000" dirty="0"/>
                        <a:t>Job Posting/Careers</a:t>
                      </a:r>
                      <a:r>
                        <a:rPr lang="en-US" sz="2000" baseline="0" dirty="0"/>
                        <a:t> at UF</a:t>
                      </a:r>
                      <a:endParaRPr lang="en-US" sz="2000" dirty="0"/>
                    </a:p>
                  </a:txBody>
                  <a:tcPr marL="103321" marR="103321" marT="51646" marB="51646"/>
                </a:tc>
                <a:tc>
                  <a:txBody>
                    <a:bodyPr/>
                    <a:lstStyle/>
                    <a:p>
                      <a:r>
                        <a:rPr lang="en-US" sz="2000" dirty="0"/>
                        <a:t>Wednesday,</a:t>
                      </a:r>
                      <a:r>
                        <a:rPr lang="en-US" sz="2000" baseline="0" dirty="0"/>
                        <a:t> December 19</a:t>
                      </a:r>
                      <a:endParaRPr lang="en-US" sz="2000" dirty="0"/>
                    </a:p>
                  </a:txBody>
                  <a:tcPr marL="103321" marR="103321" marT="51646" marB="51646"/>
                </a:tc>
                <a:extLst>
                  <a:ext uri="{0D108BD9-81ED-4DB2-BD59-A6C34878D82A}">
                    <a16:rowId xmlns:a16="http://schemas.microsoft.com/office/drawing/2014/main" val="10001"/>
                  </a:ext>
                </a:extLst>
              </a:tr>
              <a:tr h="516558">
                <a:tc>
                  <a:txBody>
                    <a:bodyPr/>
                    <a:lstStyle/>
                    <a:p>
                      <a:r>
                        <a:rPr lang="en-US" sz="2000" dirty="0"/>
                        <a:t>Clearance for Hire</a:t>
                      </a:r>
                    </a:p>
                  </a:txBody>
                  <a:tcPr marL="103321" marR="103321" marT="51646" marB="51646"/>
                </a:tc>
                <a:tc>
                  <a:txBody>
                    <a:bodyPr/>
                    <a:lstStyle/>
                    <a:p>
                      <a:r>
                        <a:rPr lang="en-US" sz="2000" dirty="0"/>
                        <a:t>Monday,</a:t>
                      </a:r>
                      <a:r>
                        <a:rPr lang="en-US" sz="2000" baseline="0" dirty="0"/>
                        <a:t> December 17</a:t>
                      </a:r>
                      <a:endParaRPr lang="en-US" sz="2000" dirty="0"/>
                    </a:p>
                  </a:txBody>
                  <a:tcPr marL="103321" marR="103321" marT="51646" marB="51646"/>
                </a:tc>
                <a:extLst>
                  <a:ext uri="{0D108BD9-81ED-4DB2-BD59-A6C34878D82A}">
                    <a16:rowId xmlns:a16="http://schemas.microsoft.com/office/drawing/2014/main" val="10002"/>
                  </a:ext>
                </a:extLst>
              </a:tr>
              <a:tr h="516558">
                <a:tc>
                  <a:txBody>
                    <a:bodyPr/>
                    <a:lstStyle/>
                    <a:p>
                      <a:r>
                        <a:rPr lang="en-US" sz="2000" dirty="0"/>
                        <a:t>AOL/FDLE</a:t>
                      </a:r>
                    </a:p>
                  </a:txBody>
                  <a:tcPr marL="103321" marR="103321" marT="51646" marB="51646"/>
                </a:tc>
                <a:tc>
                  <a:txBody>
                    <a:bodyPr/>
                    <a:lstStyle/>
                    <a:p>
                      <a:r>
                        <a:rPr lang="en-US" sz="2000" dirty="0"/>
                        <a:t>Thursday, December 13</a:t>
                      </a:r>
                    </a:p>
                  </a:txBody>
                  <a:tcPr marL="103321" marR="103321" marT="51646" marB="51646"/>
                </a:tc>
                <a:extLst>
                  <a:ext uri="{0D108BD9-81ED-4DB2-BD59-A6C34878D82A}">
                    <a16:rowId xmlns:a16="http://schemas.microsoft.com/office/drawing/2014/main" val="10003"/>
                  </a:ext>
                </a:extLst>
              </a:tr>
              <a:tr h="516558">
                <a:tc>
                  <a:txBody>
                    <a:bodyPr/>
                    <a:lstStyle/>
                    <a:p>
                      <a:r>
                        <a:rPr lang="en-US" sz="2000" dirty="0"/>
                        <a:t>FBI Livescan</a:t>
                      </a:r>
                    </a:p>
                  </a:txBody>
                  <a:tcPr marL="103321" marR="103321" marT="51646" marB="51646"/>
                </a:tc>
                <a:tc>
                  <a:txBody>
                    <a:bodyPr/>
                    <a:lstStyle/>
                    <a:p>
                      <a:r>
                        <a:rPr lang="en-US" sz="2000" dirty="0"/>
                        <a:t>Fingerprinted by Monday, December 17</a:t>
                      </a:r>
                    </a:p>
                  </a:txBody>
                  <a:tcPr marL="103321" marR="103321" marT="51646" marB="51646"/>
                </a:tc>
                <a:extLst>
                  <a:ext uri="{0D108BD9-81ED-4DB2-BD59-A6C34878D82A}">
                    <a16:rowId xmlns:a16="http://schemas.microsoft.com/office/drawing/2014/main" val="10004"/>
                  </a:ext>
                </a:extLst>
              </a:tr>
              <a:tr h="516558">
                <a:tc>
                  <a:txBody>
                    <a:bodyPr/>
                    <a:lstStyle/>
                    <a:p>
                      <a:r>
                        <a:rPr lang="en-US" sz="2000" dirty="0"/>
                        <a:t>435</a:t>
                      </a:r>
                      <a:r>
                        <a:rPr lang="en-US" sz="2000" baseline="0" dirty="0"/>
                        <a:t> Livescan</a:t>
                      </a:r>
                      <a:endParaRPr lang="en-US" sz="2000" dirty="0"/>
                    </a:p>
                  </a:txBody>
                  <a:tcPr marL="103321" marR="103321" marT="51646" marB="51646"/>
                </a:tc>
                <a:tc>
                  <a:txBody>
                    <a:bodyPr/>
                    <a:lstStyle/>
                    <a:p>
                      <a:r>
                        <a:rPr lang="en-US" sz="2000" dirty="0"/>
                        <a:t>Fingerprinted</a:t>
                      </a:r>
                      <a:r>
                        <a:rPr lang="en-US" sz="2000" baseline="0" dirty="0"/>
                        <a:t> by Monday, December 10</a:t>
                      </a:r>
                      <a:endParaRPr lang="en-US" sz="2000" dirty="0"/>
                    </a:p>
                  </a:txBody>
                  <a:tcPr marL="103321" marR="103321" marT="51646" marB="51646"/>
                </a:tc>
                <a:extLst>
                  <a:ext uri="{0D108BD9-81ED-4DB2-BD59-A6C34878D82A}">
                    <a16:rowId xmlns:a16="http://schemas.microsoft.com/office/drawing/2014/main" val="10005"/>
                  </a:ext>
                </a:extLst>
              </a:tr>
              <a:tr h="516558">
                <a:tc>
                  <a:txBody>
                    <a:bodyPr/>
                    <a:lstStyle/>
                    <a:p>
                      <a:r>
                        <a:rPr lang="en-US" sz="2000" dirty="0"/>
                        <a:t>HireRight (USA)</a:t>
                      </a:r>
                    </a:p>
                  </a:txBody>
                  <a:tcPr marL="103321" marR="103321" marT="51646" marB="51646"/>
                </a:tc>
                <a:tc>
                  <a:txBody>
                    <a:bodyPr/>
                    <a:lstStyle/>
                    <a:p>
                      <a:r>
                        <a:rPr lang="en-US" sz="2000" dirty="0"/>
                        <a:t>Consent from applicant by Friday, December</a:t>
                      </a:r>
                      <a:r>
                        <a:rPr lang="en-US" sz="2000" baseline="0" dirty="0"/>
                        <a:t> 14</a:t>
                      </a:r>
                      <a:endParaRPr lang="en-US" sz="2000" dirty="0"/>
                    </a:p>
                  </a:txBody>
                  <a:tcPr marL="103321" marR="103321" marT="51646" marB="51646"/>
                </a:tc>
                <a:extLst>
                  <a:ext uri="{0D108BD9-81ED-4DB2-BD59-A6C34878D82A}">
                    <a16:rowId xmlns:a16="http://schemas.microsoft.com/office/drawing/2014/main" val="10006"/>
                  </a:ext>
                </a:extLst>
              </a:tr>
              <a:tr h="723217">
                <a:tc>
                  <a:txBody>
                    <a:bodyPr/>
                    <a:lstStyle/>
                    <a:p>
                      <a:r>
                        <a:rPr lang="en-US" sz="2000" dirty="0"/>
                        <a:t>ePAF Approval</a:t>
                      </a:r>
                    </a:p>
                  </a:txBody>
                  <a:tcPr marL="103321" marR="103321" marT="51646" marB="51646"/>
                </a:tc>
                <a:tc>
                  <a:txBody>
                    <a:bodyPr/>
                    <a:lstStyle/>
                    <a:p>
                      <a:r>
                        <a:rPr lang="en-US" sz="2000" dirty="0"/>
                        <a:t>Arrive to HR for approval by Wednesday, December 12 (for PP</a:t>
                      </a:r>
                      <a:r>
                        <a:rPr lang="en-US" sz="2000" baseline="0" dirty="0"/>
                        <a:t> 12/14 -12/27)</a:t>
                      </a:r>
                      <a:endParaRPr lang="en-US" sz="2000" dirty="0"/>
                    </a:p>
                  </a:txBody>
                  <a:tcPr marL="103321" marR="103321" marT="51646" marB="51646"/>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1287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02006"/>
            <a:ext cx="10515600" cy="2160469"/>
          </a:xfrm>
        </p:spPr>
        <p:txBody>
          <a:bodyPr/>
          <a:lstStyle/>
          <a:p>
            <a:pPr>
              <a:defRPr/>
            </a:pPr>
            <a:r>
              <a:rPr lang="en-US" altLang="en-US" dirty="0"/>
              <a:t>Recruitment Resources</a:t>
            </a:r>
            <a:endParaRPr lang="en-US" sz="6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170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 Yourself Here</a:t>
            </a:r>
          </a:p>
        </p:txBody>
      </p:sp>
      <p:sp>
        <p:nvSpPr>
          <p:cNvPr id="5" name="Content Placeholder 4"/>
          <p:cNvSpPr>
            <a:spLocks noGrp="1"/>
          </p:cNvSpPr>
          <p:nvPr>
            <p:ph idx="1"/>
          </p:nvPr>
        </p:nvSpPr>
        <p:spPr>
          <a:xfrm>
            <a:off x="838200" y="1825625"/>
            <a:ext cx="7445991" cy="4351338"/>
          </a:xfrm>
        </p:spPr>
        <p:txBody>
          <a:bodyPr/>
          <a:lstStyle/>
          <a:p>
            <a:pPr>
              <a:defRPr/>
            </a:pPr>
            <a:r>
              <a:rPr lang="en-US" dirty="0"/>
              <a:t>Updated recruitment brochures available</a:t>
            </a:r>
          </a:p>
          <a:p>
            <a:pPr>
              <a:defRPr/>
            </a:pPr>
            <a:r>
              <a:rPr lang="en-US" dirty="0"/>
              <a:t>Provides high level introduction to the University of Florida, Gainesville, and our faculty</a:t>
            </a:r>
          </a:p>
          <a:p>
            <a:pPr>
              <a:defRPr/>
            </a:pPr>
            <a:r>
              <a:rPr lang="en-US" dirty="0"/>
              <a:t>Pocket in back for individualization</a:t>
            </a:r>
          </a:p>
          <a:p>
            <a:pPr marL="0" indent="0">
              <a:buNone/>
            </a:pPr>
            <a:endParaRPr lang="en-US" dirty="0"/>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9158" y="1157785"/>
            <a:ext cx="2890744" cy="38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37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 to Greater Gainesville</a:t>
            </a:r>
          </a:p>
        </p:txBody>
      </p:sp>
      <p:sp>
        <p:nvSpPr>
          <p:cNvPr id="5" name="Content Placeholder 4"/>
          <p:cNvSpPr>
            <a:spLocks noGrp="1"/>
          </p:cNvSpPr>
          <p:nvPr>
            <p:ph idx="1"/>
          </p:nvPr>
        </p:nvSpPr>
        <p:spPr>
          <a:xfrm>
            <a:off x="838200" y="1825625"/>
            <a:ext cx="7445991" cy="4351338"/>
          </a:xfrm>
        </p:spPr>
        <p:txBody>
          <a:bodyPr/>
          <a:lstStyle/>
          <a:p>
            <a:pPr>
              <a:defRPr/>
            </a:pPr>
            <a:r>
              <a:rPr lang="en-US" dirty="0"/>
              <a:t>2018 Guide now available</a:t>
            </a:r>
          </a:p>
          <a:p>
            <a:pPr>
              <a:defRPr/>
            </a:pPr>
            <a:r>
              <a:rPr lang="en-US" dirty="0"/>
              <a:t>Excellent in-depth resource about Gainesville </a:t>
            </a:r>
            <a:br>
              <a:rPr lang="en-US" dirty="0"/>
            </a:br>
            <a:r>
              <a:rPr lang="en-US" dirty="0"/>
              <a:t>for candidates</a:t>
            </a:r>
          </a:p>
          <a:p>
            <a:pPr>
              <a:defRPr/>
            </a:pPr>
            <a:r>
              <a:rPr lang="en-US" dirty="0">
                <a:hlinkClick r:id="rId2"/>
              </a:rPr>
              <a:t>Digital</a:t>
            </a:r>
            <a:r>
              <a:rPr lang="en-US" dirty="0"/>
              <a:t> version also available </a:t>
            </a:r>
          </a:p>
          <a:p>
            <a:pPr>
              <a:defRPr/>
            </a:pPr>
            <a:r>
              <a:rPr lang="en-US" dirty="0">
                <a:hlinkClick r:id="rId3"/>
              </a:rPr>
              <a:t>www.guidetogreatergainesville.com</a:t>
            </a:r>
            <a:endParaRPr lang="en-US"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l="10001" r="2499"/>
          <a:stretch>
            <a:fillRect/>
          </a:stretch>
        </p:blipFill>
        <p:spPr bwMode="auto">
          <a:xfrm>
            <a:off x="8284191" y="2064780"/>
            <a:ext cx="3661084" cy="41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37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2579427"/>
            <a:ext cx="10515600" cy="1983048"/>
          </a:xfrm>
        </p:spPr>
        <p:txBody>
          <a:bodyPr/>
          <a:lstStyle/>
          <a:p>
            <a:pPr>
              <a:defRPr/>
            </a:pPr>
            <a:r>
              <a:rPr lang="en-US" altLang="en-US" dirty="0"/>
              <a:t>Interfolio Tips</a:t>
            </a:r>
            <a:endParaRPr lang="en-US" sz="6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590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Interfolio</a:t>
            </a:r>
          </a:p>
        </p:txBody>
      </p:sp>
      <p:sp>
        <p:nvSpPr>
          <p:cNvPr id="5" name="Content Placeholder 4"/>
          <p:cNvSpPr>
            <a:spLocks noGrp="1"/>
          </p:cNvSpPr>
          <p:nvPr>
            <p:ph idx="1"/>
          </p:nvPr>
        </p:nvSpPr>
        <p:spPr>
          <a:xfrm>
            <a:off x="838200" y="1825625"/>
            <a:ext cx="8087436" cy="4351338"/>
          </a:xfrm>
        </p:spPr>
        <p:txBody>
          <a:bodyPr/>
          <a:lstStyle/>
          <a:p>
            <a:pPr>
              <a:lnSpc>
                <a:spcPct val="150000"/>
              </a:lnSpc>
              <a:defRPr/>
            </a:pPr>
            <a:r>
              <a:rPr lang="en-US" altLang="en-US" dirty="0"/>
              <a:t>Sunsetting faculty postings in PageUp</a:t>
            </a:r>
          </a:p>
          <a:p>
            <a:pPr>
              <a:defRPr/>
            </a:pPr>
            <a:r>
              <a:rPr lang="en-US" altLang="en-US" dirty="0"/>
              <a:t>New instruction guides available </a:t>
            </a:r>
          </a:p>
          <a:p>
            <a:pPr lvl="1">
              <a:defRPr/>
            </a:pPr>
            <a:r>
              <a:rPr lang="en-US" altLang="en-US" dirty="0"/>
              <a:t>Using Disposition Codes</a:t>
            </a:r>
          </a:p>
          <a:p>
            <a:pPr lvl="1">
              <a:defRPr/>
            </a:pPr>
            <a:r>
              <a:rPr lang="en-US" altLang="en-US" dirty="0"/>
              <a:t>Closing a Position</a:t>
            </a:r>
          </a:p>
          <a:p>
            <a:pPr>
              <a:defRPr/>
            </a:pPr>
            <a:r>
              <a:rPr lang="en-US" altLang="en-US" dirty="0"/>
              <a:t>Recap of demo sessions on Nov.14-15 and thank you to hosts</a:t>
            </a:r>
          </a:p>
        </p:txBody>
      </p:sp>
    </p:spTree>
    <p:extLst>
      <p:ext uri="{BB962C8B-B14F-4D97-AF65-F5344CB8AC3E}">
        <p14:creationId xmlns:p14="http://schemas.microsoft.com/office/powerpoint/2010/main" val="38437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Class and Comp</a:t>
            </a:r>
          </a:p>
        </p:txBody>
      </p:sp>
      <p:sp>
        <p:nvSpPr>
          <p:cNvPr id="3" name="Text Placeholder 2"/>
          <p:cNvSpPr>
            <a:spLocks noGrp="1"/>
          </p:cNvSpPr>
          <p:nvPr>
            <p:ph type="body" idx="1"/>
          </p:nvPr>
        </p:nvSpPr>
        <p:spPr>
          <a:xfrm>
            <a:off x="831850" y="3138985"/>
            <a:ext cx="10515600" cy="2950665"/>
          </a:xfrm>
        </p:spPr>
        <p:txBody>
          <a:bodyPr/>
          <a:lstStyle/>
          <a:p>
            <a:r>
              <a:rPr lang="en-US" altLang="en-US" sz="3200" dirty="0">
                <a:solidFill>
                  <a:schemeClr val="accent5">
                    <a:lumMod val="75000"/>
                  </a:schemeClr>
                </a:solidFill>
              </a:rPr>
              <a:t>2018-2019 Pay Program Update</a:t>
            </a:r>
          </a:p>
          <a:p>
            <a:r>
              <a:rPr lang="en-US" altLang="en-US" sz="3200" dirty="0">
                <a:solidFill>
                  <a:schemeClr val="accent5">
                    <a:lumMod val="75000"/>
                  </a:schemeClr>
                </a:solidFill>
              </a:rPr>
              <a:t>Florida Minimum Wage Increase</a:t>
            </a:r>
          </a:p>
          <a:p>
            <a:r>
              <a:rPr lang="en-US" altLang="en-US" sz="3200" dirty="0">
                <a:solidFill>
                  <a:schemeClr val="accent5">
                    <a:lumMod val="75000"/>
                  </a:schemeClr>
                </a:solidFill>
              </a:rPr>
              <a:t>January GA Increases</a:t>
            </a:r>
          </a:p>
        </p:txBody>
      </p:sp>
    </p:spTree>
    <p:extLst>
      <p:ext uri="{BB962C8B-B14F-4D97-AF65-F5344CB8AC3E}">
        <p14:creationId xmlns:p14="http://schemas.microsoft.com/office/powerpoint/2010/main" val="47703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2018-19 Pay Program</a:t>
            </a:r>
            <a:endParaRPr lang="en-US" dirty="0"/>
          </a:p>
        </p:txBody>
      </p:sp>
      <p:sp>
        <p:nvSpPr>
          <p:cNvPr id="5" name="Content Placeholder 4"/>
          <p:cNvSpPr>
            <a:spLocks noGrp="1"/>
          </p:cNvSpPr>
          <p:nvPr>
            <p:ph idx="1"/>
          </p:nvPr>
        </p:nvSpPr>
        <p:spPr>
          <a:xfrm>
            <a:off x="838199" y="1825625"/>
            <a:ext cx="10298373" cy="4351338"/>
          </a:xfrm>
        </p:spPr>
        <p:txBody>
          <a:bodyPr/>
          <a:lstStyle/>
          <a:p>
            <a:r>
              <a:rPr lang="en-US" altLang="en-US" dirty="0"/>
              <a:t>In November, UF and the United Faculty of Florida (UFF) reached a tentative agreement regarding the 2018-2019 pay program.</a:t>
            </a:r>
          </a:p>
          <a:p>
            <a:r>
              <a:rPr lang="en-US" altLang="en-US" dirty="0"/>
              <a:t>Last week, the tentative agreement was ratified by the union membership and the UF Board of Trustees (BOT) is expected to approve the agreement later this week.</a:t>
            </a:r>
          </a:p>
          <a:p>
            <a:r>
              <a:rPr lang="en-US" altLang="en-US" dirty="0"/>
              <a:t>Once approved by the BOT, UFHR will execute the one-time payments in myUFL this week.</a:t>
            </a:r>
          </a:p>
        </p:txBody>
      </p:sp>
    </p:spTree>
    <p:extLst>
      <p:ext uri="{BB962C8B-B14F-4D97-AF65-F5344CB8AC3E}">
        <p14:creationId xmlns:p14="http://schemas.microsoft.com/office/powerpoint/2010/main" val="358771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Today’s Agenda Items</a:t>
            </a:r>
          </a:p>
        </p:txBody>
      </p:sp>
      <p:sp>
        <p:nvSpPr>
          <p:cNvPr id="3" name="Content Placeholder 2"/>
          <p:cNvSpPr>
            <a:spLocks noGrp="1"/>
          </p:cNvSpPr>
          <p:nvPr>
            <p:ph idx="1"/>
          </p:nvPr>
        </p:nvSpPr>
        <p:spPr/>
        <p:txBody>
          <a:bodyPr/>
          <a:lstStyle/>
          <a:p>
            <a:pPr marL="457200" indent="-457200">
              <a:defRPr/>
            </a:pPr>
            <a:r>
              <a:rPr lang="en-US" sz="3200" dirty="0"/>
              <a:t>Introductions</a:t>
            </a:r>
          </a:p>
          <a:p>
            <a:pPr marL="457200" indent="-457200">
              <a:defRPr/>
            </a:pPr>
            <a:r>
              <a:rPr lang="en-US" sz="3200" dirty="0"/>
              <a:t>Academic and Professional Assembly (APA)</a:t>
            </a:r>
          </a:p>
          <a:p>
            <a:pPr marL="457200" indent="-457200">
              <a:defRPr/>
            </a:pPr>
            <a:r>
              <a:rPr lang="en-US" sz="3200" dirty="0"/>
              <a:t>Recruitment &amp; Staffing Updates</a:t>
            </a:r>
          </a:p>
          <a:p>
            <a:pPr marL="457200" indent="-457200">
              <a:defRPr/>
            </a:pPr>
            <a:r>
              <a:rPr lang="en-US" sz="3200" dirty="0"/>
              <a:t>Classification &amp; Compensation Updates</a:t>
            </a:r>
          </a:p>
          <a:p>
            <a:pPr marL="457200" indent="-457200">
              <a:defRPr/>
            </a:pPr>
            <a:r>
              <a:rPr lang="en-US" sz="3200" dirty="0"/>
              <a:t>Benefits Updates</a:t>
            </a:r>
          </a:p>
          <a:p>
            <a:pPr marL="457200" indent="-457200">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Florida Minimum Wage</a:t>
            </a:r>
            <a:endParaRPr lang="en-US" dirty="0"/>
          </a:p>
        </p:txBody>
      </p:sp>
      <p:sp>
        <p:nvSpPr>
          <p:cNvPr id="5" name="Content Placeholder 4"/>
          <p:cNvSpPr>
            <a:spLocks noGrp="1"/>
          </p:cNvSpPr>
          <p:nvPr>
            <p:ph idx="1"/>
          </p:nvPr>
        </p:nvSpPr>
        <p:spPr>
          <a:xfrm>
            <a:off x="838199" y="1825625"/>
            <a:ext cx="10298373" cy="4351338"/>
          </a:xfrm>
        </p:spPr>
        <p:txBody>
          <a:bodyPr/>
          <a:lstStyle/>
          <a:p>
            <a:r>
              <a:rPr lang="en-US" altLang="en-US" dirty="0"/>
              <a:t>On January 1, 2019, the state minimum wage will increase from $8.25 to $8.46 per hour and applies to all employees including FWSP, STAS, and OPS.</a:t>
            </a:r>
          </a:p>
          <a:p>
            <a:r>
              <a:rPr lang="en-US" altLang="en-US" dirty="0"/>
              <a:t>UFHR will process pay increases for all employees currently below $8.46 with an effective date of January 1, 2019.</a:t>
            </a:r>
          </a:p>
          <a:p>
            <a:r>
              <a:rPr lang="en-US" altLang="en-US" dirty="0"/>
              <a:t>The University’s minimum hourly wage for TEAMS and USPS employee will remain $13.00.</a:t>
            </a:r>
          </a:p>
        </p:txBody>
      </p:sp>
    </p:spTree>
    <p:extLst>
      <p:ext uri="{BB962C8B-B14F-4D97-AF65-F5344CB8AC3E}">
        <p14:creationId xmlns:p14="http://schemas.microsoft.com/office/powerpoint/2010/main" val="3076985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 GA Salary Increases</a:t>
            </a:r>
            <a:endParaRPr lang="en-US" dirty="0"/>
          </a:p>
        </p:txBody>
      </p:sp>
      <p:sp>
        <p:nvSpPr>
          <p:cNvPr id="5" name="Content Placeholder 4"/>
          <p:cNvSpPr>
            <a:spLocks noGrp="1"/>
          </p:cNvSpPr>
          <p:nvPr>
            <p:ph idx="1"/>
          </p:nvPr>
        </p:nvSpPr>
        <p:spPr>
          <a:xfrm>
            <a:off x="838200" y="1825625"/>
            <a:ext cx="9957180" cy="4351338"/>
          </a:xfrm>
        </p:spPr>
        <p:txBody>
          <a:bodyPr/>
          <a:lstStyle/>
          <a:p>
            <a:pPr>
              <a:defRPr/>
            </a:pPr>
            <a:r>
              <a:rPr lang="en-US" altLang="en-US" dirty="0"/>
              <a:t>The current multiyear collective bargaining agreement (CBA) between UF and GAU includes a $225 raise for continuing graduate assistants effective January 1, 2019.</a:t>
            </a:r>
          </a:p>
        </p:txBody>
      </p:sp>
    </p:spTree>
    <p:extLst>
      <p:ext uri="{BB962C8B-B14F-4D97-AF65-F5344CB8AC3E}">
        <p14:creationId xmlns:p14="http://schemas.microsoft.com/office/powerpoint/2010/main" val="970093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Timeline</a:t>
            </a:r>
            <a:endParaRPr lang="en-US" dirty="0"/>
          </a:p>
        </p:txBody>
      </p:sp>
      <p:sp>
        <p:nvSpPr>
          <p:cNvPr id="5" name="Content Placeholder 4"/>
          <p:cNvSpPr>
            <a:spLocks noGrp="1"/>
          </p:cNvSpPr>
          <p:nvPr>
            <p:ph idx="1"/>
          </p:nvPr>
        </p:nvSpPr>
        <p:spPr>
          <a:xfrm>
            <a:off x="838200" y="1825625"/>
            <a:ext cx="10694158" cy="5530518"/>
          </a:xfrm>
        </p:spPr>
        <p:txBody>
          <a:bodyPr>
            <a:normAutofit/>
          </a:bodyPr>
          <a:lstStyle/>
          <a:p>
            <a:pPr marL="0" indent="0">
              <a:buNone/>
              <a:defRPr/>
            </a:pPr>
            <a:r>
              <a:rPr lang="en-US" altLang="en-US" sz="3200" b="1" dirty="0"/>
              <a:t>GA Salary and FL Minimum Wage Increase </a:t>
            </a:r>
            <a:br>
              <a:rPr lang="en-US" altLang="en-US" sz="3200" b="1" dirty="0"/>
            </a:br>
            <a:r>
              <a:rPr lang="en-US" altLang="en-US" sz="3200" b="1" dirty="0"/>
              <a:t>Implementation Timeline</a:t>
            </a:r>
          </a:p>
          <a:p>
            <a:pPr>
              <a:defRPr/>
            </a:pPr>
            <a:r>
              <a:rPr lang="en-US" altLang="en-US" dirty="0"/>
              <a:t>Wednesday, January 2, 2019 – UFHR &amp; UFIT will begin implementing the GA and FL Minimum Wage Increases</a:t>
            </a:r>
          </a:p>
          <a:p>
            <a:pPr lvl="1">
              <a:defRPr/>
            </a:pPr>
            <a:r>
              <a:rPr lang="en-US" altLang="en-US" dirty="0"/>
              <a:t>Note: Departments may submit job edits and other ePAF actions with job dates effective on or before January 1st through the end of business on January 1st.</a:t>
            </a:r>
          </a:p>
          <a:p>
            <a:pPr>
              <a:defRPr/>
            </a:pPr>
            <a:r>
              <a:rPr lang="en-US" altLang="en-US" dirty="0"/>
              <a:t>Friday, January 18, 2019– performance payments included in employee paychecks</a:t>
            </a:r>
          </a:p>
        </p:txBody>
      </p:sp>
    </p:spTree>
    <p:extLst>
      <p:ext uri="{BB962C8B-B14F-4D97-AF65-F5344CB8AC3E}">
        <p14:creationId xmlns:p14="http://schemas.microsoft.com/office/powerpoint/2010/main" val="274341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a:xfrm>
            <a:off x="831850" y="3138985"/>
            <a:ext cx="10515600" cy="2950665"/>
          </a:xfrm>
        </p:spPr>
        <p:txBody>
          <a:bodyPr/>
          <a:lstStyle/>
          <a:p>
            <a:r>
              <a:rPr lang="en-US" altLang="en-US" sz="3200" dirty="0">
                <a:solidFill>
                  <a:schemeClr val="accent5">
                    <a:lumMod val="75000"/>
                  </a:schemeClr>
                </a:solidFill>
              </a:rPr>
              <a:t>If you have questions, please contact </a:t>
            </a:r>
            <a:br>
              <a:rPr lang="en-US" altLang="en-US" sz="3200" dirty="0">
                <a:solidFill>
                  <a:schemeClr val="accent5">
                    <a:lumMod val="75000"/>
                  </a:schemeClr>
                </a:solidFill>
              </a:rPr>
            </a:br>
            <a:r>
              <a:rPr lang="en-US" altLang="en-US" sz="3200" dirty="0">
                <a:solidFill>
                  <a:schemeClr val="accent5">
                    <a:lumMod val="75000"/>
                  </a:schemeClr>
                </a:solidFill>
              </a:rPr>
              <a:t>Classification and Compensation at (352) 392-2477 </a:t>
            </a:r>
            <a:br>
              <a:rPr lang="en-US" altLang="en-US" sz="3200" dirty="0">
                <a:solidFill>
                  <a:schemeClr val="accent5">
                    <a:lumMod val="75000"/>
                  </a:schemeClr>
                </a:solidFill>
              </a:rPr>
            </a:br>
            <a:r>
              <a:rPr lang="en-US" altLang="en-US" sz="3200" dirty="0">
                <a:solidFill>
                  <a:schemeClr val="accent5">
                    <a:lumMod val="75000"/>
                  </a:schemeClr>
                </a:solidFill>
              </a:rPr>
              <a:t>or by email at salaryincrease@ufl.edu</a:t>
            </a:r>
          </a:p>
        </p:txBody>
      </p:sp>
    </p:spTree>
    <p:extLst>
      <p:ext uri="{BB962C8B-B14F-4D97-AF65-F5344CB8AC3E}">
        <p14:creationId xmlns:p14="http://schemas.microsoft.com/office/powerpoint/2010/main" val="243513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Benefits</a:t>
            </a:r>
          </a:p>
        </p:txBody>
      </p:sp>
      <p:sp>
        <p:nvSpPr>
          <p:cNvPr id="3" name="Text Placeholder 2"/>
          <p:cNvSpPr>
            <a:spLocks noGrp="1"/>
          </p:cNvSpPr>
          <p:nvPr>
            <p:ph type="body" idx="1"/>
          </p:nvPr>
        </p:nvSpPr>
        <p:spPr>
          <a:xfrm>
            <a:off x="831850" y="3138985"/>
            <a:ext cx="10515600" cy="2950665"/>
          </a:xfrm>
        </p:spPr>
        <p:txBody>
          <a:bodyPr/>
          <a:lstStyle/>
          <a:p>
            <a:r>
              <a:rPr lang="en-US" altLang="en-US" sz="3200" dirty="0">
                <a:solidFill>
                  <a:schemeClr val="accent5">
                    <a:lumMod val="75000"/>
                  </a:schemeClr>
                </a:solidFill>
              </a:rPr>
              <a:t>Retirement</a:t>
            </a:r>
          </a:p>
          <a:p>
            <a:r>
              <a:rPr lang="en-US" altLang="en-US" sz="3200" dirty="0">
                <a:solidFill>
                  <a:schemeClr val="accent5">
                    <a:lumMod val="75000"/>
                  </a:schemeClr>
                </a:solidFill>
              </a:rPr>
              <a:t>Leave</a:t>
            </a:r>
          </a:p>
          <a:p>
            <a:r>
              <a:rPr lang="en-US" altLang="en-US" sz="3200" dirty="0">
                <a:solidFill>
                  <a:schemeClr val="accent5">
                    <a:lumMod val="75000"/>
                  </a:schemeClr>
                </a:solidFill>
              </a:rPr>
              <a:t>Benefits</a:t>
            </a:r>
          </a:p>
        </p:txBody>
      </p:sp>
    </p:spTree>
    <p:extLst>
      <p:ext uri="{BB962C8B-B14F-4D97-AF65-F5344CB8AC3E}">
        <p14:creationId xmlns:p14="http://schemas.microsoft.com/office/powerpoint/2010/main" val="1342187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15654"/>
            <a:ext cx="10515600" cy="2146821"/>
          </a:xfrm>
        </p:spPr>
        <p:txBody>
          <a:bodyPr/>
          <a:lstStyle/>
          <a:p>
            <a:pPr>
              <a:defRPr/>
            </a:pPr>
            <a:r>
              <a:rPr lang="en-US" altLang="en-US" dirty="0"/>
              <a:t>Retirement</a:t>
            </a:r>
            <a:endParaRPr lang="en-US" sz="6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3397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2019 IRS Contribution Limits</a:t>
            </a:r>
            <a:endParaRPr lang="en-US" dirty="0"/>
          </a:p>
        </p:txBody>
      </p:sp>
      <p:graphicFrame>
        <p:nvGraphicFramePr>
          <p:cNvPr id="6" name="Content Placeholder 5">
            <a:extLst>
              <a:ext uri="{FF2B5EF4-FFF2-40B4-BE49-F238E27FC236}">
                <a16:creationId xmlns:a16="http://schemas.microsoft.com/office/drawing/2014/main" id="{F9EBC75B-2E62-47AA-BBB0-0C4FA5A73CCA}"/>
              </a:ext>
            </a:extLst>
          </p:cNvPr>
          <p:cNvGraphicFramePr>
            <a:graphicFrameLocks/>
          </p:cNvGraphicFramePr>
          <p:nvPr>
            <p:extLst>
              <p:ext uri="{D42A27DB-BD31-4B8C-83A1-F6EECF244321}">
                <p14:modId xmlns:p14="http://schemas.microsoft.com/office/powerpoint/2010/main" val="3269126692"/>
              </p:ext>
            </p:extLst>
          </p:nvPr>
        </p:nvGraphicFramePr>
        <p:xfrm>
          <a:off x="838200" y="1690688"/>
          <a:ext cx="9506358" cy="2281452"/>
        </p:xfrm>
        <a:graphic>
          <a:graphicData uri="http://schemas.openxmlformats.org/drawingml/2006/table">
            <a:tbl>
              <a:tblPr firstRow="1" bandRow="1">
                <a:tableStyleId>{5C22544A-7EE6-4342-B048-85BDC9FD1C3A}</a:tableStyleId>
              </a:tblPr>
              <a:tblGrid>
                <a:gridCol w="6057973">
                  <a:extLst>
                    <a:ext uri="{9D8B030D-6E8A-4147-A177-3AD203B41FA5}">
                      <a16:colId xmlns:a16="http://schemas.microsoft.com/office/drawing/2014/main" val="20000"/>
                    </a:ext>
                  </a:extLst>
                </a:gridCol>
                <a:gridCol w="1863992">
                  <a:extLst>
                    <a:ext uri="{9D8B030D-6E8A-4147-A177-3AD203B41FA5}">
                      <a16:colId xmlns:a16="http://schemas.microsoft.com/office/drawing/2014/main" val="20001"/>
                    </a:ext>
                  </a:extLst>
                </a:gridCol>
                <a:gridCol w="1584393">
                  <a:extLst>
                    <a:ext uri="{9D8B030D-6E8A-4147-A177-3AD203B41FA5}">
                      <a16:colId xmlns:a16="http://schemas.microsoft.com/office/drawing/2014/main" val="20002"/>
                    </a:ext>
                  </a:extLst>
                </a:gridCol>
              </a:tblGrid>
              <a:tr h="466236">
                <a:tc>
                  <a:txBody>
                    <a:bodyPr/>
                    <a:lstStyle/>
                    <a:p>
                      <a:endParaRPr lang="en-US" sz="2200" dirty="0"/>
                    </a:p>
                  </a:txBody>
                  <a:tcPr marL="111868" marR="111868" marT="55948" marB="55948"/>
                </a:tc>
                <a:tc>
                  <a:txBody>
                    <a:bodyPr/>
                    <a:lstStyle/>
                    <a:p>
                      <a:pPr algn="ctr"/>
                      <a:r>
                        <a:rPr lang="en-US" sz="2200" dirty="0">
                          <a:solidFill>
                            <a:schemeClr val="bg1"/>
                          </a:solidFill>
                        </a:rPr>
                        <a:t>2018</a:t>
                      </a:r>
                    </a:p>
                  </a:txBody>
                  <a:tcPr marL="111868" marR="111868" marT="55948" marB="55948"/>
                </a:tc>
                <a:tc>
                  <a:txBody>
                    <a:bodyPr/>
                    <a:lstStyle/>
                    <a:p>
                      <a:pPr marL="0" algn="ctr" defTabSz="914400" rtl="0" eaLnBrk="1" latinLnBrk="0" hangingPunct="1"/>
                      <a:r>
                        <a:rPr lang="en-US" sz="2200" kern="1200" dirty="0">
                          <a:solidFill>
                            <a:schemeClr val="bg1"/>
                          </a:solidFill>
                          <a:latin typeface="+mn-lt"/>
                          <a:ea typeface="+mn-ea"/>
                          <a:cs typeface="+mn-cs"/>
                        </a:rPr>
                        <a:t>2019</a:t>
                      </a:r>
                    </a:p>
                  </a:txBody>
                  <a:tcPr marL="111868" marR="111868" marT="55948" marB="55948"/>
                </a:tc>
                <a:extLst>
                  <a:ext uri="{0D108BD9-81ED-4DB2-BD59-A6C34878D82A}">
                    <a16:rowId xmlns:a16="http://schemas.microsoft.com/office/drawing/2014/main" val="10000"/>
                  </a:ext>
                </a:extLst>
              </a:tr>
              <a:tr h="453804">
                <a:tc>
                  <a:txBody>
                    <a:bodyPr/>
                    <a:lstStyle/>
                    <a:p>
                      <a:r>
                        <a:rPr lang="en-US" sz="2000" dirty="0"/>
                        <a:t>403(b) Elective Deferral (Traditional</a:t>
                      </a:r>
                      <a:r>
                        <a:rPr lang="en-US" sz="2000" baseline="0" dirty="0"/>
                        <a:t> &amp; Roth)</a:t>
                      </a:r>
                      <a:endParaRPr lang="en-US" sz="2000" dirty="0"/>
                    </a:p>
                  </a:txBody>
                  <a:tcPr marL="111868" marR="111868" marT="55948" marB="55948"/>
                </a:tc>
                <a:tc>
                  <a:txBody>
                    <a:bodyPr/>
                    <a:lstStyle/>
                    <a:p>
                      <a:pPr algn="ctr"/>
                      <a:r>
                        <a:rPr lang="en-US" sz="2000" dirty="0"/>
                        <a:t>$18,500</a:t>
                      </a:r>
                    </a:p>
                  </a:txBody>
                  <a:tcPr marL="111868" marR="111868" marT="55948" marB="55948"/>
                </a:tc>
                <a:tc>
                  <a:txBody>
                    <a:bodyPr/>
                    <a:lstStyle/>
                    <a:p>
                      <a:r>
                        <a:rPr lang="en-US" sz="2000" dirty="0"/>
                        <a:t>$19,000</a:t>
                      </a:r>
                    </a:p>
                  </a:txBody>
                  <a:tcPr marL="111868" marR="111868" marT="55948" marB="55948"/>
                </a:tc>
                <a:extLst>
                  <a:ext uri="{0D108BD9-81ED-4DB2-BD59-A6C34878D82A}">
                    <a16:rowId xmlns:a16="http://schemas.microsoft.com/office/drawing/2014/main" val="10001"/>
                  </a:ext>
                </a:extLst>
              </a:tr>
              <a:tr h="453804">
                <a:tc>
                  <a:txBody>
                    <a:bodyPr/>
                    <a:lstStyle/>
                    <a:p>
                      <a:r>
                        <a:rPr lang="en-US" sz="2000" dirty="0"/>
                        <a:t>457(b) Deferred Compensation Plan</a:t>
                      </a:r>
                    </a:p>
                  </a:txBody>
                  <a:tcPr marL="111868" marR="111868" marT="55948" marB="55948"/>
                </a:tc>
                <a:tc>
                  <a:txBody>
                    <a:bodyPr/>
                    <a:lstStyle/>
                    <a:p>
                      <a:pPr algn="ctr"/>
                      <a:r>
                        <a:rPr lang="en-US" sz="2000" dirty="0"/>
                        <a:t>$18,500</a:t>
                      </a:r>
                    </a:p>
                  </a:txBody>
                  <a:tcPr marL="111868" marR="111868" marT="55948" marB="55948"/>
                </a:tc>
                <a:tc>
                  <a:txBody>
                    <a:bodyPr/>
                    <a:lstStyle/>
                    <a:p>
                      <a:r>
                        <a:rPr lang="en-US" sz="2000" dirty="0"/>
                        <a:t>$19,000</a:t>
                      </a:r>
                    </a:p>
                  </a:txBody>
                  <a:tcPr marL="111868" marR="111868" marT="55948" marB="55948"/>
                </a:tc>
                <a:extLst>
                  <a:ext uri="{0D108BD9-81ED-4DB2-BD59-A6C34878D82A}">
                    <a16:rowId xmlns:a16="http://schemas.microsoft.com/office/drawing/2014/main" val="10002"/>
                  </a:ext>
                </a:extLst>
              </a:tr>
              <a:tr h="453804">
                <a:tc>
                  <a:txBody>
                    <a:bodyPr/>
                    <a:lstStyle/>
                    <a:p>
                      <a:r>
                        <a:rPr lang="en-US" sz="2000" dirty="0"/>
                        <a:t>Age-based Catch-up</a:t>
                      </a:r>
                      <a:r>
                        <a:rPr lang="en-US" sz="2000" baseline="0" dirty="0"/>
                        <a:t> (age 50 by 12/31)</a:t>
                      </a:r>
                      <a:endParaRPr lang="en-US" sz="2000" dirty="0"/>
                    </a:p>
                  </a:txBody>
                  <a:tcPr marL="111868" marR="111868" marT="55948" marB="55948"/>
                </a:tc>
                <a:tc>
                  <a:txBody>
                    <a:bodyPr/>
                    <a:lstStyle/>
                    <a:p>
                      <a:pPr algn="ctr"/>
                      <a:r>
                        <a:rPr lang="en-US" sz="2000" dirty="0"/>
                        <a:t>$  6,000</a:t>
                      </a:r>
                    </a:p>
                  </a:txBody>
                  <a:tcPr marL="111868" marR="111868" marT="55948" marB="55948"/>
                </a:tc>
                <a:tc>
                  <a:txBody>
                    <a:bodyPr/>
                    <a:lstStyle/>
                    <a:p>
                      <a:r>
                        <a:rPr lang="en-US" sz="2000" dirty="0"/>
                        <a:t>$  6,000</a:t>
                      </a:r>
                    </a:p>
                  </a:txBody>
                  <a:tcPr marL="111868" marR="111868" marT="55948" marB="55948"/>
                </a:tc>
                <a:extLst>
                  <a:ext uri="{0D108BD9-81ED-4DB2-BD59-A6C34878D82A}">
                    <a16:rowId xmlns:a16="http://schemas.microsoft.com/office/drawing/2014/main" val="10003"/>
                  </a:ext>
                </a:extLst>
              </a:tr>
              <a:tr h="453804">
                <a:tc>
                  <a:txBody>
                    <a:bodyPr/>
                    <a:lstStyle/>
                    <a:p>
                      <a:r>
                        <a:rPr lang="en-US" sz="2000" dirty="0"/>
                        <a:t>415</a:t>
                      </a:r>
                      <a:r>
                        <a:rPr lang="en-US" sz="2000" baseline="0" dirty="0"/>
                        <a:t> Annual Addition Limit (ER + EE)</a:t>
                      </a:r>
                      <a:endParaRPr lang="en-US" sz="2000" dirty="0"/>
                    </a:p>
                  </a:txBody>
                  <a:tcPr marL="111868" marR="111868" marT="55948" marB="55948"/>
                </a:tc>
                <a:tc>
                  <a:txBody>
                    <a:bodyPr/>
                    <a:lstStyle/>
                    <a:p>
                      <a:pPr algn="ctr"/>
                      <a:r>
                        <a:rPr lang="en-US" sz="2000" dirty="0"/>
                        <a:t>$55,000</a:t>
                      </a:r>
                    </a:p>
                  </a:txBody>
                  <a:tcPr marL="111868" marR="111868" marT="55948" marB="55948"/>
                </a:tc>
                <a:tc>
                  <a:txBody>
                    <a:bodyPr/>
                    <a:lstStyle/>
                    <a:p>
                      <a:r>
                        <a:rPr lang="en-US" sz="2000" dirty="0"/>
                        <a:t>$56,000</a:t>
                      </a:r>
                    </a:p>
                  </a:txBody>
                  <a:tcPr marL="111868" marR="111868" marT="55948" marB="55948"/>
                </a:tc>
                <a:extLst>
                  <a:ext uri="{0D108BD9-81ED-4DB2-BD59-A6C34878D82A}">
                    <a16:rowId xmlns:a16="http://schemas.microsoft.com/office/drawing/2014/main" val="10004"/>
                  </a:ext>
                </a:extLst>
              </a:tr>
            </a:tbl>
          </a:graphicData>
        </a:graphic>
      </p:graphicFrame>
      <p:sp>
        <p:nvSpPr>
          <p:cNvPr id="2" name="TextBox 1"/>
          <p:cNvSpPr txBox="1"/>
          <p:nvPr/>
        </p:nvSpPr>
        <p:spPr>
          <a:xfrm>
            <a:off x="838200" y="4258743"/>
            <a:ext cx="8210266" cy="923330"/>
          </a:xfrm>
          <a:prstGeom prst="rect">
            <a:avLst/>
          </a:prstGeom>
          <a:noFill/>
        </p:spPr>
        <p:txBody>
          <a:bodyPr wrap="square" rtlCol="0">
            <a:spAutoFit/>
          </a:bodyPr>
          <a:lstStyle/>
          <a:p>
            <a:r>
              <a:rPr lang="en-US" dirty="0"/>
              <a:t>Source: </a:t>
            </a:r>
            <a:r>
              <a:rPr lang="en-US" dirty="0">
                <a:solidFill>
                  <a:srgbClr val="3333FF"/>
                </a:solidFill>
                <a:hlinkClick r:id="rId3"/>
              </a:rPr>
              <a:t>https://www.irs.gov/newsroom/401k-contribution-limit-increases-to-19000-for-2019-ira-limit-increases-to-6000</a:t>
            </a:r>
            <a:endParaRPr lang="en-US" dirty="0">
              <a:solidFill>
                <a:srgbClr val="3333FF"/>
              </a:solidFill>
            </a:endParaRPr>
          </a:p>
          <a:p>
            <a:endParaRPr lang="en-US" dirty="0"/>
          </a:p>
        </p:txBody>
      </p:sp>
    </p:spTree>
    <p:extLst>
      <p:ext uri="{BB962C8B-B14F-4D97-AF65-F5344CB8AC3E}">
        <p14:creationId xmlns:p14="http://schemas.microsoft.com/office/powerpoint/2010/main" val="15141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2019 IRS Contribution Limits</a:t>
            </a:r>
            <a:endParaRPr lang="en-US" dirty="0"/>
          </a:p>
        </p:txBody>
      </p:sp>
      <p:sp>
        <p:nvSpPr>
          <p:cNvPr id="5" name="Content Placeholder 4"/>
          <p:cNvSpPr>
            <a:spLocks noGrp="1"/>
          </p:cNvSpPr>
          <p:nvPr>
            <p:ph idx="1"/>
          </p:nvPr>
        </p:nvSpPr>
        <p:spPr>
          <a:xfrm>
            <a:off x="838200" y="2060813"/>
            <a:ext cx="9534100" cy="3643951"/>
          </a:xfrm>
        </p:spPr>
        <p:txBody>
          <a:bodyPr>
            <a:normAutofit/>
          </a:bodyPr>
          <a:lstStyle/>
          <a:p>
            <a:pPr>
              <a:defRPr/>
            </a:pPr>
            <a:r>
              <a:rPr lang="en-US" dirty="0"/>
              <a:t>403(b) includes SUSORP voluntary and UF 403(b)</a:t>
            </a:r>
          </a:p>
          <a:p>
            <a:pPr>
              <a:defRPr/>
            </a:pPr>
            <a:r>
              <a:rPr lang="en-US" dirty="0"/>
              <a:t>403(b) and 457(b) are separate limits allowing an employee to contribute the maximum in each plan</a:t>
            </a:r>
          </a:p>
          <a:p>
            <a:pPr>
              <a:defRPr/>
            </a:pPr>
            <a:r>
              <a:rPr lang="en-US" dirty="0"/>
              <a:t>Age-based catch-up applies separately to both 403(b) and 457(b) allowing contributions up to $25,000 in each plan</a:t>
            </a:r>
          </a:p>
          <a:p>
            <a:pPr>
              <a:defRPr/>
            </a:pPr>
            <a:r>
              <a:rPr lang="en-US" dirty="0"/>
              <a:t>415 limit includes SUSORP, UF 403(b) and UF AEF 403(b)</a:t>
            </a:r>
          </a:p>
        </p:txBody>
      </p:sp>
    </p:spTree>
    <p:extLst>
      <p:ext uri="{BB962C8B-B14F-4D97-AF65-F5344CB8AC3E}">
        <p14:creationId xmlns:p14="http://schemas.microsoft.com/office/powerpoint/2010/main" val="306349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15654"/>
            <a:ext cx="10515600" cy="2146821"/>
          </a:xfrm>
        </p:spPr>
        <p:txBody>
          <a:bodyPr/>
          <a:lstStyle/>
          <a:p>
            <a:pPr>
              <a:defRPr/>
            </a:pPr>
            <a:r>
              <a:rPr lang="en-US" altLang="en-US" dirty="0"/>
              <a:t>Time Away (Leave)</a:t>
            </a:r>
            <a:endParaRPr lang="en-US" sz="6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0800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Year-End Vacation Leave Conversion</a:t>
            </a:r>
          </a:p>
        </p:txBody>
      </p:sp>
      <p:sp>
        <p:nvSpPr>
          <p:cNvPr id="5" name="Content Placeholder 4"/>
          <p:cNvSpPr>
            <a:spLocks noGrp="1"/>
          </p:cNvSpPr>
          <p:nvPr>
            <p:ph idx="1"/>
          </p:nvPr>
        </p:nvSpPr>
        <p:spPr>
          <a:xfrm>
            <a:off x="838200" y="1825625"/>
            <a:ext cx="9957180" cy="4351338"/>
          </a:xfrm>
        </p:spPr>
        <p:txBody>
          <a:bodyPr/>
          <a:lstStyle/>
          <a:p>
            <a:pPr>
              <a:defRPr/>
            </a:pPr>
            <a:r>
              <a:rPr lang="en-US" altLang="en-US" dirty="0"/>
              <a:t>The annual conversion for accrued vacation leave over the maximum will occur after the pay period ending January 10, 2019 </a:t>
            </a:r>
          </a:p>
          <a:p>
            <a:pPr>
              <a:defRPr/>
            </a:pPr>
            <a:r>
              <a:rPr lang="en-US" altLang="en-US" dirty="0"/>
              <a:t>Accruals over the max amounts convert to sick leave</a:t>
            </a:r>
          </a:p>
          <a:p>
            <a:pPr>
              <a:defRPr/>
            </a:pPr>
            <a:r>
              <a:rPr lang="en-US" altLang="en-US" dirty="0"/>
              <a:t>Annual maximum hours are as follows: </a:t>
            </a:r>
          </a:p>
        </p:txBody>
      </p:sp>
      <p:sp>
        <p:nvSpPr>
          <p:cNvPr id="6" name="TextBox 5">
            <a:extLst>
              <a:ext uri="{FF2B5EF4-FFF2-40B4-BE49-F238E27FC236}">
                <a16:creationId xmlns:a16="http://schemas.microsoft.com/office/drawing/2014/main" id="{6CD5377D-8A94-424C-8E0F-8DE18A2D1587}"/>
              </a:ext>
            </a:extLst>
          </p:cNvPr>
          <p:cNvSpPr txBox="1"/>
          <p:nvPr/>
        </p:nvSpPr>
        <p:spPr>
          <a:xfrm>
            <a:off x="2588525" y="4001294"/>
            <a:ext cx="7014950" cy="15388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spcAft>
                <a:spcPts val="600"/>
              </a:spcAft>
              <a:defRPr/>
            </a:pPr>
            <a:r>
              <a:rPr lang="en-US" sz="2800" dirty="0">
                <a:solidFill>
                  <a:schemeClr val="bg1"/>
                </a:solidFill>
                <a:ea typeface="Calibri" panose="020F0502020204030204" pitchFamily="34" charset="0"/>
                <a:cs typeface="Times New Roman" panose="02020603050405020304" pitchFamily="18" charset="0"/>
              </a:rPr>
              <a:t>TEAMS and out-of-unit faculty	352 </a:t>
            </a:r>
          </a:p>
          <a:p>
            <a:pPr lvl="1">
              <a:spcAft>
                <a:spcPts val="600"/>
              </a:spcAft>
              <a:defRPr/>
            </a:pPr>
            <a:r>
              <a:rPr lang="en-US" sz="2800" dirty="0">
                <a:solidFill>
                  <a:schemeClr val="bg1"/>
                </a:solidFill>
                <a:ea typeface="Calibri" panose="020F0502020204030204" pitchFamily="34" charset="0"/>
                <a:cs typeface="Times New Roman" panose="02020603050405020304" pitchFamily="18" charset="0"/>
              </a:rPr>
              <a:t>In-unit faculty		    		480 </a:t>
            </a:r>
          </a:p>
          <a:p>
            <a:pPr lvl="1">
              <a:spcAft>
                <a:spcPts val="800"/>
              </a:spcAft>
              <a:defRPr/>
            </a:pPr>
            <a:r>
              <a:rPr lang="en-US" sz="2800" dirty="0">
                <a:solidFill>
                  <a:schemeClr val="bg1"/>
                </a:solidFill>
                <a:ea typeface="Calibri" panose="020F0502020204030204" pitchFamily="34" charset="0"/>
                <a:cs typeface="Times New Roman" panose="02020603050405020304" pitchFamily="18" charset="0"/>
              </a:rPr>
              <a:t>USPS			    		240 </a:t>
            </a:r>
          </a:p>
        </p:txBody>
      </p:sp>
    </p:spTree>
    <p:extLst>
      <p:ext uri="{BB962C8B-B14F-4D97-AF65-F5344CB8AC3E}">
        <p14:creationId xmlns:p14="http://schemas.microsoft.com/office/powerpoint/2010/main" val="220626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Introductions</a:t>
            </a:r>
          </a:p>
        </p:txBody>
      </p:sp>
      <p:sp>
        <p:nvSpPr>
          <p:cNvPr id="3" name="Content Placeholder 2"/>
          <p:cNvSpPr>
            <a:spLocks noGrp="1"/>
          </p:cNvSpPr>
          <p:nvPr>
            <p:ph idx="1"/>
          </p:nvPr>
        </p:nvSpPr>
        <p:spPr/>
        <p:txBody>
          <a:bodyPr>
            <a:normAutofit fontScale="92500"/>
          </a:bodyPr>
          <a:lstStyle/>
          <a:p>
            <a:pPr>
              <a:lnSpc>
                <a:spcPts val="3600"/>
              </a:lnSpc>
              <a:spcBef>
                <a:spcPts val="1800"/>
              </a:spcBef>
            </a:pPr>
            <a:r>
              <a:rPr lang="en-US" b="1" dirty="0"/>
              <a:t>Deanna Nelson</a:t>
            </a:r>
            <a:r>
              <a:rPr lang="en-US" dirty="0"/>
              <a:t>, who has accepted the position of Faculty Relations Coordinator. Deanna will oversee the online promotion &amp; tenure process and assist with other faculty-related projects. </a:t>
            </a:r>
            <a:r>
              <a:rPr lang="en-US" b="1" i="1" dirty="0"/>
              <a:t>Welcome, Deanna!</a:t>
            </a:r>
          </a:p>
          <a:p>
            <a:pPr>
              <a:lnSpc>
                <a:spcPts val="3600"/>
              </a:lnSpc>
              <a:spcBef>
                <a:spcPts val="1800"/>
              </a:spcBef>
            </a:pPr>
            <a:r>
              <a:rPr lang="en-US" b="1" dirty="0"/>
              <a:t>Verlissa Ford, </a:t>
            </a:r>
            <a:r>
              <a:rPr lang="en-US" dirty="0"/>
              <a:t>who is T&amp;OD’s new Education Programs Coordinator.  Verlissa’s core responsibilities include managing the Employee Education Program, Higher Education Opportunity, Prudential Productivity Awards, Meritorious Service Awards, and Service Recognition Program. </a:t>
            </a:r>
            <a:br>
              <a:rPr lang="en-US" dirty="0"/>
            </a:br>
            <a:r>
              <a:rPr lang="en-US" b="1" i="1" dirty="0"/>
              <a:t>Welcome, Verlissa!</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65976" y="394934"/>
            <a:ext cx="1662132" cy="235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a:off x="9938758" y="936477"/>
            <a:ext cx="2178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dirty="0">
                <a:latin typeface="Bradley Hand ITC" panose="03070402050302030203" pitchFamily="66" charset="0"/>
              </a:rPr>
              <a:t>nice to meet you!</a:t>
            </a:r>
          </a:p>
        </p:txBody>
      </p:sp>
    </p:spTree>
    <p:extLst>
      <p:ext uri="{BB962C8B-B14F-4D97-AF65-F5344CB8AC3E}">
        <p14:creationId xmlns:p14="http://schemas.microsoft.com/office/powerpoint/2010/main" val="403330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Reviewing Leave Balances</a:t>
            </a:r>
          </a:p>
        </p:txBody>
      </p:sp>
      <p:sp>
        <p:nvSpPr>
          <p:cNvPr id="5" name="Content Placeholder 4"/>
          <p:cNvSpPr>
            <a:spLocks noGrp="1"/>
          </p:cNvSpPr>
          <p:nvPr>
            <p:ph idx="1"/>
          </p:nvPr>
        </p:nvSpPr>
        <p:spPr>
          <a:xfrm>
            <a:off x="838199" y="1825624"/>
            <a:ext cx="11240069" cy="5380393"/>
          </a:xfrm>
        </p:spPr>
        <p:txBody>
          <a:bodyPr>
            <a:normAutofit/>
          </a:bodyPr>
          <a:lstStyle/>
          <a:p>
            <a:pPr marL="0" indent="0">
              <a:buNone/>
              <a:defRPr/>
            </a:pPr>
            <a:r>
              <a:rPr lang="en-US" altLang="en-US" dirty="0"/>
              <a:t>Employees may review their leave balances in PeopleSoft:  </a:t>
            </a:r>
          </a:p>
          <a:p>
            <a:pPr marL="0" indent="0">
              <a:buNone/>
              <a:defRPr/>
            </a:pPr>
            <a:r>
              <a:rPr lang="en-US" altLang="en-US" sz="2400" i="1" dirty="0"/>
              <a:t>Main Menu &gt; My Self Service &gt; Payroll and Compensation &gt; UF Leave History </a:t>
            </a:r>
            <a:endParaRPr lang="en-US" altLang="en-US" sz="2400" dirty="0"/>
          </a:p>
          <a:p>
            <a:pPr marL="0" indent="0">
              <a:buNone/>
              <a:defRPr/>
            </a:pPr>
            <a:endParaRPr lang="en-US" altLang="en-US" sz="1100" dirty="0"/>
          </a:p>
          <a:p>
            <a:pPr marL="0" indent="0">
              <a:buNone/>
              <a:defRPr/>
            </a:pPr>
            <a:r>
              <a:rPr lang="en-US" altLang="en-US" u="sng" dirty="0"/>
              <a:t>Payroll Processors may review employee leave balances as follows:</a:t>
            </a:r>
          </a:p>
          <a:p>
            <a:pPr marL="0" indent="0">
              <a:lnSpc>
                <a:spcPct val="110000"/>
              </a:lnSpc>
              <a:spcBef>
                <a:spcPts val="600"/>
              </a:spcBef>
              <a:buNone/>
              <a:defRPr/>
            </a:pPr>
            <a:r>
              <a:rPr lang="en-US" altLang="en-US" b="1" dirty="0"/>
              <a:t>PeopleSoft:</a:t>
            </a:r>
          </a:p>
          <a:p>
            <a:pPr marL="0" indent="0">
              <a:spcBef>
                <a:spcPts val="0"/>
              </a:spcBef>
              <a:buNone/>
              <a:defRPr/>
            </a:pPr>
            <a:r>
              <a:rPr lang="en-US" altLang="en-US" sz="2400" i="1" dirty="0"/>
              <a:t>Main Menu &gt; Human Resources &gt; Benefits &gt; Manage Leave Accruals &gt; Review Accrual Balances</a:t>
            </a:r>
          </a:p>
          <a:p>
            <a:pPr marL="0" indent="0">
              <a:lnSpc>
                <a:spcPct val="100000"/>
              </a:lnSpc>
              <a:buNone/>
              <a:defRPr/>
            </a:pPr>
            <a:r>
              <a:rPr lang="en-US" altLang="en-US" b="1" dirty="0"/>
              <a:t>Enterprise Reporting:</a:t>
            </a:r>
          </a:p>
          <a:p>
            <a:pPr marL="0" indent="0">
              <a:spcBef>
                <a:spcPts val="0"/>
              </a:spcBef>
              <a:buNone/>
              <a:defRPr/>
            </a:pPr>
            <a:r>
              <a:rPr lang="en-US" altLang="en-US" sz="2400" i="1" dirty="0"/>
              <a:t>Access Reporting ‎&gt; Human Resources Information ‎&gt; Benefit Information ‎&gt; Leave &gt; Leave Accruals, Usage, and Balances By Pay Period, Department</a:t>
            </a:r>
          </a:p>
        </p:txBody>
      </p:sp>
    </p:spTree>
    <p:extLst>
      <p:ext uri="{BB962C8B-B14F-4D97-AF65-F5344CB8AC3E}">
        <p14:creationId xmlns:p14="http://schemas.microsoft.com/office/powerpoint/2010/main" val="181379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December Personal Leave</a:t>
            </a:r>
          </a:p>
        </p:txBody>
      </p:sp>
      <p:sp>
        <p:nvSpPr>
          <p:cNvPr id="5" name="Content Placeholder 4"/>
          <p:cNvSpPr>
            <a:spLocks noGrp="1"/>
          </p:cNvSpPr>
          <p:nvPr>
            <p:ph idx="1"/>
          </p:nvPr>
        </p:nvSpPr>
        <p:spPr>
          <a:xfrm>
            <a:off x="838199" y="1825624"/>
            <a:ext cx="11240069" cy="5380393"/>
          </a:xfrm>
        </p:spPr>
        <p:txBody>
          <a:bodyPr>
            <a:normAutofit/>
          </a:bodyPr>
          <a:lstStyle/>
          <a:p>
            <a:pPr>
              <a:spcAft>
                <a:spcPts val="1000"/>
              </a:spcAft>
              <a:defRPr/>
            </a:pPr>
            <a:r>
              <a:rPr lang="en-US" dirty="0"/>
              <a:t>Holiday closing period from 12/26 – 12/31</a:t>
            </a:r>
          </a:p>
          <a:p>
            <a:pPr>
              <a:spcAft>
                <a:spcPts val="1000"/>
              </a:spcAft>
              <a:defRPr/>
            </a:pPr>
            <a:r>
              <a:rPr lang="en-US" dirty="0"/>
              <a:t>Personal leave days auto-populated for eligible TEAMS and Academic Personnel records by 12/7</a:t>
            </a:r>
          </a:p>
          <a:p>
            <a:pPr>
              <a:spcAft>
                <a:spcPts val="1000"/>
              </a:spcAft>
              <a:defRPr/>
            </a:pPr>
            <a:r>
              <a:rPr lang="en-US" dirty="0"/>
              <a:t>System does not require approval for personal leave days for exempt employees -- hours automatically populated</a:t>
            </a:r>
          </a:p>
          <a:p>
            <a:pPr>
              <a:spcAft>
                <a:spcPts val="1000"/>
              </a:spcAft>
              <a:defRPr/>
            </a:pPr>
            <a:r>
              <a:rPr lang="en-US" dirty="0"/>
              <a:t>Time reporting code (TRC) – DPL-270</a:t>
            </a:r>
          </a:p>
          <a:p>
            <a:pPr marL="0" indent="0">
              <a:spcAft>
                <a:spcPts val="1000"/>
              </a:spcAft>
              <a:buNone/>
              <a:defRPr/>
            </a:pPr>
            <a:r>
              <a:rPr lang="en-US" i="1" dirty="0">
                <a:solidFill>
                  <a:srgbClr val="0033CC"/>
                </a:solidFill>
              </a:rPr>
              <a:t>NOTE: Departments with employees hired after November 29</a:t>
            </a:r>
            <a:r>
              <a:rPr lang="en-US" i="1" baseline="30000" dirty="0">
                <a:solidFill>
                  <a:srgbClr val="0033CC"/>
                </a:solidFill>
              </a:rPr>
              <a:t>th</a:t>
            </a:r>
            <a:r>
              <a:rPr lang="en-US" i="1" dirty="0">
                <a:solidFill>
                  <a:srgbClr val="0033CC"/>
                </a:solidFill>
              </a:rPr>
              <a:t> must </a:t>
            </a:r>
            <a:r>
              <a:rPr lang="en-US" i="1" dirty="0">
                <a:solidFill>
                  <a:srgbClr val="0033CC"/>
                </a:solidFill>
                <a:hlinkClick r:id="rId2"/>
              </a:rPr>
              <a:t>contact Leave Administration</a:t>
            </a:r>
            <a:r>
              <a:rPr lang="en-US" i="1" dirty="0">
                <a:solidFill>
                  <a:srgbClr val="0033CC"/>
                </a:solidFill>
              </a:rPr>
              <a:t> to manually load DPL hours</a:t>
            </a:r>
          </a:p>
        </p:txBody>
      </p:sp>
    </p:spTree>
    <p:extLst>
      <p:ext uri="{BB962C8B-B14F-4D97-AF65-F5344CB8AC3E}">
        <p14:creationId xmlns:p14="http://schemas.microsoft.com/office/powerpoint/2010/main" val="2431007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December Personal Leave</a:t>
            </a:r>
          </a:p>
        </p:txBody>
      </p:sp>
      <p:sp>
        <p:nvSpPr>
          <p:cNvPr id="2" name="Content Placeholder 1"/>
          <p:cNvSpPr>
            <a:spLocks noGrp="1"/>
          </p:cNvSpPr>
          <p:nvPr>
            <p:ph idx="1"/>
          </p:nvPr>
        </p:nvSpPr>
        <p:spPr>
          <a:xfrm>
            <a:off x="838200" y="1825625"/>
            <a:ext cx="9820701" cy="4351338"/>
          </a:xfrm>
        </p:spPr>
        <p:txBody>
          <a:bodyPr/>
          <a:lstStyle/>
          <a:p>
            <a:pPr>
              <a:defRPr/>
            </a:pPr>
            <a:r>
              <a:rPr lang="en-US" dirty="0"/>
              <a:t>Instruction guide “Personal Leave Days” found online here: </a:t>
            </a:r>
            <a:r>
              <a:rPr lang="en-US" dirty="0">
                <a:hlinkClick r:id="rId2"/>
              </a:rPr>
              <a:t>http://training.hr.ufl.edu/instructionguides/time&amp;labor/personal_leave_days.pdf</a:t>
            </a:r>
            <a:endParaRPr lang="en-US" dirty="0"/>
          </a:p>
          <a:p>
            <a:pPr>
              <a:defRPr/>
            </a:pPr>
            <a:endParaRPr lang="en-US" dirty="0"/>
          </a:p>
          <a:p>
            <a:pPr>
              <a:defRPr/>
            </a:pPr>
            <a:r>
              <a:rPr lang="en-US" dirty="0"/>
              <a:t>Questions? Email </a:t>
            </a:r>
            <a:r>
              <a:rPr lang="en-US" dirty="0">
                <a:hlinkClick r:id="rId3"/>
              </a:rPr>
              <a:t>central-leave@ufl.edu</a:t>
            </a:r>
            <a:r>
              <a:rPr lang="en-US" dirty="0"/>
              <a:t> or call (352) 392-2477</a:t>
            </a:r>
          </a:p>
          <a:p>
            <a:pPr marL="0" indent="0">
              <a:buNone/>
            </a:pPr>
            <a:endParaRPr lang="en-US" dirty="0"/>
          </a:p>
        </p:txBody>
      </p:sp>
    </p:spTree>
    <p:extLst>
      <p:ext uri="{BB962C8B-B14F-4D97-AF65-F5344CB8AC3E}">
        <p14:creationId xmlns:p14="http://schemas.microsoft.com/office/powerpoint/2010/main" val="95788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15654"/>
            <a:ext cx="10515600" cy="2146821"/>
          </a:xfrm>
        </p:spPr>
        <p:txBody>
          <a:bodyPr/>
          <a:lstStyle/>
          <a:p>
            <a:pPr>
              <a:defRPr/>
            </a:pPr>
            <a:r>
              <a:rPr lang="en-US" altLang="en-US" dirty="0"/>
              <a:t>Benefits</a:t>
            </a:r>
            <a:endParaRPr lang="en-US" sz="66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4629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Payroll Deductions for Benefits</a:t>
            </a:r>
          </a:p>
        </p:txBody>
      </p:sp>
      <p:sp>
        <p:nvSpPr>
          <p:cNvPr id="5" name="Content Placeholder 4"/>
          <p:cNvSpPr>
            <a:spLocks noGrp="1"/>
          </p:cNvSpPr>
          <p:nvPr>
            <p:ph idx="1"/>
          </p:nvPr>
        </p:nvSpPr>
        <p:spPr>
          <a:xfrm>
            <a:off x="838199" y="1825624"/>
            <a:ext cx="11240069" cy="5380393"/>
          </a:xfrm>
        </p:spPr>
        <p:txBody>
          <a:bodyPr>
            <a:normAutofit/>
          </a:bodyPr>
          <a:lstStyle/>
          <a:p>
            <a:pPr marL="0" indent="0">
              <a:buNone/>
              <a:defRPr/>
            </a:pPr>
            <a:r>
              <a:rPr lang="en-US" dirty="0"/>
              <a:t>December &amp; January payroll deductions reflect Open Enrollment elections: </a:t>
            </a:r>
          </a:p>
          <a:p>
            <a:pPr>
              <a:defRPr/>
            </a:pPr>
            <a:r>
              <a:rPr lang="en-US" dirty="0"/>
              <a:t>State / People First Deductions </a:t>
            </a:r>
          </a:p>
          <a:p>
            <a:pPr lvl="1">
              <a:defRPr/>
            </a:pPr>
            <a:r>
              <a:rPr lang="en-US" dirty="0"/>
              <a:t>Most plans paid a month in advance </a:t>
            </a:r>
          </a:p>
          <a:p>
            <a:pPr lvl="1">
              <a:defRPr/>
            </a:pPr>
            <a:r>
              <a:rPr lang="en-US" dirty="0"/>
              <a:t>December 7 &amp; December 21 paychecks pre-pay for January 2019 coverage</a:t>
            </a:r>
          </a:p>
          <a:p>
            <a:pPr lvl="1">
              <a:defRPr/>
            </a:pPr>
            <a:r>
              <a:rPr lang="en-US" dirty="0"/>
              <a:t>OE changes to reimbursement accounts reflected beginning on the January 4 paycheck (i.e. Medical Reimb., Dependent Care, Limited Purpose, and Health Savings Accounts) </a:t>
            </a:r>
          </a:p>
          <a:p>
            <a:pPr marL="0" indent="0">
              <a:buNone/>
              <a:defRPr/>
            </a:pPr>
            <a:r>
              <a:rPr lang="en-US" dirty="0"/>
              <a:t>UFSelect and GatorCare Deductions</a:t>
            </a:r>
          </a:p>
          <a:p>
            <a:pPr>
              <a:defRPr/>
            </a:pPr>
            <a:r>
              <a:rPr lang="en-US" dirty="0"/>
              <a:t>Paid month of coverage, not paid in advance</a:t>
            </a:r>
          </a:p>
          <a:p>
            <a:pPr>
              <a:defRPr/>
            </a:pPr>
            <a:r>
              <a:rPr lang="en-US" dirty="0"/>
              <a:t>Changes made during OE reflected in paycheck beginning January 4</a:t>
            </a:r>
          </a:p>
        </p:txBody>
      </p:sp>
    </p:spTree>
    <p:extLst>
      <p:ext uri="{BB962C8B-B14F-4D97-AF65-F5344CB8AC3E}">
        <p14:creationId xmlns:p14="http://schemas.microsoft.com/office/powerpoint/2010/main" val="36222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idx="1"/>
          </p:nvPr>
        </p:nvSpPr>
        <p:spPr>
          <a:xfrm>
            <a:off x="831850" y="3138985"/>
            <a:ext cx="10515600" cy="2950665"/>
          </a:xfrm>
        </p:spPr>
        <p:txBody>
          <a:bodyPr/>
          <a:lstStyle/>
          <a:p>
            <a:r>
              <a:rPr lang="en-US" altLang="en-US" sz="3200" dirty="0">
                <a:solidFill>
                  <a:schemeClr val="accent5">
                    <a:lumMod val="75000"/>
                  </a:schemeClr>
                </a:solidFill>
              </a:rPr>
              <a:t>If you have questions, please contact </a:t>
            </a:r>
            <a:br>
              <a:rPr lang="en-US" altLang="en-US" sz="3200" dirty="0">
                <a:solidFill>
                  <a:schemeClr val="accent5">
                    <a:lumMod val="75000"/>
                  </a:schemeClr>
                </a:solidFill>
              </a:rPr>
            </a:br>
            <a:r>
              <a:rPr lang="en-US" altLang="en-US" sz="3200" dirty="0">
                <a:solidFill>
                  <a:schemeClr val="accent5">
                    <a:lumMod val="75000"/>
                  </a:schemeClr>
                </a:solidFill>
              </a:rPr>
              <a:t>Benefits at (352) 392-2477 </a:t>
            </a:r>
            <a:br>
              <a:rPr lang="en-US" altLang="en-US" sz="3200" dirty="0">
                <a:solidFill>
                  <a:schemeClr val="accent5">
                    <a:lumMod val="75000"/>
                  </a:schemeClr>
                </a:solidFill>
              </a:rPr>
            </a:br>
            <a:r>
              <a:rPr lang="en-US" altLang="en-US" sz="3200" dirty="0">
                <a:solidFill>
                  <a:schemeClr val="accent5">
                    <a:lumMod val="75000"/>
                  </a:schemeClr>
                </a:solidFill>
              </a:rPr>
              <a:t>or by email at benefits@ufl.edu</a:t>
            </a:r>
          </a:p>
        </p:txBody>
      </p:sp>
    </p:spTree>
    <p:extLst>
      <p:ext uri="{BB962C8B-B14F-4D97-AF65-F5344CB8AC3E}">
        <p14:creationId xmlns:p14="http://schemas.microsoft.com/office/powerpoint/2010/main" val="3274724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Important Dates</a:t>
            </a:r>
          </a:p>
        </p:txBody>
      </p:sp>
      <p:sp>
        <p:nvSpPr>
          <p:cNvPr id="5" name="Content Placeholder 4"/>
          <p:cNvSpPr>
            <a:spLocks noGrp="1"/>
          </p:cNvSpPr>
          <p:nvPr>
            <p:ph idx="1"/>
          </p:nvPr>
        </p:nvSpPr>
        <p:spPr>
          <a:xfrm>
            <a:off x="838199" y="1825625"/>
            <a:ext cx="11240069" cy="4001970"/>
          </a:xfrm>
        </p:spPr>
        <p:txBody>
          <a:bodyPr>
            <a:normAutofit/>
          </a:bodyPr>
          <a:lstStyle/>
          <a:p>
            <a:pPr>
              <a:defRPr/>
            </a:pPr>
            <a:r>
              <a:rPr lang="en-US" altLang="en-US" dirty="0"/>
              <a:t>Holiday Closing Period – December 25-31</a:t>
            </a:r>
          </a:p>
          <a:p>
            <a:pPr>
              <a:defRPr/>
            </a:pPr>
            <a:r>
              <a:rPr lang="en-US" altLang="en-US" dirty="0"/>
              <a:t>New Year’s Holiday – January 1, 2019</a:t>
            </a:r>
          </a:p>
          <a:p>
            <a:pPr>
              <a:defRPr/>
            </a:pPr>
            <a:r>
              <a:rPr lang="en-US" altLang="en-US" dirty="0"/>
              <a:t>Effective Date for Benefits Elections made during Open Enrollment – January 1, 2019</a:t>
            </a:r>
          </a:p>
          <a:p>
            <a:pPr>
              <a:defRPr/>
            </a:pPr>
            <a:r>
              <a:rPr lang="en-US" altLang="en-US" dirty="0"/>
              <a:t>Martin Luther King, Jr. Birthday Holiday – January 21, 2019</a:t>
            </a:r>
          </a:p>
          <a:p>
            <a:pPr>
              <a:defRPr/>
            </a:pPr>
            <a:r>
              <a:rPr lang="en-US" altLang="en-US" b="1" dirty="0"/>
              <a:t>Next HR Forum – February 6, 2019</a:t>
            </a:r>
            <a:r>
              <a:rPr lang="en-US" altLang="en-US" dirty="0"/>
              <a:t> </a:t>
            </a:r>
          </a:p>
        </p:txBody>
      </p:sp>
    </p:spTree>
    <p:extLst>
      <p:ext uri="{BB962C8B-B14F-4D97-AF65-F5344CB8AC3E}">
        <p14:creationId xmlns:p14="http://schemas.microsoft.com/office/powerpoint/2010/main" val="1139743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rPr>
              <a:t>Thank you </a:t>
            </a:r>
            <a:br>
              <a:rPr lang="en-US" sz="5400" b="1" dirty="0">
                <a:solidFill>
                  <a:schemeClr val="bg1"/>
                </a:solidFill>
              </a:rPr>
            </a:br>
            <a:r>
              <a:rPr lang="en-US" sz="5400" b="1" dirty="0">
                <a:solidFill>
                  <a:schemeClr val="bg1"/>
                </a:solidFill>
              </a:rPr>
              <a:t>for attending the </a:t>
            </a:r>
            <a:br>
              <a:rPr lang="en-US" sz="5400" b="1" dirty="0">
                <a:solidFill>
                  <a:schemeClr val="bg1"/>
                </a:solidFill>
              </a:rPr>
            </a:br>
            <a:r>
              <a:rPr lang="en-US" sz="5400" b="1" dirty="0">
                <a:solidFill>
                  <a:schemeClr val="bg1"/>
                </a:solidFill>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6BBD15-2A43-442D-9507-A66E5665EE6D}"/>
              </a:ext>
            </a:extLst>
          </p:cNvPr>
          <p:cNvSpPr txBox="1"/>
          <p:nvPr/>
        </p:nvSpPr>
        <p:spPr>
          <a:xfrm>
            <a:off x="1811056" y="4821295"/>
            <a:ext cx="8512175" cy="1062037"/>
          </a:xfrm>
          <a:prstGeom prst="rect">
            <a:avLst/>
          </a:prstGeom>
          <a:noFill/>
        </p:spPr>
        <p:txBody>
          <a:bodyPr>
            <a:spAutoFit/>
          </a:bodyPr>
          <a:lstStyle/>
          <a:p>
            <a:pPr algn="ctr">
              <a:defRPr/>
            </a:pPr>
            <a:r>
              <a:rPr lang="en-US" sz="1575" b="1" spc="255" dirty="0">
                <a:latin typeface="Gentona SemiBold" charset="0"/>
                <a:ea typeface="Gentona SemiBold" charset="0"/>
                <a:cs typeface="Gentona SemiBold" charset="0"/>
              </a:rPr>
              <a:t>Mission:</a:t>
            </a:r>
          </a:p>
          <a:p>
            <a:pPr algn="ctr">
              <a:defRPr/>
            </a:pPr>
            <a:r>
              <a:rPr lang="en-US" sz="1575" b="1" spc="255" dirty="0">
                <a:solidFill>
                  <a:srgbClr val="004D86"/>
                </a:solidFill>
                <a:latin typeface="Gentona SemiBold" charset="0"/>
                <a:ea typeface="Gentona SemiBold" charset="0"/>
                <a:cs typeface="Gentona SemiBold" charset="0"/>
              </a:rPr>
              <a:t>To promote communication, recognition, professional networking, and service opportunities for professional staff across campus</a:t>
            </a:r>
            <a:endParaRPr lang="en-US" sz="1575" spc="255" dirty="0">
              <a:solidFill>
                <a:srgbClr val="004D86"/>
              </a:solidFill>
              <a:latin typeface="Gentona SemiBold" charset="0"/>
              <a:ea typeface="Gentona SemiBold" charset="0"/>
              <a:cs typeface="Gentona SemiBold"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388"/>
          <a:stretch/>
        </p:blipFill>
        <p:spPr bwMode="auto">
          <a:xfrm>
            <a:off x="2855987" y="184729"/>
            <a:ext cx="6422315" cy="402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9398" y="1366221"/>
            <a:ext cx="2549562"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2694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8"/>
            <a:ext cx="12192000" cy="685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A051916-F720-40E1-8137-07B654C1DE60}"/>
              </a:ext>
            </a:extLst>
          </p:cNvPr>
          <p:cNvSpPr/>
          <p:nvPr/>
        </p:nvSpPr>
        <p:spPr>
          <a:xfrm>
            <a:off x="6134101" y="810456"/>
            <a:ext cx="4683125" cy="371475"/>
          </a:xfrm>
          <a:prstGeom prst="rect">
            <a:avLst/>
          </a:prstGeom>
          <a:solidFill>
            <a:srgbClr val="0021A5">
              <a:alpha val="25098"/>
            </a:srgbClr>
          </a:solidFill>
          <a:ln w="38100">
            <a:solidFill>
              <a:srgbClr val="F37021"/>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dirty="0"/>
          </a:p>
        </p:txBody>
      </p:sp>
      <p:sp>
        <p:nvSpPr>
          <p:cNvPr id="8" name="TextBox 7">
            <a:extLst>
              <a:ext uri="{FF2B5EF4-FFF2-40B4-BE49-F238E27FC236}">
                <a16:creationId xmlns:a16="http://schemas.microsoft.com/office/drawing/2014/main" id="{59EF544E-A935-45B9-8103-C75BA4CBB076}"/>
              </a:ext>
            </a:extLst>
          </p:cNvPr>
          <p:cNvSpPr txBox="1"/>
          <p:nvPr/>
        </p:nvSpPr>
        <p:spPr>
          <a:xfrm>
            <a:off x="5530851" y="831094"/>
            <a:ext cx="5888037" cy="334962"/>
          </a:xfrm>
          <a:prstGeom prst="rect">
            <a:avLst/>
          </a:prstGeom>
          <a:noFill/>
        </p:spPr>
        <p:txBody>
          <a:bodyPr>
            <a:spAutoFit/>
          </a:bodyPr>
          <a:lstStyle/>
          <a:p>
            <a:pPr algn="ctr">
              <a:defRPr/>
            </a:pPr>
            <a:r>
              <a:rPr lang="en-US" sz="1575" b="1" spc="255" dirty="0">
                <a:solidFill>
                  <a:schemeClr val="bg1"/>
                </a:solidFill>
                <a:latin typeface="Gentona SemiBold" charset="0"/>
                <a:ea typeface="Gentona SemiBold" charset="0"/>
                <a:cs typeface="Gentona SemiBold" charset="0"/>
              </a:rPr>
              <a:t>Why staff get involved</a:t>
            </a:r>
          </a:p>
        </p:txBody>
      </p:sp>
      <p:sp>
        <p:nvSpPr>
          <p:cNvPr id="9" name="Rectangle 8">
            <a:extLst>
              <a:ext uri="{FF2B5EF4-FFF2-40B4-BE49-F238E27FC236}">
                <a16:creationId xmlns:a16="http://schemas.microsoft.com/office/drawing/2014/main" id="{4D340A09-C4F2-4919-8997-0E43A231CCDF}"/>
              </a:ext>
            </a:extLst>
          </p:cNvPr>
          <p:cNvSpPr/>
          <p:nvPr/>
        </p:nvSpPr>
        <p:spPr>
          <a:xfrm>
            <a:off x="9632951" y="-98425"/>
            <a:ext cx="590550" cy="665163"/>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2488" y="203200"/>
            <a:ext cx="3571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5BB9ED2-54D9-4A1F-BA15-564106D41430}"/>
              </a:ext>
            </a:extLst>
          </p:cNvPr>
          <p:cNvSpPr txBox="1"/>
          <p:nvPr/>
        </p:nvSpPr>
        <p:spPr>
          <a:xfrm>
            <a:off x="6134101" y="1293813"/>
            <a:ext cx="4754562" cy="2516187"/>
          </a:xfrm>
          <a:prstGeom prst="rect">
            <a:avLst/>
          </a:prstGeom>
          <a:noFill/>
        </p:spPr>
        <p:txBody>
          <a:bodyPr>
            <a:spAutoFit/>
          </a:bodyPr>
          <a:lstStyle/>
          <a:p>
            <a:pPr algn="ctr">
              <a:defRPr/>
            </a:pPr>
            <a:r>
              <a:rPr lang="en-US" sz="1575" b="1" spc="255" dirty="0">
                <a:solidFill>
                  <a:schemeClr val="bg1"/>
                </a:solidFill>
                <a:latin typeface="Gentona SemiBold" charset="0"/>
                <a:ea typeface="Gentona SemiBold" charset="0"/>
                <a:cs typeface="Gentona SemiBold" charset="0"/>
              </a:rPr>
              <a:t>Connect</a:t>
            </a:r>
          </a:p>
          <a:p>
            <a:pPr algn="ctr">
              <a:defRPr/>
            </a:pPr>
            <a:r>
              <a:rPr lang="en-US" sz="1575" b="1" spc="255" dirty="0">
                <a:solidFill>
                  <a:schemeClr val="bg1"/>
                </a:solidFill>
                <a:latin typeface="Gentona SemiBold" charset="0"/>
                <a:ea typeface="Gentona SemiBold" charset="0"/>
                <a:cs typeface="Gentona SemiBold" charset="0"/>
              </a:rPr>
              <a:t>Network</a:t>
            </a:r>
          </a:p>
          <a:p>
            <a:pPr algn="ctr">
              <a:defRPr/>
            </a:pPr>
            <a:r>
              <a:rPr lang="en-US" sz="1575" b="1" spc="255" dirty="0">
                <a:solidFill>
                  <a:schemeClr val="bg1"/>
                </a:solidFill>
                <a:latin typeface="Gentona SemiBold" charset="0"/>
                <a:ea typeface="Gentona SemiBold" charset="0"/>
                <a:cs typeface="Gentona SemiBold" charset="0"/>
              </a:rPr>
              <a:t>Collaborate</a:t>
            </a:r>
          </a:p>
          <a:p>
            <a:pPr algn="ctr">
              <a:defRPr/>
            </a:pPr>
            <a:r>
              <a:rPr lang="en-US" sz="1575" b="1" spc="255" dirty="0">
                <a:solidFill>
                  <a:schemeClr val="bg1"/>
                </a:solidFill>
                <a:latin typeface="Gentona SemiBold" charset="0"/>
                <a:ea typeface="Gentona SemiBold" charset="0"/>
                <a:cs typeface="Gentona SemiBold" charset="0"/>
              </a:rPr>
              <a:t>Build relationships and partnerships</a:t>
            </a:r>
          </a:p>
          <a:p>
            <a:pPr algn="ctr">
              <a:defRPr/>
            </a:pPr>
            <a:r>
              <a:rPr lang="en-US" sz="1575" b="1" spc="255" dirty="0">
                <a:solidFill>
                  <a:schemeClr val="bg1"/>
                </a:solidFill>
                <a:latin typeface="Gentona SemiBold" charset="0"/>
                <a:ea typeface="Gentona SemiBold" charset="0"/>
                <a:cs typeface="Gentona SemiBold" charset="0"/>
              </a:rPr>
              <a:t>Professional development</a:t>
            </a:r>
          </a:p>
          <a:p>
            <a:pPr algn="ctr">
              <a:defRPr/>
            </a:pPr>
            <a:r>
              <a:rPr lang="en-US" sz="1575" b="1" spc="255" dirty="0">
                <a:solidFill>
                  <a:schemeClr val="bg1"/>
                </a:solidFill>
                <a:latin typeface="Gentona SemiBold" charset="0"/>
                <a:ea typeface="Gentona SemiBold" charset="0"/>
                <a:cs typeface="Gentona SemiBold" charset="0"/>
              </a:rPr>
              <a:t>Learn and share resources</a:t>
            </a:r>
          </a:p>
          <a:p>
            <a:pPr algn="ctr">
              <a:defRPr/>
            </a:pPr>
            <a:r>
              <a:rPr lang="en-US" sz="1575" b="1" spc="255" dirty="0">
                <a:solidFill>
                  <a:schemeClr val="bg1"/>
                </a:solidFill>
                <a:latin typeface="Gentona SemiBold" charset="0"/>
                <a:ea typeface="Gentona SemiBold" charset="0"/>
                <a:cs typeface="Gentona SemiBold" charset="0"/>
              </a:rPr>
              <a:t>Build awareness</a:t>
            </a:r>
          </a:p>
          <a:p>
            <a:pPr algn="ctr">
              <a:defRPr/>
            </a:pPr>
            <a:r>
              <a:rPr lang="en-US" sz="1575" b="1" spc="255" dirty="0">
                <a:solidFill>
                  <a:schemeClr val="bg1"/>
                </a:solidFill>
                <a:latin typeface="Gentona SemiBold" charset="0"/>
                <a:ea typeface="Gentona SemiBold" charset="0"/>
                <a:cs typeface="Gentona SemiBold" charset="0"/>
              </a:rPr>
              <a:t>Give back to community</a:t>
            </a:r>
          </a:p>
          <a:p>
            <a:pPr algn="ctr">
              <a:defRPr/>
            </a:pPr>
            <a:r>
              <a:rPr lang="en-US" sz="1575" b="1" spc="255" dirty="0">
                <a:solidFill>
                  <a:schemeClr val="bg1"/>
                </a:solidFill>
                <a:latin typeface="Gentona SemiBold" charset="0"/>
                <a:ea typeface="Gentona SemiBold" charset="0"/>
                <a:cs typeface="Gentona SemiBold" charset="0"/>
              </a:rPr>
              <a:t>Build skills</a:t>
            </a:r>
          </a:p>
        </p:txBody>
      </p:sp>
      <p:sp>
        <p:nvSpPr>
          <p:cNvPr id="12" name="TextBox 11">
            <a:extLst>
              <a:ext uri="{FF2B5EF4-FFF2-40B4-BE49-F238E27FC236}">
                <a16:creationId xmlns:a16="http://schemas.microsoft.com/office/drawing/2014/main" id="{8F095C4D-0531-44A4-A10F-6C9B41AF745E}"/>
              </a:ext>
            </a:extLst>
          </p:cNvPr>
          <p:cNvSpPr txBox="1"/>
          <p:nvPr/>
        </p:nvSpPr>
        <p:spPr>
          <a:xfrm>
            <a:off x="736979" y="3929062"/>
            <a:ext cx="10672549" cy="2554545"/>
          </a:xfrm>
          <a:prstGeom prst="rect">
            <a:avLst/>
          </a:prstGeom>
          <a:noFill/>
        </p:spPr>
        <p:txBody>
          <a:bodyPr wrap="square">
            <a:spAutoFit/>
          </a:bodyPr>
          <a:lstStyle/>
          <a:p>
            <a:pPr marL="285750" indent="-285750">
              <a:buFont typeface="Arial" panose="020B0604020202020204" pitchFamily="34" charset="0"/>
              <a:buChar char="•"/>
              <a:defRPr/>
            </a:pPr>
            <a:r>
              <a:rPr lang="en-US" sz="1600" spc="255" dirty="0">
                <a:solidFill>
                  <a:schemeClr val="bg1"/>
                </a:solidFill>
                <a:ea typeface="Gentona SemiBold" charset="0"/>
                <a:cs typeface="Gentona SemiBold" charset="0"/>
              </a:rPr>
              <a:t>“To meet and network with faculty/staff from across campus whom I might not otherwise meet.”</a:t>
            </a:r>
          </a:p>
          <a:p>
            <a:pPr marL="285750" indent="-285750">
              <a:buFont typeface="Arial" panose="020B0604020202020204" pitchFamily="34" charset="0"/>
              <a:buChar char="•"/>
              <a:defRPr/>
            </a:pPr>
            <a:r>
              <a:rPr lang="en-US" sz="1600" spc="255" dirty="0">
                <a:solidFill>
                  <a:schemeClr val="bg1"/>
                </a:solidFill>
                <a:ea typeface="Gentona SemiBold" charset="0"/>
                <a:cs typeface="Gentona SemiBold" charset="0"/>
              </a:rPr>
              <a:t>“I want to be more connected to the university as a whole and have the opportunity to learn something new and network with my fellow colleagues.”</a:t>
            </a:r>
          </a:p>
          <a:p>
            <a:pPr marL="285750" indent="-285750">
              <a:buFont typeface="Arial" panose="020B0604020202020204" pitchFamily="34" charset="0"/>
              <a:buChar char="•"/>
              <a:defRPr/>
            </a:pPr>
            <a:r>
              <a:rPr lang="en-US" sz="1600" spc="255" dirty="0">
                <a:solidFill>
                  <a:schemeClr val="bg1"/>
                </a:solidFill>
                <a:ea typeface="Gentona SemiBold" charset="0"/>
                <a:cs typeface="Gentona SemiBold" charset="0"/>
              </a:rPr>
              <a:t>“I wanted UF to feel smaller by meeting people and learning about the resources available.”</a:t>
            </a:r>
          </a:p>
          <a:p>
            <a:pPr marL="285750" indent="-285750">
              <a:buFont typeface="Arial" panose="020B0604020202020204" pitchFamily="34" charset="0"/>
              <a:buChar char="•"/>
              <a:defRPr/>
            </a:pPr>
            <a:r>
              <a:rPr lang="en-US" sz="1600" spc="255" dirty="0">
                <a:solidFill>
                  <a:schemeClr val="bg1"/>
                </a:solidFill>
                <a:ea typeface="Gentona SemiBold" charset="0"/>
                <a:cs typeface="Gentona SemiBold" charset="0"/>
              </a:rPr>
              <a:t>“Contributing to the success of APA … Presenting APA’s achievements to potential members to increase buy-in and involvements for future achievements as a group.”</a:t>
            </a:r>
          </a:p>
          <a:p>
            <a:pPr marL="285750" indent="-285750">
              <a:buFont typeface="Arial" panose="020B0604020202020204" pitchFamily="34" charset="0"/>
              <a:buChar char="•"/>
              <a:defRPr/>
            </a:pPr>
            <a:r>
              <a:rPr lang="en-US" sz="1600" spc="255" dirty="0">
                <a:solidFill>
                  <a:schemeClr val="bg1"/>
                </a:solidFill>
                <a:ea typeface="Gentona SemiBold" charset="0"/>
                <a:cs typeface="Gentona SemiBold" charset="0"/>
              </a:rPr>
              <a:t>“To network with people from other colleges/schools, professions, and expertise.”</a:t>
            </a:r>
          </a:p>
          <a:p>
            <a:pPr marL="285750" indent="-285750">
              <a:buFont typeface="Arial" panose="020B0604020202020204" pitchFamily="34" charset="0"/>
              <a:buChar char="•"/>
              <a:defRPr/>
            </a:pPr>
            <a:r>
              <a:rPr lang="en-US" sz="1600" spc="255" dirty="0">
                <a:solidFill>
                  <a:schemeClr val="bg1"/>
                </a:solidFill>
                <a:ea typeface="Gentona SemiBold" charset="0"/>
                <a:cs typeface="Gentona SemiBold" charset="0"/>
              </a:rPr>
              <a:t>“To network with other staff at UF and learn how each area fits into the UF community.”</a:t>
            </a:r>
          </a:p>
        </p:txBody>
      </p:sp>
      <p:pic>
        <p:nvPicPr>
          <p:cNvPr id="13" name="Picture 10" descr="X:\Office Docs\Role\APA\APA get involved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30" y="755021"/>
            <a:ext cx="4613275"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56304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2381352-55A7-46FF-8FB6-FB384CF9A9AB}"/>
              </a:ext>
            </a:extLst>
          </p:cNvPr>
          <p:cNvSpPr/>
          <p:nvPr/>
        </p:nvSpPr>
        <p:spPr>
          <a:xfrm>
            <a:off x="4178300" y="550863"/>
            <a:ext cx="3724275" cy="373062"/>
          </a:xfrm>
          <a:prstGeom prst="rect">
            <a:avLst/>
          </a:prstGeom>
          <a:solidFill>
            <a:srgbClr val="F37021">
              <a:alpha val="50196"/>
            </a:srgbClr>
          </a:solidFill>
          <a:ln w="38100">
            <a:solidFill>
              <a:srgbClr val="0021A5"/>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dirty="0"/>
          </a:p>
        </p:txBody>
      </p:sp>
      <p:sp>
        <p:nvSpPr>
          <p:cNvPr id="16" name="TextBox 15">
            <a:extLst>
              <a:ext uri="{FF2B5EF4-FFF2-40B4-BE49-F238E27FC236}">
                <a16:creationId xmlns:a16="http://schemas.microsoft.com/office/drawing/2014/main" id="{6ADF6102-75DD-4073-97FC-0ACBA2EC6F56}"/>
              </a:ext>
            </a:extLst>
          </p:cNvPr>
          <p:cNvSpPr txBox="1"/>
          <p:nvPr/>
        </p:nvSpPr>
        <p:spPr>
          <a:xfrm>
            <a:off x="3152775" y="588963"/>
            <a:ext cx="5886450" cy="334962"/>
          </a:xfrm>
          <a:prstGeom prst="rect">
            <a:avLst/>
          </a:prstGeom>
          <a:noFill/>
        </p:spPr>
        <p:txBody>
          <a:bodyPr>
            <a:spAutoFit/>
          </a:bodyPr>
          <a:lstStyle/>
          <a:p>
            <a:pPr algn="ctr">
              <a:defRPr/>
            </a:pPr>
            <a:r>
              <a:rPr lang="en-US" sz="1575" b="1" spc="255" dirty="0">
                <a:solidFill>
                  <a:schemeClr val="bg1"/>
                </a:solidFill>
                <a:latin typeface="Gentona SemiBold" charset="0"/>
                <a:ea typeface="Gentona SemiBold" charset="0"/>
                <a:cs typeface="Gentona SemiBold" charset="0"/>
              </a:rPr>
              <a:t>APA programming</a:t>
            </a:r>
          </a:p>
        </p:txBody>
      </p:sp>
      <p:sp>
        <p:nvSpPr>
          <p:cNvPr id="17" name="Rectangle 16">
            <a:extLst>
              <a:ext uri="{FF2B5EF4-FFF2-40B4-BE49-F238E27FC236}">
                <a16:creationId xmlns:a16="http://schemas.microsoft.com/office/drawing/2014/main" id="{119E85BE-A366-4904-9409-CFE7C7C5818D}"/>
              </a:ext>
            </a:extLst>
          </p:cNvPr>
          <p:cNvSpPr/>
          <p:nvPr/>
        </p:nvSpPr>
        <p:spPr>
          <a:xfrm>
            <a:off x="9412288" y="-98425"/>
            <a:ext cx="590550" cy="665163"/>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1825" y="203200"/>
            <a:ext cx="3571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noChangeArrowheads="1"/>
          </p:cNvPicPr>
          <p:nvPr/>
        </p:nvPicPr>
        <p:blipFill>
          <a:blip r:embed="rId4">
            <a:extLst>
              <a:ext uri="{28A0092B-C50C-407E-A947-70E740481C1C}">
                <a14:useLocalDpi xmlns:a14="http://schemas.microsoft.com/office/drawing/2010/main" val="0"/>
              </a:ext>
            </a:extLst>
          </a:blip>
          <a:srcRect l="7014" t="19971" r="8133" b="23697"/>
          <a:stretch>
            <a:fillRect/>
          </a:stretch>
        </p:blipFill>
        <p:spPr bwMode="auto">
          <a:xfrm>
            <a:off x="1846263" y="1412875"/>
            <a:ext cx="2749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3213" y="4613275"/>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2588" y="2784475"/>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3213" y="2778125"/>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2588" y="4592638"/>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4225" y="141287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3025" y="141287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39125" y="1406525"/>
            <a:ext cx="20843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7"/>
          <p:cNvSpPr txBox="1">
            <a:spLocks noChangeArrowheads="1"/>
          </p:cNvSpPr>
          <p:nvPr/>
        </p:nvSpPr>
        <p:spPr bwMode="auto">
          <a:xfrm>
            <a:off x="3217863" y="2774950"/>
            <a:ext cx="58864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i="1" dirty="0"/>
              <a:t>I enjoyed being in the same space with people I would have otherwise probably not crossed paths with -- taking part in a fun activity, lighthearted conversation, and friendly atmosphere.</a:t>
            </a:r>
            <a:r>
              <a:rPr lang="en-US" altLang="en-US" sz="1400" dirty="0"/>
              <a:t> - Florencia Otegui, Special Assistant, UF Online [Bowling with Strangers]</a:t>
            </a:r>
          </a:p>
          <a:p>
            <a:pPr>
              <a:spcBef>
                <a:spcPct val="0"/>
              </a:spcBef>
              <a:buFontTx/>
              <a:buNone/>
            </a:pPr>
            <a:endParaRPr lang="en-US" altLang="en-US" sz="1400" dirty="0"/>
          </a:p>
          <a:p>
            <a:pPr>
              <a:spcBef>
                <a:spcPct val="0"/>
              </a:spcBef>
              <a:buFontTx/>
              <a:buNone/>
            </a:pPr>
            <a:r>
              <a:rPr lang="en-US" altLang="en-US" sz="1400" i="1" dirty="0"/>
              <a:t>I honestly had no idea going in what they did at the UF Innovate The Hub. I feel more knowledgeable now about what takes place there and thought it was very interesting. Loved the tour of the facility as well.</a:t>
            </a:r>
            <a:r>
              <a:rPr lang="en-US" altLang="en-US" sz="1400" dirty="0"/>
              <a:t> - Rebecca Kidwell, Field Experience Coordinator, College of Education [UF Innovate, The Hub]</a:t>
            </a:r>
          </a:p>
          <a:p>
            <a:pPr>
              <a:spcBef>
                <a:spcPct val="0"/>
              </a:spcBef>
              <a:buFontTx/>
              <a:buNone/>
            </a:pPr>
            <a:br>
              <a:rPr lang="en-US" altLang="en-US" sz="1400" dirty="0"/>
            </a:br>
            <a:r>
              <a:rPr lang="en-US" altLang="en-US" sz="1400" i="1" dirty="0"/>
              <a:t>This event was a well-executed, high-level lecture that was meant to encourage perspective-taking, making connections, and as a brief overview of the new CDO's process. It was excellent in communicating the deep complexity of the work involved in changing culture on a renowned university campus. Farias is inspiring in his ability to inspire and challenge the audience, and I'm looking forward to his work here at UF. </a:t>
            </a:r>
            <a:r>
              <a:rPr lang="en-US" altLang="en-US" sz="1400" dirty="0"/>
              <a:t>- Jason Arnold, Director for E-Learning, Technology, and Communication Services, College of Education</a:t>
            </a:r>
          </a:p>
          <a:p>
            <a:pPr>
              <a:spcBef>
                <a:spcPct val="0"/>
              </a:spcBef>
              <a:buFontTx/>
              <a:buNone/>
            </a:pPr>
            <a:endParaRPr lang="en-US" altLang="en-US" sz="1400" dirty="0"/>
          </a:p>
        </p:txBody>
      </p:sp>
    </p:spTree>
    <p:extLst>
      <p:ext uri="{BB962C8B-B14F-4D97-AF65-F5344CB8AC3E}">
        <p14:creationId xmlns:p14="http://schemas.microsoft.com/office/powerpoint/2010/main" val="42179343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2C3E5B91-E34B-4094-9AA9-DF246562E43A}"/>
              </a:ext>
            </a:extLst>
          </p:cNvPr>
          <p:cNvSpPr txBox="1"/>
          <p:nvPr/>
        </p:nvSpPr>
        <p:spPr>
          <a:xfrm>
            <a:off x="711200" y="1533525"/>
            <a:ext cx="7867650" cy="300038"/>
          </a:xfrm>
          <a:prstGeom prst="rect">
            <a:avLst/>
          </a:prstGeom>
          <a:noFill/>
        </p:spPr>
        <p:txBody>
          <a:bodyPr>
            <a:spAutoFit/>
          </a:bodyPr>
          <a:lstStyle/>
          <a:p>
            <a:pPr>
              <a:defRPr/>
            </a:pPr>
            <a:endParaRPr lang="en-US" sz="1350" dirty="0"/>
          </a:p>
        </p:txBody>
      </p:sp>
      <p:sp>
        <p:nvSpPr>
          <p:cNvPr id="30" name="TextBox 29">
            <a:extLst>
              <a:ext uri="{FF2B5EF4-FFF2-40B4-BE49-F238E27FC236}">
                <a16:creationId xmlns:a16="http://schemas.microsoft.com/office/drawing/2014/main" id="{E75CC3C6-02F1-4128-A5F9-B555A94F7FE3}"/>
              </a:ext>
            </a:extLst>
          </p:cNvPr>
          <p:cNvSpPr txBox="1"/>
          <p:nvPr/>
        </p:nvSpPr>
        <p:spPr>
          <a:xfrm>
            <a:off x="660400" y="1317625"/>
            <a:ext cx="6619875" cy="1066800"/>
          </a:xfrm>
          <a:prstGeom prst="rect">
            <a:avLst/>
          </a:prstGeom>
          <a:noFill/>
        </p:spPr>
        <p:txBody>
          <a:bodyPr>
            <a:spAutoFit/>
          </a:bodyPr>
          <a:lstStyle/>
          <a:p>
            <a:pPr>
              <a:lnSpc>
                <a:spcPts val="3750"/>
              </a:lnSpc>
              <a:defRPr/>
            </a:pPr>
            <a:r>
              <a:rPr lang="en-US" sz="4125" b="1" dirty="0">
                <a:solidFill>
                  <a:schemeClr val="bg1"/>
                </a:solidFill>
                <a:latin typeface="Gentona SemiBold" charset="0"/>
                <a:ea typeface="Gentona SemiBold" charset="0"/>
                <a:cs typeface="Gentona SemiBold" charset="0"/>
              </a:rPr>
              <a:t>Focus on welcoming new staff</a:t>
            </a:r>
          </a:p>
        </p:txBody>
      </p:sp>
      <p:sp>
        <p:nvSpPr>
          <p:cNvPr id="31" name="TextBox 8"/>
          <p:cNvSpPr txBox="1">
            <a:spLocks noChangeArrowheads="1"/>
          </p:cNvSpPr>
          <p:nvPr/>
        </p:nvSpPr>
        <p:spPr bwMode="auto">
          <a:xfrm>
            <a:off x="711200" y="3289300"/>
            <a:ext cx="6619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chemeClr val="bg1"/>
                </a:solidFill>
                <a:latin typeface="Gentona SemiBold" panose="00000700000000000000" pitchFamily="2" charset="0"/>
                <a:ea typeface="Gentona SemiBold" panose="00000700000000000000" pitchFamily="2" charset="0"/>
                <a:cs typeface="Gentona SemiBold" panose="00000700000000000000" pitchFamily="2" charset="0"/>
              </a:rPr>
              <a:t>Ambassador program</a:t>
            </a:r>
          </a:p>
          <a:p>
            <a:pPr>
              <a:spcBef>
                <a:spcPct val="0"/>
              </a:spcBef>
              <a:buFontTx/>
              <a:buNone/>
            </a:pPr>
            <a:r>
              <a:rPr lang="en-US" altLang="en-US" sz="2400" b="1" dirty="0">
                <a:solidFill>
                  <a:schemeClr val="bg1"/>
                </a:solidFill>
                <a:latin typeface="Gentona SemiBold" panose="00000700000000000000" pitchFamily="2" charset="0"/>
                <a:ea typeface="Gentona SemiBold" panose="00000700000000000000" pitchFamily="2" charset="0"/>
                <a:cs typeface="Gentona SemiBold" panose="00000700000000000000" pitchFamily="2" charset="0"/>
              </a:rPr>
              <a:t>Targeted outreach</a:t>
            </a:r>
          </a:p>
          <a:p>
            <a:pPr>
              <a:spcBef>
                <a:spcPct val="0"/>
              </a:spcBef>
              <a:buFontTx/>
              <a:buNone/>
            </a:pPr>
            <a:r>
              <a:rPr lang="en-US" altLang="en-US" sz="2400" b="1" dirty="0">
                <a:solidFill>
                  <a:schemeClr val="bg1"/>
                </a:solidFill>
                <a:latin typeface="Gentona SemiBold" panose="00000700000000000000" pitchFamily="2" charset="0"/>
                <a:ea typeface="Gentona SemiBold" panose="00000700000000000000" pitchFamily="2" charset="0"/>
                <a:cs typeface="Gentona SemiBold" panose="00000700000000000000" pitchFamily="2" charset="0"/>
              </a:rPr>
              <a:t>Event invitations</a:t>
            </a:r>
          </a:p>
        </p:txBody>
      </p:sp>
    </p:spTree>
    <p:extLst>
      <p:ext uri="{BB962C8B-B14F-4D97-AF65-F5344CB8AC3E}">
        <p14:creationId xmlns:p14="http://schemas.microsoft.com/office/powerpoint/2010/main" val="30847058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40"/>
          <a:stretch/>
        </p:blipFill>
        <p:spPr bwMode="auto">
          <a:xfrm>
            <a:off x="0" y="6350"/>
            <a:ext cx="12187451" cy="701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3910A46-F828-4703-B0C6-EC029FB965B8}"/>
              </a:ext>
            </a:extLst>
          </p:cNvPr>
          <p:cNvSpPr txBox="1"/>
          <p:nvPr/>
        </p:nvSpPr>
        <p:spPr>
          <a:xfrm>
            <a:off x="3290888" y="542925"/>
            <a:ext cx="5886450" cy="523875"/>
          </a:xfrm>
          <a:prstGeom prst="rect">
            <a:avLst/>
          </a:prstGeom>
          <a:noFill/>
        </p:spPr>
        <p:txBody>
          <a:bodyPr>
            <a:spAutoFit/>
          </a:bodyPr>
          <a:lstStyle/>
          <a:p>
            <a:pPr algn="ctr">
              <a:defRPr/>
            </a:pPr>
            <a:r>
              <a:rPr lang="en-US" sz="2800" b="1" spc="255" dirty="0">
                <a:solidFill>
                  <a:srgbClr val="0021A5"/>
                </a:solidFill>
                <a:latin typeface="Gentona SemiBold" charset="0"/>
                <a:ea typeface="Gentona SemiBold" charset="0"/>
                <a:cs typeface="Gentona SemiBold" charset="0"/>
              </a:rPr>
              <a:t>Upcoming events</a:t>
            </a:r>
          </a:p>
        </p:txBody>
      </p:sp>
      <p:sp>
        <p:nvSpPr>
          <p:cNvPr id="8" name="Rectangle 7">
            <a:extLst>
              <a:ext uri="{FF2B5EF4-FFF2-40B4-BE49-F238E27FC236}">
                <a16:creationId xmlns:a16="http://schemas.microsoft.com/office/drawing/2014/main" id="{037C7EAF-483B-47D4-A6D8-35E4B02AA49C}"/>
              </a:ext>
            </a:extLst>
          </p:cNvPr>
          <p:cNvSpPr/>
          <p:nvPr/>
        </p:nvSpPr>
        <p:spPr>
          <a:xfrm>
            <a:off x="9550401" y="0"/>
            <a:ext cx="590550" cy="665163"/>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9938" y="301625"/>
            <a:ext cx="3571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FCF5928-6E46-4E54-8167-7EDAB2F51B36}"/>
              </a:ext>
            </a:extLst>
          </p:cNvPr>
          <p:cNvSpPr txBox="1"/>
          <p:nvPr/>
        </p:nvSpPr>
        <p:spPr>
          <a:xfrm>
            <a:off x="1876426" y="1546225"/>
            <a:ext cx="5886450" cy="4246563"/>
          </a:xfrm>
          <a:prstGeom prst="rect">
            <a:avLst/>
          </a:prstGeom>
          <a:noFill/>
        </p:spPr>
        <p:txBody>
          <a:bodyPr>
            <a:spAutoFit/>
          </a:bodyPr>
          <a:lstStyle/>
          <a:p>
            <a:pPr>
              <a:defRPr/>
            </a:pPr>
            <a:r>
              <a:rPr lang="en-US" b="1" spc="255" dirty="0">
                <a:solidFill>
                  <a:srgbClr val="0021A5"/>
                </a:solidFill>
                <a:latin typeface="Gentona SemiBold" charset="0"/>
                <a:ea typeface="Gentona SemiBold" charset="0"/>
                <a:cs typeface="Gentona SemiBold" charset="0"/>
              </a:rPr>
              <a:t>12/6 – Get to Know Campus Tour: Career Connections Center (8:30 a.m.)</a:t>
            </a:r>
          </a:p>
          <a:p>
            <a:pPr>
              <a:defRPr/>
            </a:pPr>
            <a:endParaRPr lang="en-US" b="1" spc="255" dirty="0">
              <a:solidFill>
                <a:srgbClr val="0021A5"/>
              </a:solidFill>
              <a:latin typeface="Gentona SemiBold" charset="0"/>
              <a:ea typeface="Gentona SemiBold" charset="0"/>
              <a:cs typeface="Gentona SemiBold" charset="0"/>
            </a:endParaRPr>
          </a:p>
          <a:p>
            <a:pPr>
              <a:defRPr/>
            </a:pPr>
            <a:endParaRPr lang="en-US" b="1" spc="255" dirty="0">
              <a:solidFill>
                <a:srgbClr val="0021A5"/>
              </a:solidFill>
              <a:latin typeface="Gentona SemiBold" charset="0"/>
              <a:ea typeface="Gentona SemiBold" charset="0"/>
              <a:cs typeface="Gentona SemiBold" charset="0"/>
            </a:endParaRPr>
          </a:p>
          <a:p>
            <a:pPr>
              <a:defRPr/>
            </a:pPr>
            <a:endParaRPr lang="en-US" b="1" spc="255" dirty="0">
              <a:solidFill>
                <a:srgbClr val="0021A5"/>
              </a:solidFill>
              <a:latin typeface="Gentona SemiBold" charset="0"/>
              <a:ea typeface="Gentona SemiBold" charset="0"/>
              <a:cs typeface="Gentona SemiBold" charset="0"/>
            </a:endParaRPr>
          </a:p>
          <a:p>
            <a:pPr>
              <a:defRPr/>
            </a:pPr>
            <a:endParaRPr lang="en-US" b="1" spc="255" dirty="0">
              <a:solidFill>
                <a:srgbClr val="0021A5"/>
              </a:solidFill>
              <a:latin typeface="Gentona SemiBold" charset="0"/>
              <a:ea typeface="Gentona SemiBold" charset="0"/>
              <a:cs typeface="Gentona SemiBold" charset="0"/>
            </a:endParaRPr>
          </a:p>
          <a:p>
            <a:pPr>
              <a:defRPr/>
            </a:pPr>
            <a:endParaRPr lang="en-US" b="1" spc="255" dirty="0">
              <a:solidFill>
                <a:srgbClr val="0021A5"/>
              </a:solidFill>
              <a:latin typeface="Gentona SemiBold" charset="0"/>
              <a:ea typeface="Gentona SemiBold" charset="0"/>
              <a:cs typeface="Gentona SemiBold" charset="0"/>
            </a:endParaRPr>
          </a:p>
          <a:p>
            <a:pPr>
              <a:defRPr/>
            </a:pPr>
            <a:endParaRPr lang="en-US" b="1" spc="255" dirty="0">
              <a:solidFill>
                <a:srgbClr val="0021A5"/>
              </a:solidFill>
              <a:latin typeface="Gentona SemiBold" charset="0"/>
              <a:ea typeface="Gentona SemiBold" charset="0"/>
              <a:cs typeface="Gentona SemiBold" charset="0"/>
            </a:endParaRPr>
          </a:p>
          <a:p>
            <a:pPr>
              <a:defRPr/>
            </a:pPr>
            <a:r>
              <a:rPr lang="en-US" b="1" spc="255" dirty="0">
                <a:solidFill>
                  <a:srgbClr val="0021A5"/>
                </a:solidFill>
                <a:latin typeface="Gentona SemiBold" charset="0"/>
                <a:ea typeface="Gentona SemiBold" charset="0"/>
                <a:cs typeface="Gentona SemiBold" charset="0"/>
              </a:rPr>
              <a:t>1/25 – APA Gallery Hour (brown bag lunch at the University Galleries; will feature guitars from the Henry Lowenstein Collection)</a:t>
            </a:r>
          </a:p>
          <a:p>
            <a:pPr>
              <a:defRPr/>
            </a:pPr>
            <a:endParaRPr lang="en-US" b="1" spc="255" dirty="0">
              <a:solidFill>
                <a:srgbClr val="0021A5"/>
              </a:solidFill>
              <a:latin typeface="Gentona SemiBold" charset="0"/>
              <a:ea typeface="Gentona SemiBold" charset="0"/>
              <a:cs typeface="Gentona SemiBold" charset="0"/>
            </a:endParaRPr>
          </a:p>
          <a:p>
            <a:pPr>
              <a:defRPr/>
            </a:pPr>
            <a:endParaRPr lang="en-US" b="1" spc="255" dirty="0">
              <a:solidFill>
                <a:srgbClr val="0021A5"/>
              </a:solidFill>
              <a:latin typeface="Gentona SemiBold" charset="0"/>
              <a:ea typeface="Gentona SemiBold" charset="0"/>
              <a:cs typeface="Gentona SemiBold" charset="0"/>
            </a:endParaRPr>
          </a:p>
          <a:p>
            <a:pPr>
              <a:defRPr/>
            </a:pPr>
            <a:r>
              <a:rPr lang="en-US" b="1" spc="255" dirty="0">
                <a:solidFill>
                  <a:srgbClr val="0021A5"/>
                </a:solidFill>
                <a:latin typeface="Gentona SemiBold" charset="0"/>
                <a:ea typeface="Gentona SemiBold" charset="0"/>
                <a:cs typeface="Gentona SemiBold" charset="0"/>
              </a:rPr>
              <a:t>More to come!</a:t>
            </a:r>
          </a:p>
        </p:txBody>
      </p:sp>
      <p:pic>
        <p:nvPicPr>
          <p:cNvPr id="11" name="ymail_attachmentId1078" descr="b8c117e8-51e4-45b4-b8d8-e7b382e2e31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826" y="3669506"/>
            <a:ext cx="20193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7826" y="1401365"/>
            <a:ext cx="199231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2973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95758887-642C-4FDE-93C2-ECA32F417AAE}"/>
              </a:ext>
            </a:extLst>
          </p:cNvPr>
          <p:cNvSpPr/>
          <p:nvPr/>
        </p:nvSpPr>
        <p:spPr>
          <a:xfrm>
            <a:off x="4178300" y="550863"/>
            <a:ext cx="3724275" cy="373062"/>
          </a:xfrm>
          <a:prstGeom prst="rect">
            <a:avLst/>
          </a:prstGeom>
          <a:solidFill>
            <a:srgbClr val="F37021">
              <a:alpha val="50196"/>
            </a:srgbClr>
          </a:solidFill>
          <a:ln w="38100">
            <a:solidFill>
              <a:srgbClr val="0021A5"/>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350" dirty="0"/>
          </a:p>
        </p:txBody>
      </p:sp>
      <p:sp>
        <p:nvSpPr>
          <p:cNvPr id="15" name="TextBox 14">
            <a:extLst>
              <a:ext uri="{FF2B5EF4-FFF2-40B4-BE49-F238E27FC236}">
                <a16:creationId xmlns:a16="http://schemas.microsoft.com/office/drawing/2014/main" id="{FF62E5A7-8B82-4F36-B9DF-1495F00A93CC}"/>
              </a:ext>
            </a:extLst>
          </p:cNvPr>
          <p:cNvSpPr txBox="1"/>
          <p:nvPr/>
        </p:nvSpPr>
        <p:spPr>
          <a:xfrm>
            <a:off x="3152775" y="588963"/>
            <a:ext cx="5886450" cy="334962"/>
          </a:xfrm>
          <a:prstGeom prst="rect">
            <a:avLst/>
          </a:prstGeom>
          <a:noFill/>
        </p:spPr>
        <p:txBody>
          <a:bodyPr>
            <a:spAutoFit/>
          </a:bodyPr>
          <a:lstStyle/>
          <a:p>
            <a:pPr algn="ctr">
              <a:defRPr/>
            </a:pPr>
            <a:r>
              <a:rPr lang="en-US" sz="1575" b="1" spc="255" dirty="0">
                <a:solidFill>
                  <a:schemeClr val="bg1"/>
                </a:solidFill>
                <a:latin typeface="Gentona SemiBold" charset="0"/>
                <a:ea typeface="Gentona SemiBold" charset="0"/>
                <a:cs typeface="Gentona SemiBold" charset="0"/>
              </a:rPr>
              <a:t>APA leadership</a:t>
            </a:r>
          </a:p>
        </p:txBody>
      </p:sp>
      <p:sp>
        <p:nvSpPr>
          <p:cNvPr id="16" name="Rectangle 15">
            <a:extLst>
              <a:ext uri="{FF2B5EF4-FFF2-40B4-BE49-F238E27FC236}">
                <a16:creationId xmlns:a16="http://schemas.microsoft.com/office/drawing/2014/main" id="{56C02115-2EB6-4E1F-BCFA-E02410323CD9}"/>
              </a:ext>
            </a:extLst>
          </p:cNvPr>
          <p:cNvSpPr/>
          <p:nvPr/>
        </p:nvSpPr>
        <p:spPr>
          <a:xfrm>
            <a:off x="9412288" y="-98425"/>
            <a:ext cx="590550" cy="665163"/>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1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1825" y="203200"/>
            <a:ext cx="3571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s://apassembly.ufl.edu/wp-content/uploads/2018/05/kheadshot-Copy-2-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1270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https://apassembly.ufl.edu/wp-content/uploads/2018/05/Kimm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12668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https://apassembly.ufl.edu/wp-content/uploads/2018/05/cv-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9425" y="12620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https://apassembly.ufl.edu/wp-content/uploads/2018/05/Wagner-150x1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363" y="12684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https://apassembly.ufl.edu/wp-content/uploads/2018/05/BridgewaterAlford-150x15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12684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https://apassembly.ufl.edu/wp-content/uploads/2018/05/Monica-Delaorra_MCM_71191-150x15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3513" y="12684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https://apassembly.ufl.edu/wp-content/uploads/2018/05/170628_McAbeeJacob_HeadShot_2597_AnthonyMoreira-150x15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7913" y="12684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8" descr="https://apassembly.ufl.edu/wp-content/uploads/2018/05/boyle_dee_thum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https://apassembly.ufl.edu/wp-content/uploads/2018/08/Gwynn-144x15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2524125"/>
            <a:ext cx="877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descr="https://apassembly.ufl.edu/wp-content/uploads/2018/05/ACampbell-150x15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6288" y="25288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descr="https://apassembly.ufl.edu/wp-content/uploads/2018/06/LCook-150x15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4338"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6" descr="https://apassembly.ufl.edu/wp-content/uploads/2018/09/Criner-Dereck-125x15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26038" y="2532063"/>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8" descr="https://apassembly.ufl.edu/wp-content/uploads/2018/05/Jeff-Danso_Headshot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73750" y="2524125"/>
            <a:ext cx="815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https://apassembly.ufl.edu/wp-content/uploads/2018/05/Dildine-150x15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1788" y="25288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2" descr="https://apassembly.ufl.edu/wp-content/uploads/2018/05/Gallagher-150x15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6188" y="2524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4" descr="https://apassembly.ufl.edu/wp-content/uploads/2018/06/Gilbert_Abel_web-150x15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97888" y="2524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6" descr="https://apassembly.ufl.edu/wp-content/uploads/2018/09/Henao-Alex-150x15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12288" y="25257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8" descr="https://apassembly.ufl.edu/wp-content/uploads/2018/05/Jerles-150x15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13988" y="25241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0" descr="https://apassembly.ufl.edu/wp-content/uploads/2018/07/Jennifer_Kennymore-150x15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0" y="3429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descr="https://apassembly.ufl.edu/wp-content/uploads/2018/05/Kidwell-150x15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11413" y="34401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4" descr="https://apassembly.ufl.edu/wp-content/uploads/2018/05/Kozakoff-150x15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16288" y="3429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6" descr="https://apassembly.ufl.edu/wp-content/uploads/2018/05/Langford2-117x15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13225" y="3429000"/>
            <a:ext cx="7127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8" descr="https://apassembly.ufl.edu/wp-content/uploads/2018/05/Langley-2018-150x15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22838" y="3429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0" descr="https://apassembly.ufl.edu/wp-content/uploads/2018/05/Markus2-150x150.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845175" y="34385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2" descr="https://apassembly.ufl.edu/wp-content/uploads/2018/11/joshmills-150x15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46875" y="3429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4" descr="https://apassembly.ufl.edu/wp-content/uploads/2018/05/Anika-Nathan-150x150.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61275" y="34210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6" descr="https://apassembly.ufl.edu/wp-content/uploads/2018/05/dominique_easterling-125x150.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78850" y="3421063"/>
            <a:ext cx="76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8" descr="https://apassembly.ufl.edu/wp-content/uploads/2018/05/Sedesse-e1526482495241-150x15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334500" y="34210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0" descr="https://apassembly.ufl.edu/wp-content/uploads/2018/09/Shell-Popy-150x15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258425" y="34210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62" descr="https://apassembly.ufl.edu/wp-content/uploads/2018/07/Tunwar-150x15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68838"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4" descr="https://apassembly.ufl.edu/wp-content/uploads/2018/06/Vitt-150x15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583238" y="43513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6" descr="https://apassembly.ufl.edu/wp-content/uploads/2018/05/Young-150x15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505575" y="43418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a:extLst>
              <a:ext uri="{FF2B5EF4-FFF2-40B4-BE49-F238E27FC236}">
                <a16:creationId xmlns:a16="http://schemas.microsoft.com/office/drawing/2014/main" id="{E4761BB7-0137-4124-BF6B-2BB34DE73EA9}"/>
              </a:ext>
            </a:extLst>
          </p:cNvPr>
          <p:cNvSpPr txBox="1"/>
          <p:nvPr/>
        </p:nvSpPr>
        <p:spPr>
          <a:xfrm>
            <a:off x="2068513" y="5437188"/>
            <a:ext cx="8054975" cy="1322387"/>
          </a:xfrm>
          <a:prstGeom prst="rect">
            <a:avLst/>
          </a:prstGeom>
          <a:noFill/>
        </p:spPr>
        <p:txBody>
          <a:bodyPr>
            <a:spAutoFit/>
          </a:bodyPr>
          <a:lstStyle/>
          <a:p>
            <a:pPr algn="ctr">
              <a:defRPr/>
            </a:pPr>
            <a:r>
              <a:rPr lang="en-US" sz="1400" b="1" spc="255" dirty="0">
                <a:solidFill>
                  <a:schemeClr val="bg1"/>
                </a:solidFill>
                <a:latin typeface="Gentona SemiBold" charset="0"/>
                <a:ea typeface="Gentona SemiBold" charset="0"/>
                <a:cs typeface="Gentona SemiBold" charset="0"/>
              </a:rPr>
              <a:t>2018-2019 team:</a:t>
            </a:r>
          </a:p>
          <a:p>
            <a:pPr marL="285750" indent="-285750" algn="ctr">
              <a:buFont typeface="Arial" panose="020B0604020202020204" pitchFamily="34" charset="0"/>
              <a:buChar char="•"/>
              <a:defRPr/>
            </a:pPr>
            <a:r>
              <a:rPr lang="en-US" sz="1400" spc="255" dirty="0">
                <a:solidFill>
                  <a:schemeClr val="bg1"/>
                </a:solidFill>
                <a:latin typeface="Gentona SemiBold" charset="0"/>
                <a:ea typeface="Gentona SemiBold" charset="0"/>
                <a:cs typeface="Gentona SemiBold" charset="0"/>
              </a:rPr>
              <a:t>40+ officers and committee/workgroup members</a:t>
            </a:r>
          </a:p>
          <a:p>
            <a:pPr marL="285750" indent="-285750" algn="ctr">
              <a:buFont typeface="Arial" panose="020B0604020202020204" pitchFamily="34" charset="0"/>
              <a:buChar char="•"/>
              <a:defRPr/>
            </a:pPr>
            <a:r>
              <a:rPr lang="en-US" sz="1400" spc="255" dirty="0">
                <a:solidFill>
                  <a:schemeClr val="bg1"/>
                </a:solidFill>
                <a:latin typeface="Gentona SemiBold" charset="0"/>
                <a:ea typeface="Gentona SemiBold" charset="0"/>
                <a:cs typeface="Gentona SemiBold" charset="0"/>
              </a:rPr>
              <a:t>25+ colleges/departments represented</a:t>
            </a:r>
          </a:p>
          <a:p>
            <a:pPr marL="285750" indent="-285750" algn="ctr">
              <a:buFont typeface="Arial" panose="020B0604020202020204" pitchFamily="34" charset="0"/>
              <a:buChar char="•"/>
              <a:defRPr/>
            </a:pPr>
            <a:endParaRPr lang="en-US" sz="1400" spc="255" dirty="0">
              <a:solidFill>
                <a:schemeClr val="bg1"/>
              </a:solidFill>
              <a:latin typeface="Gentona SemiBold" charset="0"/>
              <a:ea typeface="Gentona SemiBold" charset="0"/>
              <a:cs typeface="Gentona SemiBold" charset="0"/>
            </a:endParaRPr>
          </a:p>
          <a:p>
            <a:pPr algn="ctr">
              <a:defRPr/>
            </a:pPr>
            <a:r>
              <a:rPr lang="en-US" sz="2400" b="1" spc="255" dirty="0">
                <a:solidFill>
                  <a:schemeClr val="bg1"/>
                </a:solidFill>
                <a:latin typeface="Gentona SemiBold" charset="0"/>
                <a:ea typeface="Gentona SemiBold" charset="0"/>
                <a:cs typeface="Gentona SemiBold" charset="0"/>
              </a:rPr>
              <a:t>https://apassembly.ufl.edu/</a:t>
            </a:r>
          </a:p>
        </p:txBody>
      </p:sp>
      <p:pic>
        <p:nvPicPr>
          <p:cNvPr id="51" name="Picture 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008813" y="1268413"/>
            <a:ext cx="774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02227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TotalTime>
  <Words>1482</Words>
  <Application>Microsoft Office PowerPoint</Application>
  <PresentationFormat>Widescreen</PresentationFormat>
  <Paragraphs>202</Paragraphs>
  <Slides>37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Bookman Old Style</vt:lpstr>
      <vt:lpstr>Bradley Hand ITC</vt:lpstr>
      <vt:lpstr>Calibri</vt:lpstr>
      <vt:lpstr>Century Gothic</vt:lpstr>
      <vt:lpstr>Century Schoolbook</vt:lpstr>
      <vt:lpstr>Gentona SemiBold</vt:lpstr>
      <vt:lpstr>Times New Roman</vt:lpstr>
      <vt:lpstr>Office Theme</vt:lpstr>
      <vt:lpstr>1_Office Theme</vt:lpstr>
      <vt:lpstr>HR Forum</vt:lpstr>
      <vt:lpstr>Today’s Agenda Items</vt:lpstr>
      <vt:lpstr>Introductions</vt:lpstr>
      <vt:lpstr>PowerPoint Presentation</vt:lpstr>
      <vt:lpstr>PowerPoint Presentation</vt:lpstr>
      <vt:lpstr>PowerPoint Presentation</vt:lpstr>
      <vt:lpstr>PowerPoint Presentation</vt:lpstr>
      <vt:lpstr>PowerPoint Presentation</vt:lpstr>
      <vt:lpstr>PowerPoint Presentation</vt:lpstr>
      <vt:lpstr>Recruitment &amp; Staffing</vt:lpstr>
      <vt:lpstr>Recruitment &amp; Background Check Deadlines</vt:lpstr>
      <vt:lpstr>Posting, Background Check &amp; ePAF</vt:lpstr>
      <vt:lpstr>Recruitment Resources</vt:lpstr>
      <vt:lpstr>Find Yourself Here</vt:lpstr>
      <vt:lpstr>Guide to Greater Gainesville</vt:lpstr>
      <vt:lpstr>Interfolio Tips</vt:lpstr>
      <vt:lpstr>Interfolio</vt:lpstr>
      <vt:lpstr>Class and Comp</vt:lpstr>
      <vt:lpstr>2018-19 Pay Program</vt:lpstr>
      <vt:lpstr>Florida Minimum Wage</vt:lpstr>
      <vt:lpstr> GA Salary Increases</vt:lpstr>
      <vt:lpstr>Timeline</vt:lpstr>
      <vt:lpstr>Questions</vt:lpstr>
      <vt:lpstr>Benefits</vt:lpstr>
      <vt:lpstr>Retirement</vt:lpstr>
      <vt:lpstr>2019 IRS Contribution Limits</vt:lpstr>
      <vt:lpstr>2019 IRS Contribution Limits</vt:lpstr>
      <vt:lpstr>Time Away (Leave)</vt:lpstr>
      <vt:lpstr>Year-End Vacation Leave Conversion</vt:lpstr>
      <vt:lpstr>Reviewing Leave Balances</vt:lpstr>
      <vt:lpstr>December Personal Leave</vt:lpstr>
      <vt:lpstr>December Personal Leave</vt:lpstr>
      <vt:lpstr>Benefits</vt:lpstr>
      <vt:lpstr>Payroll Deductions for Benefits</vt:lpstr>
      <vt:lpstr>Questions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Cobb, Kara Sue</cp:lastModifiedBy>
  <cp:revision>80</cp:revision>
  <cp:lastPrinted>2018-12-05T12:52:45Z</cp:lastPrinted>
  <dcterms:created xsi:type="dcterms:W3CDTF">2017-01-03T16:22:19Z</dcterms:created>
  <dcterms:modified xsi:type="dcterms:W3CDTF">2018-12-05T15:49:43Z</dcterms:modified>
</cp:coreProperties>
</file>