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2.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3.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4.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5.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64"/>
  </p:notesMasterIdLst>
  <p:sldIdLst>
    <p:sldId id="278" r:id="rId3"/>
    <p:sldId id="261" r:id="rId4"/>
    <p:sldId id="279" r:id="rId5"/>
    <p:sldId id="318" r:id="rId6"/>
    <p:sldId id="334" r:id="rId7"/>
    <p:sldId id="285" r:id="rId8"/>
    <p:sldId id="335" r:id="rId9"/>
    <p:sldId id="336" r:id="rId10"/>
    <p:sldId id="337" r:id="rId11"/>
    <p:sldId id="338" r:id="rId12"/>
    <p:sldId id="339" r:id="rId13"/>
    <p:sldId id="340" r:id="rId14"/>
    <p:sldId id="284" r:id="rId15"/>
    <p:sldId id="287" r:id="rId16"/>
    <p:sldId id="341" r:id="rId17"/>
    <p:sldId id="342" r:id="rId18"/>
    <p:sldId id="343" r:id="rId19"/>
    <p:sldId id="289" r:id="rId20"/>
    <p:sldId id="288" r:id="rId21"/>
    <p:sldId id="344" r:id="rId22"/>
    <p:sldId id="349" r:id="rId23"/>
    <p:sldId id="346" r:id="rId24"/>
    <p:sldId id="347" r:id="rId25"/>
    <p:sldId id="348" r:id="rId26"/>
    <p:sldId id="290" r:id="rId27"/>
    <p:sldId id="301" r:id="rId28"/>
    <p:sldId id="302" r:id="rId29"/>
    <p:sldId id="350" r:id="rId30"/>
    <p:sldId id="304" r:id="rId31"/>
    <p:sldId id="305" r:id="rId32"/>
    <p:sldId id="306" r:id="rId33"/>
    <p:sldId id="295" r:id="rId34"/>
    <p:sldId id="307" r:id="rId35"/>
    <p:sldId id="308" r:id="rId36"/>
    <p:sldId id="296" r:id="rId37"/>
    <p:sldId id="297" r:id="rId38"/>
    <p:sldId id="351" r:id="rId39"/>
    <p:sldId id="299" r:id="rId40"/>
    <p:sldId id="352" r:id="rId41"/>
    <p:sldId id="353" r:id="rId42"/>
    <p:sldId id="282" r:id="rId43"/>
    <p:sldId id="309" r:id="rId44"/>
    <p:sldId id="354" r:id="rId45"/>
    <p:sldId id="283" r:id="rId46"/>
    <p:sldId id="300" r:id="rId47"/>
    <p:sldId id="298" r:id="rId48"/>
    <p:sldId id="321" r:id="rId49"/>
    <p:sldId id="322" r:id="rId50"/>
    <p:sldId id="323" r:id="rId51"/>
    <p:sldId id="303" r:id="rId52"/>
    <p:sldId id="268" r:id="rId53"/>
    <p:sldId id="262" r:id="rId54"/>
    <p:sldId id="263" r:id="rId55"/>
    <p:sldId id="271" r:id="rId56"/>
    <p:sldId id="269" r:id="rId57"/>
    <p:sldId id="319" r:id="rId58"/>
    <p:sldId id="320" r:id="rId59"/>
    <p:sldId id="281" r:id="rId60"/>
    <p:sldId id="280" r:id="rId61"/>
    <p:sldId id="316" r:id="rId62"/>
    <p:sldId id="317" r:id="rId6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ra,Kay H" initials="BH" lastIdx="1" clrIdx="0">
    <p:extLst>
      <p:ext uri="{19B8F6BF-5375-455C-9EA6-DF929625EA0E}">
        <p15:presenceInfo xmlns:p15="http://schemas.microsoft.com/office/powerpoint/2012/main" userId="S-1-5-21-1308237860-4193317556-336787646-559629" providerId="AD"/>
      </p:ext>
    </p:extLst>
  </p:cmAuthor>
  <p:cmAuthor id="2" name="Salva,Christina" initials="S" lastIdx="5" clrIdx="1">
    <p:extLst>
      <p:ext uri="{19B8F6BF-5375-455C-9EA6-DF929625EA0E}">
        <p15:presenceInfo xmlns:p15="http://schemas.microsoft.com/office/powerpoint/2012/main" userId="S-1-5-21-1308237860-4193317556-336787646-1018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70" autoAdjust="0"/>
    <p:restoredTop sz="85562" autoAdjust="0"/>
  </p:normalViewPr>
  <p:slideViewPr>
    <p:cSldViewPr snapToGrid="0">
      <p:cViewPr varScale="1">
        <p:scale>
          <a:sx n="103" d="100"/>
          <a:sy n="103" d="100"/>
        </p:scale>
        <p:origin x="168"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2-05T14:09:17.260" idx="2">
    <p:pos x="106" y="106"/>
    <p:text>Add end quotes.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2-05T14:10:53.209" idx="3">
    <p:pos x="10" y="10"/>
    <p:text>Change "on" to "the".
"Hired" should be Offer Accepted (for PageUp)</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2-05T14:13:29.458" idx="4">
    <p:pos x="10" y="10"/>
    <p:text>change allow to allowed</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02-05T14:14:49.349" idx="5">
    <p:pos x="10" y="10"/>
    <p:text>add "the" (assinged to the)</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1-28T10:11:17.080" idx="1">
    <p:pos x="7419" y="1175"/>
    <p:text>Info from Chard Snyder’s FAQ “ What happens to funds at the end of the plan year?”
Found here in FAQ "What happens to funds at the end of the plan year?": http://www.chard-snyder.com/myflorida/forms/SOF_FSA_FAQs_20171009.pdf</p:text>
    <p:extLst mod="1">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E7C9419-65CE-4FD7-A936-319F3A4AEB74}" type="datetimeFigureOut">
              <a:rPr lang="en-US" smtClean="0"/>
              <a:t>2/6/2019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12</a:t>
            </a:fld>
            <a:endParaRPr lang="en-US"/>
          </a:p>
        </p:txBody>
      </p:sp>
    </p:spTree>
    <p:extLst>
      <p:ext uri="{BB962C8B-B14F-4D97-AF65-F5344CB8AC3E}">
        <p14:creationId xmlns:p14="http://schemas.microsoft.com/office/powerpoint/2010/main" val="497837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13</a:t>
            </a:fld>
            <a:endParaRPr lang="en-US"/>
          </a:p>
        </p:txBody>
      </p:sp>
    </p:spTree>
    <p:extLst>
      <p:ext uri="{BB962C8B-B14F-4D97-AF65-F5344CB8AC3E}">
        <p14:creationId xmlns:p14="http://schemas.microsoft.com/office/powerpoint/2010/main" val="3436737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3BCD7C5-17EC-4245-A808-3E160E620918}" type="slidenum">
              <a:rPr lang="en-US" smtClean="0"/>
              <a:t>15</a:t>
            </a:fld>
            <a:endParaRPr lang="en-US"/>
          </a:p>
        </p:txBody>
      </p:sp>
    </p:spTree>
    <p:extLst>
      <p:ext uri="{BB962C8B-B14F-4D97-AF65-F5344CB8AC3E}">
        <p14:creationId xmlns:p14="http://schemas.microsoft.com/office/powerpoint/2010/main" val="87599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16</a:t>
            </a:fld>
            <a:endParaRPr lang="en-US"/>
          </a:p>
        </p:txBody>
      </p:sp>
    </p:spTree>
    <p:extLst>
      <p:ext uri="{BB962C8B-B14F-4D97-AF65-F5344CB8AC3E}">
        <p14:creationId xmlns:p14="http://schemas.microsoft.com/office/powerpoint/2010/main" val="588202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Remove 5-year graphic</a:t>
            </a:r>
          </a:p>
          <a:p>
            <a:endParaRPr lang="en-US" dirty="0"/>
          </a:p>
          <a:p>
            <a:endParaRPr lang="en-US" dirty="0"/>
          </a:p>
          <a:p>
            <a:r>
              <a:rPr lang="en-US" dirty="0"/>
              <a:t>Show some of</a:t>
            </a:r>
            <a:r>
              <a:rPr lang="en-US" baseline="0" dirty="0"/>
              <a:t> the gift choices?  Is it possible to show an example website from another school?  </a:t>
            </a:r>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17</a:t>
            </a:fld>
            <a:endParaRPr lang="en-US"/>
          </a:p>
        </p:txBody>
      </p:sp>
    </p:spTree>
    <p:extLst>
      <p:ext uri="{BB962C8B-B14F-4D97-AF65-F5344CB8AC3E}">
        <p14:creationId xmlns:p14="http://schemas.microsoft.com/office/powerpoint/2010/main" val="4147427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18</a:t>
            </a:fld>
            <a:endParaRPr lang="en-US"/>
          </a:p>
        </p:txBody>
      </p:sp>
    </p:spTree>
    <p:extLst>
      <p:ext uri="{BB962C8B-B14F-4D97-AF65-F5344CB8AC3E}">
        <p14:creationId xmlns:p14="http://schemas.microsoft.com/office/powerpoint/2010/main" val="4212532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19</a:t>
            </a:fld>
            <a:endParaRPr lang="en-US"/>
          </a:p>
        </p:txBody>
      </p:sp>
    </p:spTree>
    <p:extLst>
      <p:ext uri="{BB962C8B-B14F-4D97-AF65-F5344CB8AC3E}">
        <p14:creationId xmlns:p14="http://schemas.microsoft.com/office/powerpoint/2010/main" val="1189461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20</a:t>
            </a:fld>
            <a:endParaRPr lang="en-US"/>
          </a:p>
        </p:txBody>
      </p:sp>
    </p:spTree>
    <p:extLst>
      <p:ext uri="{BB962C8B-B14F-4D97-AF65-F5344CB8AC3E}">
        <p14:creationId xmlns:p14="http://schemas.microsoft.com/office/powerpoint/2010/main" val="4124180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22</a:t>
            </a:fld>
            <a:endParaRPr lang="en-US"/>
          </a:p>
        </p:txBody>
      </p:sp>
    </p:spTree>
    <p:extLst>
      <p:ext uri="{BB962C8B-B14F-4D97-AF65-F5344CB8AC3E}">
        <p14:creationId xmlns:p14="http://schemas.microsoft.com/office/powerpoint/2010/main" val="1287209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27</a:t>
            </a:fld>
            <a:endParaRPr lang="en-US"/>
          </a:p>
        </p:txBody>
      </p:sp>
    </p:spTree>
    <p:extLst>
      <p:ext uri="{BB962C8B-B14F-4D97-AF65-F5344CB8AC3E}">
        <p14:creationId xmlns:p14="http://schemas.microsoft.com/office/powerpoint/2010/main" val="314289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a:t>
            </a:fld>
            <a:endParaRPr lang="en-US" dirty="0"/>
          </a:p>
        </p:txBody>
      </p:sp>
    </p:spTree>
    <p:extLst>
      <p:ext uri="{BB962C8B-B14F-4D97-AF65-F5344CB8AC3E}">
        <p14:creationId xmlns:p14="http://schemas.microsoft.com/office/powerpoint/2010/main" val="3661502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28</a:t>
            </a:fld>
            <a:endParaRPr lang="en-US"/>
          </a:p>
        </p:txBody>
      </p:sp>
    </p:spTree>
    <p:extLst>
      <p:ext uri="{BB962C8B-B14F-4D97-AF65-F5344CB8AC3E}">
        <p14:creationId xmlns:p14="http://schemas.microsoft.com/office/powerpoint/2010/main" val="449554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29</a:t>
            </a:fld>
            <a:endParaRPr lang="en-US"/>
          </a:p>
        </p:txBody>
      </p:sp>
    </p:spTree>
    <p:extLst>
      <p:ext uri="{BB962C8B-B14F-4D97-AF65-F5344CB8AC3E}">
        <p14:creationId xmlns:p14="http://schemas.microsoft.com/office/powerpoint/2010/main" val="2147055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30</a:t>
            </a:fld>
            <a:endParaRPr lang="en-US"/>
          </a:p>
        </p:txBody>
      </p:sp>
    </p:spTree>
    <p:extLst>
      <p:ext uri="{BB962C8B-B14F-4D97-AF65-F5344CB8AC3E}">
        <p14:creationId xmlns:p14="http://schemas.microsoft.com/office/powerpoint/2010/main" val="67660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31</a:t>
            </a:fld>
            <a:endParaRPr lang="en-US"/>
          </a:p>
        </p:txBody>
      </p:sp>
    </p:spTree>
    <p:extLst>
      <p:ext uri="{BB962C8B-B14F-4D97-AF65-F5344CB8AC3E}">
        <p14:creationId xmlns:p14="http://schemas.microsoft.com/office/powerpoint/2010/main" val="3085700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32</a:t>
            </a:fld>
            <a:endParaRPr lang="en-US"/>
          </a:p>
        </p:txBody>
      </p:sp>
    </p:spTree>
    <p:extLst>
      <p:ext uri="{BB962C8B-B14F-4D97-AF65-F5344CB8AC3E}">
        <p14:creationId xmlns:p14="http://schemas.microsoft.com/office/powerpoint/2010/main" val="1851513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33</a:t>
            </a:fld>
            <a:endParaRPr lang="en-US"/>
          </a:p>
        </p:txBody>
      </p:sp>
    </p:spTree>
    <p:extLst>
      <p:ext uri="{BB962C8B-B14F-4D97-AF65-F5344CB8AC3E}">
        <p14:creationId xmlns:p14="http://schemas.microsoft.com/office/powerpoint/2010/main" val="2530308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34</a:t>
            </a:fld>
            <a:endParaRPr lang="en-US"/>
          </a:p>
        </p:txBody>
      </p:sp>
    </p:spTree>
    <p:extLst>
      <p:ext uri="{BB962C8B-B14F-4D97-AF65-F5344CB8AC3E}">
        <p14:creationId xmlns:p14="http://schemas.microsoft.com/office/powerpoint/2010/main" val="1051482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36</a:t>
            </a:fld>
            <a:endParaRPr lang="en-US"/>
          </a:p>
        </p:txBody>
      </p:sp>
    </p:spTree>
    <p:extLst>
      <p:ext uri="{BB962C8B-B14F-4D97-AF65-F5344CB8AC3E}">
        <p14:creationId xmlns:p14="http://schemas.microsoft.com/office/powerpoint/2010/main" val="4107868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37</a:t>
            </a:fld>
            <a:endParaRPr lang="en-US"/>
          </a:p>
        </p:txBody>
      </p:sp>
    </p:spTree>
    <p:extLst>
      <p:ext uri="{BB962C8B-B14F-4D97-AF65-F5344CB8AC3E}">
        <p14:creationId xmlns:p14="http://schemas.microsoft.com/office/powerpoint/2010/main" val="328459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38</a:t>
            </a:fld>
            <a:endParaRPr lang="en-US"/>
          </a:p>
        </p:txBody>
      </p:sp>
    </p:spTree>
    <p:extLst>
      <p:ext uri="{BB962C8B-B14F-4D97-AF65-F5344CB8AC3E}">
        <p14:creationId xmlns:p14="http://schemas.microsoft.com/office/powerpoint/2010/main" val="189723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 your colleagues and engage in an opportunity to learn and practice a structured model for critical think and problem-solving.</a:t>
            </a:r>
          </a:p>
          <a:p>
            <a:r>
              <a:rPr lang="en-US" dirty="0"/>
              <a:t>Things change rapidly and continually at work which requires us to address unanticipated, uncertain, time-pressured and complex problems and decisions. In this session we will consider how critical thinking, along with self-awareness and understanding of the mental shortcuts we often, and unknowingly, take can be integrated into a process to help cultivate good judgment. </a:t>
            </a:r>
          </a:p>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4</a:t>
            </a:fld>
            <a:endParaRPr lang="en-US"/>
          </a:p>
        </p:txBody>
      </p:sp>
    </p:spTree>
    <p:extLst>
      <p:ext uri="{BB962C8B-B14F-4D97-AF65-F5344CB8AC3E}">
        <p14:creationId xmlns:p14="http://schemas.microsoft.com/office/powerpoint/2010/main" val="1287209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40</a:t>
            </a:fld>
            <a:endParaRPr lang="en-US"/>
          </a:p>
        </p:txBody>
      </p:sp>
    </p:spTree>
    <p:extLst>
      <p:ext uri="{BB962C8B-B14F-4D97-AF65-F5344CB8AC3E}">
        <p14:creationId xmlns:p14="http://schemas.microsoft.com/office/powerpoint/2010/main" val="1287209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41</a:t>
            </a:fld>
            <a:endParaRPr lang="en-US"/>
          </a:p>
        </p:txBody>
      </p:sp>
    </p:spTree>
    <p:extLst>
      <p:ext uri="{BB962C8B-B14F-4D97-AF65-F5344CB8AC3E}">
        <p14:creationId xmlns:p14="http://schemas.microsoft.com/office/powerpoint/2010/main" val="1046384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42</a:t>
            </a:fld>
            <a:endParaRPr lang="en-US"/>
          </a:p>
        </p:txBody>
      </p:sp>
    </p:spTree>
    <p:extLst>
      <p:ext uri="{BB962C8B-B14F-4D97-AF65-F5344CB8AC3E}">
        <p14:creationId xmlns:p14="http://schemas.microsoft.com/office/powerpoint/2010/main" val="4176016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43</a:t>
            </a:fld>
            <a:endParaRPr lang="en-US"/>
          </a:p>
        </p:txBody>
      </p:sp>
    </p:spTree>
    <p:extLst>
      <p:ext uri="{BB962C8B-B14F-4D97-AF65-F5344CB8AC3E}">
        <p14:creationId xmlns:p14="http://schemas.microsoft.com/office/powerpoint/2010/main" val="726160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44</a:t>
            </a:fld>
            <a:endParaRPr lang="en-US"/>
          </a:p>
        </p:txBody>
      </p:sp>
    </p:spTree>
    <p:extLst>
      <p:ext uri="{BB962C8B-B14F-4D97-AF65-F5344CB8AC3E}">
        <p14:creationId xmlns:p14="http://schemas.microsoft.com/office/powerpoint/2010/main" val="37873766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45</a:t>
            </a:fld>
            <a:endParaRPr lang="en-US"/>
          </a:p>
        </p:txBody>
      </p:sp>
    </p:spTree>
    <p:extLst>
      <p:ext uri="{BB962C8B-B14F-4D97-AF65-F5344CB8AC3E}">
        <p14:creationId xmlns:p14="http://schemas.microsoft.com/office/powerpoint/2010/main" val="39561157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47</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48</a:t>
            </a:fld>
            <a:endParaRPr lang="en-US" dirty="0"/>
          </a:p>
        </p:txBody>
      </p:sp>
    </p:spTree>
    <p:extLst>
      <p:ext uri="{BB962C8B-B14F-4D97-AF65-F5344CB8AC3E}">
        <p14:creationId xmlns:p14="http://schemas.microsoft.com/office/powerpoint/2010/main" val="189910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49</a:t>
            </a:fld>
            <a:endParaRPr lang="en-US" dirty="0"/>
          </a:p>
        </p:txBody>
      </p:sp>
    </p:spTree>
    <p:extLst>
      <p:ext uri="{BB962C8B-B14F-4D97-AF65-F5344CB8AC3E}">
        <p14:creationId xmlns:p14="http://schemas.microsoft.com/office/powerpoint/2010/main" val="21514101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51</a:t>
            </a:fld>
            <a:endParaRPr lang="en-US"/>
          </a:p>
        </p:txBody>
      </p:sp>
    </p:spTree>
    <p:extLst>
      <p:ext uri="{BB962C8B-B14F-4D97-AF65-F5344CB8AC3E}">
        <p14:creationId xmlns:p14="http://schemas.microsoft.com/office/powerpoint/2010/main" val="329122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6</a:t>
            </a:fld>
            <a:endParaRPr lang="en-US"/>
          </a:p>
        </p:txBody>
      </p:sp>
    </p:spTree>
    <p:extLst>
      <p:ext uri="{BB962C8B-B14F-4D97-AF65-F5344CB8AC3E}">
        <p14:creationId xmlns:p14="http://schemas.microsoft.com/office/powerpoint/2010/main" val="2308369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52</a:t>
            </a:fld>
            <a:endParaRPr lang="en-US"/>
          </a:p>
        </p:txBody>
      </p:sp>
    </p:spTree>
    <p:extLst>
      <p:ext uri="{BB962C8B-B14F-4D97-AF65-F5344CB8AC3E}">
        <p14:creationId xmlns:p14="http://schemas.microsoft.com/office/powerpoint/2010/main" val="1939677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53</a:t>
            </a:fld>
            <a:endParaRPr lang="en-US"/>
          </a:p>
        </p:txBody>
      </p:sp>
    </p:spTree>
    <p:extLst>
      <p:ext uri="{BB962C8B-B14F-4D97-AF65-F5344CB8AC3E}">
        <p14:creationId xmlns:p14="http://schemas.microsoft.com/office/powerpoint/2010/main" val="585462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54</a:t>
            </a:fld>
            <a:endParaRPr lang="en-US"/>
          </a:p>
        </p:txBody>
      </p:sp>
    </p:spTree>
    <p:extLst>
      <p:ext uri="{BB962C8B-B14F-4D97-AF65-F5344CB8AC3E}">
        <p14:creationId xmlns:p14="http://schemas.microsoft.com/office/powerpoint/2010/main" val="26825204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55</a:t>
            </a:fld>
            <a:endParaRPr lang="en-US"/>
          </a:p>
        </p:txBody>
      </p:sp>
    </p:spTree>
    <p:extLst>
      <p:ext uri="{BB962C8B-B14F-4D97-AF65-F5344CB8AC3E}">
        <p14:creationId xmlns:p14="http://schemas.microsoft.com/office/powerpoint/2010/main" val="10426446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56</a:t>
            </a:fld>
            <a:endParaRPr lang="en-US"/>
          </a:p>
        </p:txBody>
      </p:sp>
    </p:spTree>
    <p:extLst>
      <p:ext uri="{BB962C8B-B14F-4D97-AF65-F5344CB8AC3E}">
        <p14:creationId xmlns:p14="http://schemas.microsoft.com/office/powerpoint/2010/main" val="39008327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57</a:t>
            </a:fld>
            <a:endParaRPr lang="en-US"/>
          </a:p>
        </p:txBody>
      </p:sp>
    </p:spTree>
    <p:extLst>
      <p:ext uri="{BB962C8B-B14F-4D97-AF65-F5344CB8AC3E}">
        <p14:creationId xmlns:p14="http://schemas.microsoft.com/office/powerpoint/2010/main" val="1058000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58</a:t>
            </a:fld>
            <a:endParaRPr lang="en-US"/>
          </a:p>
        </p:txBody>
      </p:sp>
    </p:spTree>
    <p:extLst>
      <p:ext uri="{BB962C8B-B14F-4D97-AF65-F5344CB8AC3E}">
        <p14:creationId xmlns:p14="http://schemas.microsoft.com/office/powerpoint/2010/main" val="3947770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59</a:t>
            </a:fld>
            <a:endParaRPr lang="en-US"/>
          </a:p>
        </p:txBody>
      </p:sp>
    </p:spTree>
    <p:extLst>
      <p:ext uri="{BB962C8B-B14F-4D97-AF65-F5344CB8AC3E}">
        <p14:creationId xmlns:p14="http://schemas.microsoft.com/office/powerpoint/2010/main" val="187931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7</a:t>
            </a:fld>
            <a:endParaRPr lang="en-US"/>
          </a:p>
        </p:txBody>
      </p:sp>
    </p:spTree>
    <p:extLst>
      <p:ext uri="{BB962C8B-B14F-4D97-AF65-F5344CB8AC3E}">
        <p14:creationId xmlns:p14="http://schemas.microsoft.com/office/powerpoint/2010/main" val="12974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8</a:t>
            </a:fld>
            <a:endParaRPr lang="en-US"/>
          </a:p>
        </p:txBody>
      </p:sp>
    </p:spTree>
    <p:extLst>
      <p:ext uri="{BB962C8B-B14F-4D97-AF65-F5344CB8AC3E}">
        <p14:creationId xmlns:p14="http://schemas.microsoft.com/office/powerpoint/2010/main" val="3933841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9</a:t>
            </a:fld>
            <a:endParaRPr lang="en-US"/>
          </a:p>
        </p:txBody>
      </p:sp>
    </p:spTree>
    <p:extLst>
      <p:ext uri="{BB962C8B-B14F-4D97-AF65-F5344CB8AC3E}">
        <p14:creationId xmlns:p14="http://schemas.microsoft.com/office/powerpoint/2010/main" val="1093040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10</a:t>
            </a:fld>
            <a:endParaRPr lang="en-US"/>
          </a:p>
        </p:txBody>
      </p:sp>
    </p:spTree>
    <p:extLst>
      <p:ext uri="{BB962C8B-B14F-4D97-AF65-F5344CB8AC3E}">
        <p14:creationId xmlns:p14="http://schemas.microsoft.com/office/powerpoint/2010/main" val="2907932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11</a:t>
            </a:fld>
            <a:endParaRPr lang="en-US"/>
          </a:p>
        </p:txBody>
      </p:sp>
    </p:spTree>
    <p:extLst>
      <p:ext uri="{BB962C8B-B14F-4D97-AF65-F5344CB8AC3E}">
        <p14:creationId xmlns:p14="http://schemas.microsoft.com/office/powerpoint/2010/main" val="2333454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45D50-769C-4166-9104-423A3363434E}" type="datetimeFigureOut">
              <a:rPr lang="en-US" smtClean="0"/>
              <a:t>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51201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F45D50-769C-4166-9104-423A3363434E}"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57057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298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122601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F45D50-769C-4166-9104-423A3363434E}"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406634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8"/>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1" r:id="rId4"/>
    <p:sldLayoutId id="2147483662" r:id="rId5"/>
    <p:sldLayoutId id="2147483663" r:id="rId6"/>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5"/>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4" r:id="rId3"/>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gif"/><Relationship Id="rId10" Type="http://schemas.openxmlformats.org/officeDocument/2006/relationships/image" Target="../media/image13.jpeg"/><Relationship Id="rId4" Type="http://schemas.openxmlformats.org/officeDocument/2006/relationships/image" Target="../media/image6.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ufl.qualtrics.com/jfe/form/SV_5u3FTcAZ04AIAdL"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comments" Target="../comments/commen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comments" Target="../comments/comment2.xml"/></Relationships>
</file>

<file path=ppt/slides/_rels/slide32.xml.rels><?xml version="1.0" encoding="UTF-8" standalone="yes"?>
<Relationships xmlns="http://schemas.openxmlformats.org/package/2006/relationships"><Relationship Id="rId3" Type="http://schemas.openxmlformats.org/officeDocument/2006/relationships/hyperlink" Target="https://learn-and-grow.hr.ufl.edu/toolkits-resource-center/human-resources-toolkits/careers-at-uf/"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comments" Target="../comments/comment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comments" Target="../comments/comment4.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mailto:salaryincrease@ufl.edu"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comments" Target="../comments/comment5.xml"/><Relationship Id="rId4" Type="http://schemas.openxmlformats.org/officeDocument/2006/relationships/hyperlink" Target="mailto:FloridaAskPenny@chard-snyder.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hyperlink" Target="mailto:svking91@ufl.edu"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8.xml"/><Relationship Id="rId5" Type="http://schemas.openxmlformats.org/officeDocument/2006/relationships/hyperlink" Target="https://benefits.hr.ufl.edu/gatorperks/discount-program/" TargetMode="Externa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8" Type="http://schemas.openxmlformats.org/officeDocument/2006/relationships/hyperlink" Target="https://benefits.hr.ufl.edu/contact/" TargetMode="External"/><Relationship Id="rId3" Type="http://schemas.openxmlformats.org/officeDocument/2006/relationships/hyperlink" Target="https://www.myalex.com/uf/2017#intro" TargetMode="External"/><Relationship Id="rId7" Type="http://schemas.openxmlformats.org/officeDocument/2006/relationships/hyperlink" Target="https://booknow.appointment-plus.com/9z0ctl4q/"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hyperlink" Target="mailto:benefits@ufl.edu" TargetMode="External"/><Relationship Id="rId11" Type="http://schemas.openxmlformats.org/officeDocument/2006/relationships/image" Target="../media/image20.png"/><Relationship Id="rId5" Type="http://schemas.openxmlformats.org/officeDocument/2006/relationships/hyperlink" Target="http://news.hr.ufl.edu/" TargetMode="External"/><Relationship Id="rId10" Type="http://schemas.openxmlformats.org/officeDocument/2006/relationships/image" Target="../media/image19.png"/><Relationship Id="rId4" Type="http://schemas.openxmlformats.org/officeDocument/2006/relationships/hyperlink" Target="https://benefits.hr.ufl.edu/" TargetMode="External"/><Relationship Id="rId9"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r>
              <a:rPr lang="en-US" dirty="0">
                <a:solidFill>
                  <a:schemeClr val="accent5">
                    <a:lumMod val="75000"/>
                  </a:schemeClr>
                </a:solidFill>
              </a:rPr>
              <a:t>February 6, 2019</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i="1" dirty="0">
                <a:solidFill>
                  <a:srgbClr val="FF6600"/>
                </a:solidFill>
                <a:effectLst>
                  <a:outerShdw blurRad="38100" dist="38100" dir="2700000" algn="tl">
                    <a:srgbClr val="000000">
                      <a:alpha val="43137"/>
                    </a:srgbClr>
                  </a:outerShdw>
                </a:effectLst>
                <a:latin typeface="Tw Cen MT" panose="020B0602020104020603" pitchFamily="34" charset="0"/>
              </a:rPr>
              <a:t>UF Engaged</a:t>
            </a:r>
          </a:p>
        </p:txBody>
      </p:sp>
      <p:sp>
        <p:nvSpPr>
          <p:cNvPr id="3" name="Content Placeholder 2"/>
          <p:cNvSpPr>
            <a:spLocks noGrp="1"/>
          </p:cNvSpPr>
          <p:nvPr>
            <p:ph idx="1"/>
          </p:nvPr>
        </p:nvSpPr>
        <p:spPr/>
        <p:txBody>
          <a:bodyPr/>
          <a:lstStyle/>
          <a:p>
            <a:pPr marL="0" indent="0">
              <a:buNone/>
            </a:pPr>
            <a:r>
              <a:rPr lang="en-US" sz="3200" dirty="0">
                <a:latin typeface="Franklin Gothic Heavy" panose="020B0903020102020204" pitchFamily="34" charset="0"/>
              </a:rPr>
              <a:t>The Philosophy of </a:t>
            </a:r>
            <a:r>
              <a:rPr lang="en-US" sz="3200" i="1" dirty="0">
                <a:latin typeface="Franklin Gothic Heavy" panose="020B0903020102020204" pitchFamily="34" charset="0"/>
              </a:rPr>
              <a:t>UF Engaged</a:t>
            </a:r>
          </a:p>
          <a:p>
            <a:pPr>
              <a:lnSpc>
                <a:spcPts val="3600"/>
              </a:lnSpc>
              <a:spcBef>
                <a:spcPts val="1800"/>
              </a:spcBef>
            </a:pPr>
            <a:r>
              <a:rPr lang="en-US" dirty="0">
                <a:effectLst>
                  <a:outerShdw blurRad="38100" dist="38100" dir="2700000" algn="tl">
                    <a:srgbClr val="000000">
                      <a:alpha val="43137"/>
                    </a:srgbClr>
                  </a:outerShdw>
                </a:effectLst>
                <a:latin typeface="Tw Cen MT" panose="020B0602020104020603" pitchFamily="34" charset="0"/>
              </a:rPr>
              <a:t>Align efforts and needs of individual employees with the needs and direction of the organizational unit</a:t>
            </a:r>
            <a:endParaRPr lang="en-US" dirty="0"/>
          </a:p>
          <a:p>
            <a:pPr>
              <a:lnSpc>
                <a:spcPts val="3600"/>
              </a:lnSpc>
              <a:spcBef>
                <a:spcPts val="1800"/>
              </a:spcBef>
            </a:pPr>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79411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i="1" dirty="0">
                <a:solidFill>
                  <a:srgbClr val="FF6600"/>
                </a:solidFill>
                <a:effectLst>
                  <a:outerShdw blurRad="38100" dist="38100" dir="2700000" algn="tl">
                    <a:srgbClr val="000000">
                      <a:alpha val="43137"/>
                    </a:srgbClr>
                  </a:outerShdw>
                </a:effectLst>
                <a:latin typeface="Tw Cen MT" panose="020B0602020104020603" pitchFamily="34" charset="0"/>
              </a:rPr>
              <a:t>UF Engaged</a:t>
            </a:r>
          </a:p>
        </p:txBody>
      </p:sp>
      <p:sp>
        <p:nvSpPr>
          <p:cNvPr id="3" name="Content Placeholder 2"/>
          <p:cNvSpPr>
            <a:spLocks noGrp="1"/>
          </p:cNvSpPr>
          <p:nvPr>
            <p:ph idx="1"/>
          </p:nvPr>
        </p:nvSpPr>
        <p:spPr/>
        <p:txBody>
          <a:bodyPr>
            <a:normAutofit fontScale="85000" lnSpcReduction="20000"/>
          </a:bodyPr>
          <a:lstStyle/>
          <a:p>
            <a:pPr marL="0" indent="0">
              <a:buClr>
                <a:schemeClr val="accent3">
                  <a:lumMod val="75000"/>
                </a:schemeClr>
              </a:buClr>
              <a:buSzPct val="95000"/>
              <a:buNone/>
            </a:pPr>
            <a:r>
              <a:rPr lang="en-US" sz="3200" dirty="0">
                <a:effectLst>
                  <a:outerShdw blurRad="38100" dist="38100" dir="2700000" algn="tl">
                    <a:srgbClr val="000000">
                      <a:alpha val="43137"/>
                    </a:srgbClr>
                  </a:outerShdw>
                </a:effectLst>
                <a:latin typeface="Tw Cen MT" panose="020B0602020104020603" pitchFamily="34" charset="0"/>
              </a:rPr>
              <a:t>Features of </a:t>
            </a:r>
            <a:r>
              <a:rPr lang="en-US" sz="3200" i="1" dirty="0">
                <a:effectLst>
                  <a:outerShdw blurRad="38100" dist="38100" dir="2700000" algn="tl">
                    <a:srgbClr val="000000">
                      <a:alpha val="43137"/>
                    </a:srgbClr>
                  </a:outerShdw>
                </a:effectLst>
                <a:latin typeface="Tw Cen MT" panose="020B0602020104020603" pitchFamily="34" charset="0"/>
              </a:rPr>
              <a:t>UF Engaged</a:t>
            </a:r>
            <a:r>
              <a:rPr lang="en-US" sz="3200" dirty="0">
                <a:effectLst>
                  <a:outerShdw blurRad="38100" dist="38100" dir="2700000" algn="tl">
                    <a:srgbClr val="000000">
                      <a:alpha val="43137"/>
                    </a:srgbClr>
                  </a:outerShdw>
                </a:effectLst>
                <a:latin typeface="Tw Cen MT" panose="020B0602020104020603" pitchFamily="34" charset="0"/>
              </a:rPr>
              <a:t>:</a:t>
            </a:r>
          </a:p>
          <a:p>
            <a:pPr>
              <a:buClr>
                <a:schemeClr val="accent3">
                  <a:lumMod val="75000"/>
                </a:schemeClr>
              </a:buClr>
              <a:buSzPct val="95000"/>
              <a:buFont typeface="Wingdings" panose="05000000000000000000" pitchFamily="2" charset="2"/>
              <a:buChar char="§"/>
            </a:pPr>
            <a:r>
              <a:rPr lang="en-US" sz="3200" dirty="0">
                <a:effectLst>
                  <a:outerShdw blurRad="38100" dist="38100" dir="2700000" algn="tl">
                    <a:srgbClr val="000000">
                      <a:alpha val="43137"/>
                    </a:srgbClr>
                  </a:outerShdw>
                </a:effectLst>
                <a:latin typeface="Tw Cen MT" panose="020B0602020104020603" pitchFamily="34" charset="0"/>
              </a:rPr>
              <a:t>A foundational effort to foster a culture of engagement</a:t>
            </a:r>
          </a:p>
          <a:p>
            <a:pPr>
              <a:buClr>
                <a:schemeClr val="accent3">
                  <a:lumMod val="75000"/>
                </a:schemeClr>
              </a:buClr>
              <a:buSzPct val="95000"/>
              <a:buFont typeface="Wingdings" panose="05000000000000000000" pitchFamily="2" charset="2"/>
              <a:buChar char="§"/>
            </a:pPr>
            <a:r>
              <a:rPr lang="en-US" sz="3200" dirty="0">
                <a:effectLst>
                  <a:outerShdw blurRad="38100" dist="38100" dir="2700000" algn="tl">
                    <a:srgbClr val="000000">
                      <a:alpha val="43137"/>
                    </a:srgbClr>
                  </a:outerShdw>
                </a:effectLst>
                <a:latin typeface="Tw Cen MT" panose="020B0602020104020603" pitchFamily="34" charset="0"/>
              </a:rPr>
              <a:t>A structured quarterly check-in with the dates tied to the anniversary date of the employee entering the position </a:t>
            </a:r>
          </a:p>
          <a:p>
            <a:pPr>
              <a:buClr>
                <a:schemeClr val="accent3">
                  <a:lumMod val="75000"/>
                </a:schemeClr>
              </a:buClr>
              <a:buSzPct val="95000"/>
              <a:buFont typeface="Wingdings" panose="05000000000000000000" pitchFamily="2" charset="2"/>
              <a:buChar char="§"/>
            </a:pPr>
            <a:r>
              <a:rPr lang="en-US" sz="3200" dirty="0">
                <a:effectLst>
                  <a:outerShdw blurRad="38100" dist="38100" dir="2700000" algn="tl">
                    <a:srgbClr val="000000">
                      <a:alpha val="43137"/>
                    </a:srgbClr>
                  </a:outerShdw>
                </a:effectLst>
                <a:latin typeface="Tw Cen MT" panose="020B0602020104020603" pitchFamily="34" charset="0"/>
              </a:rPr>
              <a:t>No complicated categories or ratings</a:t>
            </a:r>
          </a:p>
          <a:p>
            <a:pPr lvl="1">
              <a:buClr>
                <a:schemeClr val="accent3">
                  <a:lumMod val="75000"/>
                </a:schemeClr>
              </a:buClr>
              <a:buSzPct val="95000"/>
              <a:buFont typeface="Wingdings" panose="05000000000000000000" pitchFamily="2" charset="2"/>
              <a:buChar char="§"/>
            </a:pPr>
            <a:r>
              <a:rPr lang="en-US" sz="3000" dirty="0">
                <a:effectLst>
                  <a:outerShdw blurRad="38100" dist="38100" dir="2700000" algn="tl">
                    <a:srgbClr val="000000">
                      <a:alpha val="43137"/>
                    </a:srgbClr>
                  </a:outerShdw>
                </a:effectLst>
                <a:latin typeface="Tw Cen MT" panose="020B0602020104020603" pitchFamily="34" charset="0"/>
              </a:rPr>
              <a:t>How am I doing? </a:t>
            </a:r>
          </a:p>
          <a:p>
            <a:pPr lvl="1">
              <a:buClr>
                <a:schemeClr val="accent3">
                  <a:lumMod val="75000"/>
                </a:schemeClr>
              </a:buClr>
              <a:buSzPct val="95000"/>
              <a:buFont typeface="Wingdings" panose="05000000000000000000" pitchFamily="2" charset="2"/>
              <a:buChar char="§"/>
            </a:pPr>
            <a:r>
              <a:rPr lang="en-US" sz="3000" dirty="0">
                <a:effectLst>
                  <a:outerShdw blurRad="38100" dist="38100" dir="2700000" algn="tl">
                    <a:srgbClr val="000000">
                      <a:alpha val="43137"/>
                    </a:srgbClr>
                  </a:outerShdw>
                </a:effectLst>
                <a:latin typeface="Tw Cen MT" panose="020B0602020104020603" pitchFamily="34" charset="0"/>
              </a:rPr>
              <a:t>What do I need to keep doing?</a:t>
            </a:r>
          </a:p>
          <a:p>
            <a:pPr lvl="1">
              <a:buClr>
                <a:schemeClr val="accent3">
                  <a:lumMod val="75000"/>
                </a:schemeClr>
              </a:buClr>
              <a:buSzPct val="95000"/>
              <a:buFont typeface="Wingdings" panose="05000000000000000000" pitchFamily="2" charset="2"/>
              <a:buChar char="§"/>
            </a:pPr>
            <a:r>
              <a:rPr lang="en-US" sz="3000" dirty="0">
                <a:effectLst>
                  <a:outerShdw blurRad="38100" dist="38100" dir="2700000" algn="tl">
                    <a:srgbClr val="000000">
                      <a:alpha val="43137"/>
                    </a:srgbClr>
                  </a:outerShdw>
                </a:effectLst>
                <a:latin typeface="Tw Cen MT" panose="020B0602020104020603" pitchFamily="34" charset="0"/>
              </a:rPr>
              <a:t>What do I need to do differently?</a:t>
            </a:r>
          </a:p>
          <a:p>
            <a:pPr>
              <a:buClr>
                <a:schemeClr val="accent3">
                  <a:lumMod val="75000"/>
                </a:schemeClr>
              </a:buClr>
              <a:buSzPct val="95000"/>
              <a:buFont typeface="Wingdings" panose="05000000000000000000" pitchFamily="2" charset="2"/>
              <a:buChar char="§"/>
            </a:pPr>
            <a:r>
              <a:rPr lang="en-US" sz="3200" dirty="0" err="1">
                <a:effectLst>
                  <a:outerShdw blurRad="38100" dist="38100" dir="2700000" algn="tl">
                    <a:srgbClr val="000000">
                      <a:alpha val="43137"/>
                    </a:srgbClr>
                  </a:outerShdw>
                </a:effectLst>
                <a:latin typeface="Tw Cen MT" panose="020B0602020104020603" pitchFamily="34" charset="0"/>
              </a:rPr>
              <a:t>ePerformance</a:t>
            </a:r>
            <a:r>
              <a:rPr lang="en-US" sz="3200" dirty="0">
                <a:effectLst>
                  <a:outerShdw blurRad="38100" dist="38100" dir="2700000" algn="tl">
                    <a:srgbClr val="000000">
                      <a:alpha val="43137"/>
                    </a:srgbClr>
                  </a:outerShdw>
                </a:effectLst>
                <a:latin typeface="Tw Cen MT" panose="020B0602020104020603" pitchFamily="34" charset="0"/>
              </a:rPr>
              <a:t> will be implemented to support the engagement and communication process</a:t>
            </a:r>
          </a:p>
          <a:p>
            <a:pPr>
              <a:buClr>
                <a:schemeClr val="accent3">
                  <a:lumMod val="75000"/>
                </a:schemeClr>
              </a:buClr>
              <a:buSzPct val="95000"/>
              <a:buFont typeface="Wingdings" panose="05000000000000000000" pitchFamily="2" charset="2"/>
              <a:buChar char="§"/>
            </a:pPr>
            <a:r>
              <a:rPr lang="en-US" sz="3200" dirty="0">
                <a:effectLst>
                  <a:outerShdw blurRad="38100" dist="38100" dir="2700000" algn="tl">
                    <a:srgbClr val="000000">
                      <a:alpha val="43137"/>
                    </a:srgbClr>
                  </a:outerShdw>
                </a:effectLst>
                <a:latin typeface="Tw Cen MT" panose="020B0602020104020603" pitchFamily="34" charset="0"/>
              </a:rPr>
              <a:t>Department evaluation methods will be complemented by UF Engaged</a:t>
            </a:r>
          </a:p>
          <a:p>
            <a:pPr>
              <a:lnSpc>
                <a:spcPts val="3600"/>
              </a:lnSpc>
              <a:spcBef>
                <a:spcPts val="1800"/>
              </a:spcBef>
            </a:pPr>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4020514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i="1" dirty="0">
                <a:solidFill>
                  <a:srgbClr val="FF6600"/>
                </a:solidFill>
                <a:effectLst>
                  <a:outerShdw blurRad="38100" dist="38100" dir="2700000" algn="tl">
                    <a:srgbClr val="000000">
                      <a:alpha val="43137"/>
                    </a:srgbClr>
                  </a:outerShdw>
                </a:effectLst>
                <a:latin typeface="Tw Cen MT" panose="020B0602020104020603" pitchFamily="34" charset="0"/>
              </a:rPr>
              <a:t>UF Engaged</a:t>
            </a:r>
          </a:p>
        </p:txBody>
      </p:sp>
      <p:sp>
        <p:nvSpPr>
          <p:cNvPr id="3" name="Content Placeholder 2"/>
          <p:cNvSpPr>
            <a:spLocks noGrp="1"/>
          </p:cNvSpPr>
          <p:nvPr>
            <p:ph idx="1"/>
          </p:nvPr>
        </p:nvSpPr>
        <p:spPr>
          <a:xfrm>
            <a:off x="926166" y="2815328"/>
            <a:ext cx="10515600" cy="4351338"/>
          </a:xfrm>
        </p:spPr>
        <p:txBody>
          <a:bodyPr>
            <a:normAutofit/>
          </a:bodyPr>
          <a:lstStyle/>
          <a:p>
            <a:pPr marL="0" indent="0">
              <a:buClr>
                <a:schemeClr val="accent3">
                  <a:lumMod val="75000"/>
                </a:schemeClr>
              </a:buClr>
              <a:buSzPct val="95000"/>
              <a:buNone/>
            </a:pPr>
            <a:r>
              <a:rPr lang="en-US" sz="3200" dirty="0">
                <a:effectLst>
                  <a:outerShdw blurRad="38100" dist="38100" dir="2700000" algn="tl">
                    <a:srgbClr val="000000">
                      <a:alpha val="43137"/>
                    </a:srgbClr>
                  </a:outerShdw>
                </a:effectLst>
                <a:latin typeface="Tw Cen MT" panose="020B0602020104020603" pitchFamily="34" charset="0"/>
              </a:rPr>
              <a:t>A key performance indicator of </a:t>
            </a:r>
            <a:r>
              <a:rPr lang="en-US" sz="3200" i="1" dirty="0">
                <a:effectLst>
                  <a:outerShdw blurRad="38100" dist="38100" dir="2700000" algn="tl">
                    <a:srgbClr val="000000">
                      <a:alpha val="43137"/>
                    </a:srgbClr>
                  </a:outerShdw>
                </a:effectLst>
                <a:latin typeface="Tw Cen MT" panose="020B0602020104020603" pitchFamily="34" charset="0"/>
              </a:rPr>
              <a:t>UF Engaged</a:t>
            </a:r>
            <a:r>
              <a:rPr lang="en-US" sz="3200" dirty="0">
                <a:effectLst>
                  <a:outerShdw blurRad="38100" dist="38100" dir="2700000" algn="tl">
                    <a:srgbClr val="000000">
                      <a:alpha val="43137"/>
                    </a:srgbClr>
                  </a:outerShdw>
                </a:effectLst>
                <a:latin typeface="Tw Cen MT" panose="020B0602020104020603" pitchFamily="34" charset="0"/>
              </a:rPr>
              <a:t> is that supervisors and employees will engage in proactive, constant, and valuable information exchange to provide effective outcomes on an ongoing basis.</a:t>
            </a:r>
            <a:endParaRPr lang="en-US" dirty="0"/>
          </a:p>
          <a:p>
            <a:pPr>
              <a:lnSpc>
                <a:spcPts val="3600"/>
              </a:lnSpc>
              <a:spcBef>
                <a:spcPts val="1800"/>
              </a:spcBef>
            </a:pPr>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925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i="1" dirty="0">
                <a:solidFill>
                  <a:srgbClr val="FF6600"/>
                </a:solidFill>
                <a:effectLst>
                  <a:outerShdw blurRad="38100" dist="38100" dir="2700000" algn="tl">
                    <a:srgbClr val="000000">
                      <a:alpha val="43137"/>
                    </a:srgbClr>
                  </a:outerShdw>
                </a:effectLst>
                <a:latin typeface="Tw Cen MT" panose="020B0602020104020603" pitchFamily="34" charset="0"/>
              </a:rPr>
              <a:t>UF Engaged</a:t>
            </a:r>
          </a:p>
        </p:txBody>
      </p:sp>
      <p:sp>
        <p:nvSpPr>
          <p:cNvPr id="3" name="Content Placeholder 2"/>
          <p:cNvSpPr>
            <a:spLocks noGrp="1"/>
          </p:cNvSpPr>
          <p:nvPr>
            <p:ph idx="1"/>
          </p:nvPr>
        </p:nvSpPr>
        <p:spPr/>
        <p:txBody>
          <a:bodyPr>
            <a:normAutofit/>
          </a:bodyPr>
          <a:lstStyle/>
          <a:p>
            <a:pPr marL="0" indent="0">
              <a:buClr>
                <a:schemeClr val="accent3">
                  <a:lumMod val="75000"/>
                </a:schemeClr>
              </a:buClr>
              <a:buSzPct val="95000"/>
              <a:buNone/>
            </a:pPr>
            <a:r>
              <a:rPr lang="en-US" sz="3200" dirty="0">
                <a:effectLst>
                  <a:outerShdw blurRad="38100" dist="38100" dir="2700000" algn="tl">
                    <a:srgbClr val="000000">
                      <a:alpha val="43137"/>
                    </a:srgbClr>
                  </a:outerShdw>
                </a:effectLst>
                <a:latin typeface="Tw Cen MT" panose="020B0602020104020603" pitchFamily="34" charset="0"/>
              </a:rPr>
              <a:t>Timeline for Rollout of UF Engaged</a:t>
            </a:r>
          </a:p>
          <a:p>
            <a:pPr lvl="1">
              <a:buClr>
                <a:schemeClr val="accent3">
                  <a:lumMod val="75000"/>
                </a:schemeClr>
              </a:buClr>
              <a:buSzPct val="95000"/>
              <a:buFont typeface="Wingdings" panose="05000000000000000000" pitchFamily="2" charset="2"/>
              <a:buChar char="§"/>
            </a:pPr>
            <a:r>
              <a:rPr lang="en-US" sz="3000" dirty="0">
                <a:effectLst>
                  <a:outerShdw blurRad="38100" dist="38100" dir="2700000" algn="tl">
                    <a:srgbClr val="000000">
                      <a:alpha val="43137"/>
                    </a:srgbClr>
                  </a:outerShdw>
                </a:effectLst>
                <a:latin typeface="Tw Cen MT" panose="020B0602020104020603" pitchFamily="34" charset="0"/>
              </a:rPr>
              <a:t>February 2019-Communication to campus</a:t>
            </a:r>
          </a:p>
          <a:p>
            <a:pPr lvl="2">
              <a:buClr>
                <a:schemeClr val="accent3">
                  <a:lumMod val="75000"/>
                </a:schemeClr>
              </a:buClr>
              <a:buSzPct val="95000"/>
              <a:buFont typeface="Wingdings" panose="05000000000000000000" pitchFamily="2" charset="2"/>
              <a:buChar char="§"/>
            </a:pPr>
            <a:r>
              <a:rPr lang="en-US" sz="2800" dirty="0">
                <a:effectLst>
                  <a:outerShdw blurRad="38100" dist="38100" dir="2700000" algn="tl">
                    <a:srgbClr val="000000">
                      <a:alpha val="43137"/>
                    </a:srgbClr>
                  </a:outerShdw>
                </a:effectLst>
                <a:latin typeface="Tw Cen MT" panose="020B0602020104020603" pitchFamily="34" charset="0"/>
              </a:rPr>
              <a:t>February HR Forum and UF at Work </a:t>
            </a:r>
          </a:p>
          <a:p>
            <a:pPr lvl="1">
              <a:buClr>
                <a:schemeClr val="accent3">
                  <a:lumMod val="75000"/>
                </a:schemeClr>
              </a:buClr>
              <a:buSzPct val="95000"/>
              <a:buFont typeface="Wingdings" panose="05000000000000000000" pitchFamily="2" charset="2"/>
              <a:buChar char="§"/>
            </a:pPr>
            <a:r>
              <a:rPr lang="en-US" sz="3000" dirty="0">
                <a:effectLst>
                  <a:outerShdw blurRad="38100" dist="38100" dir="2700000" algn="tl">
                    <a:srgbClr val="000000">
                      <a:alpha val="43137"/>
                    </a:srgbClr>
                  </a:outerShdw>
                </a:effectLst>
                <a:latin typeface="Tw Cen MT" panose="020B0602020104020603" pitchFamily="34" charset="0"/>
              </a:rPr>
              <a:t>April 2019-Rollout of UF Engaged philosophy</a:t>
            </a:r>
          </a:p>
          <a:p>
            <a:pPr lvl="1">
              <a:buClr>
                <a:schemeClr val="accent3">
                  <a:lumMod val="75000"/>
                </a:schemeClr>
              </a:buClr>
              <a:buSzPct val="95000"/>
              <a:buFont typeface="Wingdings" panose="05000000000000000000" pitchFamily="2" charset="2"/>
              <a:buChar char="§"/>
            </a:pPr>
            <a:r>
              <a:rPr lang="en-US" sz="3000" dirty="0">
                <a:effectLst>
                  <a:outerShdw blurRad="38100" dist="38100" dir="2700000" algn="tl">
                    <a:srgbClr val="000000">
                      <a:alpha val="43137"/>
                    </a:srgbClr>
                  </a:outerShdw>
                </a:effectLst>
                <a:latin typeface="Tw Cen MT" panose="020B0602020104020603" pitchFamily="34" charset="0"/>
              </a:rPr>
              <a:t>May 2019-Training for campus supervisors and employees</a:t>
            </a:r>
          </a:p>
          <a:p>
            <a:pPr lvl="1">
              <a:buClr>
                <a:schemeClr val="accent3">
                  <a:lumMod val="75000"/>
                </a:schemeClr>
              </a:buClr>
              <a:buSzPct val="95000"/>
              <a:buFont typeface="Wingdings" panose="05000000000000000000" pitchFamily="2" charset="2"/>
              <a:buChar char="§"/>
            </a:pPr>
            <a:r>
              <a:rPr lang="en-US" sz="3000" dirty="0">
                <a:effectLst>
                  <a:outerShdw blurRad="38100" dist="38100" dir="2700000" algn="tl">
                    <a:srgbClr val="000000">
                      <a:alpha val="43137"/>
                    </a:srgbClr>
                  </a:outerShdw>
                </a:effectLst>
                <a:latin typeface="Tw Cen MT" panose="020B0602020104020603" pitchFamily="34" charset="0"/>
              </a:rPr>
              <a:t>June 2019-Transition to Anniversary Dates </a:t>
            </a:r>
          </a:p>
          <a:p>
            <a:pPr lvl="1">
              <a:buClr>
                <a:schemeClr val="accent3">
                  <a:lumMod val="75000"/>
                </a:schemeClr>
              </a:buClr>
              <a:buSzPct val="95000"/>
              <a:buFont typeface="Wingdings" panose="05000000000000000000" pitchFamily="2" charset="2"/>
              <a:buChar char="§"/>
            </a:pPr>
            <a:r>
              <a:rPr lang="en-US" sz="3000" dirty="0">
                <a:effectLst>
                  <a:outerShdw blurRad="38100" dist="38100" dir="2700000" algn="tl">
                    <a:srgbClr val="000000">
                      <a:alpha val="43137"/>
                    </a:srgbClr>
                  </a:outerShdw>
                </a:effectLst>
                <a:latin typeface="Tw Cen MT" panose="020B0602020104020603" pitchFamily="34" charset="0"/>
              </a:rPr>
              <a:t>July 2019-Implementation of </a:t>
            </a:r>
            <a:r>
              <a:rPr lang="en-US" sz="3000" dirty="0" err="1">
                <a:effectLst>
                  <a:outerShdw blurRad="38100" dist="38100" dir="2700000" algn="tl">
                    <a:srgbClr val="000000">
                      <a:alpha val="43137"/>
                    </a:srgbClr>
                  </a:outerShdw>
                </a:effectLst>
                <a:latin typeface="Tw Cen MT" panose="020B0602020104020603" pitchFamily="34" charset="0"/>
              </a:rPr>
              <a:t>ePerformance</a:t>
            </a: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61988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3CC788-2FCD-4DC1-8BF1-A376B1B134D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293C0954-72AB-4BD1-8E89-71EB1D2D3239}"/>
              </a:ext>
            </a:extLst>
          </p:cNvPr>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62162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UF Service Recognition Program</a:t>
            </a:r>
            <a:br>
              <a:rPr lang="en-US" dirty="0">
                <a:solidFill>
                  <a:srgbClr val="FF6600"/>
                </a:solidFill>
                <a:latin typeface="Century Schoolbook" panose="02040604050505020304" pitchFamily="18" charset="0"/>
              </a:rPr>
            </a:br>
            <a:r>
              <a:rPr lang="en-US" sz="2400" i="1" dirty="0"/>
              <a:t>Your years of service. Our deepest thanks.</a:t>
            </a:r>
            <a:endParaRPr lang="en-US" sz="2400" dirty="0">
              <a:solidFill>
                <a:srgbClr val="FF6600"/>
              </a:solidFill>
              <a:latin typeface="Century Schoolbook" panose="02040604050505020304" pitchFamily="18" charset="0"/>
            </a:endParaRPr>
          </a:p>
        </p:txBody>
      </p:sp>
      <p:sp>
        <p:nvSpPr>
          <p:cNvPr id="3" name="Content Placeholder 2"/>
          <p:cNvSpPr>
            <a:spLocks noGrp="1"/>
          </p:cNvSpPr>
          <p:nvPr>
            <p:ph idx="1"/>
          </p:nvPr>
        </p:nvSpPr>
        <p:spPr/>
        <p:txBody>
          <a:bodyPr>
            <a:normAutofit/>
          </a:bodyPr>
          <a:lstStyle/>
          <a:p>
            <a:r>
              <a:rPr lang="en-US" dirty="0"/>
              <a:t>The UF Office of the President and UF Human Resources (UFHR) are pleased to announce a new Service Recognition program that re-envisions the way we recognize our staff for their years of service to the university. </a:t>
            </a:r>
          </a:p>
          <a:p>
            <a:r>
              <a:rPr lang="en-US" dirty="0"/>
              <a:t>The new Service Recognition program is developed based on feedback collected from survey results provided by Service Recognition Liaisons, in conjunction with a comparison study benchmarking other preeminent universities and their service recognition programs.</a:t>
            </a:r>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27" name="Picture 26">
            <a:extLst>
              <a:ext uri="{FF2B5EF4-FFF2-40B4-BE49-F238E27FC236}">
                <a16:creationId xmlns:a16="http://schemas.microsoft.com/office/drawing/2014/main" id="{480A783A-5C89-40C7-8A23-277517099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2586" y="201186"/>
            <a:ext cx="1735570" cy="1735570"/>
          </a:xfrm>
          <a:prstGeom prst="rect">
            <a:avLst/>
          </a:prstGeom>
        </p:spPr>
      </p:pic>
    </p:spTree>
    <p:extLst>
      <p:ext uri="{BB962C8B-B14F-4D97-AF65-F5344CB8AC3E}">
        <p14:creationId xmlns:p14="http://schemas.microsoft.com/office/powerpoint/2010/main" val="938160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b"/>
          <a:lstStyle/>
          <a:p>
            <a:r>
              <a:rPr lang="en-US" dirty="0">
                <a:solidFill>
                  <a:srgbClr val="FF6600"/>
                </a:solidFill>
                <a:latin typeface="Century Schoolbook" panose="02040604050505020304" pitchFamily="18" charset="0"/>
              </a:rPr>
              <a:t>UF Service Recognition Program </a:t>
            </a:r>
            <a:br>
              <a:rPr lang="en-US" dirty="0">
                <a:solidFill>
                  <a:srgbClr val="FF6600"/>
                </a:solidFill>
                <a:latin typeface="Century Schoolbook" panose="02040604050505020304" pitchFamily="18" charset="0"/>
              </a:rPr>
            </a:br>
            <a:r>
              <a:rPr lang="en-US" sz="2400" i="1" dirty="0"/>
              <a:t>Your years of service. Our deepest thanks.</a:t>
            </a:r>
            <a:endParaRPr lang="en-US" sz="2400" dirty="0">
              <a:solidFill>
                <a:srgbClr val="FF6600"/>
              </a:solidFill>
              <a:latin typeface="Century Schoolbook" panose="02040604050505020304" pitchFamily="18" charset="0"/>
            </a:endParaRPr>
          </a:p>
        </p:txBody>
      </p:sp>
      <p:sp>
        <p:nvSpPr>
          <p:cNvPr id="3" name="Content Placeholder 2"/>
          <p:cNvSpPr>
            <a:spLocks noGrp="1"/>
          </p:cNvSpPr>
          <p:nvPr>
            <p:ph idx="1"/>
          </p:nvPr>
        </p:nvSpPr>
        <p:spPr/>
        <p:txBody>
          <a:bodyPr/>
          <a:lstStyle/>
          <a:p>
            <a:r>
              <a:rPr lang="en-US" altLang="en-US" dirty="0"/>
              <a:t>The former Service </a:t>
            </a:r>
            <a:r>
              <a:rPr lang="en-US" dirty="0"/>
              <a:t>Pin program was designed to recognize years of employment of USPS and TEAMS employees. </a:t>
            </a:r>
          </a:p>
          <a:p>
            <a:r>
              <a:rPr lang="en-US" dirty="0"/>
              <a:t>Service pins were distributed biannually, and awarded in five-year increments (5, 10, 15, etc.) </a:t>
            </a:r>
          </a:p>
          <a:p>
            <a:r>
              <a:rPr lang="en-US" altLang="en-US" dirty="0"/>
              <a:t>Service Pins recipients were individually recognized by their Colleges and Departments for their years of service to the university.</a:t>
            </a:r>
          </a:p>
          <a:p>
            <a:r>
              <a:rPr lang="en-US" altLang="en-US" dirty="0"/>
              <a:t>A special reception, hosted by the Office of the President, honored employees with 35 years of service.</a:t>
            </a:r>
          </a:p>
          <a:p>
            <a:pPr marL="457200" lvl="1" indent="0">
              <a:buNone/>
            </a:pPr>
            <a:endParaRPr lang="en-US" alt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7" name="Content Placeholder 6">
            <a:extLst>
              <a:ext uri="{FF2B5EF4-FFF2-40B4-BE49-F238E27FC236}">
                <a16:creationId xmlns:a16="http://schemas.microsoft.com/office/drawing/2014/main" id="{61E22F17-CDDD-4385-BC36-2324F1DE804D}"/>
              </a:ext>
            </a:extLst>
          </p:cNvPr>
          <p:cNvPicPr>
            <a:picLocks noChangeAspect="1"/>
          </p:cNvPicPr>
          <p:nvPr/>
        </p:nvPicPr>
        <p:blipFill>
          <a:blip r:embed="rId4"/>
          <a:stretch>
            <a:fillRect/>
          </a:stretch>
        </p:blipFill>
        <p:spPr>
          <a:xfrm>
            <a:off x="10031391" y="470457"/>
            <a:ext cx="1322409" cy="1266690"/>
          </a:xfrm>
          <a:prstGeom prst="rect">
            <a:avLst/>
          </a:prstGeom>
        </p:spPr>
      </p:pic>
    </p:spTree>
    <p:extLst>
      <p:ext uri="{BB962C8B-B14F-4D97-AF65-F5344CB8AC3E}">
        <p14:creationId xmlns:p14="http://schemas.microsoft.com/office/powerpoint/2010/main" val="1592694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u="sng" dirty="0">
                <a:solidFill>
                  <a:srgbClr val="FF6600"/>
                </a:solidFill>
                <a:latin typeface="Century Schoolbook" panose="02040604050505020304" pitchFamily="18" charset="0"/>
              </a:rPr>
              <a:t>U</a:t>
            </a:r>
            <a:r>
              <a:rPr lang="en-US" dirty="0">
                <a:solidFill>
                  <a:srgbClr val="FF6600"/>
                </a:solidFill>
                <a:latin typeface="Century Schoolbook" panose="02040604050505020304" pitchFamily="18" charset="0"/>
              </a:rPr>
              <a:t>F Service Recognition Program</a:t>
            </a:r>
            <a:br>
              <a:rPr lang="en-US" dirty="0">
                <a:solidFill>
                  <a:srgbClr val="FF6600"/>
                </a:solidFill>
                <a:latin typeface="Century Schoolbook" panose="02040604050505020304" pitchFamily="18" charset="0"/>
              </a:rPr>
            </a:br>
            <a:r>
              <a:rPr lang="en-US" sz="2400" i="1" dirty="0"/>
              <a:t>Your years of service. Our deepest thanks.</a:t>
            </a:r>
            <a:endParaRPr lang="en-US" sz="2400" dirty="0">
              <a:solidFill>
                <a:srgbClr val="FF6600"/>
              </a:solidFill>
              <a:latin typeface="Century Schoolbook" panose="0204060405050502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a:t>The new program builds on the former “Service Pin” program to provide a more robust celebration of UF staff.</a:t>
            </a:r>
          </a:p>
          <a:p>
            <a:r>
              <a:rPr lang="en-US" dirty="0"/>
              <a:t>The Service Recognition program will continue to recognize USPS and TEAMS employees in five-year increments, based on continuous service, starting from an employee’s most recent date of hire at UF. </a:t>
            </a:r>
          </a:p>
          <a:p>
            <a:r>
              <a:rPr lang="en-US" dirty="0"/>
              <a:t>The Office of the President and UFHR have partnered with the UF Bookstore for this new program. Award recipients may choose from a selection of gifts at the UF Bookstore, based on their years of service. </a:t>
            </a:r>
            <a:r>
              <a:rPr lang="en-US" sz="2400" b="1" i="1" dirty="0"/>
              <a:t>Service pins are available as a gift selection</a:t>
            </a:r>
            <a:r>
              <a:rPr lang="en-US" dirty="0"/>
              <a:t>.</a:t>
            </a:r>
          </a:p>
          <a:p>
            <a:endParaRPr lang="en-US" dirty="0"/>
          </a:p>
          <a:p>
            <a:pPr marL="0" indent="0">
              <a:buNone/>
            </a:pPr>
            <a:r>
              <a:rPr lang="en-US" dirty="0"/>
              <a:t>	</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6" name="Picture 5">
            <a:extLst>
              <a:ext uri="{FF2B5EF4-FFF2-40B4-BE49-F238E27FC236}">
                <a16:creationId xmlns:a16="http://schemas.microsoft.com/office/drawing/2014/main" id="{7C18D7D7-D026-47A4-82EB-3F88FED08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8622" y="-23979"/>
            <a:ext cx="1957178" cy="1798304"/>
          </a:xfrm>
          <a:prstGeom prst="rect">
            <a:avLst/>
          </a:prstGeom>
        </p:spPr>
      </p:pic>
    </p:spTree>
    <p:extLst>
      <p:ext uri="{BB962C8B-B14F-4D97-AF65-F5344CB8AC3E}">
        <p14:creationId xmlns:p14="http://schemas.microsoft.com/office/powerpoint/2010/main" val="3784732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UF Service Recognition Program</a:t>
            </a:r>
            <a:br>
              <a:rPr lang="en-US" dirty="0">
                <a:solidFill>
                  <a:srgbClr val="FF6600"/>
                </a:solidFill>
                <a:latin typeface="Century Schoolbook" panose="02040604050505020304" pitchFamily="18" charset="0"/>
              </a:rPr>
            </a:br>
            <a:r>
              <a:rPr lang="en-US" sz="2400" i="1" dirty="0"/>
              <a:t>Your years of service. Our deepest thanks.</a:t>
            </a:r>
            <a:endParaRPr lang="en-US" sz="2400" dirty="0">
              <a:solidFill>
                <a:srgbClr val="FF6600"/>
              </a:solidFill>
              <a:latin typeface="Century Schoolbook" panose="02040604050505020304" pitchFamily="18" charset="0"/>
            </a:endParaRPr>
          </a:p>
        </p:txBody>
      </p:sp>
      <p:sp>
        <p:nvSpPr>
          <p:cNvPr id="3" name="Content Placeholder 2"/>
          <p:cNvSpPr>
            <a:spLocks noGrp="1"/>
          </p:cNvSpPr>
          <p:nvPr>
            <p:ph idx="1"/>
          </p:nvPr>
        </p:nvSpPr>
        <p:spPr/>
        <p:txBody>
          <a:bodyPr>
            <a:normAutofit/>
          </a:bodyPr>
          <a:lstStyle/>
          <a:p>
            <a:r>
              <a:rPr lang="en-US" sz="2400" dirty="0"/>
              <a:t>Beginning this year, during the employee’s anniversary month, recipients will receive an email (e-card) from the bookstore inviting them to select an anniversary gift. </a:t>
            </a:r>
          </a:p>
          <a:p>
            <a:r>
              <a:rPr lang="en-US" sz="2400" dirty="0"/>
              <a:t>A link will be provided in the e-card that directs recipients to a Service Recognition webpage on the bookstore website, where they can select their gift. </a:t>
            </a:r>
          </a:p>
          <a:p>
            <a:r>
              <a:rPr lang="en-US" sz="2400" dirty="0"/>
              <a:t>Recipients have the option to pick up their gift at the UF Bookstore or have it shipped to an address of their choice.</a:t>
            </a:r>
          </a:p>
          <a:p>
            <a:pPr marL="0" indent="0">
              <a:buNone/>
            </a:pPr>
            <a:endParaRPr lang="en-US" sz="2400" i="1"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6" name="Picture 5">
            <a:extLst>
              <a:ext uri="{FF2B5EF4-FFF2-40B4-BE49-F238E27FC236}">
                <a16:creationId xmlns:a16="http://schemas.microsoft.com/office/drawing/2014/main" id="{7C18D7D7-D026-47A4-82EB-3F88FED08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8622" y="0"/>
            <a:ext cx="1957178" cy="1957178"/>
          </a:xfrm>
          <a:prstGeom prst="rect">
            <a:avLst/>
          </a:prstGeom>
        </p:spPr>
      </p:pic>
      <p:pic>
        <p:nvPicPr>
          <p:cNvPr id="11" name="Picture 10">
            <a:extLst>
              <a:ext uri="{FF2B5EF4-FFF2-40B4-BE49-F238E27FC236}">
                <a16:creationId xmlns:a16="http://schemas.microsoft.com/office/drawing/2014/main" id="{077679F1-966E-4AAA-8B4C-3CDF15E553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042" y="5578725"/>
            <a:ext cx="2228850" cy="1247775"/>
          </a:xfrm>
          <a:prstGeom prst="rect">
            <a:avLst/>
          </a:prstGeom>
        </p:spPr>
      </p:pic>
      <p:pic>
        <p:nvPicPr>
          <p:cNvPr id="7" name="Picture 6">
            <a:extLst>
              <a:ext uri="{FF2B5EF4-FFF2-40B4-BE49-F238E27FC236}">
                <a16:creationId xmlns:a16="http://schemas.microsoft.com/office/drawing/2014/main" id="{08775080-7143-4FDB-9588-20F83A0F4C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6550" y="4541611"/>
            <a:ext cx="1502753" cy="1502753"/>
          </a:xfrm>
          <a:prstGeom prst="rect">
            <a:avLst/>
          </a:prstGeom>
        </p:spPr>
      </p:pic>
      <p:pic>
        <p:nvPicPr>
          <p:cNvPr id="15" name="Picture 14">
            <a:extLst>
              <a:ext uri="{FF2B5EF4-FFF2-40B4-BE49-F238E27FC236}">
                <a16:creationId xmlns:a16="http://schemas.microsoft.com/office/drawing/2014/main" id="{E3240927-0CC5-40CD-8D15-D169C14907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3440" y="4504251"/>
            <a:ext cx="1644686" cy="1644686"/>
          </a:xfrm>
          <a:prstGeom prst="rect">
            <a:avLst/>
          </a:prstGeom>
        </p:spPr>
      </p:pic>
      <p:pic>
        <p:nvPicPr>
          <p:cNvPr id="17" name="Picture 16">
            <a:extLst>
              <a:ext uri="{FF2B5EF4-FFF2-40B4-BE49-F238E27FC236}">
                <a16:creationId xmlns:a16="http://schemas.microsoft.com/office/drawing/2014/main" id="{F70D5FF6-745F-4882-A70A-F362D481EC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0404" y="4493533"/>
            <a:ext cx="1655404" cy="1655404"/>
          </a:xfrm>
          <a:prstGeom prst="rect">
            <a:avLst/>
          </a:prstGeom>
        </p:spPr>
      </p:pic>
      <p:pic>
        <p:nvPicPr>
          <p:cNvPr id="19" name="Picture 18">
            <a:extLst>
              <a:ext uri="{FF2B5EF4-FFF2-40B4-BE49-F238E27FC236}">
                <a16:creationId xmlns:a16="http://schemas.microsoft.com/office/drawing/2014/main" id="{5EAD4FCD-25D2-42B2-ABE2-1E15E2F774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352" y="4408048"/>
            <a:ext cx="1474459" cy="1474459"/>
          </a:xfrm>
          <a:prstGeom prst="rect">
            <a:avLst/>
          </a:prstGeom>
        </p:spPr>
      </p:pic>
      <p:pic>
        <p:nvPicPr>
          <p:cNvPr id="21" name="Picture 20">
            <a:extLst>
              <a:ext uri="{FF2B5EF4-FFF2-40B4-BE49-F238E27FC236}">
                <a16:creationId xmlns:a16="http://schemas.microsoft.com/office/drawing/2014/main" id="{1C312594-4B23-43AA-98B9-F08E59F398F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451676" y="4698150"/>
            <a:ext cx="1346214" cy="1346214"/>
          </a:xfrm>
          <a:prstGeom prst="rect">
            <a:avLst/>
          </a:prstGeom>
        </p:spPr>
      </p:pic>
      <p:pic>
        <p:nvPicPr>
          <p:cNvPr id="25" name="Picture 24">
            <a:extLst>
              <a:ext uri="{FF2B5EF4-FFF2-40B4-BE49-F238E27FC236}">
                <a16:creationId xmlns:a16="http://schemas.microsoft.com/office/drawing/2014/main" id="{83CF28B5-6467-4249-BFB9-793CCB9E7DD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93712" y="4476226"/>
            <a:ext cx="1700737" cy="1700737"/>
          </a:xfrm>
          <a:prstGeom prst="rect">
            <a:avLst/>
          </a:prstGeom>
        </p:spPr>
      </p:pic>
    </p:spTree>
    <p:extLst>
      <p:ext uri="{BB962C8B-B14F-4D97-AF65-F5344CB8AC3E}">
        <p14:creationId xmlns:p14="http://schemas.microsoft.com/office/powerpoint/2010/main" val="271305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UF Service Recognition Program</a:t>
            </a:r>
            <a:br>
              <a:rPr lang="en-US" dirty="0">
                <a:solidFill>
                  <a:srgbClr val="FF6600"/>
                </a:solidFill>
                <a:latin typeface="Century Schoolbook" panose="02040604050505020304" pitchFamily="18" charset="0"/>
              </a:rPr>
            </a:br>
            <a:r>
              <a:rPr lang="en-US" sz="2400" i="1" dirty="0"/>
              <a:t>Your years of service. Our deepest thanks.</a:t>
            </a:r>
            <a:endParaRPr lang="en-US" sz="2400" dirty="0">
              <a:solidFill>
                <a:srgbClr val="FF6600"/>
              </a:solidFill>
              <a:latin typeface="Century Schoolbook" panose="02040604050505020304" pitchFamily="18" charset="0"/>
            </a:endParaRPr>
          </a:p>
        </p:txBody>
      </p:sp>
      <p:sp>
        <p:nvSpPr>
          <p:cNvPr id="3" name="Content Placeholder 2"/>
          <p:cNvSpPr>
            <a:spLocks noGrp="1"/>
          </p:cNvSpPr>
          <p:nvPr>
            <p:ph idx="1"/>
          </p:nvPr>
        </p:nvSpPr>
        <p:spPr/>
        <p:txBody>
          <a:bodyPr>
            <a:normAutofit/>
          </a:bodyPr>
          <a:lstStyle/>
          <a:p>
            <a:r>
              <a:rPr lang="en-US" dirty="0"/>
              <a:t>Employees being recognized for 25 and 30 years of service as of 12/31/18 will be honored at an evening event hosted by the President’s Office later this spring.</a:t>
            </a:r>
          </a:p>
          <a:p>
            <a:r>
              <a:rPr lang="en-US" dirty="0"/>
              <a:t>This year, a special luncheon will be hosted by the President’s office to honor all employees for service years 31-35 (as of 12/31/18), to ensure employees do not miss their opportunity to participate in this special honor as we transition to the new program.</a:t>
            </a:r>
          </a:p>
          <a:p>
            <a:r>
              <a:rPr lang="en-US" altLang="en-US" sz="2400" b="1" i="1" dirty="0"/>
              <a:t>Enhancements to the Service Recognition program do not replace current employee recognition activities hosted by colleges and departments</a:t>
            </a:r>
            <a:r>
              <a:rPr lang="en-US" altLang="en-US" sz="2400" i="1" dirty="0"/>
              <a:t>.</a:t>
            </a:r>
          </a:p>
          <a:p>
            <a:pPr marL="0" indent="0">
              <a:buNone/>
            </a:pPr>
            <a:endParaRPr lang="en-US" sz="2400" i="1"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6" name="Picture 5">
            <a:extLst>
              <a:ext uri="{FF2B5EF4-FFF2-40B4-BE49-F238E27FC236}">
                <a16:creationId xmlns:a16="http://schemas.microsoft.com/office/drawing/2014/main" id="{7C18D7D7-D026-47A4-82EB-3F88FED08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6840" y="49317"/>
            <a:ext cx="1957178" cy="1957178"/>
          </a:xfrm>
          <a:prstGeom prst="rect">
            <a:avLst/>
          </a:prstGeom>
        </p:spPr>
      </p:pic>
    </p:spTree>
    <p:extLst>
      <p:ext uri="{BB962C8B-B14F-4D97-AF65-F5344CB8AC3E}">
        <p14:creationId xmlns:p14="http://schemas.microsoft.com/office/powerpoint/2010/main" val="205079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Today’s Agenda Items</a:t>
            </a:r>
          </a:p>
        </p:txBody>
      </p:sp>
      <p:sp>
        <p:nvSpPr>
          <p:cNvPr id="3" name="Content Placeholder 2"/>
          <p:cNvSpPr>
            <a:spLocks noGrp="1"/>
          </p:cNvSpPr>
          <p:nvPr>
            <p:ph idx="1"/>
          </p:nvPr>
        </p:nvSpPr>
        <p:spPr/>
        <p:txBody>
          <a:bodyPr>
            <a:normAutofit fontScale="92500" lnSpcReduction="20000"/>
          </a:bodyPr>
          <a:lstStyle/>
          <a:p>
            <a:pPr marL="457200" indent="-457200">
              <a:defRPr/>
            </a:pPr>
            <a:r>
              <a:rPr lang="en-US" sz="3200" dirty="0"/>
              <a:t>Introductions</a:t>
            </a:r>
          </a:p>
          <a:p>
            <a:pPr marL="457200" indent="-457200">
              <a:defRPr/>
            </a:pPr>
            <a:r>
              <a:rPr lang="en-US" sz="3200" dirty="0"/>
              <a:t>GBAS Spring Workshop</a:t>
            </a:r>
          </a:p>
          <a:p>
            <a:pPr marL="457200" indent="-457200">
              <a:defRPr/>
            </a:pPr>
            <a:r>
              <a:rPr lang="en-US" sz="3200" dirty="0"/>
              <a:t>Employee &amp; Labor Relations Updates</a:t>
            </a:r>
          </a:p>
          <a:p>
            <a:pPr marL="457200" indent="-457200">
              <a:defRPr/>
            </a:pPr>
            <a:r>
              <a:rPr lang="en-US" sz="3200" dirty="0"/>
              <a:t>Service Recognition Program </a:t>
            </a:r>
          </a:p>
          <a:p>
            <a:pPr marL="457200" indent="-457200">
              <a:defRPr/>
            </a:pPr>
            <a:r>
              <a:rPr lang="en-US" sz="3200" dirty="0"/>
              <a:t>HR Project Team Updates</a:t>
            </a:r>
          </a:p>
          <a:p>
            <a:pPr marL="457200" indent="-457200">
              <a:defRPr/>
            </a:pPr>
            <a:r>
              <a:rPr lang="en-US" sz="3200" dirty="0"/>
              <a:t>Talent Acquisition &amp; Onboarding Updates </a:t>
            </a:r>
          </a:p>
          <a:p>
            <a:pPr marL="457200" indent="-457200">
              <a:defRPr/>
            </a:pPr>
            <a:r>
              <a:rPr lang="en-US" sz="3200" dirty="0"/>
              <a:t>Classification &amp; Compensation Updates </a:t>
            </a:r>
          </a:p>
          <a:p>
            <a:pPr marL="457200" indent="-457200">
              <a:defRPr/>
            </a:pPr>
            <a:r>
              <a:rPr lang="en-US" sz="3200" dirty="0"/>
              <a:t>Benefits Updates </a:t>
            </a:r>
          </a:p>
          <a:p>
            <a:pPr marL="457200" indent="-457200">
              <a:defRPr/>
            </a:pPr>
            <a:r>
              <a:rPr lang="en-US" altLang="en-US" sz="3200" dirty="0">
                <a:solidFill>
                  <a:srgbClr val="000000"/>
                </a:solidFill>
              </a:rPr>
              <a:t>Important 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UF Service Recognition Program</a:t>
            </a:r>
            <a:br>
              <a:rPr lang="en-US" dirty="0">
                <a:solidFill>
                  <a:srgbClr val="FF6600"/>
                </a:solidFill>
                <a:latin typeface="Century Schoolbook" panose="02040604050505020304" pitchFamily="18" charset="0"/>
              </a:rPr>
            </a:br>
            <a:r>
              <a:rPr lang="en-US" sz="2400" i="1" dirty="0"/>
              <a:t>Your years of service. Our deepest thanks.</a:t>
            </a:r>
            <a:endParaRPr lang="en-US" sz="2400" dirty="0">
              <a:solidFill>
                <a:srgbClr val="FF6600"/>
              </a:solidFill>
              <a:latin typeface="Century Schoolbook" panose="02040604050505020304" pitchFamily="18" charset="0"/>
            </a:endParaRPr>
          </a:p>
        </p:txBody>
      </p:sp>
      <p:sp>
        <p:nvSpPr>
          <p:cNvPr id="3" name="Content Placeholder 2"/>
          <p:cNvSpPr>
            <a:spLocks noGrp="1"/>
          </p:cNvSpPr>
          <p:nvPr>
            <p:ph idx="1"/>
          </p:nvPr>
        </p:nvSpPr>
        <p:spPr/>
        <p:txBody>
          <a:bodyPr>
            <a:normAutofit/>
          </a:bodyPr>
          <a:lstStyle/>
          <a:p>
            <a:pPr marL="0" indent="0">
              <a:buNone/>
            </a:pPr>
            <a:r>
              <a:rPr lang="en-US" sz="2400" dirty="0"/>
              <a:t>An information session will be held for Service Recognition Liaisons on Friday February 15 at the Bridges Sunshine Skyway conference room. </a:t>
            </a:r>
          </a:p>
          <a:p>
            <a:pPr marL="0" indent="0">
              <a:buNone/>
            </a:pPr>
            <a:r>
              <a:rPr lang="en-US" sz="2400" dirty="0"/>
              <a:t>More details to follow. </a:t>
            </a:r>
          </a:p>
          <a:p>
            <a:pPr marL="0" indent="0">
              <a:buNone/>
            </a:pPr>
            <a:r>
              <a:rPr lang="en-US" sz="2400" dirty="0"/>
              <a:t>  </a:t>
            </a:r>
          </a:p>
          <a:p>
            <a:pPr marL="0" indent="0" algn="ctr">
              <a:buNone/>
            </a:pPr>
            <a:r>
              <a:rPr lang="en-US" sz="2400" dirty="0"/>
              <a:t>Please contact Verlissa Ford at 352-392-4626 or via email </a:t>
            </a:r>
            <a:r>
              <a:rPr lang="en-US" sz="2400" dirty="0">
                <a:solidFill>
                  <a:srgbClr val="0070C0"/>
                </a:solidFill>
              </a:rPr>
              <a:t>v.ford@ufl.edu</a:t>
            </a:r>
          </a:p>
          <a:p>
            <a:pPr marL="0" indent="0" algn="ctr">
              <a:buNone/>
            </a:pPr>
            <a:r>
              <a:rPr lang="en-US" sz="2000" dirty="0">
                <a:solidFill>
                  <a:srgbClr val="0070C0"/>
                </a:solidFill>
              </a:rPr>
              <a:t>https://learn-and-grow.hr.ufl.edu/awards-recognition/service-recognition-program/</a:t>
            </a:r>
          </a:p>
          <a:p>
            <a:pPr marL="0" indent="0" algn="ctr">
              <a:buNone/>
            </a:pPr>
            <a:endParaRPr lang="en-US" sz="2400" dirty="0">
              <a:solidFill>
                <a:srgbClr val="0070C0"/>
              </a:solidFill>
            </a:endParaRPr>
          </a:p>
          <a:p>
            <a:pPr marL="0" indent="0">
              <a:buNone/>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6" name="Picture 5">
            <a:extLst>
              <a:ext uri="{FF2B5EF4-FFF2-40B4-BE49-F238E27FC236}">
                <a16:creationId xmlns:a16="http://schemas.microsoft.com/office/drawing/2014/main" id="{7C18D7D7-D026-47A4-82EB-3F88FED08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6840" y="49317"/>
            <a:ext cx="1957178" cy="1957178"/>
          </a:xfrm>
          <a:prstGeom prst="rect">
            <a:avLst/>
          </a:prstGeom>
        </p:spPr>
      </p:pic>
    </p:spTree>
    <p:extLst>
      <p:ext uri="{BB962C8B-B14F-4D97-AF65-F5344CB8AC3E}">
        <p14:creationId xmlns:p14="http://schemas.microsoft.com/office/powerpoint/2010/main" val="2150817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HR Project Team</a:t>
            </a:r>
          </a:p>
        </p:txBody>
      </p:sp>
      <p:sp>
        <p:nvSpPr>
          <p:cNvPr id="3" name="Text Placeholder 2"/>
          <p:cNvSpPr>
            <a:spLocks noGrp="1"/>
          </p:cNvSpPr>
          <p:nvPr>
            <p:ph type="body" idx="1"/>
          </p:nvPr>
        </p:nvSpPr>
        <p:spPr>
          <a:xfrm>
            <a:off x="831850" y="3138985"/>
            <a:ext cx="10515600" cy="2950665"/>
          </a:xfrm>
        </p:spPr>
        <p:txBody>
          <a:bodyPr/>
          <a:lstStyle/>
          <a:p>
            <a:r>
              <a:rPr lang="en-US" altLang="en-US" sz="3200" dirty="0">
                <a:solidFill>
                  <a:schemeClr val="accent5">
                    <a:lumMod val="75000"/>
                  </a:schemeClr>
                </a:solidFill>
              </a:rPr>
              <a:t>Meet the HR Project Team</a:t>
            </a:r>
          </a:p>
          <a:p>
            <a:r>
              <a:rPr lang="en-US" altLang="en-US" sz="3200" dirty="0">
                <a:solidFill>
                  <a:schemeClr val="accent5">
                    <a:lumMod val="75000"/>
                  </a:schemeClr>
                </a:solidFill>
              </a:rPr>
              <a:t>Join the Leave Redesign Discussion</a:t>
            </a:r>
          </a:p>
          <a:p>
            <a:endParaRPr lang="en-US" altLang="en-US" sz="3200" dirty="0">
              <a:solidFill>
                <a:schemeClr val="accent5">
                  <a:lumMod val="75000"/>
                </a:schemeClr>
              </a:solidFill>
            </a:endParaRPr>
          </a:p>
        </p:txBody>
      </p:sp>
    </p:spTree>
    <p:extLst>
      <p:ext uri="{BB962C8B-B14F-4D97-AF65-F5344CB8AC3E}">
        <p14:creationId xmlns:p14="http://schemas.microsoft.com/office/powerpoint/2010/main" val="2643574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HR Project Team</a:t>
            </a:r>
          </a:p>
        </p:txBody>
      </p:sp>
      <p:sp>
        <p:nvSpPr>
          <p:cNvPr id="3" name="Content Placeholder 2"/>
          <p:cNvSpPr>
            <a:spLocks noGrp="1"/>
          </p:cNvSpPr>
          <p:nvPr>
            <p:ph idx="1"/>
          </p:nvPr>
        </p:nvSpPr>
        <p:spPr>
          <a:xfrm>
            <a:off x="838199" y="1825625"/>
            <a:ext cx="5278821" cy="4480582"/>
          </a:xfrm>
        </p:spPr>
        <p:txBody>
          <a:bodyPr/>
          <a:lstStyle/>
          <a:p>
            <a:pPr marL="0" indent="0">
              <a:buNone/>
            </a:pPr>
            <a:r>
              <a:rPr lang="en-US" dirty="0"/>
              <a:t>Amber Wuertz</a:t>
            </a:r>
          </a:p>
          <a:p>
            <a:pPr marL="0" indent="0">
              <a:buNone/>
            </a:pPr>
            <a:r>
              <a:rPr lang="en-US" sz="2000" dirty="0"/>
              <a:t>HR Management Analyst</a:t>
            </a:r>
          </a:p>
          <a:p>
            <a:pPr marL="0" indent="0">
              <a:buNone/>
            </a:pPr>
            <a:endParaRPr lang="en-US" sz="2000" dirty="0"/>
          </a:p>
          <a:p>
            <a:pPr marL="0" indent="0">
              <a:buNone/>
            </a:pPr>
            <a:r>
              <a:rPr lang="en-US" dirty="0"/>
              <a:t>Shay Potts			                                             </a:t>
            </a:r>
            <a:r>
              <a:rPr lang="en-US" sz="2000" dirty="0"/>
              <a:t>HR Project Manager</a:t>
            </a:r>
          </a:p>
          <a:p>
            <a:pPr marL="0" indent="0">
              <a:buNone/>
            </a:pPr>
            <a:endParaRPr lang="en-US" sz="2000" dirty="0"/>
          </a:p>
          <a:p>
            <a:pPr marL="0" indent="0">
              <a:buNone/>
            </a:pPr>
            <a:r>
              <a:rPr lang="en-US" dirty="0"/>
              <a:t>Juliana Bunn</a:t>
            </a:r>
          </a:p>
          <a:p>
            <a:pPr marL="0" indent="0">
              <a:buNone/>
            </a:pPr>
            <a:r>
              <a:rPr lang="en-US" sz="2000" dirty="0"/>
              <a:t>HR Data Analyst</a:t>
            </a:r>
          </a:p>
          <a:p>
            <a:pPr marL="0" indent="0">
              <a:buNone/>
            </a:pPr>
            <a:endParaRPr lang="en-US" sz="2000" dirty="0"/>
          </a:p>
          <a:p>
            <a:pPr marL="0" indent="0">
              <a:buNone/>
            </a:pPr>
            <a:endParaRPr lang="en-US" sz="20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12037" y="6126547"/>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TextBox 3"/>
          <p:cNvSpPr txBox="1"/>
          <p:nvPr/>
        </p:nvSpPr>
        <p:spPr>
          <a:xfrm>
            <a:off x="4840015" y="2943492"/>
            <a:ext cx="5060731" cy="954107"/>
          </a:xfrm>
          <a:prstGeom prst="rect">
            <a:avLst/>
          </a:prstGeom>
          <a:noFill/>
        </p:spPr>
        <p:txBody>
          <a:bodyPr wrap="square" rtlCol="0">
            <a:spAutoFit/>
          </a:bodyPr>
          <a:lstStyle/>
          <a:p>
            <a:pPr algn="ctr"/>
            <a:r>
              <a:rPr lang="en-US" sz="2800" dirty="0"/>
              <a:t>Contact: </a:t>
            </a:r>
          </a:p>
          <a:p>
            <a:pPr algn="ctr"/>
            <a:r>
              <a:rPr lang="en-US" sz="2800" dirty="0"/>
              <a:t>HRInitiatives@hr.ufl.edu</a:t>
            </a:r>
          </a:p>
        </p:txBody>
      </p:sp>
    </p:spTree>
    <p:extLst>
      <p:ext uri="{BB962C8B-B14F-4D97-AF65-F5344CB8AC3E}">
        <p14:creationId xmlns:p14="http://schemas.microsoft.com/office/powerpoint/2010/main" val="1923997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Join the Discussion</a:t>
            </a:r>
          </a:p>
        </p:txBody>
      </p:sp>
      <p:sp>
        <p:nvSpPr>
          <p:cNvPr id="4" name="Rectangle 3"/>
          <p:cNvSpPr/>
          <p:nvPr/>
        </p:nvSpPr>
        <p:spPr>
          <a:xfrm>
            <a:off x="5312037" y="6126547"/>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54473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want to hear from you.</a:t>
            </a:r>
          </a:p>
        </p:txBody>
      </p:sp>
      <p:sp>
        <p:nvSpPr>
          <p:cNvPr id="3" name="Content Placeholder 2"/>
          <p:cNvSpPr>
            <a:spLocks noGrp="1"/>
          </p:cNvSpPr>
          <p:nvPr>
            <p:ph idx="1"/>
          </p:nvPr>
        </p:nvSpPr>
        <p:spPr/>
        <p:txBody>
          <a:bodyPr/>
          <a:lstStyle/>
          <a:p>
            <a:pPr marL="0" indent="0">
              <a:buNone/>
            </a:pPr>
            <a:r>
              <a:rPr lang="en-US" dirty="0"/>
              <a:t>As part of UFHR’s strategic commitment to be agile, forward-thinking and bold, we are beginning a discussion of ways to redesign what paid time off looks like for faculty and staff.  Our goal is to modernize our leave offerings and create a program that is more responsive to the needs of our employees. </a:t>
            </a:r>
          </a:p>
          <a:p>
            <a:pPr marL="0" indent="0">
              <a:buNone/>
            </a:pPr>
            <a:endParaRPr lang="en-US" dirty="0"/>
          </a:p>
          <a:p>
            <a:pPr marL="0" indent="0">
              <a:buNone/>
            </a:pPr>
            <a:r>
              <a:rPr lang="en-US" dirty="0"/>
              <a:t>Please take a moment and participate in the </a:t>
            </a:r>
            <a:r>
              <a:rPr lang="en-US"/>
              <a:t>discussion.</a:t>
            </a:r>
          </a:p>
          <a:p>
            <a:pPr marL="0" indent="0">
              <a:buNone/>
            </a:pPr>
            <a:endParaRPr lang="en-US" dirty="0"/>
          </a:p>
          <a:p>
            <a:pPr marL="0" indent="0">
              <a:buNone/>
            </a:pPr>
            <a:r>
              <a:rPr lang="en-US" u="sng" dirty="0">
                <a:hlinkClick r:id="rId2"/>
              </a:rPr>
              <a:t>https://ufl.qualtrics.com/jfe/form/SV_5u3FTcAZ04AIAdL</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40241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366221"/>
            <a:ext cx="10515600" cy="2733675"/>
          </a:xfrm>
        </p:spPr>
        <p:txBody>
          <a:bodyPr/>
          <a:lstStyle/>
          <a:p>
            <a:r>
              <a:rPr lang="en-US" dirty="0"/>
              <a:t>Talent Acquisition &amp; Onboarding</a:t>
            </a:r>
          </a:p>
        </p:txBody>
      </p:sp>
      <p:sp>
        <p:nvSpPr>
          <p:cNvPr id="3" name="Text Placeholder 2"/>
          <p:cNvSpPr>
            <a:spLocks noGrp="1"/>
          </p:cNvSpPr>
          <p:nvPr>
            <p:ph type="body" idx="1"/>
          </p:nvPr>
        </p:nvSpPr>
        <p:spPr>
          <a:xfrm>
            <a:off x="743359" y="3429000"/>
            <a:ext cx="10515600" cy="2950665"/>
          </a:xfrm>
        </p:spPr>
        <p:txBody>
          <a:bodyPr/>
          <a:lstStyle/>
          <a:p>
            <a:r>
              <a:rPr lang="en-US" altLang="en-US" sz="3200" dirty="0">
                <a:solidFill>
                  <a:schemeClr val="accent5">
                    <a:lumMod val="75000"/>
                  </a:schemeClr>
                </a:solidFill>
              </a:rPr>
              <a:t>Lessons Learned from OFCCP Audit</a:t>
            </a:r>
          </a:p>
          <a:p>
            <a:r>
              <a:rPr lang="en-US" altLang="en-US" sz="3200" dirty="0">
                <a:solidFill>
                  <a:schemeClr val="accent5">
                    <a:lumMod val="75000"/>
                  </a:schemeClr>
                </a:solidFill>
              </a:rPr>
              <a:t>The Chronicle of Higher Education</a:t>
            </a:r>
          </a:p>
          <a:p>
            <a:r>
              <a:rPr lang="en-US" altLang="en-US" sz="3200" dirty="0">
                <a:solidFill>
                  <a:schemeClr val="accent5">
                    <a:lumMod val="75000"/>
                  </a:schemeClr>
                </a:solidFill>
              </a:rPr>
              <a:t>Careers at UF Updates</a:t>
            </a:r>
          </a:p>
          <a:p>
            <a:endParaRPr lang="en-US" dirty="0"/>
          </a:p>
        </p:txBody>
      </p:sp>
    </p:spTree>
    <p:extLst>
      <p:ext uri="{BB962C8B-B14F-4D97-AF65-F5344CB8AC3E}">
        <p14:creationId xmlns:p14="http://schemas.microsoft.com/office/powerpoint/2010/main" val="604280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Lessons Learned from OFCCP Audit</a:t>
            </a:r>
          </a:p>
        </p:txBody>
      </p:sp>
      <p:sp>
        <p:nvSpPr>
          <p:cNvPr id="5" name="Subtitle 4"/>
          <p:cNvSpPr>
            <a:spLocks noGrp="1"/>
          </p:cNvSpPr>
          <p:nvPr>
            <p:ph type="subTitle" idx="1"/>
          </p:nvPr>
        </p:nvSpPr>
        <p:spPr/>
        <p:txBody>
          <a:bodyPr/>
          <a:lstStyle/>
          <a:p>
            <a:endParaRPr lang="en-US" dirty="0"/>
          </a:p>
        </p:txBody>
      </p:sp>
      <p:cxnSp>
        <p:nvCxnSpPr>
          <p:cNvPr id="8" name="Straight Connector 7"/>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2"/>
          <a:stretch>
            <a:fillRect/>
          </a:stretch>
        </p:blipFill>
        <p:spPr>
          <a:xfrm>
            <a:off x="116200" y="121004"/>
            <a:ext cx="857143" cy="704762"/>
          </a:xfrm>
          <a:prstGeom prst="rect">
            <a:avLst/>
          </a:prstGeom>
        </p:spPr>
      </p:pic>
    </p:spTree>
    <p:extLst>
      <p:ext uri="{BB962C8B-B14F-4D97-AF65-F5344CB8AC3E}">
        <p14:creationId xmlns:p14="http://schemas.microsoft.com/office/powerpoint/2010/main" val="2222138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lstStyle/>
          <a:p>
            <a:r>
              <a:rPr lang="en-US" dirty="0">
                <a:solidFill>
                  <a:srgbClr val="FF6600"/>
                </a:solidFill>
                <a:latin typeface="Century Schoolbook" panose="02040604050505020304" pitchFamily="18" charset="0"/>
              </a:rPr>
              <a:t>Who is Office of Federal Contractor and Compliance Programs (OFCCP)?</a:t>
            </a:r>
          </a:p>
        </p:txBody>
      </p:sp>
      <p:sp>
        <p:nvSpPr>
          <p:cNvPr id="3" name="Content Placeholder 2"/>
          <p:cNvSpPr>
            <a:spLocks noGrp="1"/>
          </p:cNvSpPr>
          <p:nvPr>
            <p:ph idx="1"/>
          </p:nvPr>
        </p:nvSpPr>
        <p:spPr/>
        <p:txBody>
          <a:bodyPr>
            <a:normAutofit fontScale="92500" lnSpcReduction="20000"/>
          </a:bodyPr>
          <a:lstStyle/>
          <a:p>
            <a:r>
              <a:rPr lang="en-US" sz="3200" dirty="0">
                <a:latin typeface="Century Schoolbook" panose="02040604050505020304" pitchFamily="18" charset="0"/>
              </a:rPr>
              <a:t>Ensures federal government contractors and subcontractors are “complying with legal requirement to take affirmative action and not discriminate on the basis of race, color, sexual orientation, gender identity, religion, national origin, disability, or status as a protected veteran.”</a:t>
            </a:r>
          </a:p>
          <a:p>
            <a:r>
              <a:rPr lang="en-US" sz="3200" dirty="0">
                <a:latin typeface="Century Schoolbook" panose="02040604050505020304" pitchFamily="18" charset="0"/>
              </a:rPr>
              <a:t>Monitors compliance by routinely conduct audits with existing federal contractors and subcontractors</a:t>
            </a:r>
          </a:p>
          <a:p>
            <a:r>
              <a:rPr lang="en-US" sz="3200" dirty="0">
                <a:latin typeface="Century Schoolbook" panose="02040604050505020304" pitchFamily="18" charset="0"/>
              </a:rPr>
              <a:t>Works with other agencies, including Department of Justice and Solicitor of Labor, in reconciling findings of discrimination, including debarment</a:t>
            </a: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190465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latin typeface="Century Schoolbook" panose="02040604050505020304" pitchFamily="18" charset="0"/>
              </a:rPr>
              <a:t>Why audit the University of Florida?</a:t>
            </a:r>
          </a:p>
        </p:txBody>
      </p:sp>
      <p:sp>
        <p:nvSpPr>
          <p:cNvPr id="3" name="Content Placeholder 2"/>
          <p:cNvSpPr>
            <a:spLocks noGrp="1"/>
          </p:cNvSpPr>
          <p:nvPr>
            <p:ph idx="1"/>
          </p:nvPr>
        </p:nvSpPr>
        <p:spPr/>
        <p:txBody>
          <a:bodyPr>
            <a:normAutofit/>
          </a:bodyPr>
          <a:lstStyle/>
          <a:p>
            <a:r>
              <a:rPr lang="en-US" sz="3200" dirty="0">
                <a:latin typeface="Century Schoolbook" panose="02040604050505020304" pitchFamily="18" charset="0"/>
              </a:rPr>
              <a:t>Works for federal agencies as a federal contractor</a:t>
            </a:r>
          </a:p>
          <a:p>
            <a:pPr lvl="1">
              <a:buFont typeface="Wingdings" panose="05000000000000000000" pitchFamily="2" charset="2"/>
              <a:buChar char="Ø"/>
            </a:pPr>
            <a:r>
              <a:rPr lang="en-US" sz="2800" dirty="0">
                <a:latin typeface="Century Schoolbook" panose="02040604050505020304" pitchFamily="18" charset="0"/>
              </a:rPr>
              <a:t>Receives multi-million federal dollars for various active federal contracts</a:t>
            </a:r>
          </a:p>
          <a:p>
            <a:r>
              <a:rPr lang="en-US" sz="2800" dirty="0">
                <a:latin typeface="Century Schoolbook" panose="02040604050505020304" pitchFamily="18" charset="0"/>
              </a:rPr>
              <a:t>Is up for another review (minimally every two years)</a:t>
            </a:r>
          </a:p>
          <a:p>
            <a:pPr lvl="1">
              <a:buFont typeface="Wingdings" panose="05000000000000000000" pitchFamily="2" charset="2"/>
              <a:buChar char="Ø"/>
            </a:pPr>
            <a:r>
              <a:rPr lang="en-US" sz="2800" dirty="0">
                <a:latin typeface="Century Schoolbook" panose="02040604050505020304" pitchFamily="18" charset="0"/>
              </a:rPr>
              <a:t>Audited over six years ago</a:t>
            </a: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471711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What was the process?</a:t>
            </a:r>
          </a:p>
        </p:txBody>
      </p:sp>
      <p:sp>
        <p:nvSpPr>
          <p:cNvPr id="3" name="Content Placeholder 2"/>
          <p:cNvSpPr>
            <a:spLocks noGrp="1"/>
          </p:cNvSpPr>
          <p:nvPr>
            <p:ph idx="1"/>
          </p:nvPr>
        </p:nvSpPr>
        <p:spPr/>
        <p:txBody>
          <a:bodyPr>
            <a:normAutofit/>
          </a:bodyPr>
          <a:lstStyle/>
          <a:p>
            <a:r>
              <a:rPr lang="en-US" sz="3200" dirty="0">
                <a:latin typeface="Century Schoolbook" panose="02040604050505020304" pitchFamily="18" charset="0"/>
              </a:rPr>
              <a:t>Received notice </a:t>
            </a:r>
            <a:r>
              <a:rPr lang="en-US" sz="3200">
                <a:latin typeface="Century Schoolbook" panose="02040604050505020304" pitchFamily="18" charset="0"/>
              </a:rPr>
              <a:t>in May </a:t>
            </a:r>
            <a:r>
              <a:rPr lang="en-US" sz="3200" dirty="0">
                <a:latin typeface="Century Schoolbook" panose="02040604050505020304" pitchFamily="18" charset="0"/>
              </a:rPr>
              <a:t>2017 </a:t>
            </a:r>
          </a:p>
          <a:p>
            <a:r>
              <a:rPr lang="en-US" sz="3200" dirty="0">
                <a:latin typeface="Century Schoolbook" panose="02040604050505020304" pitchFamily="18" charset="0"/>
              </a:rPr>
              <a:t>Employed outside attorney to assist with desk audit</a:t>
            </a:r>
          </a:p>
          <a:p>
            <a:r>
              <a:rPr lang="en-US" sz="3200" dirty="0">
                <a:latin typeface="Century Schoolbook" panose="02040604050505020304" pitchFamily="18" charset="0"/>
              </a:rPr>
              <a:t>Responded to significant and extensive data requests</a:t>
            </a:r>
          </a:p>
          <a:p>
            <a:r>
              <a:rPr lang="en-US" sz="3200" dirty="0">
                <a:latin typeface="Century Schoolbook" panose="02040604050505020304" pitchFamily="18" charset="0"/>
              </a:rPr>
              <a:t>Received Notice of Compliance in November 2018</a:t>
            </a: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47077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Introductions</a:t>
            </a:r>
          </a:p>
        </p:txBody>
      </p:sp>
      <p:sp>
        <p:nvSpPr>
          <p:cNvPr id="3" name="Content Placeholder 2"/>
          <p:cNvSpPr>
            <a:spLocks noGrp="1"/>
          </p:cNvSpPr>
          <p:nvPr>
            <p:ph idx="1"/>
          </p:nvPr>
        </p:nvSpPr>
        <p:spPr/>
        <p:txBody>
          <a:bodyPr>
            <a:normAutofit/>
          </a:bodyPr>
          <a:lstStyle/>
          <a:p>
            <a:pPr>
              <a:lnSpc>
                <a:spcPts val="3600"/>
              </a:lnSpc>
              <a:spcBef>
                <a:spcPts val="1800"/>
              </a:spcBef>
            </a:pPr>
            <a:r>
              <a:rPr lang="en-US" b="1" dirty="0"/>
              <a:t>Melissa Curry</a:t>
            </a:r>
            <a:r>
              <a:rPr lang="en-US" dirty="0"/>
              <a:t>, has accepted the position of Assistant Vice President for UF Human Resources.  </a:t>
            </a:r>
            <a:r>
              <a:rPr lang="en-US" b="1" i="1" dirty="0"/>
              <a:t>Congratulations, Melissa!</a:t>
            </a:r>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65976" y="394934"/>
            <a:ext cx="1662132" cy="235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p:cNvSpPr txBox="1">
            <a:spLocks noChangeArrowheads="1"/>
          </p:cNvSpPr>
          <p:nvPr/>
        </p:nvSpPr>
        <p:spPr bwMode="auto">
          <a:xfrm>
            <a:off x="9938758" y="936477"/>
            <a:ext cx="2178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dirty="0">
                <a:latin typeface="Bradley Hand ITC" panose="03070402050302030203" pitchFamily="66" charset="0"/>
              </a:rPr>
              <a:t>nice to meet you!</a:t>
            </a:r>
          </a:p>
        </p:txBody>
      </p:sp>
    </p:spTree>
    <p:extLst>
      <p:ext uri="{BB962C8B-B14F-4D97-AF65-F5344CB8AC3E}">
        <p14:creationId xmlns:p14="http://schemas.microsoft.com/office/powerpoint/2010/main" val="4033303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7159"/>
            <a:ext cx="10515600" cy="1325563"/>
          </a:xfrm>
        </p:spPr>
        <p:txBody>
          <a:bodyPr anchor="b"/>
          <a:lstStyle/>
          <a:p>
            <a:r>
              <a:rPr lang="en-US" dirty="0">
                <a:solidFill>
                  <a:srgbClr val="FF6600"/>
                </a:solidFill>
                <a:latin typeface="Century Schoolbook" panose="02040604050505020304" pitchFamily="18" charset="0"/>
              </a:rPr>
              <a:t>What was outcome?</a:t>
            </a:r>
          </a:p>
        </p:txBody>
      </p:sp>
      <p:sp>
        <p:nvSpPr>
          <p:cNvPr id="3" name="Content Placeholder 2"/>
          <p:cNvSpPr>
            <a:spLocks noGrp="1"/>
          </p:cNvSpPr>
          <p:nvPr>
            <p:ph idx="1"/>
          </p:nvPr>
        </p:nvSpPr>
        <p:spPr/>
        <p:txBody>
          <a:bodyPr>
            <a:normAutofit/>
          </a:bodyPr>
          <a:lstStyle/>
          <a:p>
            <a:r>
              <a:rPr lang="en-US" sz="3200" dirty="0">
                <a:latin typeface="Century Schoolbook" panose="02040604050505020304" pitchFamily="18" charset="0"/>
              </a:rPr>
              <a:t>Uncovered some items to address:</a:t>
            </a:r>
          </a:p>
          <a:p>
            <a:pPr lvl="1"/>
            <a:r>
              <a:rPr lang="en-US" sz="2800" dirty="0">
                <a:latin typeface="Century Schoolbook" panose="02040604050505020304" pitchFamily="18" charset="0"/>
              </a:rPr>
              <a:t>Applicant/application statuses incomplete</a:t>
            </a:r>
          </a:p>
          <a:p>
            <a:pPr lvl="1"/>
            <a:r>
              <a:rPr lang="en-US" sz="2800" dirty="0">
                <a:latin typeface="Century Schoolbook" panose="02040604050505020304" pitchFamily="18" charset="0"/>
              </a:rPr>
              <a:t>Delay in closing requisitions </a:t>
            </a:r>
            <a:endParaRPr lang="en-US" sz="2400" dirty="0">
              <a:latin typeface="Century Schoolbook" panose="02040604050505020304" pitchFamily="18" charset="0"/>
            </a:endParaRPr>
          </a:p>
          <a:p>
            <a:pPr lvl="1"/>
            <a:r>
              <a:rPr lang="en-US" sz="2800" dirty="0">
                <a:latin typeface="Century Schoolbook" panose="02040604050505020304" pitchFamily="18" charset="0"/>
              </a:rPr>
              <a:t>Impact of erroneously assigned applicant statuses</a:t>
            </a:r>
          </a:p>
          <a:p>
            <a:pPr lvl="1"/>
            <a:r>
              <a:rPr lang="en-US" sz="2800" dirty="0">
                <a:latin typeface="Century Schoolbook" panose="02040604050505020304" pitchFamily="18" charset="0"/>
              </a:rPr>
              <a:t>Multiple hires with one posting</a:t>
            </a:r>
          </a:p>
          <a:p>
            <a:pPr lvl="1"/>
            <a:r>
              <a:rPr lang="en-US" sz="2800" dirty="0">
                <a:latin typeface="Century Schoolbook" panose="02040604050505020304" pitchFamily="18" charset="0"/>
              </a:rPr>
              <a:t>Requisitions missing or incorrect positon numbers</a:t>
            </a:r>
          </a:p>
          <a:p>
            <a:pPr lvl="1"/>
            <a:r>
              <a:rPr lang="en-US" sz="2800" dirty="0">
                <a:latin typeface="Century Schoolbook" panose="02040604050505020304" pitchFamily="18" charset="0"/>
              </a:rPr>
              <a:t>Searches or hires conducted outside of Careers at UF</a:t>
            </a: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4843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87159"/>
            <a:ext cx="10380457" cy="1325563"/>
          </a:xfrm>
        </p:spPr>
        <p:txBody>
          <a:bodyPr anchor="b"/>
          <a:lstStyle/>
          <a:p>
            <a:r>
              <a:rPr lang="en-US" dirty="0">
                <a:solidFill>
                  <a:srgbClr val="FF6600"/>
                </a:solidFill>
                <a:latin typeface="Century Schoolbook" panose="02040604050505020304" pitchFamily="18" charset="0"/>
              </a:rPr>
              <a:t>Outcome: Applicant/Application Status and Impact</a:t>
            </a:r>
          </a:p>
        </p:txBody>
      </p:sp>
      <p:sp>
        <p:nvSpPr>
          <p:cNvPr id="3" name="Content Placeholder 2"/>
          <p:cNvSpPr>
            <a:spLocks noGrp="1"/>
          </p:cNvSpPr>
          <p:nvPr>
            <p:ph idx="1"/>
          </p:nvPr>
        </p:nvSpPr>
        <p:spPr/>
        <p:txBody>
          <a:bodyPr>
            <a:normAutofit fontScale="92500" lnSpcReduction="20000"/>
          </a:bodyPr>
          <a:lstStyle/>
          <a:p>
            <a:r>
              <a:rPr lang="en-US" sz="3200" dirty="0">
                <a:latin typeface="Century Schoolbook" panose="02040604050505020304" pitchFamily="18" charset="0"/>
              </a:rPr>
              <a:t>UFHR will be reviewing current list of statuses to ensure correct/accurate information is captured.</a:t>
            </a:r>
          </a:p>
          <a:p>
            <a:r>
              <a:rPr lang="en-US" sz="3200" dirty="0">
                <a:latin typeface="Century Schoolbook" panose="02040604050505020304" pitchFamily="18" charset="0"/>
              </a:rPr>
              <a:t>UFHR will monitor closely the number of interviews for each pool by HR.</a:t>
            </a:r>
          </a:p>
          <a:p>
            <a:r>
              <a:rPr lang="en-US" sz="3200" dirty="0" err="1">
                <a:latin typeface="Century Schoolbook" panose="02040604050505020304" pitchFamily="18" charset="0"/>
              </a:rPr>
              <a:t>ePAFs</a:t>
            </a:r>
            <a:r>
              <a:rPr lang="en-US" sz="3200" dirty="0">
                <a:latin typeface="Century Schoolbook" panose="02040604050505020304" pitchFamily="18" charset="0"/>
              </a:rPr>
              <a:t> will not be approved until requisition is closed out and applicants are dispensed accurately. </a:t>
            </a:r>
          </a:p>
          <a:p>
            <a:r>
              <a:rPr lang="en-US" sz="3200" dirty="0">
                <a:latin typeface="Century Schoolbook" panose="02040604050505020304" pitchFamily="18" charset="0"/>
              </a:rPr>
              <a:t>Over the next two months, we will be working with you to close outstanding active postings.</a:t>
            </a:r>
          </a:p>
          <a:p>
            <a:r>
              <a:rPr lang="en-US" sz="3200" dirty="0">
                <a:latin typeface="Century Schoolbook" panose="02040604050505020304" pitchFamily="18" charset="0"/>
              </a:rPr>
              <a:t>Hiring departments must be sure to select the correct final application status</a:t>
            </a:r>
          </a:p>
          <a:p>
            <a:pPr lvl="2"/>
            <a:r>
              <a:rPr lang="en-US" sz="2400" dirty="0">
                <a:latin typeface="Century Schoolbook" panose="02040604050505020304" pitchFamily="18" charset="0"/>
              </a:rPr>
              <a:t>Withdrawn, Hiring Manager Review Unsuccessful, </a:t>
            </a:r>
            <a:r>
              <a:rPr lang="en-US" sz="2400" b="1" dirty="0">
                <a:latin typeface="Century Schoolbook" panose="02040604050505020304" pitchFamily="18" charset="0"/>
              </a:rPr>
              <a:t>Interview Unsuccessful</a:t>
            </a:r>
            <a:r>
              <a:rPr lang="en-US" sz="2400" dirty="0">
                <a:latin typeface="Century Schoolbook" panose="02040604050505020304" pitchFamily="18" charset="0"/>
              </a:rPr>
              <a:t>, Offer Declined, Offer Accepted</a:t>
            </a: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62635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3700" dirty="0">
                <a:solidFill>
                  <a:srgbClr val="FF6600"/>
                </a:solidFill>
                <a:latin typeface="Century Schoolbook" panose="02040604050505020304" pitchFamily="18" charset="0"/>
              </a:rPr>
              <a:t>Staff Postings: Application Status in PageUp </a:t>
            </a:r>
          </a:p>
        </p:txBody>
      </p:sp>
      <p:sp>
        <p:nvSpPr>
          <p:cNvPr id="3" name="Content Placeholder 2"/>
          <p:cNvSpPr>
            <a:spLocks noGrp="1"/>
          </p:cNvSpPr>
          <p:nvPr>
            <p:ph idx="1"/>
          </p:nvPr>
        </p:nvSpPr>
        <p:spPr/>
        <p:txBody>
          <a:bodyPr>
            <a:normAutofit/>
          </a:bodyPr>
          <a:lstStyle/>
          <a:p>
            <a:r>
              <a:rPr lang="en-US" sz="3200" dirty="0">
                <a:latin typeface="Century Schoolbook" panose="02040604050505020304" pitchFamily="18" charset="0"/>
              </a:rPr>
              <a:t>Instruction guide “Why Should I Use the Applicant Statuses During My Recruitment Process?” is available by visiting Careers at UF toolkit, </a:t>
            </a:r>
            <a:r>
              <a:rPr lang="en-US" sz="3200" dirty="0">
                <a:latin typeface="Century Schoolbook" panose="02040604050505020304" pitchFamily="18" charset="0"/>
                <a:hlinkClick r:id="rId3"/>
              </a:rPr>
              <a:t>https://learn-and-grow.hr.ufl.edu/toolkits-resource-center/human-resources-toolkits/careers-at-uf/</a:t>
            </a:r>
            <a:r>
              <a:rPr lang="en-US" sz="3200" dirty="0">
                <a:latin typeface="Century Schoolbook" panose="02040604050505020304" pitchFamily="18" charset="0"/>
              </a:rPr>
              <a:t>. </a:t>
            </a:r>
            <a:endParaRPr lang="en-US" dirty="0">
              <a:latin typeface="Century Schoolbook" panose="02040604050505020304" pitchFamily="18" charset="0"/>
            </a:endParaRP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3863761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87159"/>
            <a:ext cx="10380457" cy="1325563"/>
          </a:xfrm>
        </p:spPr>
        <p:txBody>
          <a:bodyPr anchor="b"/>
          <a:lstStyle/>
          <a:p>
            <a:r>
              <a:rPr lang="en-US" dirty="0">
                <a:solidFill>
                  <a:srgbClr val="FF6600"/>
                </a:solidFill>
                <a:latin typeface="Century Schoolbook" panose="02040604050505020304" pitchFamily="18" charset="0"/>
              </a:rPr>
              <a:t>Outcome: Multiple hires with one posting</a:t>
            </a:r>
          </a:p>
        </p:txBody>
      </p:sp>
      <p:sp>
        <p:nvSpPr>
          <p:cNvPr id="3" name="Content Placeholder 2"/>
          <p:cNvSpPr>
            <a:spLocks noGrp="1"/>
          </p:cNvSpPr>
          <p:nvPr>
            <p:ph idx="1"/>
          </p:nvPr>
        </p:nvSpPr>
        <p:spPr/>
        <p:txBody>
          <a:bodyPr>
            <a:normAutofit/>
          </a:bodyPr>
          <a:lstStyle/>
          <a:p>
            <a:r>
              <a:rPr lang="en-US" sz="3200" dirty="0">
                <a:latin typeface="Century Schoolbook" panose="02040604050505020304" pitchFamily="18" charset="0"/>
              </a:rPr>
              <a:t>Hiring departments will need to indicate the correct position number for the faculty or staff hire within Careers at UF</a:t>
            </a:r>
          </a:p>
          <a:p>
            <a:r>
              <a:rPr lang="en-US" sz="3200" dirty="0">
                <a:latin typeface="Century Schoolbook" panose="02040604050505020304" pitchFamily="18" charset="0"/>
              </a:rPr>
              <a:t>All hires for the posting must be assigned with the appropriate application status</a:t>
            </a:r>
          </a:p>
          <a:p>
            <a:pPr lvl="1"/>
            <a:r>
              <a:rPr lang="en-US" sz="2800" dirty="0">
                <a:latin typeface="Century Schoolbook" panose="02040604050505020304" pitchFamily="18" charset="0"/>
              </a:rPr>
              <a:t>Can be moved at different time</a:t>
            </a:r>
          </a:p>
          <a:p>
            <a:pPr marL="0" indent="0">
              <a:buNone/>
            </a:pPr>
            <a:endParaRPr lang="en-US" sz="2400" dirty="0">
              <a:latin typeface="Century Schoolbook" panose="02040604050505020304" pitchFamily="18" charset="0"/>
            </a:endParaRP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255714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87159"/>
            <a:ext cx="10380457" cy="1325563"/>
          </a:xfrm>
        </p:spPr>
        <p:txBody>
          <a:bodyPr anchor="b"/>
          <a:lstStyle/>
          <a:p>
            <a:r>
              <a:rPr lang="en-US" dirty="0">
                <a:solidFill>
                  <a:srgbClr val="FF6600"/>
                </a:solidFill>
                <a:latin typeface="Century Schoolbook" panose="02040604050505020304" pitchFamily="18" charset="0"/>
              </a:rPr>
              <a:t>Outcome: Searches and Hires outside of Careers at UF</a:t>
            </a:r>
          </a:p>
        </p:txBody>
      </p:sp>
      <p:sp>
        <p:nvSpPr>
          <p:cNvPr id="3" name="Content Placeholder 2"/>
          <p:cNvSpPr>
            <a:spLocks noGrp="1"/>
          </p:cNvSpPr>
          <p:nvPr>
            <p:ph idx="1"/>
          </p:nvPr>
        </p:nvSpPr>
        <p:spPr/>
        <p:txBody>
          <a:bodyPr>
            <a:normAutofit lnSpcReduction="10000"/>
          </a:bodyPr>
          <a:lstStyle/>
          <a:p>
            <a:r>
              <a:rPr lang="en-US" sz="3200" dirty="0">
                <a:latin typeface="Century Schoolbook" panose="02040604050505020304" pitchFamily="18" charset="0"/>
              </a:rPr>
              <a:t>Hiring departments must complete a compliance report for each search –successful or unsuccessful – outside of Careers at UF</a:t>
            </a:r>
          </a:p>
          <a:p>
            <a:pPr lvl="1"/>
            <a:r>
              <a:rPr lang="en-US" dirty="0">
                <a:latin typeface="Century Schoolbook" panose="02040604050505020304" pitchFamily="18" charset="0"/>
              </a:rPr>
              <a:t>Normally occurs for recruitment using external search firms</a:t>
            </a:r>
          </a:p>
          <a:p>
            <a:r>
              <a:rPr lang="en-US" dirty="0">
                <a:latin typeface="Century Schoolbook" panose="02040604050505020304" pitchFamily="18" charset="0"/>
              </a:rPr>
              <a:t>A completed compliance report should be submitted to your UFHR talent consultant at the end of each search in order for UFHR to complete our documentation for the UF’s annual Affirmative Action Plan.</a:t>
            </a:r>
          </a:p>
          <a:p>
            <a:r>
              <a:rPr lang="en-US" dirty="0">
                <a:latin typeface="Century Schoolbook" panose="02040604050505020304" pitchFamily="18" charset="0"/>
              </a:rPr>
              <a:t>All approved faculty search waivers should be uploaded into </a:t>
            </a:r>
            <a:r>
              <a:rPr lang="en-US" dirty="0" err="1">
                <a:latin typeface="Century Schoolbook" panose="02040604050505020304" pitchFamily="18" charset="0"/>
              </a:rPr>
              <a:t>ePAF</a:t>
            </a:r>
            <a:r>
              <a:rPr lang="en-US" dirty="0">
                <a:latin typeface="Century Schoolbook" panose="02040604050505020304" pitchFamily="18" charset="0"/>
              </a:rPr>
              <a:t>.</a:t>
            </a:r>
          </a:p>
          <a:p>
            <a:endParaRPr lang="en-US" dirty="0">
              <a:latin typeface="Century Schoolbook" panose="02040604050505020304" pitchFamily="18" charset="0"/>
            </a:endParaRPr>
          </a:p>
          <a:p>
            <a:pPr marL="0" indent="0">
              <a:buNone/>
            </a:pPr>
            <a:endParaRPr lang="en-US" sz="2400" dirty="0">
              <a:latin typeface="Century Schoolbook" panose="02040604050505020304" pitchFamily="18" charset="0"/>
            </a:endParaRP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4172896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699170"/>
            <a:ext cx="8728364" cy="2387600"/>
          </a:xfrm>
        </p:spPr>
        <p:txBody>
          <a:bodyPr>
            <a:normAutofit/>
          </a:bodyPr>
          <a:lstStyle/>
          <a:p>
            <a:r>
              <a:rPr lang="en-US" dirty="0"/>
              <a:t>The Chronicle of Higher Education</a:t>
            </a:r>
          </a:p>
        </p:txBody>
      </p:sp>
      <p:sp>
        <p:nvSpPr>
          <p:cNvPr id="5" name="Subtitle 4"/>
          <p:cNvSpPr>
            <a:spLocks noGrp="1"/>
          </p:cNvSpPr>
          <p:nvPr>
            <p:ph type="subTitle" idx="1"/>
          </p:nvPr>
        </p:nvSpPr>
        <p:spPr>
          <a:xfrm>
            <a:off x="1524000" y="4572000"/>
            <a:ext cx="9144000" cy="685800"/>
          </a:xfrm>
        </p:spPr>
        <p:txBody>
          <a:bodyPr>
            <a:normAutofit lnSpcReduction="10000"/>
          </a:bodyPr>
          <a:lstStyle/>
          <a:p>
            <a:r>
              <a:rPr lang="en-US" sz="4500" dirty="0"/>
              <a:t>Pricing Structure and Agreement</a:t>
            </a:r>
          </a:p>
        </p:txBody>
      </p:sp>
      <p:cxnSp>
        <p:nvCxnSpPr>
          <p:cNvPr id="8" name="Straight Connector 7"/>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2"/>
          <a:stretch>
            <a:fillRect/>
          </a:stretch>
        </p:blipFill>
        <p:spPr>
          <a:xfrm>
            <a:off x="116200" y="121004"/>
            <a:ext cx="857143" cy="704762"/>
          </a:xfrm>
          <a:prstGeom prst="rect">
            <a:avLst/>
          </a:prstGeom>
        </p:spPr>
      </p:pic>
    </p:spTree>
    <p:extLst>
      <p:ext uri="{BB962C8B-B14F-4D97-AF65-F5344CB8AC3E}">
        <p14:creationId xmlns:p14="http://schemas.microsoft.com/office/powerpoint/2010/main" val="407758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Chronicle Vitae</a:t>
            </a:r>
          </a:p>
        </p:txBody>
      </p:sp>
      <p:sp>
        <p:nvSpPr>
          <p:cNvPr id="3" name="Content Placeholder 2"/>
          <p:cNvSpPr>
            <a:spLocks noGrp="1"/>
          </p:cNvSpPr>
          <p:nvPr>
            <p:ph idx="1"/>
          </p:nvPr>
        </p:nvSpPr>
        <p:spPr/>
        <p:txBody>
          <a:bodyPr>
            <a:normAutofit lnSpcReduction="10000"/>
          </a:bodyPr>
          <a:lstStyle/>
          <a:p>
            <a:r>
              <a:rPr lang="en-US" sz="3200" dirty="0">
                <a:latin typeface="Century Schoolbook" panose="02040604050505020304" pitchFamily="18" charset="0"/>
              </a:rPr>
              <a:t>UFHR has been renewing our institution-level unlimited online posting agreement with the Chronicle of Higher Education for several years.</a:t>
            </a:r>
          </a:p>
          <a:p>
            <a:r>
              <a:rPr lang="en-US" sz="3200" dirty="0">
                <a:latin typeface="Century Schoolbook" panose="02040604050505020304" pitchFamily="18" charset="0"/>
              </a:rPr>
              <a:t>It allowed UF hiring departments to announce their faculty and staff job opportunities to those in academia and to satisfy permanent residence/green card filing requirements.   </a:t>
            </a:r>
          </a:p>
          <a:p>
            <a:r>
              <a:rPr lang="en-US" sz="3200" dirty="0">
                <a:latin typeface="Century Schoolbook" panose="02040604050505020304" pitchFamily="18" charset="0"/>
              </a:rPr>
              <a:t>The Chronicle has implemented various features to drive more traffic to their online job posting site, Chronicle Vitae.</a:t>
            </a: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4120396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Application vs Hire</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graphicFrame>
        <p:nvGraphicFramePr>
          <p:cNvPr id="6" name="Content Placeholder 5"/>
          <p:cNvGraphicFramePr>
            <a:graphicFrameLocks noGrp="1"/>
          </p:cNvGraphicFramePr>
          <p:nvPr>
            <p:ph idx="1"/>
            <p:extLst/>
          </p:nvPr>
        </p:nvGraphicFramePr>
        <p:xfrm>
          <a:off x="838200" y="2337248"/>
          <a:ext cx="10515600" cy="14833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13650054"/>
                    </a:ext>
                  </a:extLst>
                </a:gridCol>
                <a:gridCol w="2628900">
                  <a:extLst>
                    <a:ext uri="{9D8B030D-6E8A-4147-A177-3AD203B41FA5}">
                      <a16:colId xmlns:a16="http://schemas.microsoft.com/office/drawing/2014/main" val="4153415008"/>
                    </a:ext>
                  </a:extLst>
                </a:gridCol>
                <a:gridCol w="2628900">
                  <a:extLst>
                    <a:ext uri="{9D8B030D-6E8A-4147-A177-3AD203B41FA5}">
                      <a16:colId xmlns:a16="http://schemas.microsoft.com/office/drawing/2014/main" val="1653580329"/>
                    </a:ext>
                  </a:extLst>
                </a:gridCol>
                <a:gridCol w="2628900">
                  <a:extLst>
                    <a:ext uri="{9D8B030D-6E8A-4147-A177-3AD203B41FA5}">
                      <a16:colId xmlns:a16="http://schemas.microsoft.com/office/drawing/2014/main" val="3521325998"/>
                    </a:ext>
                  </a:extLst>
                </a:gridCol>
              </a:tblGrid>
              <a:tr h="370840">
                <a:tc gridSpan="4">
                  <a:txBody>
                    <a:bodyPr/>
                    <a:lstStyle/>
                    <a:p>
                      <a:r>
                        <a:rPr lang="en-US" dirty="0">
                          <a:solidFill>
                            <a:sysClr val="windowText" lastClr="000000"/>
                          </a:solidFill>
                        </a:rPr>
                        <a:t>Faculty</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49474106"/>
                  </a:ext>
                </a:extLst>
              </a:tr>
              <a:tr h="370840">
                <a:tc>
                  <a:txBody>
                    <a:bodyPr/>
                    <a:lstStyle/>
                    <a:p>
                      <a:r>
                        <a:rPr lang="en-US" dirty="0"/>
                        <a:t>Outcome/Calendar</a:t>
                      </a:r>
                      <a:r>
                        <a:rPr lang="en-US" baseline="0" dirty="0"/>
                        <a:t> </a:t>
                      </a:r>
                      <a:r>
                        <a:rPr lang="en-US" dirty="0"/>
                        <a:t>Year</a:t>
                      </a:r>
                    </a:p>
                  </a:txBody>
                  <a:tcPr>
                    <a:solidFill>
                      <a:schemeClr val="accent1"/>
                    </a:solidFill>
                  </a:tcPr>
                </a:tc>
                <a:tc>
                  <a:txBody>
                    <a:bodyPr/>
                    <a:lstStyle/>
                    <a:p>
                      <a:r>
                        <a:rPr lang="en-US" dirty="0"/>
                        <a:t>2016</a:t>
                      </a:r>
                    </a:p>
                  </a:txBody>
                  <a:tcPr>
                    <a:solidFill>
                      <a:schemeClr val="accent1"/>
                    </a:solidFill>
                  </a:tcPr>
                </a:tc>
                <a:tc>
                  <a:txBody>
                    <a:bodyPr/>
                    <a:lstStyle/>
                    <a:p>
                      <a:r>
                        <a:rPr lang="en-US" dirty="0"/>
                        <a:t>2017</a:t>
                      </a:r>
                    </a:p>
                  </a:txBody>
                  <a:tcPr>
                    <a:solidFill>
                      <a:schemeClr val="accent1"/>
                    </a:solidFill>
                  </a:tcPr>
                </a:tc>
                <a:tc>
                  <a:txBody>
                    <a:bodyPr/>
                    <a:lstStyle/>
                    <a:p>
                      <a:r>
                        <a:rPr lang="en-US" dirty="0"/>
                        <a:t>2018</a:t>
                      </a:r>
                    </a:p>
                  </a:txBody>
                  <a:tcPr>
                    <a:solidFill>
                      <a:schemeClr val="accent1"/>
                    </a:solidFill>
                  </a:tcPr>
                </a:tc>
                <a:extLst>
                  <a:ext uri="{0D108BD9-81ED-4DB2-BD59-A6C34878D82A}">
                    <a16:rowId xmlns:a16="http://schemas.microsoft.com/office/drawing/2014/main" val="2698117825"/>
                  </a:ext>
                </a:extLst>
              </a:tr>
              <a:tr h="370840">
                <a:tc>
                  <a:txBody>
                    <a:bodyPr/>
                    <a:lstStyle/>
                    <a:p>
                      <a:r>
                        <a:rPr lang="en-US" dirty="0"/>
                        <a:t>Application</a:t>
                      </a:r>
                    </a:p>
                  </a:txBody>
                  <a:tcPr/>
                </a:tc>
                <a:tc>
                  <a:txBody>
                    <a:bodyPr/>
                    <a:lstStyle/>
                    <a:p>
                      <a:r>
                        <a:rPr lang="en-US" dirty="0"/>
                        <a:t>6.16%</a:t>
                      </a:r>
                    </a:p>
                  </a:txBody>
                  <a:tcPr/>
                </a:tc>
                <a:tc>
                  <a:txBody>
                    <a:bodyPr/>
                    <a:lstStyle/>
                    <a:p>
                      <a:r>
                        <a:rPr lang="en-US" dirty="0"/>
                        <a:t>6.52%</a:t>
                      </a:r>
                    </a:p>
                  </a:txBody>
                  <a:tcPr/>
                </a:tc>
                <a:tc>
                  <a:txBody>
                    <a:bodyPr/>
                    <a:lstStyle/>
                    <a:p>
                      <a:r>
                        <a:rPr lang="en-US" dirty="0"/>
                        <a:t>10.36%</a:t>
                      </a:r>
                    </a:p>
                  </a:txBody>
                  <a:tcPr/>
                </a:tc>
                <a:extLst>
                  <a:ext uri="{0D108BD9-81ED-4DB2-BD59-A6C34878D82A}">
                    <a16:rowId xmlns:a16="http://schemas.microsoft.com/office/drawing/2014/main" val="2997666958"/>
                  </a:ext>
                </a:extLst>
              </a:tr>
              <a:tr h="370840">
                <a:tc>
                  <a:txBody>
                    <a:bodyPr/>
                    <a:lstStyle/>
                    <a:p>
                      <a:r>
                        <a:rPr lang="en-US" dirty="0"/>
                        <a:t>Offer</a:t>
                      </a:r>
                    </a:p>
                  </a:txBody>
                  <a:tcPr/>
                </a:tc>
                <a:tc>
                  <a:txBody>
                    <a:bodyPr/>
                    <a:lstStyle/>
                    <a:p>
                      <a:r>
                        <a:rPr lang="en-US" dirty="0"/>
                        <a:t>2.99%</a:t>
                      </a:r>
                    </a:p>
                  </a:txBody>
                  <a:tcPr/>
                </a:tc>
                <a:tc>
                  <a:txBody>
                    <a:bodyPr/>
                    <a:lstStyle/>
                    <a:p>
                      <a:r>
                        <a:rPr lang="en-US" dirty="0"/>
                        <a:t>1.99%</a:t>
                      </a:r>
                    </a:p>
                  </a:txBody>
                  <a:tcPr/>
                </a:tc>
                <a:tc>
                  <a:txBody>
                    <a:bodyPr/>
                    <a:lstStyle/>
                    <a:p>
                      <a:r>
                        <a:rPr lang="en-US" dirty="0"/>
                        <a:t>0.2%</a:t>
                      </a:r>
                    </a:p>
                  </a:txBody>
                  <a:tcPr/>
                </a:tc>
                <a:extLst>
                  <a:ext uri="{0D108BD9-81ED-4DB2-BD59-A6C34878D82A}">
                    <a16:rowId xmlns:a16="http://schemas.microsoft.com/office/drawing/2014/main" val="2633538566"/>
                  </a:ext>
                </a:extLst>
              </a:tr>
            </a:tbl>
          </a:graphicData>
        </a:graphic>
      </p:graphicFrame>
      <p:graphicFrame>
        <p:nvGraphicFramePr>
          <p:cNvPr id="7" name="Table 6"/>
          <p:cNvGraphicFramePr>
            <a:graphicFrameLocks noGrp="1"/>
          </p:cNvGraphicFramePr>
          <p:nvPr>
            <p:extLst/>
          </p:nvPr>
        </p:nvGraphicFramePr>
        <p:xfrm>
          <a:off x="838200" y="4469181"/>
          <a:ext cx="10476345" cy="1483360"/>
        </p:xfrm>
        <a:graphic>
          <a:graphicData uri="http://schemas.openxmlformats.org/drawingml/2006/table">
            <a:tbl>
              <a:tblPr firstRow="1" bandRow="1">
                <a:tableStyleId>{5C22544A-7EE6-4342-B048-85BDC9FD1C3A}</a:tableStyleId>
              </a:tblPr>
              <a:tblGrid>
                <a:gridCol w="2653145">
                  <a:extLst>
                    <a:ext uri="{9D8B030D-6E8A-4147-A177-3AD203B41FA5}">
                      <a16:colId xmlns:a16="http://schemas.microsoft.com/office/drawing/2014/main" val="3940696301"/>
                    </a:ext>
                  </a:extLst>
                </a:gridCol>
                <a:gridCol w="2595419">
                  <a:extLst>
                    <a:ext uri="{9D8B030D-6E8A-4147-A177-3AD203B41FA5}">
                      <a16:colId xmlns:a16="http://schemas.microsoft.com/office/drawing/2014/main" val="146147518"/>
                    </a:ext>
                  </a:extLst>
                </a:gridCol>
                <a:gridCol w="2678545">
                  <a:extLst>
                    <a:ext uri="{9D8B030D-6E8A-4147-A177-3AD203B41FA5}">
                      <a16:colId xmlns:a16="http://schemas.microsoft.com/office/drawing/2014/main" val="2528217451"/>
                    </a:ext>
                  </a:extLst>
                </a:gridCol>
                <a:gridCol w="2549236">
                  <a:extLst>
                    <a:ext uri="{9D8B030D-6E8A-4147-A177-3AD203B41FA5}">
                      <a16:colId xmlns:a16="http://schemas.microsoft.com/office/drawing/2014/main" val="3998765654"/>
                    </a:ext>
                  </a:extLst>
                </a:gridCol>
              </a:tblGrid>
              <a:tr h="370840">
                <a:tc gridSpan="4">
                  <a:txBody>
                    <a:bodyPr/>
                    <a:lstStyle/>
                    <a:p>
                      <a:r>
                        <a:rPr lang="en-US" dirty="0">
                          <a:solidFill>
                            <a:sysClr val="windowText" lastClr="000000"/>
                          </a:solidFill>
                        </a:rPr>
                        <a:t>Staff</a:t>
                      </a:r>
                    </a:p>
                  </a:txBody>
                  <a:tcPr>
                    <a:noFill/>
                  </a:tcPr>
                </a:tc>
                <a:tc hMerge="1">
                  <a:txBody>
                    <a:bodyPr/>
                    <a:lstStyle/>
                    <a:p>
                      <a:endParaRPr lang="en-US" dirty="0">
                        <a:solidFill>
                          <a:sysClr val="windowText" lastClr="000000"/>
                        </a:solidFill>
                      </a:endParaRPr>
                    </a:p>
                  </a:txBody>
                  <a:tcPr/>
                </a:tc>
                <a:tc hMerge="1">
                  <a:txBody>
                    <a:bodyPr/>
                    <a:lstStyle/>
                    <a:p>
                      <a:endParaRPr lang="en-US" dirty="0">
                        <a:solidFill>
                          <a:sysClr val="windowText" lastClr="000000"/>
                        </a:solidFill>
                      </a:endParaRPr>
                    </a:p>
                  </a:txBody>
                  <a:tcPr/>
                </a:tc>
                <a:tc hMerge="1">
                  <a:txBody>
                    <a:bodyPr/>
                    <a:lstStyle/>
                    <a:p>
                      <a:endParaRPr lang="en-US" dirty="0">
                        <a:solidFill>
                          <a:sysClr val="windowText" lastClr="000000"/>
                        </a:solidFill>
                      </a:endParaRPr>
                    </a:p>
                  </a:txBody>
                  <a:tcPr/>
                </a:tc>
                <a:extLst>
                  <a:ext uri="{0D108BD9-81ED-4DB2-BD59-A6C34878D82A}">
                    <a16:rowId xmlns:a16="http://schemas.microsoft.com/office/drawing/2014/main" val="3336514489"/>
                  </a:ext>
                </a:extLst>
              </a:tr>
              <a:tr h="370840">
                <a:tc>
                  <a:txBody>
                    <a:bodyPr/>
                    <a:lstStyle/>
                    <a:p>
                      <a:r>
                        <a:rPr lang="en-US" dirty="0"/>
                        <a:t>Outcome/Calendar Year</a:t>
                      </a:r>
                    </a:p>
                  </a:txBody>
                  <a:tcPr>
                    <a:solidFill>
                      <a:schemeClr val="accent1"/>
                    </a:solidFill>
                  </a:tcPr>
                </a:tc>
                <a:tc>
                  <a:txBody>
                    <a:bodyPr/>
                    <a:lstStyle/>
                    <a:p>
                      <a:r>
                        <a:rPr lang="en-US" dirty="0"/>
                        <a:t>2016</a:t>
                      </a:r>
                    </a:p>
                  </a:txBody>
                  <a:tcPr>
                    <a:solidFill>
                      <a:schemeClr val="accent1"/>
                    </a:solidFill>
                  </a:tcPr>
                </a:tc>
                <a:tc>
                  <a:txBody>
                    <a:bodyPr/>
                    <a:lstStyle/>
                    <a:p>
                      <a:r>
                        <a:rPr lang="en-US" dirty="0"/>
                        <a:t>2017</a:t>
                      </a:r>
                    </a:p>
                  </a:txBody>
                  <a:tcPr>
                    <a:solidFill>
                      <a:schemeClr val="accent1"/>
                    </a:solidFill>
                  </a:tcPr>
                </a:tc>
                <a:tc>
                  <a:txBody>
                    <a:bodyPr/>
                    <a:lstStyle/>
                    <a:p>
                      <a:r>
                        <a:rPr lang="en-US" dirty="0"/>
                        <a:t>2018</a:t>
                      </a:r>
                    </a:p>
                  </a:txBody>
                  <a:tcPr>
                    <a:solidFill>
                      <a:schemeClr val="accent1"/>
                    </a:solidFill>
                  </a:tcPr>
                </a:tc>
                <a:extLst>
                  <a:ext uri="{0D108BD9-81ED-4DB2-BD59-A6C34878D82A}">
                    <a16:rowId xmlns:a16="http://schemas.microsoft.com/office/drawing/2014/main" val="833451295"/>
                  </a:ext>
                </a:extLst>
              </a:tr>
              <a:tr h="370840">
                <a:tc>
                  <a:txBody>
                    <a:bodyPr/>
                    <a:lstStyle/>
                    <a:p>
                      <a:r>
                        <a:rPr lang="en-US" dirty="0"/>
                        <a:t>Application</a:t>
                      </a:r>
                    </a:p>
                  </a:txBody>
                  <a:tcPr/>
                </a:tc>
                <a:tc>
                  <a:txBody>
                    <a:bodyPr/>
                    <a:lstStyle/>
                    <a:p>
                      <a:r>
                        <a:rPr lang="en-US" dirty="0"/>
                        <a:t>0.02%</a:t>
                      </a:r>
                    </a:p>
                  </a:txBody>
                  <a:tcPr/>
                </a:tc>
                <a:tc>
                  <a:txBody>
                    <a:bodyPr/>
                    <a:lstStyle/>
                    <a:p>
                      <a:r>
                        <a:rPr lang="en-US" dirty="0"/>
                        <a:t>1.17%</a:t>
                      </a:r>
                    </a:p>
                  </a:txBody>
                  <a:tcPr/>
                </a:tc>
                <a:tc>
                  <a:txBody>
                    <a:bodyPr/>
                    <a:lstStyle/>
                    <a:p>
                      <a:r>
                        <a:rPr lang="en-US" dirty="0"/>
                        <a:t>0.4%</a:t>
                      </a:r>
                    </a:p>
                  </a:txBody>
                  <a:tcPr/>
                </a:tc>
                <a:extLst>
                  <a:ext uri="{0D108BD9-81ED-4DB2-BD59-A6C34878D82A}">
                    <a16:rowId xmlns:a16="http://schemas.microsoft.com/office/drawing/2014/main" val="3907033695"/>
                  </a:ext>
                </a:extLst>
              </a:tr>
              <a:tr h="370840">
                <a:tc>
                  <a:txBody>
                    <a:bodyPr/>
                    <a:lstStyle/>
                    <a:p>
                      <a:r>
                        <a:rPr lang="en-US" dirty="0"/>
                        <a:t>Offer</a:t>
                      </a:r>
                    </a:p>
                  </a:txBody>
                  <a:tcPr/>
                </a:tc>
                <a:tc>
                  <a:txBody>
                    <a:bodyPr/>
                    <a:lstStyle/>
                    <a:p>
                      <a:r>
                        <a:rPr lang="en-US" dirty="0"/>
                        <a:t>0%</a:t>
                      </a:r>
                    </a:p>
                  </a:txBody>
                  <a:tcPr/>
                </a:tc>
                <a:tc>
                  <a:txBody>
                    <a:bodyPr/>
                    <a:lstStyle/>
                    <a:p>
                      <a:r>
                        <a:rPr lang="en-US" dirty="0"/>
                        <a:t>0.39%</a:t>
                      </a:r>
                    </a:p>
                  </a:txBody>
                  <a:tcPr/>
                </a:tc>
                <a:tc>
                  <a:txBody>
                    <a:bodyPr/>
                    <a:lstStyle/>
                    <a:p>
                      <a:r>
                        <a:rPr lang="en-US" dirty="0"/>
                        <a:t>0.09%</a:t>
                      </a:r>
                    </a:p>
                  </a:txBody>
                  <a:tcPr/>
                </a:tc>
                <a:extLst>
                  <a:ext uri="{0D108BD9-81ED-4DB2-BD59-A6C34878D82A}">
                    <a16:rowId xmlns:a16="http://schemas.microsoft.com/office/drawing/2014/main" val="2649084020"/>
                  </a:ext>
                </a:extLst>
              </a:tr>
            </a:tbl>
          </a:graphicData>
        </a:graphic>
      </p:graphicFrame>
    </p:spTree>
    <p:extLst>
      <p:ext uri="{BB962C8B-B14F-4D97-AF65-F5344CB8AC3E}">
        <p14:creationId xmlns:p14="http://schemas.microsoft.com/office/powerpoint/2010/main" val="3616534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New Pricing Structure</a:t>
            </a:r>
          </a:p>
        </p:txBody>
      </p:sp>
      <p:sp>
        <p:nvSpPr>
          <p:cNvPr id="3" name="Content Placeholder 2"/>
          <p:cNvSpPr>
            <a:spLocks noGrp="1"/>
          </p:cNvSpPr>
          <p:nvPr>
            <p:ph idx="1"/>
          </p:nvPr>
        </p:nvSpPr>
        <p:spPr>
          <a:xfrm>
            <a:off x="838200" y="1825625"/>
            <a:ext cx="7446818" cy="4351338"/>
          </a:xfrm>
        </p:spPr>
        <p:txBody>
          <a:bodyPr>
            <a:normAutofit fontScale="92500" lnSpcReduction="20000"/>
          </a:bodyPr>
          <a:lstStyle/>
          <a:p>
            <a:r>
              <a:rPr lang="en-US" sz="3200" dirty="0">
                <a:latin typeface="Century Schoolbook" panose="02040604050505020304" pitchFamily="18" charset="0"/>
              </a:rPr>
              <a:t>Effective October 19, 2019, UFHR will no longer be able to retain our current institutional unlimited online posting package.</a:t>
            </a:r>
          </a:p>
          <a:p>
            <a:r>
              <a:rPr lang="en-US" sz="3200" dirty="0">
                <a:latin typeface="Century Schoolbook" panose="02040604050505020304" pitchFamily="18" charset="0"/>
              </a:rPr>
              <a:t>The Chronicle underwent a new pricing restructuring and will no long offer institutional unlimited level package to institutions that have more than 1,500 FTEs. </a:t>
            </a:r>
          </a:p>
          <a:p>
            <a:r>
              <a:rPr lang="en-US" sz="3200" dirty="0">
                <a:latin typeface="Century Schoolbook" panose="02040604050505020304" pitchFamily="18" charset="0"/>
              </a:rPr>
              <a:t>However, each college or a department within a college can establish its own package with the Chronicle.</a:t>
            </a: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graphicFrame>
        <p:nvGraphicFramePr>
          <p:cNvPr id="4" name="Table 3"/>
          <p:cNvGraphicFramePr>
            <a:graphicFrameLocks noGrp="1"/>
          </p:cNvGraphicFramePr>
          <p:nvPr>
            <p:extLst/>
          </p:nvPr>
        </p:nvGraphicFramePr>
        <p:xfrm>
          <a:off x="8582891" y="1712722"/>
          <a:ext cx="2770909" cy="4281676"/>
        </p:xfrm>
        <a:graphic>
          <a:graphicData uri="http://schemas.openxmlformats.org/drawingml/2006/table">
            <a:tbl>
              <a:tblPr firstRow="1" bandRow="1">
                <a:tableStyleId>{5C22544A-7EE6-4342-B048-85BDC9FD1C3A}</a:tableStyleId>
              </a:tblPr>
              <a:tblGrid>
                <a:gridCol w="1597891">
                  <a:extLst>
                    <a:ext uri="{9D8B030D-6E8A-4147-A177-3AD203B41FA5}">
                      <a16:colId xmlns:a16="http://schemas.microsoft.com/office/drawing/2014/main" val="1789026629"/>
                    </a:ext>
                  </a:extLst>
                </a:gridCol>
                <a:gridCol w="1173018">
                  <a:extLst>
                    <a:ext uri="{9D8B030D-6E8A-4147-A177-3AD203B41FA5}">
                      <a16:colId xmlns:a16="http://schemas.microsoft.com/office/drawing/2014/main" val="3293742660"/>
                    </a:ext>
                  </a:extLst>
                </a:gridCol>
              </a:tblGrid>
              <a:tr h="611668">
                <a:tc gridSpan="2">
                  <a:txBody>
                    <a:bodyPr/>
                    <a:lstStyle/>
                    <a:p>
                      <a:pPr algn="ctr"/>
                      <a:r>
                        <a:rPr lang="en-US" b="1" dirty="0"/>
                        <a:t>For</a:t>
                      </a:r>
                      <a:r>
                        <a:rPr lang="en-US" b="1" baseline="0" dirty="0"/>
                        <a:t> 4-Year Institutions</a:t>
                      </a:r>
                      <a:endParaRPr lang="en-US" b="1" dirty="0"/>
                    </a:p>
                  </a:txBody>
                  <a:tcPr anchor="ctr"/>
                </a:tc>
                <a:tc hMerge="1">
                  <a:txBody>
                    <a:bodyPr/>
                    <a:lstStyle/>
                    <a:p>
                      <a:endParaRPr lang="en-US" dirty="0"/>
                    </a:p>
                  </a:txBody>
                  <a:tcPr anchor="ctr"/>
                </a:tc>
                <a:extLst>
                  <a:ext uri="{0D108BD9-81ED-4DB2-BD59-A6C34878D82A}">
                    <a16:rowId xmlns:a16="http://schemas.microsoft.com/office/drawing/2014/main" val="3017713596"/>
                  </a:ext>
                </a:extLst>
              </a:tr>
              <a:tr h="611668">
                <a:tc>
                  <a:txBody>
                    <a:bodyPr/>
                    <a:lstStyle/>
                    <a:p>
                      <a:r>
                        <a:rPr lang="en-US" b="1" dirty="0"/>
                        <a:t>FTE</a:t>
                      </a:r>
                    </a:p>
                  </a:txBody>
                  <a:tcPr/>
                </a:tc>
                <a:tc>
                  <a:txBody>
                    <a:bodyPr/>
                    <a:lstStyle/>
                    <a:p>
                      <a:pPr algn="ctr"/>
                      <a:r>
                        <a:rPr lang="en-US" dirty="0"/>
                        <a:t>Price</a:t>
                      </a:r>
                    </a:p>
                  </a:txBody>
                  <a:tcPr/>
                </a:tc>
                <a:extLst>
                  <a:ext uri="{0D108BD9-81ED-4DB2-BD59-A6C34878D82A}">
                    <a16:rowId xmlns:a16="http://schemas.microsoft.com/office/drawing/2014/main" val="3099014541"/>
                  </a:ext>
                </a:extLst>
              </a:tr>
              <a:tr h="611668">
                <a:tc>
                  <a:txBody>
                    <a:bodyPr/>
                    <a:lstStyle/>
                    <a:p>
                      <a:r>
                        <a:rPr lang="en-US" b="1" dirty="0"/>
                        <a:t>300 or less</a:t>
                      </a:r>
                    </a:p>
                  </a:txBody>
                  <a:tcPr/>
                </a:tc>
                <a:tc>
                  <a:txBody>
                    <a:bodyPr/>
                    <a:lstStyle/>
                    <a:p>
                      <a:pPr algn="ctr"/>
                      <a:r>
                        <a:rPr lang="en-US" dirty="0"/>
                        <a:t>$3,500</a:t>
                      </a:r>
                    </a:p>
                  </a:txBody>
                  <a:tcPr/>
                </a:tc>
                <a:extLst>
                  <a:ext uri="{0D108BD9-81ED-4DB2-BD59-A6C34878D82A}">
                    <a16:rowId xmlns:a16="http://schemas.microsoft.com/office/drawing/2014/main" val="2072583981"/>
                  </a:ext>
                </a:extLst>
              </a:tr>
              <a:tr h="611668">
                <a:tc>
                  <a:txBody>
                    <a:bodyPr/>
                    <a:lstStyle/>
                    <a:p>
                      <a:r>
                        <a:rPr lang="en-US" b="1" dirty="0"/>
                        <a:t>301 – 500</a:t>
                      </a:r>
                    </a:p>
                  </a:txBody>
                  <a:tcPr/>
                </a:tc>
                <a:tc>
                  <a:txBody>
                    <a:bodyPr/>
                    <a:lstStyle/>
                    <a:p>
                      <a:pPr algn="ctr"/>
                      <a:r>
                        <a:rPr lang="en-US" dirty="0"/>
                        <a:t>$4,500</a:t>
                      </a:r>
                    </a:p>
                  </a:txBody>
                  <a:tcPr/>
                </a:tc>
                <a:extLst>
                  <a:ext uri="{0D108BD9-81ED-4DB2-BD59-A6C34878D82A}">
                    <a16:rowId xmlns:a16="http://schemas.microsoft.com/office/drawing/2014/main" val="502531130"/>
                  </a:ext>
                </a:extLst>
              </a:tr>
              <a:tr h="611668">
                <a:tc>
                  <a:txBody>
                    <a:bodyPr/>
                    <a:lstStyle/>
                    <a:p>
                      <a:r>
                        <a:rPr lang="en-US" b="1" dirty="0"/>
                        <a:t>501</a:t>
                      </a:r>
                      <a:r>
                        <a:rPr lang="en-US" b="1" baseline="0" dirty="0"/>
                        <a:t> – 900</a:t>
                      </a:r>
                      <a:endParaRPr lang="en-US" b="1" dirty="0"/>
                    </a:p>
                  </a:txBody>
                  <a:tcPr/>
                </a:tc>
                <a:tc>
                  <a:txBody>
                    <a:bodyPr/>
                    <a:lstStyle/>
                    <a:p>
                      <a:pPr algn="ctr"/>
                      <a:r>
                        <a:rPr lang="en-US" dirty="0"/>
                        <a:t>$6,000</a:t>
                      </a:r>
                    </a:p>
                  </a:txBody>
                  <a:tcPr/>
                </a:tc>
                <a:extLst>
                  <a:ext uri="{0D108BD9-81ED-4DB2-BD59-A6C34878D82A}">
                    <a16:rowId xmlns:a16="http://schemas.microsoft.com/office/drawing/2014/main" val="2860389814"/>
                  </a:ext>
                </a:extLst>
              </a:tr>
              <a:tr h="611668">
                <a:tc>
                  <a:txBody>
                    <a:bodyPr/>
                    <a:lstStyle/>
                    <a:p>
                      <a:r>
                        <a:rPr lang="en-US" b="1" dirty="0"/>
                        <a:t>900 – 1,200</a:t>
                      </a:r>
                    </a:p>
                  </a:txBody>
                  <a:tcPr/>
                </a:tc>
                <a:tc>
                  <a:txBody>
                    <a:bodyPr/>
                    <a:lstStyle/>
                    <a:p>
                      <a:pPr algn="ctr"/>
                      <a:r>
                        <a:rPr lang="en-US" dirty="0"/>
                        <a:t>$8,000</a:t>
                      </a:r>
                    </a:p>
                  </a:txBody>
                  <a:tcPr/>
                </a:tc>
                <a:extLst>
                  <a:ext uri="{0D108BD9-81ED-4DB2-BD59-A6C34878D82A}">
                    <a16:rowId xmlns:a16="http://schemas.microsoft.com/office/drawing/2014/main" val="2594586068"/>
                  </a:ext>
                </a:extLst>
              </a:tr>
              <a:tr h="611668">
                <a:tc>
                  <a:txBody>
                    <a:bodyPr/>
                    <a:lstStyle/>
                    <a:p>
                      <a:r>
                        <a:rPr lang="en-US" b="1" dirty="0"/>
                        <a:t>1,201 – 1,500</a:t>
                      </a:r>
                    </a:p>
                  </a:txBody>
                  <a:tcPr/>
                </a:tc>
                <a:tc>
                  <a:txBody>
                    <a:bodyPr/>
                    <a:lstStyle/>
                    <a:p>
                      <a:pPr algn="ctr"/>
                      <a:r>
                        <a:rPr lang="en-US" dirty="0"/>
                        <a:t>$10,000</a:t>
                      </a:r>
                    </a:p>
                  </a:txBody>
                  <a:tcPr/>
                </a:tc>
                <a:extLst>
                  <a:ext uri="{0D108BD9-81ED-4DB2-BD59-A6C34878D82A}">
                    <a16:rowId xmlns:a16="http://schemas.microsoft.com/office/drawing/2014/main" val="2958469558"/>
                  </a:ext>
                </a:extLst>
              </a:tr>
            </a:tbl>
          </a:graphicData>
        </a:graphic>
      </p:graphicFrame>
    </p:spTree>
    <p:extLst>
      <p:ext uri="{BB962C8B-B14F-4D97-AF65-F5344CB8AC3E}">
        <p14:creationId xmlns:p14="http://schemas.microsoft.com/office/powerpoint/2010/main" val="3094696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Careers at UF Updates</a:t>
            </a:r>
          </a:p>
        </p:txBody>
      </p:sp>
      <p:sp>
        <p:nvSpPr>
          <p:cNvPr id="5" name="Subtitle 4"/>
          <p:cNvSpPr>
            <a:spLocks noGrp="1"/>
          </p:cNvSpPr>
          <p:nvPr>
            <p:ph type="subTitle" idx="1"/>
          </p:nvPr>
        </p:nvSpPr>
        <p:spPr/>
        <p:txBody>
          <a:bodyPr/>
          <a:lstStyle/>
          <a:p>
            <a:endParaRPr lang="en-US" dirty="0"/>
          </a:p>
        </p:txBody>
      </p:sp>
      <p:cxnSp>
        <p:nvCxnSpPr>
          <p:cNvPr id="8" name="Straight Connector 7"/>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2"/>
          <a:stretch>
            <a:fillRect/>
          </a:stretch>
        </p:blipFill>
        <p:spPr>
          <a:xfrm>
            <a:off x="116200" y="121004"/>
            <a:ext cx="857143" cy="704762"/>
          </a:xfrm>
          <a:prstGeom prst="rect">
            <a:avLst/>
          </a:prstGeom>
        </p:spPr>
      </p:pic>
    </p:spTree>
    <p:extLst>
      <p:ext uri="{BB962C8B-B14F-4D97-AF65-F5344CB8AC3E}">
        <p14:creationId xmlns:p14="http://schemas.microsoft.com/office/powerpoint/2010/main" val="159834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GBAS Workshop </a:t>
            </a:r>
          </a:p>
        </p:txBody>
      </p:sp>
      <p:sp>
        <p:nvSpPr>
          <p:cNvPr id="3" name="Content Placeholder 2"/>
          <p:cNvSpPr>
            <a:spLocks noGrp="1"/>
          </p:cNvSpPr>
          <p:nvPr>
            <p:ph idx="1"/>
          </p:nvPr>
        </p:nvSpPr>
        <p:spPr/>
        <p:txBody>
          <a:bodyPr>
            <a:normAutofit lnSpcReduction="10000"/>
          </a:bodyPr>
          <a:lstStyle/>
          <a:p>
            <a:pPr marL="0" indent="0">
              <a:buNone/>
            </a:pPr>
            <a:r>
              <a:rPr lang="en-US" b="1"/>
              <a:t>February 28</a:t>
            </a:r>
            <a:r>
              <a:rPr lang="en-US" b="1" baseline="30000"/>
              <a:t>th </a:t>
            </a:r>
            <a:r>
              <a:rPr lang="en-US" b="1"/>
              <a:t>- 8:30 </a:t>
            </a:r>
            <a:r>
              <a:rPr lang="en-US" b="1" dirty="0"/>
              <a:t>to 11:30am </a:t>
            </a:r>
          </a:p>
          <a:p>
            <a:pPr marL="0" indent="0">
              <a:buNone/>
            </a:pPr>
            <a:r>
              <a:rPr lang="en-US" b="1" dirty="0"/>
              <a:t>		Straughn Center - 2142 Shealy Drive</a:t>
            </a:r>
          </a:p>
          <a:p>
            <a:pPr marL="0" indent="0">
              <a:buNone/>
            </a:pPr>
            <a:endParaRPr lang="en-US" sz="3200" b="1" dirty="0"/>
          </a:p>
          <a:p>
            <a:pPr marL="0" indent="0" algn="ctr">
              <a:buNone/>
            </a:pPr>
            <a:r>
              <a:rPr lang="en-US" sz="3600" b="1" dirty="0">
                <a:solidFill>
                  <a:srgbClr val="0070C0"/>
                </a:solidFill>
              </a:rPr>
              <a:t>Cultivating Judgment: </a:t>
            </a:r>
          </a:p>
          <a:p>
            <a:pPr marL="0" indent="0" algn="ctr">
              <a:spcAft>
                <a:spcPts val="1200"/>
              </a:spcAft>
              <a:buNone/>
            </a:pPr>
            <a:r>
              <a:rPr lang="en-US" sz="3200" b="1" dirty="0">
                <a:solidFill>
                  <a:srgbClr val="0070C0"/>
                </a:solidFill>
              </a:rPr>
              <a:t>Critical Thinking Skills for Complex Work Environments</a:t>
            </a:r>
            <a:endParaRPr lang="en-US" sz="3200" dirty="0">
              <a:solidFill>
                <a:srgbClr val="0070C0"/>
              </a:solidFill>
            </a:endParaRPr>
          </a:p>
          <a:p>
            <a:pPr marL="0" indent="0" algn="ctr">
              <a:buNone/>
            </a:pPr>
            <a:endParaRPr lang="en-US" dirty="0"/>
          </a:p>
          <a:p>
            <a:pPr marL="0" indent="0" algn="ctr">
              <a:buNone/>
            </a:pPr>
            <a:r>
              <a:rPr lang="en-US" dirty="0"/>
              <a:t>Registration is open until February 15 in </a:t>
            </a:r>
            <a:r>
              <a:rPr lang="en-US" dirty="0" err="1"/>
              <a:t>myTraining</a:t>
            </a:r>
            <a:r>
              <a:rPr lang="en-US" dirty="0"/>
              <a:t>. UF_GBS350</a:t>
            </a:r>
          </a:p>
          <a:p>
            <a:pPr marL="0" indent="0" algn="ctr">
              <a:buNone/>
            </a:pPr>
            <a:r>
              <a:rPr lang="en-US" dirty="0"/>
              <a:t>For more information email: gcadwallader@ufl.edu</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392651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solidFill>
                  <a:srgbClr val="FF6600"/>
                </a:solidFill>
                <a:latin typeface="Century Schoolbook" panose="02040604050505020304" pitchFamily="18" charset="0"/>
              </a:rPr>
              <a:t>Faculty Postings: Feed to the Chronicle</a:t>
            </a:r>
          </a:p>
        </p:txBody>
      </p:sp>
      <p:sp>
        <p:nvSpPr>
          <p:cNvPr id="3" name="Content Placeholder 2"/>
          <p:cNvSpPr>
            <a:spLocks noGrp="1"/>
          </p:cNvSpPr>
          <p:nvPr>
            <p:ph idx="1"/>
          </p:nvPr>
        </p:nvSpPr>
        <p:spPr/>
        <p:txBody>
          <a:bodyPr/>
          <a:lstStyle/>
          <a:p>
            <a:r>
              <a:rPr lang="en-US" sz="3200" dirty="0">
                <a:latin typeface="Century Schoolbook" panose="02040604050505020304" pitchFamily="18" charset="0"/>
              </a:rPr>
              <a:t>The Chronicle of Higher Education utilizes scraping methodology to pull postings from </a:t>
            </a:r>
            <a:r>
              <a:rPr lang="en-US" sz="3200" dirty="0" err="1">
                <a:latin typeface="Century Schoolbook" panose="02040604050505020304" pitchFamily="18" charset="0"/>
              </a:rPr>
              <a:t>Interfolio</a:t>
            </a:r>
            <a:r>
              <a:rPr lang="en-US" sz="3200" dirty="0">
                <a:latin typeface="Century Schoolbook" panose="02040604050505020304" pitchFamily="18" charset="0"/>
              </a:rPr>
              <a:t> to Chronicle.  </a:t>
            </a:r>
          </a:p>
          <a:p>
            <a:r>
              <a:rPr lang="en-US" sz="3200" dirty="0">
                <a:latin typeface="Century Schoolbook" panose="02040604050505020304" pitchFamily="18" charset="0"/>
              </a:rPr>
              <a:t>Postings scraped today will appear tomorrow on the Chronicle’s job listing site, </a:t>
            </a:r>
            <a:r>
              <a:rPr lang="en-US" sz="3200" dirty="0" err="1">
                <a:latin typeface="Century Schoolbook" panose="02040604050505020304" pitchFamily="18" charset="0"/>
              </a:rPr>
              <a:t>ChronicleVitae</a:t>
            </a:r>
            <a:r>
              <a:rPr lang="en-US" sz="3200" dirty="0">
                <a:latin typeface="Century Schoolbook" panose="02040604050505020304" pitchFamily="18" charset="0"/>
              </a:rPr>
              <a:t>.</a:t>
            </a:r>
          </a:p>
          <a:p>
            <a:r>
              <a:rPr lang="en-US" sz="3200" dirty="0">
                <a:latin typeface="Century Schoolbook" panose="02040604050505020304" pitchFamily="18" charset="0"/>
              </a:rPr>
              <a:t>Postings can be found by using keywords, position type, location, date posted, institution type, and employment type.</a:t>
            </a: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142703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solidFill>
                  <a:srgbClr val="FF6600"/>
                </a:solidFill>
                <a:latin typeface="Century Schoolbook" panose="02040604050505020304" pitchFamily="18" charset="0"/>
              </a:rPr>
              <a:t>Faculty Postings: Feed to the Chronicle</a:t>
            </a:r>
          </a:p>
        </p:txBody>
      </p:sp>
      <p:sp>
        <p:nvSpPr>
          <p:cNvPr id="3" name="Content Placeholder 2"/>
          <p:cNvSpPr>
            <a:spLocks noGrp="1"/>
          </p:cNvSpPr>
          <p:nvPr>
            <p:ph idx="1"/>
          </p:nvPr>
        </p:nvSpPr>
        <p:spPr/>
        <p:txBody>
          <a:bodyPr>
            <a:normAutofit fontScale="92500" lnSpcReduction="10000"/>
          </a:bodyPr>
          <a:lstStyle/>
          <a:p>
            <a:r>
              <a:rPr lang="en-US" sz="3200" dirty="0">
                <a:latin typeface="Century Schoolbook" panose="02040604050505020304" pitchFamily="18" charset="0"/>
              </a:rPr>
              <a:t>Late last year, some postings were assigned to the incorrect academic category.  </a:t>
            </a:r>
          </a:p>
          <a:p>
            <a:r>
              <a:rPr lang="en-US" sz="3200" dirty="0">
                <a:latin typeface="Century Schoolbook" panose="02040604050505020304" pitchFamily="18" charset="0"/>
              </a:rPr>
              <a:t>It did not prevent a person from finding UF postings, as long as candidates did not refine their search by academic category.</a:t>
            </a:r>
          </a:p>
          <a:p>
            <a:r>
              <a:rPr lang="en-US" sz="3200" dirty="0">
                <a:latin typeface="Century Schoolbook" panose="02040604050505020304" pitchFamily="18" charset="0"/>
              </a:rPr>
              <a:t>In working with Chronicle, HR has implemented a solution to mitigate this issue from occurring.</a:t>
            </a:r>
          </a:p>
          <a:p>
            <a:pPr lvl="1"/>
            <a:r>
              <a:rPr lang="en-US" sz="2800" dirty="0">
                <a:latin typeface="Century Schoolbook" panose="02040604050505020304" pitchFamily="18" charset="0"/>
              </a:rPr>
              <a:t>Solution: “</a:t>
            </a:r>
            <a:r>
              <a:rPr lang="en-US" sz="2800" b="1" dirty="0">
                <a:latin typeface="Century Schoolbook" panose="02040604050505020304" pitchFamily="18" charset="0"/>
              </a:rPr>
              <a:t>#category=</a:t>
            </a:r>
            <a:r>
              <a:rPr lang="en-US" sz="2800" dirty="0">
                <a:latin typeface="Century Schoolbook" panose="02040604050505020304" pitchFamily="18" charset="0"/>
              </a:rPr>
              <a:t>“ and a number; will appear at the bottom of the Application Instructions section.</a:t>
            </a:r>
          </a:p>
          <a:p>
            <a:r>
              <a:rPr lang="en-US" sz="3200" dirty="0">
                <a:latin typeface="Century Schoolbook" panose="02040604050505020304" pitchFamily="18" charset="0"/>
              </a:rPr>
              <a:t>It is important not to remove this code.</a:t>
            </a: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396202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solidFill>
                  <a:srgbClr val="FF6600"/>
                </a:solidFill>
                <a:latin typeface="Century Schoolbook" panose="02040604050505020304" pitchFamily="18" charset="0"/>
              </a:rPr>
              <a:t>Faculty Postings: Nepotism Question</a:t>
            </a:r>
          </a:p>
        </p:txBody>
      </p:sp>
      <p:sp>
        <p:nvSpPr>
          <p:cNvPr id="3" name="Content Placeholder 2"/>
          <p:cNvSpPr>
            <a:spLocks noGrp="1"/>
          </p:cNvSpPr>
          <p:nvPr>
            <p:ph idx="1"/>
          </p:nvPr>
        </p:nvSpPr>
        <p:spPr/>
        <p:txBody>
          <a:bodyPr>
            <a:normAutofit/>
          </a:bodyPr>
          <a:lstStyle/>
          <a:p>
            <a:r>
              <a:rPr lang="en-US" sz="3200" dirty="0">
                <a:latin typeface="Century Schoolbook" panose="02040604050505020304" pitchFamily="18" charset="0"/>
              </a:rPr>
              <a:t>During the implementation process for </a:t>
            </a:r>
            <a:r>
              <a:rPr lang="en-US" sz="3200" dirty="0" err="1">
                <a:latin typeface="Century Schoolbook" panose="02040604050505020304" pitchFamily="18" charset="0"/>
              </a:rPr>
              <a:t>Interfolio</a:t>
            </a:r>
            <a:r>
              <a:rPr lang="en-US" sz="3200" dirty="0">
                <a:latin typeface="Century Schoolbook" panose="02040604050505020304" pitchFamily="18" charset="0"/>
              </a:rPr>
              <a:t>, the question regarding nepotism was not included on the application.  </a:t>
            </a:r>
          </a:p>
          <a:p>
            <a:r>
              <a:rPr lang="en-US" sz="3200" dirty="0">
                <a:latin typeface="Century Schoolbook" panose="02040604050505020304" pitchFamily="18" charset="0"/>
              </a:rPr>
              <a:t>This was to simplify the application process for faculty applicants.  </a:t>
            </a:r>
          </a:p>
          <a:p>
            <a:r>
              <a:rPr lang="en-US" sz="3200" dirty="0">
                <a:latin typeface="Century Schoolbook" panose="02040604050505020304" pitchFamily="18" charset="0"/>
              </a:rPr>
              <a:t> Now, this question will be placed back on the application as a result of feedback UFHR received from various colleges.</a:t>
            </a: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46641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3500" dirty="0">
                <a:solidFill>
                  <a:srgbClr val="FF6600"/>
                </a:solidFill>
                <a:latin typeface="Century Schoolbook" panose="02040604050505020304" pitchFamily="18" charset="0"/>
              </a:rPr>
              <a:t>Staff Postings: Supplemental Questions in PageUp</a:t>
            </a:r>
          </a:p>
        </p:txBody>
      </p:sp>
      <p:sp>
        <p:nvSpPr>
          <p:cNvPr id="3" name="Content Placeholder 2"/>
          <p:cNvSpPr>
            <a:spLocks noGrp="1"/>
          </p:cNvSpPr>
          <p:nvPr>
            <p:ph idx="1"/>
          </p:nvPr>
        </p:nvSpPr>
        <p:spPr/>
        <p:txBody>
          <a:bodyPr>
            <a:normAutofit/>
          </a:bodyPr>
          <a:lstStyle/>
          <a:p>
            <a:r>
              <a:rPr lang="en-US" sz="3200" dirty="0">
                <a:latin typeface="Century Schoolbook" panose="02040604050505020304" pitchFamily="18" charset="0"/>
              </a:rPr>
              <a:t>Supplemental Question</a:t>
            </a:r>
          </a:p>
          <a:p>
            <a:pPr lvl="1"/>
            <a:r>
              <a:rPr lang="en-US" sz="2800" dirty="0">
                <a:latin typeface="Century Schoolbook" panose="02040604050505020304" pitchFamily="18" charset="0"/>
              </a:rPr>
              <a:t>It will provide you the opportunity to create customized job specific questions to inquire from applicants.</a:t>
            </a:r>
          </a:p>
          <a:p>
            <a:pPr lvl="1"/>
            <a:r>
              <a:rPr lang="en-US" sz="2800" dirty="0">
                <a:latin typeface="Century Schoolbook" panose="02040604050505020304" pitchFamily="18" charset="0"/>
              </a:rPr>
              <a:t>You can sort your applicant listing based on applicants’ answers.</a:t>
            </a:r>
          </a:p>
          <a:p>
            <a:pPr lvl="1"/>
            <a:r>
              <a:rPr lang="en-US" sz="2800" dirty="0">
                <a:latin typeface="Century Schoolbook" panose="02040604050505020304" pitchFamily="18" charset="0"/>
              </a:rPr>
              <a:t>Hiring department will be able to begin using it on February 18.</a:t>
            </a:r>
          </a:p>
          <a:p>
            <a:pPr lvl="1"/>
            <a:r>
              <a:rPr lang="en-US" sz="2800" dirty="0">
                <a:latin typeface="Century Schoolbook" panose="02040604050505020304" pitchFamily="18" charset="0"/>
              </a:rPr>
              <a:t>Instruction guide will be available on February 18 in Careers at UF toolkit.</a:t>
            </a: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4193032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Autofit/>
          </a:bodyPr>
          <a:lstStyle/>
          <a:p>
            <a:r>
              <a:rPr lang="en-US" sz="3500" dirty="0">
                <a:solidFill>
                  <a:srgbClr val="FF6600"/>
                </a:solidFill>
                <a:latin typeface="Century Schoolbook" panose="02040604050505020304" pitchFamily="18" charset="0"/>
              </a:rPr>
              <a:t>Staff Postings: EEO Summary Report in PageUp</a:t>
            </a:r>
          </a:p>
        </p:txBody>
      </p:sp>
      <p:sp>
        <p:nvSpPr>
          <p:cNvPr id="3" name="Content Placeholder 2"/>
          <p:cNvSpPr>
            <a:spLocks noGrp="1"/>
          </p:cNvSpPr>
          <p:nvPr>
            <p:ph idx="1"/>
          </p:nvPr>
        </p:nvSpPr>
        <p:spPr/>
        <p:txBody>
          <a:bodyPr>
            <a:normAutofit/>
          </a:bodyPr>
          <a:lstStyle/>
          <a:p>
            <a:r>
              <a:rPr lang="en-US" sz="3200" dirty="0">
                <a:latin typeface="Century Schoolbook" panose="02040604050505020304" pitchFamily="18" charset="0"/>
              </a:rPr>
              <a:t>EEO Summary Report</a:t>
            </a:r>
          </a:p>
          <a:p>
            <a:pPr lvl="1"/>
            <a:r>
              <a:rPr lang="en-US" sz="2800" dirty="0">
                <a:latin typeface="Century Schoolbook" panose="02040604050505020304" pitchFamily="18" charset="0"/>
              </a:rPr>
              <a:t>It will provide you a summarized EEO information for your pool.</a:t>
            </a:r>
          </a:p>
          <a:p>
            <a:pPr lvl="1"/>
            <a:r>
              <a:rPr lang="en-US" sz="2800" dirty="0">
                <a:latin typeface="Century Schoolbook" panose="02040604050505020304" pitchFamily="18" charset="0"/>
              </a:rPr>
              <a:t>This report can be found by going to your posting and then click on the “Reports” tab.</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9" name="Picture 8"/>
          <p:cNvPicPr>
            <a:picLocks noChangeAspect="1"/>
          </p:cNvPicPr>
          <p:nvPr/>
        </p:nvPicPr>
        <p:blipFill rotWithShape="1">
          <a:blip r:embed="rId4"/>
          <a:srcRect r="49231" b="77801"/>
          <a:stretch/>
        </p:blipFill>
        <p:spPr>
          <a:xfrm>
            <a:off x="1509051" y="4824713"/>
            <a:ext cx="4951784" cy="691429"/>
          </a:xfrm>
          <a:prstGeom prst="rect">
            <a:avLst/>
          </a:prstGeom>
        </p:spPr>
      </p:pic>
      <p:sp>
        <p:nvSpPr>
          <p:cNvPr id="11" name="Rectangular Callout 10"/>
          <p:cNvSpPr/>
          <p:nvPr/>
        </p:nvSpPr>
        <p:spPr>
          <a:xfrm>
            <a:off x="7520213" y="3749905"/>
            <a:ext cx="3247571" cy="2309090"/>
          </a:xfrm>
          <a:prstGeom prst="wedgeRectCallout">
            <a:avLst>
              <a:gd name="adj1" fmla="val -77951"/>
              <a:gd name="adj2" fmla="val 62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srcRect l="67863" t="30778" r="2782" b="7244"/>
          <a:stretch/>
        </p:blipFill>
        <p:spPr>
          <a:xfrm>
            <a:off x="7712363" y="3939250"/>
            <a:ext cx="2863273" cy="1930400"/>
          </a:xfrm>
          <a:prstGeom prst="rect">
            <a:avLst/>
          </a:prstGeom>
        </p:spPr>
      </p:pic>
      <p:sp>
        <p:nvSpPr>
          <p:cNvPr id="12" name="Oval 11"/>
          <p:cNvSpPr/>
          <p:nvPr/>
        </p:nvSpPr>
        <p:spPr>
          <a:xfrm>
            <a:off x="5121562" y="4361824"/>
            <a:ext cx="1339273" cy="1154545"/>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24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408340" y="0"/>
            <a:ext cx="9222828" cy="6858000"/>
          </a:xfrm>
          <a:prstGeom prst="rect">
            <a:avLst/>
          </a:prstGeom>
        </p:spPr>
      </p:pic>
    </p:spTree>
    <p:extLst>
      <p:ext uri="{BB962C8B-B14F-4D97-AF65-F5344CB8AC3E}">
        <p14:creationId xmlns:p14="http://schemas.microsoft.com/office/powerpoint/2010/main" val="2880341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Class and Comp</a:t>
            </a:r>
          </a:p>
        </p:txBody>
      </p:sp>
      <p:sp>
        <p:nvSpPr>
          <p:cNvPr id="3" name="Text Placeholder 2"/>
          <p:cNvSpPr>
            <a:spLocks noGrp="1"/>
          </p:cNvSpPr>
          <p:nvPr>
            <p:ph type="body" idx="1"/>
          </p:nvPr>
        </p:nvSpPr>
        <p:spPr>
          <a:xfrm>
            <a:off x="831850" y="3138985"/>
            <a:ext cx="10515600" cy="2950665"/>
          </a:xfrm>
        </p:spPr>
        <p:txBody>
          <a:bodyPr/>
          <a:lstStyle/>
          <a:p>
            <a:r>
              <a:rPr lang="en-US" altLang="en-US" sz="3200" dirty="0">
                <a:solidFill>
                  <a:schemeClr val="accent5">
                    <a:lumMod val="75000"/>
                  </a:schemeClr>
                </a:solidFill>
              </a:rPr>
              <a:t>Florida Minimum Wage and GA Increases</a:t>
            </a:r>
          </a:p>
          <a:p>
            <a:endParaRPr lang="en-US" altLang="en-US" sz="3200" dirty="0">
              <a:solidFill>
                <a:schemeClr val="accent5">
                  <a:lumMod val="75000"/>
                </a:schemeClr>
              </a:solidFill>
            </a:endParaRPr>
          </a:p>
        </p:txBody>
      </p:sp>
    </p:spTree>
    <p:extLst>
      <p:ext uri="{BB962C8B-B14F-4D97-AF65-F5344CB8AC3E}">
        <p14:creationId xmlns:p14="http://schemas.microsoft.com/office/powerpoint/2010/main" val="477039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FL Minimum Wage and GA Increases</a:t>
            </a:r>
          </a:p>
        </p:txBody>
      </p:sp>
      <p:sp>
        <p:nvSpPr>
          <p:cNvPr id="3" name="Content Placeholder 2"/>
          <p:cNvSpPr>
            <a:spLocks noGrp="1"/>
          </p:cNvSpPr>
          <p:nvPr>
            <p:ph idx="1"/>
          </p:nvPr>
        </p:nvSpPr>
        <p:spPr/>
        <p:txBody>
          <a:bodyPr/>
          <a:lstStyle/>
          <a:p>
            <a:r>
              <a:rPr lang="en-US" dirty="0"/>
              <a:t>Effective January 1, 2019, UFHR executed a $225 raise for continuing graduate assistants. </a:t>
            </a:r>
          </a:p>
          <a:p>
            <a:r>
              <a:rPr lang="en-US" dirty="0"/>
              <a:t>Effective January 1, 2019, the state minimum wage increased from $8.25 to $8.46 per hour. In early January, UFHR processed salary increases for all employees who earned less than $8.46 per hour.</a:t>
            </a:r>
          </a:p>
          <a:p>
            <a:r>
              <a:rPr lang="en-US" dirty="0"/>
              <a:t>Raise files are available for review in myUFL.</a:t>
            </a:r>
          </a:p>
          <a:p>
            <a:r>
              <a:rPr lang="en-US" altLang="en-US" dirty="0"/>
              <a:t>Security Roles Required:</a:t>
            </a:r>
          </a:p>
          <a:p>
            <a:pPr>
              <a:buFontTx/>
              <a:buNone/>
            </a:pPr>
            <a:r>
              <a:rPr lang="en-US" altLang="en-US" dirty="0"/>
              <a:t>		UF_EPAF_Department Admin</a:t>
            </a:r>
          </a:p>
          <a:p>
            <a:pPr>
              <a:buFontTx/>
              <a:buNone/>
            </a:pPr>
            <a:r>
              <a:rPr lang="en-US" altLang="en-US" dirty="0"/>
              <a:t>		UF_EPAF_Level 1 Approver</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913599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FL Minimum Wage and GA Increases</a:t>
            </a:r>
          </a:p>
        </p:txBody>
      </p:sp>
      <p:sp>
        <p:nvSpPr>
          <p:cNvPr id="3" name="Content Placeholder 2"/>
          <p:cNvSpPr>
            <a:spLocks noGrp="1"/>
          </p:cNvSpPr>
          <p:nvPr>
            <p:ph idx="1"/>
          </p:nvPr>
        </p:nvSpPr>
        <p:spPr/>
        <p:txBody>
          <a:bodyPr/>
          <a:lstStyle/>
          <a:p>
            <a:r>
              <a:rPr lang="en-US" dirty="0"/>
              <a:t>To access the GA Raise file:</a:t>
            </a:r>
          </a:p>
          <a:p>
            <a:pPr lvl="1"/>
            <a:r>
              <a:rPr lang="en-US" altLang="en-US" dirty="0"/>
              <a:t>Raise type = GAR</a:t>
            </a:r>
          </a:p>
          <a:p>
            <a:pPr lvl="1"/>
            <a:r>
              <a:rPr lang="en-US" altLang="en-US" dirty="0"/>
              <a:t>Effective Date = 01/01/19</a:t>
            </a:r>
          </a:p>
          <a:p>
            <a:r>
              <a:rPr lang="en-US" dirty="0"/>
              <a:t>To access the Minimum Wage Raise File:</a:t>
            </a:r>
          </a:p>
          <a:p>
            <a:pPr lvl="1"/>
            <a:r>
              <a:rPr lang="en-US" dirty="0"/>
              <a:t>Raise type = MHO</a:t>
            </a:r>
          </a:p>
          <a:p>
            <a:pPr lvl="1"/>
            <a:r>
              <a:rPr lang="en-US" dirty="0"/>
              <a:t>Effective Date = 01/01/19</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02908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FL Minimum Wage and GA Increases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Questions?</a:t>
            </a:r>
          </a:p>
          <a:p>
            <a:pPr lvl="1"/>
            <a:r>
              <a:rPr lang="en-US" altLang="en-US" dirty="0"/>
              <a:t>If you have questions, please contact Classification and Compensation at (352) 392-2477 or by email at </a:t>
            </a:r>
            <a:r>
              <a:rPr lang="en-US" altLang="en-US" dirty="0">
                <a:hlinkClick r:id="rId3"/>
              </a:rPr>
              <a:t>salaryincrease@ufl.edu</a:t>
            </a:r>
            <a:r>
              <a:rPr lang="en-US" altLang="en-US" dirty="0"/>
              <a:t>. </a:t>
            </a:r>
          </a:p>
          <a:p>
            <a:pPr lvl="1"/>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69262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Employee &amp; Labor Relations</a:t>
            </a:r>
          </a:p>
        </p:txBody>
      </p:sp>
      <p:sp>
        <p:nvSpPr>
          <p:cNvPr id="3" name="Text Placeholder 2"/>
          <p:cNvSpPr>
            <a:spLocks noGrp="1"/>
          </p:cNvSpPr>
          <p:nvPr>
            <p:ph type="body" idx="1"/>
          </p:nvPr>
        </p:nvSpPr>
        <p:spPr>
          <a:xfrm>
            <a:off x="831850" y="3138985"/>
            <a:ext cx="10515600" cy="2950665"/>
          </a:xfrm>
        </p:spPr>
        <p:txBody>
          <a:bodyPr/>
          <a:lstStyle/>
          <a:p>
            <a:r>
              <a:rPr lang="en-US" altLang="en-US" sz="3200" dirty="0">
                <a:solidFill>
                  <a:schemeClr val="accent5">
                    <a:lumMod val="75000"/>
                  </a:schemeClr>
                </a:solidFill>
              </a:rPr>
              <a:t>UF Engaged</a:t>
            </a: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3312315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536172"/>
            <a:ext cx="10515600" cy="2733675"/>
          </a:xfrm>
        </p:spPr>
        <p:txBody>
          <a:bodyPr/>
          <a:lstStyle/>
          <a:p>
            <a:r>
              <a:rPr lang="en-US" dirty="0"/>
              <a:t>Benefits</a:t>
            </a:r>
          </a:p>
        </p:txBody>
      </p:sp>
      <p:sp>
        <p:nvSpPr>
          <p:cNvPr id="3" name="Text Placeholder 2"/>
          <p:cNvSpPr>
            <a:spLocks noGrp="1"/>
          </p:cNvSpPr>
          <p:nvPr>
            <p:ph type="body" idx="1"/>
          </p:nvPr>
        </p:nvSpPr>
        <p:spPr>
          <a:xfrm>
            <a:off x="831850" y="2647371"/>
            <a:ext cx="10515600" cy="2950665"/>
          </a:xfrm>
        </p:spPr>
        <p:txBody>
          <a:bodyPr/>
          <a:lstStyle/>
          <a:p>
            <a:r>
              <a:rPr lang="en-US" altLang="en-US" sz="3200" dirty="0">
                <a:solidFill>
                  <a:schemeClr val="accent5">
                    <a:lumMod val="75000"/>
                  </a:schemeClr>
                </a:solidFill>
              </a:rPr>
              <a:t>Flexible Spending Accounts</a:t>
            </a:r>
          </a:p>
          <a:p>
            <a:r>
              <a:rPr lang="en-US" altLang="en-US" sz="3200" dirty="0">
                <a:solidFill>
                  <a:schemeClr val="accent5">
                    <a:lumMod val="75000"/>
                  </a:schemeClr>
                </a:solidFill>
              </a:rPr>
              <a:t>IRS Reporting Form 1095-C</a:t>
            </a:r>
          </a:p>
          <a:p>
            <a:r>
              <a:rPr lang="en-US" altLang="en-US" sz="3200" dirty="0">
                <a:solidFill>
                  <a:schemeClr val="accent5">
                    <a:lumMod val="75000"/>
                  </a:schemeClr>
                </a:solidFill>
              </a:rPr>
              <a:t>Marketplace Tax Credit Notices</a:t>
            </a:r>
          </a:p>
          <a:p>
            <a:r>
              <a:rPr lang="en-US" altLang="en-US" sz="3200" dirty="0" err="1">
                <a:solidFill>
                  <a:schemeClr val="accent5">
                    <a:lumMod val="75000"/>
                  </a:schemeClr>
                </a:solidFill>
              </a:rPr>
              <a:t>GatorPerks</a:t>
            </a:r>
            <a:r>
              <a:rPr lang="en-US" altLang="en-US" sz="3200" dirty="0">
                <a:solidFill>
                  <a:schemeClr val="accent5">
                    <a:lumMod val="75000"/>
                  </a:schemeClr>
                </a:solidFill>
              </a:rPr>
              <a:t> Discount Program</a:t>
            </a:r>
          </a:p>
          <a:p>
            <a:r>
              <a:rPr lang="en-US" altLang="en-US" sz="3200" dirty="0">
                <a:solidFill>
                  <a:schemeClr val="accent5">
                    <a:lumMod val="75000"/>
                  </a:schemeClr>
                </a:solidFill>
              </a:rPr>
              <a:t>UFHR Benefits Resources</a:t>
            </a:r>
          </a:p>
        </p:txBody>
      </p:sp>
    </p:spTree>
    <p:extLst>
      <p:ext uri="{BB962C8B-B14F-4D97-AF65-F5344CB8AC3E}">
        <p14:creationId xmlns:p14="http://schemas.microsoft.com/office/powerpoint/2010/main" val="1342187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387159"/>
            <a:ext cx="10515600" cy="1325563"/>
          </a:xfrm>
        </p:spPr>
        <p:txBody>
          <a:bodyPr anchor="b"/>
          <a:lstStyle/>
          <a:p>
            <a:r>
              <a:rPr lang="en-US" dirty="0">
                <a:solidFill>
                  <a:srgbClr val="FF6600"/>
                </a:solidFill>
                <a:latin typeface="Century Schoolbook" panose="02040604050505020304" pitchFamily="18" charset="0"/>
              </a:rPr>
              <a:t>Flexible Spending Accounts</a:t>
            </a:r>
          </a:p>
        </p:txBody>
      </p:sp>
      <p:sp>
        <p:nvSpPr>
          <p:cNvPr id="3" name="Content Placeholder 2"/>
          <p:cNvSpPr>
            <a:spLocks noGrp="1"/>
          </p:cNvSpPr>
          <p:nvPr>
            <p:ph idx="1"/>
          </p:nvPr>
        </p:nvSpPr>
        <p:spPr>
          <a:xfrm>
            <a:off x="1" y="1825625"/>
            <a:ext cx="12192000" cy="1886839"/>
          </a:xfrm>
        </p:spPr>
        <p:txBody>
          <a:bodyPr>
            <a:noAutofit/>
          </a:bodyPr>
          <a:lstStyle/>
          <a:p>
            <a:pPr marL="457200" lvl="2" indent="0" eaLnBrk="0" fontAlgn="base" hangingPunct="0">
              <a:lnSpc>
                <a:spcPct val="107000"/>
              </a:lnSpc>
              <a:spcBef>
                <a:spcPct val="0"/>
              </a:spcBef>
              <a:spcAft>
                <a:spcPct val="0"/>
              </a:spcAft>
              <a:buNone/>
            </a:pPr>
            <a:r>
              <a:rPr lang="en-US" altLang="en-US" sz="2600" b="1" kern="0" dirty="0">
                <a:solidFill>
                  <a:srgbClr val="000000"/>
                </a:solidFill>
                <a:ea typeface="Calibri" panose="020F0502020204030204" pitchFamily="34" charset="0"/>
                <a:cs typeface="Times New Roman" panose="02020603050405020304" pitchFamily="18" charset="0"/>
              </a:rPr>
              <a:t>Healthcare FSA and Limited Purpose FSA Plans</a:t>
            </a:r>
          </a:p>
          <a:p>
            <a:pPr marL="1200150" lvl="3" indent="-285750" eaLnBrk="0" fontAlgn="base" hangingPunct="0">
              <a:lnSpc>
                <a:spcPct val="107000"/>
              </a:lnSpc>
              <a:spcBef>
                <a:spcPct val="0"/>
              </a:spcBef>
              <a:spcAft>
                <a:spcPct val="0"/>
              </a:spcAft>
              <a:buFont typeface="Wingdings" panose="05000000000000000000" pitchFamily="2" charset="2"/>
              <a:buChar char="§"/>
            </a:pPr>
            <a:r>
              <a:rPr lang="en-US" altLang="en-US" sz="2600" kern="0" dirty="0">
                <a:solidFill>
                  <a:srgbClr val="000000"/>
                </a:solidFill>
                <a:ea typeface="Calibri" panose="020F0502020204030204" pitchFamily="34" charset="0"/>
                <a:cs typeface="Times New Roman" panose="02020603050405020304" pitchFamily="18" charset="0"/>
              </a:rPr>
              <a:t>Carryover feature permits up to $500 of unused money to carry into the next plan year</a:t>
            </a:r>
          </a:p>
          <a:p>
            <a:pPr marL="1200150" lvl="3" indent="-285750" eaLnBrk="0" fontAlgn="base" hangingPunct="0">
              <a:lnSpc>
                <a:spcPct val="107000"/>
              </a:lnSpc>
              <a:spcBef>
                <a:spcPct val="0"/>
              </a:spcBef>
              <a:spcAft>
                <a:spcPct val="0"/>
              </a:spcAft>
              <a:buFont typeface="Wingdings" panose="05000000000000000000" pitchFamily="2" charset="2"/>
              <a:buChar char="§"/>
            </a:pPr>
            <a:r>
              <a:rPr lang="en-US" altLang="en-US" sz="2600" kern="0" dirty="0">
                <a:solidFill>
                  <a:srgbClr val="000000"/>
                </a:solidFill>
                <a:ea typeface="Calibri" panose="020F0502020204030204" pitchFamily="34" charset="0"/>
                <a:cs typeface="Times New Roman" panose="02020603050405020304" pitchFamily="18" charset="0"/>
              </a:rPr>
              <a:t>Turn in claims by 4/15/19 for expenses incurred by 12/31/18</a:t>
            </a:r>
          </a:p>
          <a:p>
            <a:pPr marL="457200" lvl="2" indent="0" eaLnBrk="0" fontAlgn="base" hangingPunct="0">
              <a:lnSpc>
                <a:spcPct val="107000"/>
              </a:lnSpc>
              <a:spcBef>
                <a:spcPct val="0"/>
              </a:spcBef>
              <a:spcAft>
                <a:spcPct val="0"/>
              </a:spcAft>
              <a:buNone/>
            </a:pPr>
            <a:r>
              <a:rPr lang="en-US" altLang="en-US" sz="2600" b="1" kern="0" dirty="0">
                <a:solidFill>
                  <a:srgbClr val="000000"/>
                </a:solidFill>
                <a:ea typeface="Calibri" panose="020F0502020204030204" pitchFamily="34" charset="0"/>
                <a:cs typeface="Times New Roman" panose="02020603050405020304" pitchFamily="18" charset="0"/>
              </a:rPr>
              <a:t>Dependent Care FSA Plan</a:t>
            </a:r>
          </a:p>
          <a:p>
            <a:pPr marL="1200150" lvl="3" indent="-285750" eaLnBrk="0" fontAlgn="base" hangingPunct="0">
              <a:lnSpc>
                <a:spcPct val="107000"/>
              </a:lnSpc>
              <a:spcBef>
                <a:spcPct val="0"/>
              </a:spcBef>
              <a:spcAft>
                <a:spcPct val="0"/>
              </a:spcAft>
              <a:buFont typeface="Wingdings" panose="05000000000000000000" pitchFamily="2" charset="2"/>
              <a:buChar char="§"/>
            </a:pPr>
            <a:r>
              <a:rPr lang="en-US" altLang="en-US" sz="2600" kern="0" dirty="0">
                <a:solidFill>
                  <a:srgbClr val="000000"/>
                </a:solidFill>
                <a:ea typeface="Calibri" panose="020F0502020204030204" pitchFamily="34" charset="0"/>
                <a:cs typeface="Times New Roman" panose="02020603050405020304" pitchFamily="18" charset="0"/>
              </a:rPr>
              <a:t>Grace period that allows you to incur eligible expenses through 3/15/19</a:t>
            </a:r>
          </a:p>
          <a:p>
            <a:pPr marL="1200150" lvl="3" indent="-285750" eaLnBrk="0" fontAlgn="base" hangingPunct="0">
              <a:lnSpc>
                <a:spcPct val="107000"/>
              </a:lnSpc>
              <a:spcBef>
                <a:spcPct val="0"/>
              </a:spcBef>
              <a:spcAft>
                <a:spcPct val="0"/>
              </a:spcAft>
              <a:buFont typeface="Wingdings" panose="05000000000000000000" pitchFamily="2" charset="2"/>
              <a:buChar char="§"/>
            </a:pPr>
            <a:r>
              <a:rPr lang="en-US" altLang="en-US" sz="2600" kern="0" dirty="0">
                <a:solidFill>
                  <a:srgbClr val="000000"/>
                </a:solidFill>
                <a:ea typeface="Calibri" panose="020F0502020204030204" pitchFamily="34" charset="0"/>
                <a:cs typeface="Times New Roman" panose="02020603050405020304" pitchFamily="18" charset="0"/>
              </a:rPr>
              <a:t>Additional 30 days to turn in claims (submit by 4/15/19 )</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7" name="Rectangle 6"/>
          <p:cNvSpPr/>
          <p:nvPr/>
        </p:nvSpPr>
        <p:spPr>
          <a:xfrm>
            <a:off x="780333" y="5029200"/>
            <a:ext cx="10804129" cy="1024128"/>
          </a:xfrm>
          <a:prstGeom prst="rect">
            <a:avLst/>
          </a:prstGeom>
          <a:solidFill>
            <a:srgbClr val="19C9E1">
              <a:alpha val="39000"/>
            </a:srgbClr>
          </a:solidFill>
          <a:ln>
            <a:noFill/>
          </a:ln>
        </p:spPr>
        <p:style>
          <a:lnRef idx="0">
            <a:scrgbClr r="0" g="0" b="0"/>
          </a:lnRef>
          <a:fillRef idx="0">
            <a:scrgbClr r="0" g="0" b="0"/>
          </a:fillRef>
          <a:effectRef idx="0">
            <a:scrgbClr r="0" g="0" b="0"/>
          </a:effectRef>
          <a:fontRef idx="minor">
            <a:schemeClr val="lt1"/>
          </a:fontRef>
        </p:style>
        <p:txBody>
          <a:bodyPr anchor="ctr"/>
          <a:lstStyle/>
          <a:p>
            <a:pPr lvl="1" algn="ctr">
              <a:defRPr/>
            </a:pPr>
            <a:r>
              <a:rPr lang="en-US" sz="2400" b="1" dirty="0">
                <a:solidFill>
                  <a:schemeClr val="tx1"/>
                </a:solidFill>
              </a:rPr>
              <a:t>FSA Questions? </a:t>
            </a:r>
          </a:p>
          <a:p>
            <a:pPr lvl="1">
              <a:defRPr/>
            </a:pPr>
            <a:r>
              <a:rPr lang="en-US" sz="2400" dirty="0">
                <a:solidFill>
                  <a:schemeClr val="tx1"/>
                </a:solidFill>
              </a:rPr>
              <a:t>Contact Chard Snyder 855-824-9284 or </a:t>
            </a:r>
            <a:r>
              <a:rPr lang="en-US" sz="2400" dirty="0">
                <a:solidFill>
                  <a:schemeClr val="tx1"/>
                </a:solidFill>
                <a:hlinkClick r:id="rId4"/>
              </a:rPr>
              <a:t>FloridaAskPenny@chard-snyder.com</a:t>
            </a:r>
            <a:endParaRPr lang="en-US" sz="1600" dirty="0"/>
          </a:p>
        </p:txBody>
      </p:sp>
    </p:spTree>
    <p:extLst>
      <p:ext uri="{BB962C8B-B14F-4D97-AF65-F5344CB8AC3E}">
        <p14:creationId xmlns:p14="http://schemas.microsoft.com/office/powerpoint/2010/main" val="3142357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IRS Reporting Form 1095-C</a:t>
            </a:r>
          </a:p>
        </p:txBody>
      </p:sp>
      <p:sp>
        <p:nvSpPr>
          <p:cNvPr id="3" name="Content Placeholder 2"/>
          <p:cNvSpPr>
            <a:spLocks noGrp="1"/>
          </p:cNvSpPr>
          <p:nvPr>
            <p:ph idx="1"/>
          </p:nvPr>
        </p:nvSpPr>
        <p:spPr>
          <a:xfrm>
            <a:off x="738131" y="1934808"/>
            <a:ext cx="10515600" cy="4351338"/>
          </a:xfrm>
        </p:spPr>
        <p:txBody>
          <a:bodyPr>
            <a:normAutofit/>
          </a:bodyPr>
          <a:lstStyle/>
          <a:p>
            <a:r>
              <a:rPr lang="en-US" dirty="0"/>
              <a:t>Employer Provided Insurance Offer and Coverage</a:t>
            </a:r>
          </a:p>
          <a:p>
            <a:r>
              <a:rPr lang="en-US" dirty="0"/>
              <a:t>Reports employees’ health insurance information for prior calendar year</a:t>
            </a:r>
          </a:p>
          <a:p>
            <a:r>
              <a:rPr lang="en-US" dirty="0"/>
              <a:t>State of Florida and GatorCare plan participants will receive forms by early March</a:t>
            </a:r>
          </a:p>
          <a:p>
            <a:r>
              <a:rPr lang="en-US" dirty="0"/>
              <a:t>Employees may file income tax returns </a:t>
            </a:r>
            <a:r>
              <a:rPr lang="en-US" b="1" i="1" dirty="0"/>
              <a:t>prior</a:t>
            </a:r>
            <a:r>
              <a:rPr lang="en-US" dirty="0"/>
              <a:t> to receiving 1095-C if they know they had coverage for the entire year</a:t>
            </a:r>
          </a:p>
          <a:p>
            <a:r>
              <a:rPr lang="en-US" dirty="0"/>
              <a:t>Employees enrolled in ACA Marketplace plans must report UF’s offer of employer-sponsored health coverage to IRS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8029" t="31406" r="23133" b="34882"/>
          <a:stretch/>
        </p:blipFill>
        <p:spPr>
          <a:xfrm rot="21176095">
            <a:off x="9271522" y="1380201"/>
            <a:ext cx="2279624" cy="1009697"/>
          </a:xfrm>
          <a:prstGeom prst="rect">
            <a:avLst/>
          </a:prstGeom>
        </p:spPr>
      </p:pic>
    </p:spTree>
    <p:extLst>
      <p:ext uri="{BB962C8B-B14F-4D97-AF65-F5344CB8AC3E}">
        <p14:creationId xmlns:p14="http://schemas.microsoft.com/office/powerpoint/2010/main" val="1314945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Marketplace Tax Credit Notices</a:t>
            </a:r>
          </a:p>
        </p:txBody>
      </p:sp>
      <p:sp>
        <p:nvSpPr>
          <p:cNvPr id="3" name="Content Placeholder 2"/>
          <p:cNvSpPr>
            <a:spLocks noGrp="1"/>
          </p:cNvSpPr>
          <p:nvPr>
            <p:ph idx="1"/>
          </p:nvPr>
        </p:nvSpPr>
        <p:spPr>
          <a:xfrm>
            <a:off x="838200" y="1825625"/>
            <a:ext cx="10515600" cy="2469284"/>
          </a:xfrm>
        </p:spPr>
        <p:txBody>
          <a:bodyPr>
            <a:normAutofit lnSpcReduction="10000"/>
          </a:bodyPr>
          <a:lstStyle/>
          <a:p>
            <a:r>
              <a:rPr lang="en-US" sz="2600" dirty="0"/>
              <a:t>Employees using Healthcare Marketplace may qualify for premium tax credit</a:t>
            </a:r>
          </a:p>
          <a:p>
            <a:r>
              <a:rPr lang="en-US" sz="2600" dirty="0"/>
              <a:t>UF is subject to penalty if full-time employee offered coverage by UF receives the tax credit</a:t>
            </a:r>
          </a:p>
          <a:p>
            <a:r>
              <a:rPr lang="en-US" sz="2600" dirty="0"/>
              <a:t>If tax credit notice received by departmental UF campus location, forward to UFHR Benefits immediately (fax, email, or postal mail):</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7" name="TextBox 6"/>
          <p:cNvSpPr txBox="1"/>
          <p:nvPr/>
        </p:nvSpPr>
        <p:spPr>
          <a:xfrm>
            <a:off x="1371600" y="4164450"/>
            <a:ext cx="9448799" cy="2308324"/>
          </a:xfrm>
          <a:prstGeom prst="rect">
            <a:avLst/>
          </a:prstGeom>
          <a:noFill/>
        </p:spPr>
        <p:txBody>
          <a:bodyPr wrap="square" numCol="3" rtlCol="0">
            <a:spAutoFit/>
          </a:bodyPr>
          <a:lstStyle/>
          <a:p>
            <a:pPr lvl="0">
              <a:defRPr/>
            </a:pPr>
            <a:r>
              <a:rPr lang="en-US" altLang="en-US" sz="2400" b="1" dirty="0">
                <a:solidFill>
                  <a:srgbClr val="000000"/>
                </a:solidFill>
              </a:rPr>
              <a:t>Physical Address: 	</a:t>
            </a:r>
          </a:p>
          <a:p>
            <a:pPr lvl="0">
              <a:defRPr/>
            </a:pPr>
            <a:r>
              <a:rPr lang="en-US" altLang="en-US" sz="2400" dirty="0">
                <a:solidFill>
                  <a:srgbClr val="000000"/>
                </a:solidFill>
              </a:rPr>
              <a:t>UFHR  Benefits</a:t>
            </a:r>
          </a:p>
          <a:p>
            <a:pPr lvl="0">
              <a:defRPr/>
            </a:pPr>
            <a:r>
              <a:rPr lang="en-US" altLang="en-US" sz="2400" dirty="0">
                <a:solidFill>
                  <a:srgbClr val="000000"/>
                </a:solidFill>
              </a:rPr>
              <a:t>Attn: Stewart V. King</a:t>
            </a:r>
          </a:p>
          <a:p>
            <a:pPr lvl="0">
              <a:defRPr/>
            </a:pPr>
            <a:r>
              <a:rPr lang="en-US" altLang="en-US" sz="2400" dirty="0">
                <a:solidFill>
                  <a:srgbClr val="000000"/>
                </a:solidFill>
              </a:rPr>
              <a:t>903 W. University Ave.</a:t>
            </a:r>
          </a:p>
          <a:p>
            <a:pPr lvl="0">
              <a:defRPr/>
            </a:pPr>
            <a:r>
              <a:rPr lang="en-US" altLang="en-US" sz="2400" dirty="0">
                <a:solidFill>
                  <a:srgbClr val="000000"/>
                </a:solidFill>
              </a:rPr>
              <a:t>Gainesville, FL 32606</a:t>
            </a:r>
          </a:p>
          <a:p>
            <a:pPr lvl="0">
              <a:defRPr/>
            </a:pPr>
            <a:endParaRPr lang="en-US" altLang="en-US" sz="2400" dirty="0">
              <a:solidFill>
                <a:srgbClr val="000000"/>
              </a:solidFill>
            </a:endParaRPr>
          </a:p>
          <a:p>
            <a:pPr lvl="0">
              <a:defRPr/>
            </a:pPr>
            <a:r>
              <a:rPr lang="en-US" altLang="en-US" sz="2400" b="1" dirty="0">
                <a:solidFill>
                  <a:srgbClr val="000000"/>
                </a:solidFill>
              </a:rPr>
              <a:t>Campus Mailing Address:</a:t>
            </a:r>
          </a:p>
          <a:p>
            <a:pPr lvl="0">
              <a:defRPr/>
            </a:pPr>
            <a:r>
              <a:rPr lang="en-US" altLang="en-US" sz="2400" dirty="0">
                <a:solidFill>
                  <a:srgbClr val="000000"/>
                </a:solidFill>
              </a:rPr>
              <a:t>UFHR Benefits	</a:t>
            </a:r>
          </a:p>
          <a:p>
            <a:pPr>
              <a:defRPr/>
            </a:pPr>
            <a:r>
              <a:rPr lang="en-US" altLang="en-US" sz="2400" dirty="0">
                <a:solidFill>
                  <a:srgbClr val="000000"/>
                </a:solidFill>
              </a:rPr>
              <a:t>Attn: Stewart V. King</a:t>
            </a:r>
          </a:p>
          <a:p>
            <a:pPr lvl="0">
              <a:defRPr/>
            </a:pPr>
            <a:r>
              <a:rPr lang="en-US" altLang="en-US" sz="2400" dirty="0">
                <a:solidFill>
                  <a:srgbClr val="000000"/>
                </a:solidFill>
              </a:rPr>
              <a:t>P.O. Box 115007</a:t>
            </a:r>
          </a:p>
          <a:p>
            <a:pPr lvl="0">
              <a:defRPr/>
            </a:pPr>
            <a:endParaRPr lang="en-US" altLang="en-US" sz="2400" dirty="0">
              <a:solidFill>
                <a:srgbClr val="000000"/>
              </a:solidFill>
            </a:endParaRPr>
          </a:p>
          <a:p>
            <a:pPr lvl="0">
              <a:defRPr/>
            </a:pPr>
            <a:r>
              <a:rPr lang="en-US" altLang="en-US" sz="2400" b="1" dirty="0">
                <a:solidFill>
                  <a:srgbClr val="000000"/>
                </a:solidFill>
              </a:rPr>
              <a:t>Email:</a:t>
            </a:r>
            <a:r>
              <a:rPr lang="en-US" altLang="en-US" sz="2400" dirty="0">
                <a:solidFill>
                  <a:srgbClr val="000000"/>
                </a:solidFill>
              </a:rPr>
              <a:t> </a:t>
            </a:r>
            <a:r>
              <a:rPr lang="en-US" altLang="en-US" sz="2400" dirty="0">
                <a:solidFill>
                  <a:srgbClr val="000000"/>
                </a:solidFill>
                <a:hlinkClick r:id="rId4"/>
              </a:rPr>
              <a:t>svking91@ufl.edu</a:t>
            </a:r>
            <a:endParaRPr lang="en-US" altLang="en-US" sz="2400" dirty="0">
              <a:solidFill>
                <a:srgbClr val="000000"/>
              </a:solidFill>
            </a:endParaRPr>
          </a:p>
          <a:p>
            <a:pPr lvl="0" algn="ctr">
              <a:defRPr/>
            </a:pPr>
            <a:endParaRPr lang="en-US" altLang="en-US" sz="2400" dirty="0">
              <a:solidFill>
                <a:srgbClr val="000000"/>
              </a:solidFill>
            </a:endParaRPr>
          </a:p>
          <a:p>
            <a:pPr lvl="0">
              <a:defRPr/>
            </a:pPr>
            <a:r>
              <a:rPr lang="en-US" altLang="en-US" sz="2400" b="1" dirty="0">
                <a:solidFill>
                  <a:srgbClr val="000000"/>
                </a:solidFill>
              </a:rPr>
              <a:t>Fax: </a:t>
            </a:r>
            <a:r>
              <a:rPr lang="en-US" altLang="en-US" sz="2400" dirty="0">
                <a:solidFill>
                  <a:srgbClr val="000000"/>
                </a:solidFill>
              </a:rPr>
              <a:t>(352) 392-5166</a:t>
            </a:r>
          </a:p>
          <a:p>
            <a:pPr lvl="0" algn="ctr">
              <a:defRPr/>
            </a:pPr>
            <a:endParaRPr lang="en-US" altLang="en-US" sz="2000" dirty="0">
              <a:solidFill>
                <a:srgbClr val="000000"/>
              </a:solidFill>
            </a:endParaRPr>
          </a:p>
          <a:p>
            <a:pPr lvl="0" algn="ctr">
              <a:defRPr/>
            </a:pPr>
            <a:endParaRPr lang="en-US" altLang="en-US" sz="2000" dirty="0">
              <a:solidFill>
                <a:srgbClr val="000000"/>
              </a:solidFill>
            </a:endParaRPr>
          </a:p>
          <a:p>
            <a:endParaRPr lang="en-US" sz="2000" dirty="0"/>
          </a:p>
        </p:txBody>
      </p:sp>
    </p:spTree>
    <p:extLst>
      <p:ext uri="{BB962C8B-B14F-4D97-AF65-F5344CB8AC3E}">
        <p14:creationId xmlns:p14="http://schemas.microsoft.com/office/powerpoint/2010/main" val="380748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387159"/>
            <a:ext cx="10515600" cy="1325563"/>
          </a:xfrm>
        </p:spPr>
        <p:txBody>
          <a:bodyPr anchor="b"/>
          <a:lstStyle/>
          <a:p>
            <a:r>
              <a:rPr lang="en-US" dirty="0" err="1">
                <a:solidFill>
                  <a:srgbClr val="FF6600"/>
                </a:solidFill>
                <a:latin typeface="Century Schoolbook" panose="02040604050505020304" pitchFamily="18" charset="0"/>
              </a:rPr>
              <a:t>GatorPerks</a:t>
            </a:r>
            <a:r>
              <a:rPr lang="en-US" dirty="0">
                <a:solidFill>
                  <a:srgbClr val="FF6600"/>
                </a:solidFill>
                <a:latin typeface="Century Schoolbook" panose="02040604050505020304" pitchFamily="18" charset="0"/>
              </a:rPr>
              <a:t> Discount Program</a:t>
            </a:r>
          </a:p>
        </p:txBody>
      </p:sp>
      <p:sp>
        <p:nvSpPr>
          <p:cNvPr id="3" name="Content Placeholder 2"/>
          <p:cNvSpPr>
            <a:spLocks noGrp="1"/>
          </p:cNvSpPr>
          <p:nvPr>
            <p:ph idx="1"/>
          </p:nvPr>
        </p:nvSpPr>
        <p:spPr>
          <a:xfrm>
            <a:off x="3036636" y="1842595"/>
            <a:ext cx="8805386" cy="2936152"/>
          </a:xfrm>
        </p:spPr>
        <p:txBody>
          <a:bodyPr>
            <a:noAutofit/>
          </a:bodyPr>
          <a:lstStyle/>
          <a:p>
            <a:pPr marL="914400" lvl="2" indent="-457200" eaLnBrk="0" fontAlgn="base" hangingPunct="0">
              <a:lnSpc>
                <a:spcPct val="107000"/>
              </a:lnSpc>
              <a:spcBef>
                <a:spcPct val="0"/>
              </a:spcBef>
              <a:spcAft>
                <a:spcPct val="0"/>
              </a:spcAft>
              <a:buFont typeface="Wingdings" panose="05000000000000000000" pitchFamily="2" charset="2"/>
              <a:buChar char="§"/>
            </a:pPr>
            <a:r>
              <a:rPr lang="en-US" altLang="en-US" sz="3200" kern="0" dirty="0" err="1">
                <a:solidFill>
                  <a:srgbClr val="000000"/>
                </a:solidFill>
                <a:ea typeface="Calibri" panose="020F0502020204030204" pitchFamily="34" charset="0"/>
                <a:cs typeface="Times New Roman" panose="02020603050405020304" pitchFamily="18" charset="0"/>
              </a:rPr>
              <a:t>GatorPerks</a:t>
            </a:r>
            <a:r>
              <a:rPr lang="en-US" altLang="en-US" sz="3200" kern="0" dirty="0">
                <a:solidFill>
                  <a:srgbClr val="000000"/>
                </a:solidFill>
                <a:ea typeface="Calibri" panose="020F0502020204030204" pitchFamily="34" charset="0"/>
                <a:cs typeface="Times New Roman" panose="02020603050405020304" pitchFamily="18" charset="0"/>
              </a:rPr>
              <a:t> offers exclusive discounts for UF faculty and staff</a:t>
            </a:r>
          </a:p>
          <a:p>
            <a:pPr marL="914400" lvl="2" indent="-457200" eaLnBrk="0" fontAlgn="base" hangingPunct="0">
              <a:lnSpc>
                <a:spcPct val="107000"/>
              </a:lnSpc>
              <a:spcBef>
                <a:spcPct val="0"/>
              </a:spcBef>
              <a:spcAft>
                <a:spcPct val="0"/>
              </a:spcAft>
              <a:buFont typeface="Wingdings" panose="05000000000000000000" pitchFamily="2" charset="2"/>
              <a:buChar char="§"/>
            </a:pPr>
            <a:r>
              <a:rPr lang="en-US" altLang="en-US" sz="3200" kern="0" dirty="0">
                <a:solidFill>
                  <a:srgbClr val="000000"/>
                </a:solidFill>
                <a:ea typeface="Calibri" panose="020F0502020204030204" pitchFamily="34" charset="0"/>
                <a:cs typeface="Times New Roman" panose="02020603050405020304" pitchFamily="18" charset="0"/>
              </a:rPr>
              <a:t>Savings on travel, entertainment, restaurants, wellness, retail, and more!</a:t>
            </a:r>
          </a:p>
          <a:p>
            <a:pPr marL="914400" lvl="2" indent="-457200" eaLnBrk="0" fontAlgn="base" hangingPunct="0">
              <a:lnSpc>
                <a:spcPct val="107000"/>
              </a:lnSpc>
              <a:spcBef>
                <a:spcPct val="0"/>
              </a:spcBef>
              <a:spcAft>
                <a:spcPct val="0"/>
              </a:spcAft>
              <a:buFont typeface="Wingdings" panose="05000000000000000000" pitchFamily="2" charset="2"/>
              <a:buChar char="§"/>
            </a:pPr>
            <a:r>
              <a:rPr lang="en-US" sz="3200" dirty="0"/>
              <a:t>Visit the </a:t>
            </a:r>
            <a:r>
              <a:rPr lang="en-US" sz="3200" dirty="0" err="1"/>
              <a:t>GatorPerks</a:t>
            </a:r>
            <a:r>
              <a:rPr lang="en-US" sz="3200" dirty="0"/>
              <a:t> website to find out more and sign up for the newsletter:</a:t>
            </a:r>
          </a:p>
          <a:p>
            <a:pPr marL="742950" lvl="2" indent="-285750" eaLnBrk="0" fontAlgn="base" hangingPunct="0">
              <a:lnSpc>
                <a:spcPct val="107000"/>
              </a:lnSpc>
              <a:spcBef>
                <a:spcPct val="0"/>
              </a:spcBef>
              <a:spcAft>
                <a:spcPct val="0"/>
              </a:spcAft>
              <a:buFont typeface="Wingdings" panose="05000000000000000000" pitchFamily="2" charset="2"/>
              <a:buChar char="§"/>
            </a:pPr>
            <a:endParaRPr lang="en-US" altLang="en-US" sz="2800" kern="0" dirty="0">
              <a:solidFill>
                <a:srgbClr val="000000"/>
              </a:solidFill>
              <a:latin typeface="Arial"/>
              <a:ea typeface="Calibri" panose="020F0502020204030204" pitchFamily="34" charset="0"/>
              <a:cs typeface="Times New Roman" panose="02020603050405020304" pitchFamily="18" charset="0"/>
            </a:endParaRPr>
          </a:p>
          <a:p>
            <a:pPr marL="742950" lvl="2" indent="-285750" eaLnBrk="0" fontAlgn="base" hangingPunct="0">
              <a:lnSpc>
                <a:spcPct val="107000"/>
              </a:lnSpc>
              <a:spcBef>
                <a:spcPct val="0"/>
              </a:spcBef>
              <a:spcAft>
                <a:spcPct val="0"/>
              </a:spcAft>
              <a:buFont typeface="Wingdings" panose="05000000000000000000" pitchFamily="2" charset="2"/>
              <a:buChar char="§"/>
            </a:pPr>
            <a:endParaRPr lang="en-US" altLang="en-US" sz="2800" kern="0" dirty="0">
              <a:solidFill>
                <a:srgbClr val="000000"/>
              </a:solidFill>
              <a:latin typeface="Arial"/>
              <a:ea typeface="Calibri" panose="020F0502020204030204" pitchFamily="34" charset="0"/>
              <a:cs typeface="Times New Roman" panose="020206030504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43" y="2374715"/>
            <a:ext cx="2176713" cy="2176713"/>
          </a:xfrm>
          <a:prstGeom prst="rect">
            <a:avLst/>
          </a:prstGeom>
        </p:spPr>
      </p:pic>
      <p:sp>
        <p:nvSpPr>
          <p:cNvPr id="11" name="Rectangle 10"/>
          <p:cNvSpPr/>
          <p:nvPr/>
        </p:nvSpPr>
        <p:spPr>
          <a:xfrm>
            <a:off x="738131" y="5148351"/>
            <a:ext cx="10523348" cy="584775"/>
          </a:xfrm>
          <a:prstGeom prst="rect">
            <a:avLst/>
          </a:prstGeom>
        </p:spPr>
        <p:txBody>
          <a:bodyPr wrap="square">
            <a:spAutoFit/>
          </a:bodyPr>
          <a:lstStyle/>
          <a:p>
            <a:pPr lvl="1">
              <a:defRPr/>
            </a:pPr>
            <a:r>
              <a:rPr lang="en-US" sz="3200" b="1" dirty="0">
                <a:hlinkClick r:id="rId5"/>
              </a:rPr>
              <a:t>https://benefits.hr.ufl.edu/gatorperks/discount-program/</a:t>
            </a:r>
            <a:endParaRPr lang="en-US" sz="3200" b="1" dirty="0"/>
          </a:p>
        </p:txBody>
      </p:sp>
    </p:spTree>
    <p:extLst>
      <p:ext uri="{BB962C8B-B14F-4D97-AF65-F5344CB8AC3E}">
        <p14:creationId xmlns:p14="http://schemas.microsoft.com/office/powerpoint/2010/main" val="1451090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387159"/>
            <a:ext cx="10515600" cy="1325563"/>
          </a:xfrm>
        </p:spPr>
        <p:txBody>
          <a:bodyPr anchor="b"/>
          <a:lstStyle/>
          <a:p>
            <a:r>
              <a:rPr lang="en-US" dirty="0">
                <a:solidFill>
                  <a:srgbClr val="FF6600"/>
                </a:solidFill>
                <a:latin typeface="Century Schoolbook" panose="02040604050505020304" pitchFamily="18" charset="0"/>
              </a:rPr>
              <a:t>UFHR Benefits Resources</a:t>
            </a:r>
          </a:p>
        </p:txBody>
      </p:sp>
      <p:sp>
        <p:nvSpPr>
          <p:cNvPr id="3" name="Content Placeholder 2"/>
          <p:cNvSpPr>
            <a:spLocks noGrp="1"/>
          </p:cNvSpPr>
          <p:nvPr>
            <p:ph idx="1"/>
          </p:nvPr>
        </p:nvSpPr>
        <p:spPr>
          <a:xfrm>
            <a:off x="738131" y="1825625"/>
            <a:ext cx="11039341" cy="1886839"/>
          </a:xfrm>
        </p:spPr>
        <p:txBody>
          <a:bodyPr>
            <a:noAutofit/>
          </a:bodyPr>
          <a:lstStyle/>
          <a:p>
            <a:pPr marL="742950" lvl="2" indent="-285750" eaLnBrk="0" fontAlgn="base" hangingPunct="0">
              <a:lnSpc>
                <a:spcPct val="107000"/>
              </a:lnSpc>
              <a:spcBef>
                <a:spcPts val="600"/>
              </a:spcBef>
              <a:spcAft>
                <a:spcPct val="0"/>
              </a:spcAft>
              <a:buFont typeface="Wingdings" panose="05000000000000000000" pitchFamily="2" charset="2"/>
              <a:buChar char="§"/>
            </a:pPr>
            <a:r>
              <a:rPr lang="en-US" altLang="en-US" sz="2800" kern="0" dirty="0">
                <a:solidFill>
                  <a:srgbClr val="000000"/>
                </a:solidFill>
                <a:latin typeface="Arial"/>
                <a:ea typeface="Calibri" panose="020F0502020204030204" pitchFamily="34" charset="0"/>
                <a:cs typeface="Times New Roman" panose="02020603050405020304" pitchFamily="18" charset="0"/>
              </a:rPr>
              <a:t>              </a:t>
            </a:r>
            <a:r>
              <a:rPr lang="en-US" altLang="en-US" sz="2700" kern="0" dirty="0">
                <a:solidFill>
                  <a:srgbClr val="000000"/>
                </a:solidFill>
                <a:ea typeface="Calibri" panose="020F0502020204030204" pitchFamily="34" charset="0"/>
                <a:cs typeface="Times New Roman" panose="02020603050405020304" pitchFamily="18" charset="0"/>
              </a:rPr>
              <a:t>(</a:t>
            </a:r>
            <a:r>
              <a:rPr lang="en-US" altLang="en-US" sz="2700" kern="0" dirty="0">
                <a:solidFill>
                  <a:srgbClr val="000000"/>
                </a:solidFill>
                <a:ea typeface="Calibri" panose="020F0502020204030204" pitchFamily="34" charset="0"/>
                <a:cs typeface="Times New Roman" panose="02020603050405020304" pitchFamily="18" charset="0"/>
                <a:hlinkClick r:id="rId3"/>
              </a:rPr>
              <a:t>online</a:t>
            </a:r>
            <a:r>
              <a:rPr lang="en-US" altLang="en-US" sz="2700" kern="0" dirty="0">
                <a:solidFill>
                  <a:srgbClr val="000000"/>
                </a:solidFill>
                <a:ea typeface="Calibri" panose="020F0502020204030204" pitchFamily="34" charset="0"/>
                <a:cs typeface="Times New Roman" panose="02020603050405020304" pitchFamily="18" charset="0"/>
              </a:rPr>
              <a:t> virtual benefits counselor)</a:t>
            </a:r>
          </a:p>
          <a:p>
            <a:pPr marL="742950" lvl="2" indent="-285750" eaLnBrk="0" fontAlgn="base" hangingPunct="0">
              <a:lnSpc>
                <a:spcPct val="107000"/>
              </a:lnSpc>
              <a:spcBef>
                <a:spcPts val="600"/>
              </a:spcBef>
              <a:spcAft>
                <a:spcPct val="0"/>
              </a:spcAft>
              <a:buFont typeface="Wingdings" panose="05000000000000000000" pitchFamily="2" charset="2"/>
              <a:buChar char="§"/>
            </a:pPr>
            <a:r>
              <a:rPr lang="en-US" altLang="en-US" sz="2700" kern="0" dirty="0">
                <a:solidFill>
                  <a:srgbClr val="000000"/>
                </a:solidFill>
                <a:ea typeface="Calibri" panose="020F0502020204030204" pitchFamily="34" charset="0"/>
                <a:cs typeface="Times New Roman" panose="02020603050405020304" pitchFamily="18" charset="0"/>
              </a:rPr>
              <a:t>UFHR </a:t>
            </a:r>
            <a:r>
              <a:rPr lang="en-US" altLang="en-US" sz="2700" kern="0" dirty="0">
                <a:solidFill>
                  <a:srgbClr val="000000"/>
                </a:solidFill>
                <a:ea typeface="Calibri" panose="020F0502020204030204" pitchFamily="34" charset="0"/>
                <a:cs typeface="Times New Roman" panose="02020603050405020304" pitchFamily="18" charset="0"/>
                <a:hlinkClick r:id="rId4"/>
              </a:rPr>
              <a:t>Benefits &amp; Rewards website </a:t>
            </a:r>
            <a:r>
              <a:rPr lang="en-US" altLang="en-US" sz="2700" kern="0" dirty="0">
                <a:solidFill>
                  <a:srgbClr val="000000"/>
                </a:solidFill>
                <a:ea typeface="Calibri" panose="020F0502020204030204" pitchFamily="34" charset="0"/>
                <a:cs typeface="Times New Roman" panose="02020603050405020304" pitchFamily="18" charset="0"/>
              </a:rPr>
              <a:t>“Latest News”</a:t>
            </a:r>
          </a:p>
          <a:p>
            <a:pPr marL="742950" lvl="2" indent="-285750" eaLnBrk="0" fontAlgn="base" hangingPunct="0">
              <a:lnSpc>
                <a:spcPct val="107000"/>
              </a:lnSpc>
              <a:spcBef>
                <a:spcPts val="600"/>
              </a:spcBef>
              <a:spcAft>
                <a:spcPct val="0"/>
              </a:spcAft>
              <a:buFont typeface="Wingdings" panose="05000000000000000000" pitchFamily="2" charset="2"/>
              <a:buChar char="§"/>
            </a:pPr>
            <a:r>
              <a:rPr lang="en-US" altLang="en-US" sz="2700" kern="0" dirty="0">
                <a:solidFill>
                  <a:srgbClr val="000000"/>
                </a:solidFill>
                <a:ea typeface="Calibri" panose="020F0502020204030204" pitchFamily="34" charset="0"/>
                <a:cs typeface="Times New Roman" panose="02020603050405020304" pitchFamily="18" charset="0"/>
                <a:hlinkClick r:id="rId5"/>
              </a:rPr>
              <a:t>UF at Work</a:t>
            </a:r>
            <a:r>
              <a:rPr lang="en-US" altLang="en-US" sz="2700" kern="0" dirty="0">
                <a:solidFill>
                  <a:srgbClr val="000000"/>
                </a:solidFill>
                <a:ea typeface="Calibri" panose="020F0502020204030204" pitchFamily="34" charset="0"/>
                <a:cs typeface="Times New Roman" panose="02020603050405020304" pitchFamily="18" charset="0"/>
              </a:rPr>
              <a:t> newsletter articles</a:t>
            </a:r>
          </a:p>
          <a:p>
            <a:pPr marL="742950" lvl="2" indent="-285750" eaLnBrk="0" fontAlgn="base" hangingPunct="0">
              <a:lnSpc>
                <a:spcPct val="107000"/>
              </a:lnSpc>
              <a:spcBef>
                <a:spcPts val="600"/>
              </a:spcBef>
              <a:spcAft>
                <a:spcPct val="0"/>
              </a:spcAft>
              <a:buFont typeface="Wingdings" panose="05000000000000000000" pitchFamily="2" charset="2"/>
              <a:buChar char="§"/>
            </a:pPr>
            <a:r>
              <a:rPr lang="en-US" altLang="en-US" sz="2700" kern="0" dirty="0">
                <a:solidFill>
                  <a:srgbClr val="000000"/>
                </a:solidFill>
                <a:ea typeface="Calibri" panose="020F0502020204030204" pitchFamily="34" charset="0"/>
                <a:cs typeface="Times New Roman" panose="02020603050405020304" pitchFamily="18" charset="0"/>
              </a:rPr>
              <a:t>Contact a UFHR Benefits Specialist:</a:t>
            </a:r>
          </a:p>
          <a:p>
            <a:pPr marL="1200150" lvl="3" indent="-285750" eaLnBrk="0" fontAlgn="base" hangingPunct="0">
              <a:lnSpc>
                <a:spcPct val="107000"/>
              </a:lnSpc>
              <a:spcBef>
                <a:spcPts val="600"/>
              </a:spcBef>
              <a:spcAft>
                <a:spcPct val="0"/>
              </a:spcAft>
              <a:buFont typeface="Wingdings" panose="05000000000000000000" pitchFamily="2" charset="2"/>
              <a:buChar char="§"/>
            </a:pPr>
            <a:r>
              <a:rPr lang="en-US" altLang="en-US" sz="2700" kern="0" dirty="0">
                <a:solidFill>
                  <a:srgbClr val="000000"/>
                </a:solidFill>
                <a:ea typeface="Calibri" panose="020F0502020204030204" pitchFamily="34" charset="0"/>
                <a:cs typeface="Times New Roman" panose="02020603050405020304" pitchFamily="18" charset="0"/>
              </a:rPr>
              <a:t>Call (352) 392-2477</a:t>
            </a:r>
          </a:p>
          <a:p>
            <a:pPr marL="1200150" lvl="3" indent="-285750" eaLnBrk="0" fontAlgn="base" hangingPunct="0">
              <a:lnSpc>
                <a:spcPct val="107000"/>
              </a:lnSpc>
              <a:spcBef>
                <a:spcPts val="600"/>
              </a:spcBef>
              <a:spcAft>
                <a:spcPct val="0"/>
              </a:spcAft>
              <a:buFont typeface="Wingdings" panose="05000000000000000000" pitchFamily="2" charset="2"/>
              <a:buChar char="§"/>
            </a:pPr>
            <a:r>
              <a:rPr lang="en-US" altLang="en-US" sz="2700" kern="0" dirty="0">
                <a:solidFill>
                  <a:srgbClr val="000000"/>
                </a:solidFill>
                <a:ea typeface="Calibri" panose="020F0502020204030204" pitchFamily="34" charset="0"/>
                <a:cs typeface="Times New Roman" panose="02020603050405020304" pitchFamily="18" charset="0"/>
              </a:rPr>
              <a:t>Email </a:t>
            </a:r>
            <a:r>
              <a:rPr lang="en-US" altLang="en-US" sz="2700" kern="0" dirty="0">
                <a:solidFill>
                  <a:srgbClr val="000000"/>
                </a:solidFill>
                <a:ea typeface="Calibri" panose="020F0502020204030204" pitchFamily="34" charset="0"/>
                <a:cs typeface="Times New Roman" panose="02020603050405020304" pitchFamily="18" charset="0"/>
                <a:hlinkClick r:id="rId6"/>
              </a:rPr>
              <a:t>benefits@ufl.edu</a:t>
            </a:r>
            <a:endParaRPr lang="en-US" altLang="en-US" sz="2700" kern="0" dirty="0">
              <a:solidFill>
                <a:srgbClr val="000000"/>
              </a:solidFill>
              <a:ea typeface="Calibri" panose="020F0502020204030204" pitchFamily="34" charset="0"/>
              <a:cs typeface="Times New Roman" panose="02020603050405020304" pitchFamily="18" charset="0"/>
            </a:endParaRPr>
          </a:p>
          <a:p>
            <a:pPr marL="1200150" lvl="3" indent="-285750" eaLnBrk="0" fontAlgn="base" hangingPunct="0">
              <a:lnSpc>
                <a:spcPct val="107000"/>
              </a:lnSpc>
              <a:spcBef>
                <a:spcPts val="600"/>
              </a:spcBef>
              <a:spcAft>
                <a:spcPct val="0"/>
              </a:spcAft>
              <a:buFont typeface="Wingdings" panose="05000000000000000000" pitchFamily="2" charset="2"/>
              <a:buChar char="§"/>
            </a:pPr>
            <a:r>
              <a:rPr lang="en-US" altLang="en-US" sz="2700" kern="0" dirty="0">
                <a:solidFill>
                  <a:srgbClr val="000000"/>
                </a:solidFill>
                <a:ea typeface="Calibri" panose="020F0502020204030204" pitchFamily="34" charset="0"/>
                <a:cs typeface="Times New Roman" panose="02020603050405020304" pitchFamily="18" charset="0"/>
                <a:hlinkClick r:id="rId7"/>
              </a:rPr>
              <a:t>Schedule an appointment</a:t>
            </a:r>
            <a:r>
              <a:rPr lang="en-US" altLang="en-US" sz="2700" kern="0" dirty="0">
                <a:solidFill>
                  <a:srgbClr val="000000"/>
                </a:solidFill>
                <a:ea typeface="Calibri" panose="020F0502020204030204" pitchFamily="34" charset="0"/>
                <a:cs typeface="Times New Roman" panose="02020603050405020304" pitchFamily="18" charset="0"/>
              </a:rPr>
              <a:t> </a:t>
            </a:r>
          </a:p>
          <a:p>
            <a:pPr marL="1200150" lvl="3" indent="-285750" eaLnBrk="0" fontAlgn="base" hangingPunct="0">
              <a:lnSpc>
                <a:spcPct val="107000"/>
              </a:lnSpc>
              <a:spcBef>
                <a:spcPts val="600"/>
              </a:spcBef>
              <a:spcAft>
                <a:spcPct val="0"/>
              </a:spcAft>
              <a:buFont typeface="Wingdings" panose="05000000000000000000" pitchFamily="2" charset="2"/>
              <a:buChar char="§"/>
            </a:pPr>
            <a:r>
              <a:rPr lang="en-US" altLang="en-US" sz="2700" kern="0" dirty="0">
                <a:solidFill>
                  <a:srgbClr val="000000"/>
                </a:solidFill>
                <a:ea typeface="Calibri" panose="020F0502020204030204" pitchFamily="34" charset="0"/>
                <a:cs typeface="Times New Roman" panose="02020603050405020304" pitchFamily="18" charset="0"/>
              </a:rPr>
              <a:t>Use our </a:t>
            </a:r>
            <a:r>
              <a:rPr lang="en-US" altLang="en-US" sz="2700" kern="0" dirty="0">
                <a:solidFill>
                  <a:srgbClr val="000000"/>
                </a:solidFill>
                <a:ea typeface="Calibri" panose="020F0502020204030204" pitchFamily="34" charset="0"/>
                <a:cs typeface="Times New Roman" panose="02020603050405020304" pitchFamily="18" charset="0"/>
                <a:hlinkClick r:id="rId8"/>
              </a:rPr>
              <a:t>Contact Form</a:t>
            </a:r>
            <a:r>
              <a:rPr lang="en-US" altLang="en-US" sz="2700" kern="0" dirty="0">
                <a:solidFill>
                  <a:srgbClr val="000000"/>
                </a:solidFill>
                <a:ea typeface="Calibri" panose="020F0502020204030204" pitchFamily="34" charset="0"/>
                <a:cs typeface="Times New Roman" panose="02020603050405020304" pitchFamily="18" charset="0"/>
              </a:rPr>
              <a:t> (found on UFHR Benefits website)</a:t>
            </a:r>
          </a:p>
          <a:p>
            <a:pPr marL="1200150" lvl="3" indent="-285750" eaLnBrk="0" fontAlgn="base" hangingPunct="0">
              <a:lnSpc>
                <a:spcPct val="107000"/>
              </a:lnSpc>
              <a:spcBef>
                <a:spcPct val="0"/>
              </a:spcBef>
              <a:spcAft>
                <a:spcPct val="0"/>
              </a:spcAft>
              <a:buFont typeface="Wingdings" panose="05000000000000000000" pitchFamily="2" charset="2"/>
              <a:buChar char="§"/>
            </a:pPr>
            <a:endParaRPr lang="en-US" altLang="en-US" sz="2700" kern="0" dirty="0">
              <a:solidFill>
                <a:srgbClr val="000000"/>
              </a:solidFill>
              <a:ea typeface="Calibri" panose="020F0502020204030204" pitchFamily="34" charset="0"/>
              <a:cs typeface="Times New Roman" panose="020206030504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9"/>
          <a:stretch>
            <a:fillRect/>
          </a:stretch>
        </p:blipFill>
        <p:spPr>
          <a:xfrm>
            <a:off x="116200" y="121004"/>
            <a:ext cx="857143" cy="704762"/>
          </a:xfrm>
          <a:prstGeom prst="rect">
            <a:avLst/>
          </a:prstGeom>
        </p:spPr>
      </p:pic>
      <p:pic>
        <p:nvPicPr>
          <p:cNvPr id="9" name="Picture 6">
            <a:hlinkClick r:id="rId3"/>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91056" y="1825624"/>
            <a:ext cx="1223745" cy="43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759952" y="2460870"/>
            <a:ext cx="2728991" cy="272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94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HR Building Renovation</a:t>
            </a:r>
          </a:p>
        </p:txBody>
      </p:sp>
      <p:sp>
        <p:nvSpPr>
          <p:cNvPr id="3" name="Content Placeholder 2"/>
          <p:cNvSpPr>
            <a:spLocks noGrp="1"/>
          </p:cNvSpPr>
          <p:nvPr>
            <p:ph idx="1"/>
          </p:nvPr>
        </p:nvSpPr>
        <p:spPr/>
        <p:txBody>
          <a:bodyPr>
            <a:normAutofit fontScale="92500" lnSpcReduction="10000"/>
          </a:bodyPr>
          <a:lstStyle/>
          <a:p>
            <a:pPr lvl="0"/>
            <a:r>
              <a:rPr lang="en-US" dirty="0"/>
              <a:t>We are targeting to be out of the HR building by </a:t>
            </a:r>
            <a:r>
              <a:rPr lang="en-US" b="1" dirty="0"/>
              <a:t>March 1</a:t>
            </a:r>
            <a:endParaRPr lang="en-US" dirty="0"/>
          </a:p>
          <a:p>
            <a:pPr lvl="1"/>
            <a:r>
              <a:rPr lang="en-US" dirty="0"/>
              <a:t>720 Building (Ayers Building), including benefits and background checks</a:t>
            </a:r>
          </a:p>
          <a:p>
            <a:pPr lvl="1"/>
            <a:r>
              <a:rPr lang="en-US" dirty="0"/>
              <a:t>Training and Org Development—East campus</a:t>
            </a:r>
          </a:p>
          <a:p>
            <a:pPr lvl="1"/>
            <a:r>
              <a:rPr lang="en-US" dirty="0"/>
              <a:t>Employee Relations—Yon Hall (satellite offices will not be disrupted)</a:t>
            </a:r>
          </a:p>
          <a:p>
            <a:r>
              <a:rPr lang="en-US" dirty="0"/>
              <a:t>All phone numbers and emails will stay the same</a:t>
            </a:r>
          </a:p>
          <a:p>
            <a:pPr marL="457200" lvl="1" indent="0">
              <a:buNone/>
            </a:pPr>
            <a:endParaRPr lang="en-US" dirty="0"/>
          </a:p>
          <a:p>
            <a:pPr lvl="0"/>
            <a:r>
              <a:rPr lang="en-US" dirty="0"/>
              <a:t>Expect to be back onsite in early Fall Semester</a:t>
            </a:r>
          </a:p>
          <a:p>
            <a:pPr lvl="0"/>
            <a:endParaRPr lang="en-US" dirty="0"/>
          </a:p>
          <a:p>
            <a:pPr lvl="0"/>
            <a:r>
              <a:rPr lang="en-US" dirty="0"/>
              <a:t>HR Forum will be at </a:t>
            </a:r>
            <a:r>
              <a:rPr lang="en-US" dirty="0" err="1"/>
              <a:t>Smathers</a:t>
            </a:r>
            <a:r>
              <a:rPr lang="en-US" dirty="0"/>
              <a:t> Library, Room 100</a:t>
            </a:r>
          </a:p>
          <a:p>
            <a:pPr lvl="1"/>
            <a:r>
              <a:rPr lang="en-US" dirty="0"/>
              <a:t>March through October</a:t>
            </a:r>
          </a:p>
          <a:p>
            <a:pPr lvl="1"/>
            <a:r>
              <a:rPr lang="en-US" dirty="0"/>
              <a:t>No media-site will be available, but the </a:t>
            </a:r>
            <a:r>
              <a:rPr lang="en-US" dirty="0" err="1"/>
              <a:t>PPTs</a:t>
            </a:r>
            <a:r>
              <a:rPr lang="en-US" dirty="0"/>
              <a:t> will be displayed after</a:t>
            </a:r>
          </a:p>
          <a:p>
            <a:pPr lvl="0"/>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9862673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rotWithShape="1">
          <a:blip r:embed="rId4"/>
          <a:srcRect l="13789" t="26750" r="26767" b="13054"/>
          <a:stretch/>
        </p:blipFill>
        <p:spPr>
          <a:xfrm>
            <a:off x="1182255" y="500203"/>
            <a:ext cx="10349346" cy="5676759"/>
          </a:xfrm>
          <a:prstGeom prst="rect">
            <a:avLst/>
          </a:prstGeo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77989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6" name="Content Placeholder 5"/>
          <p:cNvSpPr>
            <a:spLocks noGrp="1"/>
          </p:cNvSpPr>
          <p:nvPr>
            <p:ph idx="1"/>
          </p:nvPr>
        </p:nvSpPr>
        <p:spPr/>
        <p:txBody>
          <a:bodyPr/>
          <a:lstStyle/>
          <a:p>
            <a:endParaRPr lang="en-US"/>
          </a:p>
        </p:txBody>
      </p:sp>
      <p:pic>
        <p:nvPicPr>
          <p:cNvPr id="4" name="Picture 3"/>
          <p:cNvPicPr>
            <a:picLocks noChangeAspect="1"/>
          </p:cNvPicPr>
          <p:nvPr/>
        </p:nvPicPr>
        <p:blipFill rotWithShape="1">
          <a:blip r:embed="rId4"/>
          <a:srcRect l="14048" t="18367" r="27143" b="5918"/>
          <a:stretch/>
        </p:blipFill>
        <p:spPr>
          <a:xfrm>
            <a:off x="1884069" y="208183"/>
            <a:ext cx="8559005" cy="5968780"/>
          </a:xfrm>
          <a:prstGeom prst="rect">
            <a:avLst/>
          </a:prstGeom>
        </p:spPr>
      </p:pic>
      <p:sp>
        <p:nvSpPr>
          <p:cNvPr id="7" name="Title 6"/>
          <p:cNvSpPr>
            <a:spLocks noGrp="1"/>
          </p:cNvSpPr>
          <p:nvPr>
            <p:ph type="title"/>
          </p:nvPr>
        </p:nvSpPr>
        <p:spPr/>
        <p:txBody>
          <a:bodyPr/>
          <a:lstStyle/>
          <a:p>
            <a:endParaRPr lang="en-US" dirty="0"/>
          </a:p>
        </p:txBody>
      </p:sp>
    </p:spTree>
    <p:extLst>
      <p:ext uri="{BB962C8B-B14F-4D97-AF65-F5344CB8AC3E}">
        <p14:creationId xmlns:p14="http://schemas.microsoft.com/office/powerpoint/2010/main" val="34546817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6" name="Content Placeholder 5"/>
          <p:cNvSpPr>
            <a:spLocks noGrp="1"/>
          </p:cNvSpPr>
          <p:nvPr>
            <p:ph idx="1"/>
          </p:nvPr>
        </p:nvSpPr>
        <p:spPr/>
        <p:txBody>
          <a:bodyPr/>
          <a:lstStyle/>
          <a:p>
            <a:endParaRPr lang="en-US"/>
          </a:p>
        </p:txBody>
      </p:sp>
      <p:pic>
        <p:nvPicPr>
          <p:cNvPr id="3" name="Picture 2"/>
          <p:cNvPicPr>
            <a:picLocks noChangeAspect="1"/>
          </p:cNvPicPr>
          <p:nvPr/>
        </p:nvPicPr>
        <p:blipFill rotWithShape="1">
          <a:blip r:embed="rId4"/>
          <a:srcRect l="13571" t="26280" r="43750" b="6907"/>
          <a:stretch/>
        </p:blipFill>
        <p:spPr>
          <a:xfrm>
            <a:off x="2609026" y="263211"/>
            <a:ext cx="6973948" cy="5913752"/>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15869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2619" y="2599679"/>
            <a:ext cx="10515600" cy="1325563"/>
          </a:xfrm>
        </p:spPr>
        <p:txBody>
          <a:bodyPr anchor="b">
            <a:normAutofit/>
          </a:bodyPr>
          <a:lstStyle/>
          <a:p>
            <a:r>
              <a:rPr lang="en-US" sz="6000" b="1" i="1" dirty="0">
                <a:solidFill>
                  <a:srgbClr val="FF6600"/>
                </a:solidFill>
                <a:effectLst>
                  <a:outerShdw blurRad="38100" dist="38100" dir="2700000" algn="tl">
                    <a:srgbClr val="000000">
                      <a:alpha val="43137"/>
                    </a:srgbClr>
                  </a:outerShdw>
                </a:effectLst>
                <a:latin typeface="Tw Cen MT" panose="020B0602020104020603" pitchFamily="34" charset="0"/>
              </a:rPr>
              <a:t>UF Engaged</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6377231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Important Dates</a:t>
            </a:r>
          </a:p>
        </p:txBody>
      </p:sp>
      <p:sp>
        <p:nvSpPr>
          <p:cNvPr id="5" name="Content Placeholder 4"/>
          <p:cNvSpPr>
            <a:spLocks noGrp="1"/>
          </p:cNvSpPr>
          <p:nvPr>
            <p:ph idx="1"/>
          </p:nvPr>
        </p:nvSpPr>
        <p:spPr>
          <a:xfrm>
            <a:off x="838199" y="1825625"/>
            <a:ext cx="11240069" cy="4001970"/>
          </a:xfrm>
        </p:spPr>
        <p:txBody>
          <a:bodyPr>
            <a:normAutofit/>
          </a:bodyPr>
          <a:lstStyle/>
          <a:p>
            <a:pPr>
              <a:defRPr/>
            </a:pPr>
            <a:endParaRPr lang="en-US" altLang="en-US" dirty="0"/>
          </a:p>
          <a:p>
            <a:pPr>
              <a:defRPr/>
            </a:pPr>
            <a:r>
              <a:rPr lang="en-US" altLang="en-US" dirty="0"/>
              <a:t>GBAS Workshop – February 28, 2019; 8:30-11:30 a.m.; Straughn Center, 2142 Shealy Drive</a:t>
            </a:r>
          </a:p>
          <a:p>
            <a:pPr>
              <a:defRPr/>
            </a:pPr>
            <a:r>
              <a:rPr lang="en-US" altLang="en-US" b="1" dirty="0"/>
              <a:t>Next HR Forum – March 6, 2019</a:t>
            </a:r>
            <a:r>
              <a:rPr lang="en-US" altLang="en-US" dirty="0"/>
              <a:t> – Smathers Library-Room 100</a:t>
            </a:r>
          </a:p>
        </p:txBody>
      </p:sp>
    </p:spTree>
    <p:extLst>
      <p:ext uri="{BB962C8B-B14F-4D97-AF65-F5344CB8AC3E}">
        <p14:creationId xmlns:p14="http://schemas.microsoft.com/office/powerpoint/2010/main" val="11397430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rPr>
              <a:t>Thank you </a:t>
            </a:r>
            <a:br>
              <a:rPr lang="en-US" sz="5400" b="1" dirty="0">
                <a:solidFill>
                  <a:schemeClr val="bg1"/>
                </a:solidFill>
              </a:rPr>
            </a:br>
            <a:r>
              <a:rPr lang="en-US" sz="5400" b="1" dirty="0">
                <a:solidFill>
                  <a:schemeClr val="bg1"/>
                </a:solidFill>
              </a:rPr>
              <a:t>for attending the </a:t>
            </a:r>
            <a:br>
              <a:rPr lang="en-US" sz="5400" b="1" dirty="0">
                <a:solidFill>
                  <a:schemeClr val="bg1"/>
                </a:solidFill>
              </a:rPr>
            </a:br>
            <a:r>
              <a:rPr lang="en-US" sz="5400" b="1" dirty="0">
                <a:solidFill>
                  <a:schemeClr val="bg1"/>
                </a:solidFill>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i="1" dirty="0">
                <a:solidFill>
                  <a:srgbClr val="FF6600"/>
                </a:solidFill>
                <a:effectLst>
                  <a:outerShdw blurRad="38100" dist="38100" dir="2700000" algn="tl">
                    <a:srgbClr val="000000">
                      <a:alpha val="43137"/>
                    </a:srgbClr>
                  </a:outerShdw>
                </a:effectLst>
                <a:latin typeface="Tw Cen MT" panose="020B0602020104020603" pitchFamily="34" charset="0"/>
              </a:rPr>
              <a:t>UF Engaged</a:t>
            </a:r>
          </a:p>
        </p:txBody>
      </p:sp>
      <p:sp>
        <p:nvSpPr>
          <p:cNvPr id="3" name="Content Placeholder 2"/>
          <p:cNvSpPr>
            <a:spLocks noGrp="1"/>
          </p:cNvSpPr>
          <p:nvPr>
            <p:ph idx="1"/>
          </p:nvPr>
        </p:nvSpPr>
        <p:spPr>
          <a:xfrm>
            <a:off x="838200" y="1825625"/>
            <a:ext cx="9628991" cy="4351338"/>
          </a:xfrm>
        </p:spPr>
        <p:txBody>
          <a:bodyPr/>
          <a:lstStyle/>
          <a:p>
            <a:pPr>
              <a:buClr>
                <a:schemeClr val="accent3">
                  <a:lumMod val="75000"/>
                </a:schemeClr>
              </a:buClr>
              <a:buSzPct val="95000"/>
              <a:buFont typeface="Wingdings" panose="05000000000000000000" pitchFamily="2" charset="2"/>
              <a:buChar char="§"/>
            </a:pPr>
            <a:r>
              <a:rPr lang="en-US" sz="3200" dirty="0">
                <a:effectLst>
                  <a:outerShdw blurRad="38100" dist="38100" dir="2700000" algn="tl">
                    <a:srgbClr val="000000">
                      <a:alpha val="43137"/>
                    </a:srgbClr>
                  </a:outerShdw>
                </a:effectLst>
                <a:latin typeface="Tw Cen MT" panose="020B0602020104020603" pitchFamily="34" charset="0"/>
              </a:rPr>
              <a:t>With aspirations to become a Top 5 academic institution, we must redefine how performance is managed</a:t>
            </a:r>
          </a:p>
          <a:p>
            <a:pPr>
              <a:buClr>
                <a:schemeClr val="accent3">
                  <a:lumMod val="75000"/>
                </a:schemeClr>
              </a:buClr>
              <a:buSzPct val="95000"/>
              <a:buFont typeface="Wingdings" panose="05000000000000000000" pitchFamily="2" charset="2"/>
              <a:buChar char="§"/>
            </a:pPr>
            <a:r>
              <a:rPr lang="en-US" sz="3200" dirty="0">
                <a:effectLst>
                  <a:outerShdw blurRad="38100" dist="38100" dir="2700000" algn="tl">
                    <a:srgbClr val="000000">
                      <a:alpha val="43137"/>
                    </a:srgbClr>
                  </a:outerShdw>
                </a:effectLst>
                <a:latin typeface="Tw Cen MT" panose="020B0602020104020603" pitchFamily="34" charset="0"/>
              </a:rPr>
              <a:t>The current performance appraisal process is not optimal for evaluating staff performance</a:t>
            </a:r>
          </a:p>
          <a:p>
            <a:pPr>
              <a:buClr>
                <a:schemeClr val="accent3">
                  <a:lumMod val="75000"/>
                </a:schemeClr>
              </a:buClr>
              <a:buSzPct val="95000"/>
              <a:buFont typeface="Wingdings" panose="05000000000000000000" pitchFamily="2" charset="2"/>
              <a:buChar char="§"/>
            </a:pPr>
            <a:r>
              <a:rPr lang="en-US" sz="3200" dirty="0">
                <a:effectLst>
                  <a:outerShdw blurRad="38100" dist="38100" dir="2700000" algn="tl">
                    <a:srgbClr val="000000">
                      <a:alpha val="43137"/>
                    </a:srgbClr>
                  </a:outerShdw>
                </a:effectLst>
                <a:latin typeface="Tw Cen MT" panose="020B0602020104020603" pitchFamily="34" charset="0"/>
              </a:rPr>
              <a:t>We must transform the culture of performance management at UF  </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724200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i="1" dirty="0">
                <a:solidFill>
                  <a:srgbClr val="FF6600"/>
                </a:solidFill>
                <a:effectLst>
                  <a:outerShdw blurRad="38100" dist="38100" dir="2700000" algn="tl">
                    <a:srgbClr val="000000">
                      <a:alpha val="43137"/>
                    </a:srgbClr>
                  </a:outerShdw>
                </a:effectLst>
                <a:latin typeface="Tw Cen MT" panose="020B0602020104020603" pitchFamily="34" charset="0"/>
              </a:rPr>
              <a:t>UF Engaged</a:t>
            </a:r>
            <a:endParaRPr lang="en-US" sz="4800" b="1" dirty="0">
              <a:solidFill>
                <a:srgbClr val="FF6600"/>
              </a:solidFill>
              <a:effectLst>
                <a:outerShdw blurRad="38100" dist="38100" dir="2700000" algn="tl">
                  <a:srgbClr val="000000">
                    <a:alpha val="43137"/>
                  </a:srgbClr>
                </a:outerShdw>
              </a:effectLst>
              <a:latin typeface="Tw Cen MT" panose="020B0602020104020603" pitchFamily="34" charset="0"/>
            </a:endParaRPr>
          </a:p>
        </p:txBody>
      </p:sp>
      <p:sp>
        <p:nvSpPr>
          <p:cNvPr id="3" name="Content Placeholder 2"/>
          <p:cNvSpPr>
            <a:spLocks noGrp="1"/>
          </p:cNvSpPr>
          <p:nvPr>
            <p:ph idx="1"/>
          </p:nvPr>
        </p:nvSpPr>
        <p:spPr>
          <a:xfrm>
            <a:off x="1171687" y="2506662"/>
            <a:ext cx="10515600" cy="4351338"/>
          </a:xfrm>
        </p:spPr>
        <p:txBody>
          <a:bodyPr/>
          <a:lstStyle/>
          <a:p>
            <a:pPr marL="0" indent="0">
              <a:buNone/>
            </a:pPr>
            <a:r>
              <a:rPr lang="en-US" sz="3200" dirty="0">
                <a:latin typeface="Franklin Gothic Heavy" panose="020B0903020102020204" pitchFamily="34" charset="0"/>
              </a:rPr>
              <a:t>More frequent conversations about performance are needed to strengthen a meaningful relationship built on mutual respect between employees and their supervisors, as well as recognize excellence and redirect employee efforts when necessary. </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657863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i="1" dirty="0">
                <a:solidFill>
                  <a:srgbClr val="FF6600"/>
                </a:solidFill>
                <a:effectLst>
                  <a:outerShdw blurRad="38100" dist="38100" dir="2700000" algn="tl">
                    <a:srgbClr val="000000">
                      <a:alpha val="43137"/>
                    </a:srgbClr>
                  </a:outerShdw>
                </a:effectLst>
                <a:latin typeface="Tw Cen MT" panose="020B0602020104020603" pitchFamily="34" charset="0"/>
              </a:rPr>
              <a:t>UF Engaged</a:t>
            </a:r>
          </a:p>
        </p:txBody>
      </p:sp>
      <p:sp>
        <p:nvSpPr>
          <p:cNvPr id="3" name="Content Placeholder 2"/>
          <p:cNvSpPr>
            <a:spLocks noGrp="1"/>
          </p:cNvSpPr>
          <p:nvPr>
            <p:ph idx="1"/>
          </p:nvPr>
        </p:nvSpPr>
        <p:spPr>
          <a:xfrm>
            <a:off x="1171687" y="2506662"/>
            <a:ext cx="10515600" cy="4351338"/>
          </a:xfrm>
        </p:spPr>
        <p:txBody>
          <a:bodyPr/>
          <a:lstStyle/>
          <a:p>
            <a:pPr marL="0" indent="0">
              <a:buNone/>
            </a:pPr>
            <a:r>
              <a:rPr lang="en-US" sz="3200" i="1" dirty="0">
                <a:latin typeface="Franklin Gothic Heavy" panose="020B0903020102020204" pitchFamily="34" charset="0"/>
              </a:rPr>
              <a:t>UF Engaged </a:t>
            </a:r>
            <a:r>
              <a:rPr lang="en-US" sz="3200" dirty="0">
                <a:latin typeface="Franklin Gothic Heavy" panose="020B0903020102020204" pitchFamily="34" charset="0"/>
              </a:rPr>
              <a:t>represents a culture of engagement through the collective efforts of leaders, supervisors, and contributors needed to reach unprecedented success as a university.</a:t>
            </a:r>
          </a:p>
          <a:p>
            <a:pPr marL="0" indent="0">
              <a:buNone/>
            </a:pPr>
            <a:endParaRPr lang="en-US" sz="3200" dirty="0">
              <a:latin typeface="Franklin Gothic Heavy" panose="020B0903020102020204" pitchFamily="34" charset="0"/>
            </a:endParaRPr>
          </a:p>
          <a:p>
            <a:pPr marL="0" indent="0">
              <a:buNone/>
            </a:pPr>
            <a:r>
              <a:rPr lang="en-US" sz="3200" i="1" dirty="0">
                <a:latin typeface="Franklin Gothic Heavy" panose="020B0903020102020204" pitchFamily="34" charset="0"/>
              </a:rPr>
              <a:t>UF Engaged </a:t>
            </a:r>
            <a:r>
              <a:rPr lang="en-US" sz="3200" dirty="0">
                <a:latin typeface="Franklin Gothic Heavy" panose="020B0903020102020204" pitchFamily="34" charset="0"/>
              </a:rPr>
              <a:t>will be achieved through constructive and continuous engagement between the employee and the supervisor. </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075417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3611</TotalTime>
  <Words>2853</Words>
  <Application>Microsoft Office PowerPoint</Application>
  <PresentationFormat>Widescreen</PresentationFormat>
  <Paragraphs>464</Paragraphs>
  <Slides>61</Slides>
  <Notes>47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61</vt:i4>
      </vt:variant>
    </vt:vector>
  </HeadingPairs>
  <TitlesOfParts>
    <vt:vector size="74" baseType="lpstr">
      <vt:lpstr>Arial</vt:lpstr>
      <vt:lpstr>Bookman Old Style</vt:lpstr>
      <vt:lpstr>Bradley Hand ITC</vt:lpstr>
      <vt:lpstr>Calibri</vt:lpstr>
      <vt:lpstr>Calibri Light</vt:lpstr>
      <vt:lpstr>Century Gothic</vt:lpstr>
      <vt:lpstr>Century Schoolbook</vt:lpstr>
      <vt:lpstr>Franklin Gothic Heavy</vt:lpstr>
      <vt:lpstr>Times New Roman</vt:lpstr>
      <vt:lpstr>Tw Cen MT</vt:lpstr>
      <vt:lpstr>Wingdings</vt:lpstr>
      <vt:lpstr>Office Theme</vt:lpstr>
      <vt:lpstr>1_Office Theme</vt:lpstr>
      <vt:lpstr>HR Forum</vt:lpstr>
      <vt:lpstr>Today’s Agenda Items</vt:lpstr>
      <vt:lpstr>Introductions</vt:lpstr>
      <vt:lpstr>GBAS Workshop </vt:lpstr>
      <vt:lpstr>Employee &amp; Labor Relations</vt:lpstr>
      <vt:lpstr>UF Engaged</vt:lpstr>
      <vt:lpstr>UF Engaged</vt:lpstr>
      <vt:lpstr>UF Engaged</vt:lpstr>
      <vt:lpstr>UF Engaged</vt:lpstr>
      <vt:lpstr>UF Engaged</vt:lpstr>
      <vt:lpstr>UF Engaged</vt:lpstr>
      <vt:lpstr>UF Engaged</vt:lpstr>
      <vt:lpstr>UF Engaged</vt:lpstr>
      <vt:lpstr>PowerPoint Presentation</vt:lpstr>
      <vt:lpstr>UF Service Recognition Program Your years of service. Our deepest thanks.</vt:lpstr>
      <vt:lpstr>UF Service Recognition Program  Your years of service. Our deepest thanks.</vt:lpstr>
      <vt:lpstr>UF Service Recognition Program Your years of service. Our deepest thanks.</vt:lpstr>
      <vt:lpstr>UF Service Recognition Program Your years of service. Our deepest thanks.</vt:lpstr>
      <vt:lpstr>UF Service Recognition Program Your years of service. Our deepest thanks.</vt:lpstr>
      <vt:lpstr>UF Service Recognition Program Your years of service. Our deepest thanks.</vt:lpstr>
      <vt:lpstr>HR Project Team</vt:lpstr>
      <vt:lpstr>HR Project Team</vt:lpstr>
      <vt:lpstr>Join the Discussion</vt:lpstr>
      <vt:lpstr>We want to hear from you.</vt:lpstr>
      <vt:lpstr>Talent Acquisition &amp; Onboarding</vt:lpstr>
      <vt:lpstr>Lessons Learned from OFCCP Audit</vt:lpstr>
      <vt:lpstr>Who is Office of Federal Contractor and Compliance Programs (OFCCP)?</vt:lpstr>
      <vt:lpstr>Why audit the University of Florida?</vt:lpstr>
      <vt:lpstr>What was the process?</vt:lpstr>
      <vt:lpstr>What was outcome?</vt:lpstr>
      <vt:lpstr>Outcome: Applicant/Application Status and Impact</vt:lpstr>
      <vt:lpstr>Staff Postings: Application Status in PageUp </vt:lpstr>
      <vt:lpstr>Outcome: Multiple hires with one posting</vt:lpstr>
      <vt:lpstr>Outcome: Searches and Hires outside of Careers at UF</vt:lpstr>
      <vt:lpstr>The Chronicle of Higher Education</vt:lpstr>
      <vt:lpstr>Chronicle Vitae</vt:lpstr>
      <vt:lpstr>Application vs Hire</vt:lpstr>
      <vt:lpstr>New Pricing Structure</vt:lpstr>
      <vt:lpstr>Careers at UF Updates</vt:lpstr>
      <vt:lpstr>Faculty Postings: Feed to the Chronicle</vt:lpstr>
      <vt:lpstr>Faculty Postings: Feed to the Chronicle</vt:lpstr>
      <vt:lpstr>Faculty Postings: Nepotism Question</vt:lpstr>
      <vt:lpstr>Staff Postings: Supplemental Questions in PageUp</vt:lpstr>
      <vt:lpstr>Staff Postings: EEO Summary Report in PageUp</vt:lpstr>
      <vt:lpstr>PowerPoint Presentation</vt:lpstr>
      <vt:lpstr>Class and Comp</vt:lpstr>
      <vt:lpstr>FL Minimum Wage and GA Increases</vt:lpstr>
      <vt:lpstr>FL Minimum Wage and GA Increases</vt:lpstr>
      <vt:lpstr>FL Minimum Wage and GA Increases</vt:lpstr>
      <vt:lpstr>Benefits</vt:lpstr>
      <vt:lpstr>Flexible Spending Accounts</vt:lpstr>
      <vt:lpstr>IRS Reporting Form 1095-C</vt:lpstr>
      <vt:lpstr>Marketplace Tax Credit Notices</vt:lpstr>
      <vt:lpstr>GatorPerks Discount Program</vt:lpstr>
      <vt:lpstr>UFHR Benefits Resources</vt:lpstr>
      <vt:lpstr>HR Building Renovation</vt:lpstr>
      <vt:lpstr>PowerPoint Presentation</vt:lpstr>
      <vt:lpstr>PowerPoint Presentation</vt:lpstr>
      <vt:lpstr>PowerPoint Presentation</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Schmidt, Jesse</cp:lastModifiedBy>
  <cp:revision>101</cp:revision>
  <cp:lastPrinted>2019-02-06T13:57:18Z</cp:lastPrinted>
  <dcterms:created xsi:type="dcterms:W3CDTF">2017-01-03T16:22:19Z</dcterms:created>
  <dcterms:modified xsi:type="dcterms:W3CDTF">2019-02-06T17:15:16Z</dcterms:modified>
</cp:coreProperties>
</file>