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 id="2147483689" r:id="rId3"/>
    <p:sldMasterId id="2147483701" r:id="rId4"/>
  </p:sldMasterIdLst>
  <p:notesMasterIdLst>
    <p:notesMasterId r:id="rId83"/>
  </p:notesMasterIdLst>
  <p:sldIdLst>
    <p:sldId id="278" r:id="rId5"/>
    <p:sldId id="261" r:id="rId6"/>
    <p:sldId id="260" r:id="rId7"/>
    <p:sldId id="258" r:id="rId8"/>
    <p:sldId id="263" r:id="rId9"/>
    <p:sldId id="262" r:id="rId10"/>
    <p:sldId id="362" r:id="rId11"/>
    <p:sldId id="355" r:id="rId12"/>
    <p:sldId id="356" r:id="rId13"/>
    <p:sldId id="368" r:id="rId14"/>
    <p:sldId id="369" r:id="rId15"/>
    <p:sldId id="365" r:id="rId16"/>
    <p:sldId id="370" r:id="rId17"/>
    <p:sldId id="371" r:id="rId18"/>
    <p:sldId id="279" r:id="rId19"/>
    <p:sldId id="372" r:id="rId20"/>
    <p:sldId id="366" r:id="rId21"/>
    <p:sldId id="373" r:id="rId22"/>
    <p:sldId id="367" r:id="rId23"/>
    <p:sldId id="363" r:id="rId24"/>
    <p:sldId id="379" r:id="rId25"/>
    <p:sldId id="280" r:id="rId26"/>
    <p:sldId id="281" r:id="rId27"/>
    <p:sldId id="282" r:id="rId28"/>
    <p:sldId id="283" r:id="rId29"/>
    <p:sldId id="286" r:id="rId30"/>
    <p:sldId id="287" r:id="rId31"/>
    <p:sldId id="284" r:id="rId32"/>
    <p:sldId id="405" r:id="rId33"/>
    <p:sldId id="361" r:id="rId34"/>
    <p:sldId id="407" r:id="rId35"/>
    <p:sldId id="335" r:id="rId36"/>
    <p:sldId id="341" r:id="rId37"/>
    <p:sldId id="342" r:id="rId38"/>
    <p:sldId id="343" r:id="rId39"/>
    <p:sldId id="345" r:id="rId40"/>
    <p:sldId id="406" r:id="rId41"/>
    <p:sldId id="351" r:id="rId42"/>
    <p:sldId id="352" r:id="rId43"/>
    <p:sldId id="353" r:id="rId44"/>
    <p:sldId id="349" r:id="rId45"/>
    <p:sldId id="350" r:id="rId46"/>
    <p:sldId id="364" r:id="rId47"/>
    <p:sldId id="354" r:id="rId48"/>
    <p:sldId id="358" r:id="rId49"/>
    <p:sldId id="376" r:id="rId50"/>
    <p:sldId id="357" r:id="rId51"/>
    <p:sldId id="377" r:id="rId52"/>
    <p:sldId id="298" r:id="rId53"/>
    <p:sldId id="381" r:id="rId54"/>
    <p:sldId id="382" r:id="rId55"/>
    <p:sldId id="384" r:id="rId56"/>
    <p:sldId id="385" r:id="rId57"/>
    <p:sldId id="390" r:id="rId58"/>
    <p:sldId id="391" r:id="rId59"/>
    <p:sldId id="392" r:id="rId60"/>
    <p:sldId id="393" r:id="rId61"/>
    <p:sldId id="395" r:id="rId62"/>
    <p:sldId id="396" r:id="rId63"/>
    <p:sldId id="398" r:id="rId64"/>
    <p:sldId id="399" r:id="rId65"/>
    <p:sldId id="401" r:id="rId66"/>
    <p:sldId id="402" r:id="rId67"/>
    <p:sldId id="403" r:id="rId68"/>
    <p:sldId id="404" r:id="rId69"/>
    <p:sldId id="383" r:id="rId70"/>
    <p:sldId id="303" r:id="rId71"/>
    <p:sldId id="275" r:id="rId72"/>
    <p:sldId id="274" r:id="rId73"/>
    <p:sldId id="270" r:id="rId74"/>
    <p:sldId id="265" r:id="rId75"/>
    <p:sldId id="266" r:id="rId76"/>
    <p:sldId id="267" r:id="rId77"/>
    <p:sldId id="273" r:id="rId78"/>
    <p:sldId id="272" r:id="rId79"/>
    <p:sldId id="269" r:id="rId80"/>
    <p:sldId id="316" r:id="rId81"/>
    <p:sldId id="317" r:id="rId82"/>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rera,Kay H" initials="BH" lastIdx="1" clrIdx="0">
    <p:extLst>
      <p:ext uri="{19B8F6BF-5375-455C-9EA6-DF929625EA0E}">
        <p15:presenceInfo xmlns:p15="http://schemas.microsoft.com/office/powerpoint/2012/main" userId="S-1-5-21-1308237860-4193317556-336787646-559629" providerId="AD"/>
      </p:ext>
    </p:extLst>
  </p:cmAuthor>
  <p:cmAuthor id="2" name="Salva,Christina" initials="S" lastIdx="5" clrIdx="1">
    <p:extLst>
      <p:ext uri="{19B8F6BF-5375-455C-9EA6-DF929625EA0E}">
        <p15:presenceInfo xmlns:p15="http://schemas.microsoft.com/office/powerpoint/2012/main" userId="S-1-5-21-1308237860-4193317556-336787646-10182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405"/>
    <a:srgbClr val="19C9E1"/>
    <a:srgbClr val="E65800"/>
    <a:srgbClr val="DE5500"/>
    <a:srgbClr val="FF6600"/>
    <a:srgbClr val="C24702"/>
    <a:srgbClr val="FC5D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70" autoAdjust="0"/>
    <p:restoredTop sz="85562" autoAdjust="0"/>
  </p:normalViewPr>
  <p:slideViewPr>
    <p:cSldViewPr snapToGrid="0">
      <p:cViewPr varScale="1">
        <p:scale>
          <a:sx n="97" d="100"/>
          <a:sy n="97" d="100"/>
        </p:scale>
        <p:origin x="366" y="8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B189BD-B9B8-440B-B89D-F0A1115B909B}" type="doc">
      <dgm:prSet loTypeId="urn:microsoft.com/office/officeart/2005/8/layout/hProcess9" loCatId="process" qsTypeId="urn:microsoft.com/office/officeart/2005/8/quickstyle/simple1" qsCatId="simple" csTypeId="urn:microsoft.com/office/officeart/2005/8/colors/accent1_2" csCatId="accent1" phldr="1"/>
      <dgm:spPr/>
    </dgm:pt>
    <dgm:pt modelId="{418B8DDE-BED9-4386-AE4A-3F88AD368250}">
      <dgm:prSet phldrT="[Text]"/>
      <dgm:spPr/>
      <dgm:t>
        <a:bodyPr/>
        <a:lstStyle/>
        <a:p>
          <a:pPr algn="ctr"/>
          <a:r>
            <a:rPr lang="en-US" dirty="0">
              <a:solidFill>
                <a:schemeClr val="tx1"/>
              </a:solidFill>
            </a:rPr>
            <a:t>Main </a:t>
          </a:r>
          <a:r>
            <a:rPr lang="en-US" baseline="0" dirty="0">
              <a:solidFill>
                <a:schemeClr val="tx1"/>
              </a:solidFill>
            </a:rPr>
            <a:t>Menu</a:t>
          </a:r>
        </a:p>
      </dgm:t>
    </dgm:pt>
    <dgm:pt modelId="{C6C6D001-31A3-4447-9AEF-D7522CAA5E71}" type="parTrans" cxnId="{126B0682-D881-4206-8E20-FB5A64C8E5F2}">
      <dgm:prSet/>
      <dgm:spPr/>
      <dgm:t>
        <a:bodyPr/>
        <a:lstStyle/>
        <a:p>
          <a:pPr algn="ctr"/>
          <a:endParaRPr lang="en-US"/>
        </a:p>
      </dgm:t>
    </dgm:pt>
    <dgm:pt modelId="{8D441F85-549B-4332-949C-4FD9D82B1A27}" type="sibTrans" cxnId="{126B0682-D881-4206-8E20-FB5A64C8E5F2}">
      <dgm:prSet/>
      <dgm:spPr/>
      <dgm:t>
        <a:bodyPr/>
        <a:lstStyle/>
        <a:p>
          <a:pPr algn="ctr"/>
          <a:endParaRPr lang="en-US"/>
        </a:p>
      </dgm:t>
    </dgm:pt>
    <dgm:pt modelId="{64C2A751-4712-4414-B7E2-766A0B66E480}">
      <dgm:prSet phldrT="[Text]"/>
      <dgm:spPr/>
      <dgm:t>
        <a:bodyPr/>
        <a:lstStyle/>
        <a:p>
          <a:pPr algn="ctr"/>
          <a:r>
            <a:rPr lang="en-US" dirty="0">
              <a:solidFill>
                <a:schemeClr val="tx1"/>
              </a:solidFill>
            </a:rPr>
            <a:t>Enterprise Reporting</a:t>
          </a:r>
        </a:p>
      </dgm:t>
    </dgm:pt>
    <dgm:pt modelId="{CCA18E10-BBCF-4C91-A203-06E844963900}" type="parTrans" cxnId="{81F744F1-B6E7-445E-B645-BE84EB217CF2}">
      <dgm:prSet/>
      <dgm:spPr/>
      <dgm:t>
        <a:bodyPr/>
        <a:lstStyle/>
        <a:p>
          <a:pPr algn="ctr"/>
          <a:endParaRPr lang="en-US"/>
        </a:p>
      </dgm:t>
    </dgm:pt>
    <dgm:pt modelId="{A137AA4A-12F9-45D4-8DBA-B436D2095A14}" type="sibTrans" cxnId="{81F744F1-B6E7-445E-B645-BE84EB217CF2}">
      <dgm:prSet/>
      <dgm:spPr/>
      <dgm:t>
        <a:bodyPr/>
        <a:lstStyle/>
        <a:p>
          <a:pPr algn="ctr"/>
          <a:endParaRPr lang="en-US"/>
        </a:p>
      </dgm:t>
    </dgm:pt>
    <dgm:pt modelId="{81B213A1-D35C-4967-B742-8466645E16D4}">
      <dgm:prSet phldrT="[Text]"/>
      <dgm:spPr/>
      <dgm:t>
        <a:bodyPr/>
        <a:lstStyle/>
        <a:p>
          <a:pPr algn="ctr"/>
          <a:r>
            <a:rPr lang="en-US" dirty="0">
              <a:solidFill>
                <a:schemeClr val="tx1"/>
              </a:solidFill>
            </a:rPr>
            <a:t>Access Reporting </a:t>
          </a:r>
        </a:p>
      </dgm:t>
    </dgm:pt>
    <dgm:pt modelId="{790701FB-DE19-4853-9843-02FD12976C48}" type="parTrans" cxnId="{C80CEDC0-4A89-4E98-BC28-E7CCB840B472}">
      <dgm:prSet/>
      <dgm:spPr/>
      <dgm:t>
        <a:bodyPr/>
        <a:lstStyle/>
        <a:p>
          <a:pPr algn="ctr"/>
          <a:endParaRPr lang="en-US"/>
        </a:p>
      </dgm:t>
    </dgm:pt>
    <dgm:pt modelId="{9A8E2CBD-8326-4675-99B4-5F8676EF0950}" type="sibTrans" cxnId="{C80CEDC0-4A89-4E98-BC28-E7CCB840B472}">
      <dgm:prSet/>
      <dgm:spPr/>
      <dgm:t>
        <a:bodyPr/>
        <a:lstStyle/>
        <a:p>
          <a:pPr algn="ctr"/>
          <a:endParaRPr lang="en-US"/>
        </a:p>
      </dgm:t>
    </dgm:pt>
    <dgm:pt modelId="{8EB8C35F-C235-42E8-B790-46E29BE721D2}">
      <dgm:prSet/>
      <dgm:spPr/>
      <dgm:t>
        <a:bodyPr/>
        <a:lstStyle/>
        <a:p>
          <a:pPr algn="ctr"/>
          <a:r>
            <a:rPr lang="en-US" dirty="0">
              <a:solidFill>
                <a:schemeClr val="tx1"/>
              </a:solidFill>
            </a:rPr>
            <a:t>Human Resources Information</a:t>
          </a:r>
        </a:p>
      </dgm:t>
    </dgm:pt>
    <dgm:pt modelId="{D0859343-ECC5-4DD5-8291-355A43CBF3A3}" type="parTrans" cxnId="{674E9FDB-4C4F-4146-9D69-D558FC3CF53F}">
      <dgm:prSet/>
      <dgm:spPr/>
      <dgm:t>
        <a:bodyPr/>
        <a:lstStyle/>
        <a:p>
          <a:pPr algn="ctr"/>
          <a:endParaRPr lang="en-US"/>
        </a:p>
      </dgm:t>
    </dgm:pt>
    <dgm:pt modelId="{4FC1FC5E-8CFD-458B-88C8-A218F587755D}" type="sibTrans" cxnId="{674E9FDB-4C4F-4146-9D69-D558FC3CF53F}">
      <dgm:prSet/>
      <dgm:spPr/>
      <dgm:t>
        <a:bodyPr/>
        <a:lstStyle/>
        <a:p>
          <a:pPr algn="ctr"/>
          <a:endParaRPr lang="en-US"/>
        </a:p>
      </dgm:t>
    </dgm:pt>
    <dgm:pt modelId="{DD0C8988-DE19-4DED-A34F-D2F3213CB443}">
      <dgm:prSet/>
      <dgm:spPr/>
      <dgm:t>
        <a:bodyPr/>
        <a:lstStyle/>
        <a:p>
          <a:pPr algn="ctr"/>
          <a:r>
            <a:rPr lang="en-US" dirty="0">
              <a:solidFill>
                <a:schemeClr val="tx1"/>
              </a:solidFill>
            </a:rPr>
            <a:t>Workforce Information</a:t>
          </a:r>
        </a:p>
      </dgm:t>
    </dgm:pt>
    <dgm:pt modelId="{305C2DBC-B567-4578-857E-9464E98B00C8}" type="parTrans" cxnId="{328978AA-66A4-4280-A295-396FA402B0C4}">
      <dgm:prSet/>
      <dgm:spPr/>
      <dgm:t>
        <a:bodyPr/>
        <a:lstStyle/>
        <a:p>
          <a:pPr algn="ctr"/>
          <a:endParaRPr lang="en-US"/>
        </a:p>
      </dgm:t>
    </dgm:pt>
    <dgm:pt modelId="{FFC6558B-E05C-4418-B85A-1C9C93B5DEA9}" type="sibTrans" cxnId="{328978AA-66A4-4280-A295-396FA402B0C4}">
      <dgm:prSet/>
      <dgm:spPr/>
      <dgm:t>
        <a:bodyPr/>
        <a:lstStyle/>
        <a:p>
          <a:pPr algn="ctr"/>
          <a:endParaRPr lang="en-US"/>
        </a:p>
      </dgm:t>
    </dgm:pt>
    <dgm:pt modelId="{43CD0CF5-4944-46A9-9E49-C2C7A65BC62F}">
      <dgm:prSet/>
      <dgm:spPr/>
      <dgm:t>
        <a:bodyPr/>
        <a:lstStyle/>
        <a:p>
          <a:pPr algn="ctr"/>
          <a:r>
            <a:rPr lang="en-US" dirty="0">
              <a:solidFill>
                <a:schemeClr val="tx1"/>
              </a:solidFill>
            </a:rPr>
            <a:t>Working Hours Report OPSN</a:t>
          </a:r>
        </a:p>
      </dgm:t>
    </dgm:pt>
    <dgm:pt modelId="{8ABBE7A6-ABC7-4D8E-8DA2-6DC364A18E68}" type="parTrans" cxnId="{63FB9768-1500-46E1-B7AE-13B1FA9A2347}">
      <dgm:prSet/>
      <dgm:spPr/>
      <dgm:t>
        <a:bodyPr/>
        <a:lstStyle/>
        <a:p>
          <a:pPr algn="ctr"/>
          <a:endParaRPr lang="en-US"/>
        </a:p>
      </dgm:t>
    </dgm:pt>
    <dgm:pt modelId="{C7146DE5-0742-48B0-836E-648B7FA325F9}" type="sibTrans" cxnId="{63FB9768-1500-46E1-B7AE-13B1FA9A2347}">
      <dgm:prSet/>
      <dgm:spPr/>
      <dgm:t>
        <a:bodyPr/>
        <a:lstStyle/>
        <a:p>
          <a:pPr algn="ctr"/>
          <a:endParaRPr lang="en-US"/>
        </a:p>
      </dgm:t>
    </dgm:pt>
    <dgm:pt modelId="{B9974311-C649-4F6E-80BC-39B080430435}" type="pres">
      <dgm:prSet presAssocID="{D7B189BD-B9B8-440B-B89D-F0A1115B909B}" presName="CompostProcess" presStyleCnt="0">
        <dgm:presLayoutVars>
          <dgm:dir/>
          <dgm:resizeHandles val="exact"/>
        </dgm:presLayoutVars>
      </dgm:prSet>
      <dgm:spPr/>
    </dgm:pt>
    <dgm:pt modelId="{CA626B89-C4B2-409B-BD18-802240A5ACF6}" type="pres">
      <dgm:prSet presAssocID="{D7B189BD-B9B8-440B-B89D-F0A1115B909B}" presName="arrow" presStyleLbl="bgShp" presStyleIdx="0" presStyleCnt="1" custScaleX="117647" custLinFactNeighborX="-2477" custLinFactNeighborY="-265"/>
      <dgm:spPr/>
    </dgm:pt>
    <dgm:pt modelId="{C609BBE0-12A3-4338-BA1D-1AAB39D1FF65}" type="pres">
      <dgm:prSet presAssocID="{D7B189BD-B9B8-440B-B89D-F0A1115B909B}" presName="linearProcess" presStyleCnt="0"/>
      <dgm:spPr/>
    </dgm:pt>
    <dgm:pt modelId="{D4E34E98-AA70-4D64-A5CE-4A54139EA636}" type="pres">
      <dgm:prSet presAssocID="{418B8DDE-BED9-4386-AE4A-3F88AD368250}" presName="textNode" presStyleLbl="node1" presStyleIdx="0" presStyleCnt="6">
        <dgm:presLayoutVars>
          <dgm:bulletEnabled val="1"/>
        </dgm:presLayoutVars>
      </dgm:prSet>
      <dgm:spPr/>
    </dgm:pt>
    <dgm:pt modelId="{75B91756-84E1-434F-9827-B7A44382B2C8}" type="pres">
      <dgm:prSet presAssocID="{8D441F85-549B-4332-949C-4FD9D82B1A27}" presName="sibTrans" presStyleCnt="0"/>
      <dgm:spPr/>
    </dgm:pt>
    <dgm:pt modelId="{3AA7C925-7D49-44AB-9875-0323FEB83E3A}" type="pres">
      <dgm:prSet presAssocID="{64C2A751-4712-4414-B7E2-766A0B66E480}" presName="textNode" presStyleLbl="node1" presStyleIdx="1" presStyleCnt="6">
        <dgm:presLayoutVars>
          <dgm:bulletEnabled val="1"/>
        </dgm:presLayoutVars>
      </dgm:prSet>
      <dgm:spPr/>
    </dgm:pt>
    <dgm:pt modelId="{E3633065-8B27-4425-B063-A9002A215D7F}" type="pres">
      <dgm:prSet presAssocID="{A137AA4A-12F9-45D4-8DBA-B436D2095A14}" presName="sibTrans" presStyleCnt="0"/>
      <dgm:spPr/>
    </dgm:pt>
    <dgm:pt modelId="{1D58ACB6-0FBF-4A62-885A-006A2B47D95F}" type="pres">
      <dgm:prSet presAssocID="{81B213A1-D35C-4967-B742-8466645E16D4}" presName="textNode" presStyleLbl="node1" presStyleIdx="2" presStyleCnt="6">
        <dgm:presLayoutVars>
          <dgm:bulletEnabled val="1"/>
        </dgm:presLayoutVars>
      </dgm:prSet>
      <dgm:spPr/>
    </dgm:pt>
    <dgm:pt modelId="{BB94E803-3385-4D28-9010-F47C54E30C4E}" type="pres">
      <dgm:prSet presAssocID="{9A8E2CBD-8326-4675-99B4-5F8676EF0950}" presName="sibTrans" presStyleCnt="0"/>
      <dgm:spPr/>
    </dgm:pt>
    <dgm:pt modelId="{47EF9FB7-DAFE-4F31-A676-78B81F95463C}" type="pres">
      <dgm:prSet presAssocID="{8EB8C35F-C235-42E8-B790-46E29BE721D2}" presName="textNode" presStyleLbl="node1" presStyleIdx="3" presStyleCnt="6">
        <dgm:presLayoutVars>
          <dgm:bulletEnabled val="1"/>
        </dgm:presLayoutVars>
      </dgm:prSet>
      <dgm:spPr/>
    </dgm:pt>
    <dgm:pt modelId="{E6E8D597-F473-42CE-8619-584BBFE2F322}" type="pres">
      <dgm:prSet presAssocID="{4FC1FC5E-8CFD-458B-88C8-A218F587755D}" presName="sibTrans" presStyleCnt="0"/>
      <dgm:spPr/>
    </dgm:pt>
    <dgm:pt modelId="{A9FA52EF-5541-4965-9915-70D0507A66E8}" type="pres">
      <dgm:prSet presAssocID="{DD0C8988-DE19-4DED-A34F-D2F3213CB443}" presName="textNode" presStyleLbl="node1" presStyleIdx="4" presStyleCnt="6">
        <dgm:presLayoutVars>
          <dgm:bulletEnabled val="1"/>
        </dgm:presLayoutVars>
      </dgm:prSet>
      <dgm:spPr/>
    </dgm:pt>
    <dgm:pt modelId="{3614CA46-2CFD-4FA1-A2B9-D66F92888DD5}" type="pres">
      <dgm:prSet presAssocID="{FFC6558B-E05C-4418-B85A-1C9C93B5DEA9}" presName="sibTrans" presStyleCnt="0"/>
      <dgm:spPr/>
    </dgm:pt>
    <dgm:pt modelId="{98421112-1BCF-4186-BBAA-3753DB79024A}" type="pres">
      <dgm:prSet presAssocID="{43CD0CF5-4944-46A9-9E49-C2C7A65BC62F}" presName="textNode" presStyleLbl="node1" presStyleIdx="5" presStyleCnt="6">
        <dgm:presLayoutVars>
          <dgm:bulletEnabled val="1"/>
        </dgm:presLayoutVars>
      </dgm:prSet>
      <dgm:spPr/>
    </dgm:pt>
  </dgm:ptLst>
  <dgm:cxnLst>
    <dgm:cxn modelId="{D2B27A60-239E-47C5-8E09-37E356962C5C}" type="presOf" srcId="{64C2A751-4712-4414-B7E2-766A0B66E480}" destId="{3AA7C925-7D49-44AB-9875-0323FEB83E3A}" srcOrd="0" destOrd="0" presId="urn:microsoft.com/office/officeart/2005/8/layout/hProcess9"/>
    <dgm:cxn modelId="{0A72E761-3D71-4724-AEEE-A16FBF577C1E}" type="presOf" srcId="{DD0C8988-DE19-4DED-A34F-D2F3213CB443}" destId="{A9FA52EF-5541-4965-9915-70D0507A66E8}" srcOrd="0" destOrd="0" presId="urn:microsoft.com/office/officeart/2005/8/layout/hProcess9"/>
    <dgm:cxn modelId="{63FB9768-1500-46E1-B7AE-13B1FA9A2347}" srcId="{D7B189BD-B9B8-440B-B89D-F0A1115B909B}" destId="{43CD0CF5-4944-46A9-9E49-C2C7A65BC62F}" srcOrd="5" destOrd="0" parTransId="{8ABBE7A6-ABC7-4D8E-8DA2-6DC364A18E68}" sibTransId="{C7146DE5-0742-48B0-836E-648B7FA325F9}"/>
    <dgm:cxn modelId="{61954C71-6FDD-4F81-B6A2-974581076B4A}" type="presOf" srcId="{D7B189BD-B9B8-440B-B89D-F0A1115B909B}" destId="{B9974311-C649-4F6E-80BC-39B080430435}" srcOrd="0" destOrd="0" presId="urn:microsoft.com/office/officeart/2005/8/layout/hProcess9"/>
    <dgm:cxn modelId="{E5AA9B5A-8FB3-44B9-8E25-99886305EFC9}" type="presOf" srcId="{418B8DDE-BED9-4386-AE4A-3F88AD368250}" destId="{D4E34E98-AA70-4D64-A5CE-4A54139EA636}" srcOrd="0" destOrd="0" presId="urn:microsoft.com/office/officeart/2005/8/layout/hProcess9"/>
    <dgm:cxn modelId="{126B0682-D881-4206-8E20-FB5A64C8E5F2}" srcId="{D7B189BD-B9B8-440B-B89D-F0A1115B909B}" destId="{418B8DDE-BED9-4386-AE4A-3F88AD368250}" srcOrd="0" destOrd="0" parTransId="{C6C6D001-31A3-4447-9AEF-D7522CAA5E71}" sibTransId="{8D441F85-549B-4332-949C-4FD9D82B1A27}"/>
    <dgm:cxn modelId="{FFD637A2-A246-4E82-8254-AD0CABECBEBD}" type="presOf" srcId="{43CD0CF5-4944-46A9-9E49-C2C7A65BC62F}" destId="{98421112-1BCF-4186-BBAA-3753DB79024A}" srcOrd="0" destOrd="0" presId="urn:microsoft.com/office/officeart/2005/8/layout/hProcess9"/>
    <dgm:cxn modelId="{328978AA-66A4-4280-A295-396FA402B0C4}" srcId="{D7B189BD-B9B8-440B-B89D-F0A1115B909B}" destId="{DD0C8988-DE19-4DED-A34F-D2F3213CB443}" srcOrd="4" destOrd="0" parTransId="{305C2DBC-B567-4578-857E-9464E98B00C8}" sibTransId="{FFC6558B-E05C-4418-B85A-1C9C93B5DEA9}"/>
    <dgm:cxn modelId="{C80CEDC0-4A89-4E98-BC28-E7CCB840B472}" srcId="{D7B189BD-B9B8-440B-B89D-F0A1115B909B}" destId="{81B213A1-D35C-4967-B742-8466645E16D4}" srcOrd="2" destOrd="0" parTransId="{790701FB-DE19-4853-9843-02FD12976C48}" sibTransId="{9A8E2CBD-8326-4675-99B4-5F8676EF0950}"/>
    <dgm:cxn modelId="{17EEC3C2-98C7-4C08-A4BA-7EA1D9178ECA}" type="presOf" srcId="{81B213A1-D35C-4967-B742-8466645E16D4}" destId="{1D58ACB6-0FBF-4A62-885A-006A2B47D95F}" srcOrd="0" destOrd="0" presId="urn:microsoft.com/office/officeart/2005/8/layout/hProcess9"/>
    <dgm:cxn modelId="{674E9FDB-4C4F-4146-9D69-D558FC3CF53F}" srcId="{D7B189BD-B9B8-440B-B89D-F0A1115B909B}" destId="{8EB8C35F-C235-42E8-B790-46E29BE721D2}" srcOrd="3" destOrd="0" parTransId="{D0859343-ECC5-4DD5-8291-355A43CBF3A3}" sibTransId="{4FC1FC5E-8CFD-458B-88C8-A218F587755D}"/>
    <dgm:cxn modelId="{81F744F1-B6E7-445E-B645-BE84EB217CF2}" srcId="{D7B189BD-B9B8-440B-B89D-F0A1115B909B}" destId="{64C2A751-4712-4414-B7E2-766A0B66E480}" srcOrd="1" destOrd="0" parTransId="{CCA18E10-BBCF-4C91-A203-06E844963900}" sibTransId="{A137AA4A-12F9-45D4-8DBA-B436D2095A14}"/>
    <dgm:cxn modelId="{77227CFE-6609-439E-AF81-40B71A46C710}" type="presOf" srcId="{8EB8C35F-C235-42E8-B790-46E29BE721D2}" destId="{47EF9FB7-DAFE-4F31-A676-78B81F95463C}" srcOrd="0" destOrd="0" presId="urn:microsoft.com/office/officeart/2005/8/layout/hProcess9"/>
    <dgm:cxn modelId="{11E27C5A-F811-44B6-8160-131C2C3C2AF0}" type="presParOf" srcId="{B9974311-C649-4F6E-80BC-39B080430435}" destId="{CA626B89-C4B2-409B-BD18-802240A5ACF6}" srcOrd="0" destOrd="0" presId="urn:microsoft.com/office/officeart/2005/8/layout/hProcess9"/>
    <dgm:cxn modelId="{86C1F2D8-0F21-4F76-8AE8-1B1BB4377AC5}" type="presParOf" srcId="{B9974311-C649-4F6E-80BC-39B080430435}" destId="{C609BBE0-12A3-4338-BA1D-1AAB39D1FF65}" srcOrd="1" destOrd="0" presId="urn:microsoft.com/office/officeart/2005/8/layout/hProcess9"/>
    <dgm:cxn modelId="{F8C10DD6-F27F-4546-972F-8EE6B4C585DB}" type="presParOf" srcId="{C609BBE0-12A3-4338-BA1D-1AAB39D1FF65}" destId="{D4E34E98-AA70-4D64-A5CE-4A54139EA636}" srcOrd="0" destOrd="0" presId="urn:microsoft.com/office/officeart/2005/8/layout/hProcess9"/>
    <dgm:cxn modelId="{7B26F8A8-8555-44A2-A831-ECBE0319225A}" type="presParOf" srcId="{C609BBE0-12A3-4338-BA1D-1AAB39D1FF65}" destId="{75B91756-84E1-434F-9827-B7A44382B2C8}" srcOrd="1" destOrd="0" presId="urn:microsoft.com/office/officeart/2005/8/layout/hProcess9"/>
    <dgm:cxn modelId="{45719D4B-0222-4C16-9D29-A4C2A24AE90D}" type="presParOf" srcId="{C609BBE0-12A3-4338-BA1D-1AAB39D1FF65}" destId="{3AA7C925-7D49-44AB-9875-0323FEB83E3A}" srcOrd="2" destOrd="0" presId="urn:microsoft.com/office/officeart/2005/8/layout/hProcess9"/>
    <dgm:cxn modelId="{29B68D7F-615F-4ADE-9DD0-749700B98188}" type="presParOf" srcId="{C609BBE0-12A3-4338-BA1D-1AAB39D1FF65}" destId="{E3633065-8B27-4425-B063-A9002A215D7F}" srcOrd="3" destOrd="0" presId="urn:microsoft.com/office/officeart/2005/8/layout/hProcess9"/>
    <dgm:cxn modelId="{69E12E2F-CB23-4A43-8DE8-E0197AC9F4DE}" type="presParOf" srcId="{C609BBE0-12A3-4338-BA1D-1AAB39D1FF65}" destId="{1D58ACB6-0FBF-4A62-885A-006A2B47D95F}" srcOrd="4" destOrd="0" presId="urn:microsoft.com/office/officeart/2005/8/layout/hProcess9"/>
    <dgm:cxn modelId="{195FF618-4AB2-4818-B736-686CDEEDC6D1}" type="presParOf" srcId="{C609BBE0-12A3-4338-BA1D-1AAB39D1FF65}" destId="{BB94E803-3385-4D28-9010-F47C54E30C4E}" srcOrd="5" destOrd="0" presId="urn:microsoft.com/office/officeart/2005/8/layout/hProcess9"/>
    <dgm:cxn modelId="{8B5F32DD-9B85-42C8-8C2A-5F68D362422F}" type="presParOf" srcId="{C609BBE0-12A3-4338-BA1D-1AAB39D1FF65}" destId="{47EF9FB7-DAFE-4F31-A676-78B81F95463C}" srcOrd="6" destOrd="0" presId="urn:microsoft.com/office/officeart/2005/8/layout/hProcess9"/>
    <dgm:cxn modelId="{A8AB763F-5653-40DC-9FC2-BACB03581A90}" type="presParOf" srcId="{C609BBE0-12A3-4338-BA1D-1AAB39D1FF65}" destId="{E6E8D597-F473-42CE-8619-584BBFE2F322}" srcOrd="7" destOrd="0" presId="urn:microsoft.com/office/officeart/2005/8/layout/hProcess9"/>
    <dgm:cxn modelId="{D1947322-03DD-4B08-9F64-CDE817783DA7}" type="presParOf" srcId="{C609BBE0-12A3-4338-BA1D-1AAB39D1FF65}" destId="{A9FA52EF-5541-4965-9915-70D0507A66E8}" srcOrd="8" destOrd="0" presId="urn:microsoft.com/office/officeart/2005/8/layout/hProcess9"/>
    <dgm:cxn modelId="{9D695BFB-EE32-42EF-96B7-8A1E268A787D}" type="presParOf" srcId="{C609BBE0-12A3-4338-BA1D-1AAB39D1FF65}" destId="{3614CA46-2CFD-4FA1-A2B9-D66F92888DD5}" srcOrd="9" destOrd="0" presId="urn:microsoft.com/office/officeart/2005/8/layout/hProcess9"/>
    <dgm:cxn modelId="{E7B22A44-2646-4DE5-A301-79DA6C01C5C7}" type="presParOf" srcId="{C609BBE0-12A3-4338-BA1D-1AAB39D1FF65}" destId="{98421112-1BCF-4186-BBAA-3753DB79024A}" srcOrd="10"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26B89-C4B2-409B-BD18-802240A5ACF6}">
      <dsp:nvSpPr>
        <dsp:cNvPr id="0" name=""/>
        <dsp:cNvSpPr/>
      </dsp:nvSpPr>
      <dsp:spPr>
        <a:xfrm>
          <a:off x="0" y="0"/>
          <a:ext cx="6819896" cy="163449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E34E98-AA70-4D64-A5CE-4A54139EA636}">
      <dsp:nvSpPr>
        <dsp:cNvPr id="0" name=""/>
        <dsp:cNvSpPr/>
      </dsp:nvSpPr>
      <dsp:spPr>
        <a:xfrm>
          <a:off x="2601" y="490347"/>
          <a:ext cx="1069459" cy="6537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Main </a:t>
          </a:r>
          <a:r>
            <a:rPr lang="en-US" sz="1100" kern="1200" baseline="0" dirty="0">
              <a:solidFill>
                <a:schemeClr val="tx1"/>
              </a:solidFill>
            </a:rPr>
            <a:t>Menu</a:t>
          </a:r>
        </a:p>
      </dsp:txBody>
      <dsp:txXfrm>
        <a:off x="34517" y="522263"/>
        <a:ext cx="1005627" cy="589964"/>
      </dsp:txXfrm>
    </dsp:sp>
    <dsp:sp modelId="{3AA7C925-7D49-44AB-9875-0323FEB83E3A}">
      <dsp:nvSpPr>
        <dsp:cNvPr id="0" name=""/>
        <dsp:cNvSpPr/>
      </dsp:nvSpPr>
      <dsp:spPr>
        <a:xfrm>
          <a:off x="1151649" y="490347"/>
          <a:ext cx="1069459" cy="6537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Enterprise Reporting</a:t>
          </a:r>
        </a:p>
      </dsp:txBody>
      <dsp:txXfrm>
        <a:off x="1183565" y="522263"/>
        <a:ext cx="1005627" cy="589964"/>
      </dsp:txXfrm>
    </dsp:sp>
    <dsp:sp modelId="{1D58ACB6-0FBF-4A62-885A-006A2B47D95F}">
      <dsp:nvSpPr>
        <dsp:cNvPr id="0" name=""/>
        <dsp:cNvSpPr/>
      </dsp:nvSpPr>
      <dsp:spPr>
        <a:xfrm>
          <a:off x="2300696" y="490347"/>
          <a:ext cx="1069459" cy="6537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Access Reporting </a:t>
          </a:r>
        </a:p>
      </dsp:txBody>
      <dsp:txXfrm>
        <a:off x="2332612" y="522263"/>
        <a:ext cx="1005627" cy="589964"/>
      </dsp:txXfrm>
    </dsp:sp>
    <dsp:sp modelId="{47EF9FB7-DAFE-4F31-A676-78B81F95463C}">
      <dsp:nvSpPr>
        <dsp:cNvPr id="0" name=""/>
        <dsp:cNvSpPr/>
      </dsp:nvSpPr>
      <dsp:spPr>
        <a:xfrm>
          <a:off x="3449743" y="490347"/>
          <a:ext cx="1069459" cy="6537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Human Resources Information</a:t>
          </a:r>
        </a:p>
      </dsp:txBody>
      <dsp:txXfrm>
        <a:off x="3481659" y="522263"/>
        <a:ext cx="1005627" cy="589964"/>
      </dsp:txXfrm>
    </dsp:sp>
    <dsp:sp modelId="{A9FA52EF-5541-4965-9915-70D0507A66E8}">
      <dsp:nvSpPr>
        <dsp:cNvPr id="0" name=""/>
        <dsp:cNvSpPr/>
      </dsp:nvSpPr>
      <dsp:spPr>
        <a:xfrm>
          <a:off x="4598791" y="490347"/>
          <a:ext cx="1069459" cy="6537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Workforce Information</a:t>
          </a:r>
        </a:p>
      </dsp:txBody>
      <dsp:txXfrm>
        <a:off x="4630707" y="522263"/>
        <a:ext cx="1005627" cy="589964"/>
      </dsp:txXfrm>
    </dsp:sp>
    <dsp:sp modelId="{98421112-1BCF-4186-BBAA-3753DB79024A}">
      <dsp:nvSpPr>
        <dsp:cNvPr id="0" name=""/>
        <dsp:cNvSpPr/>
      </dsp:nvSpPr>
      <dsp:spPr>
        <a:xfrm>
          <a:off x="5747838" y="490347"/>
          <a:ext cx="1069459" cy="6537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Working Hours Report OPSN</a:t>
          </a:r>
        </a:p>
      </dsp:txBody>
      <dsp:txXfrm>
        <a:off x="5779754" y="522263"/>
        <a:ext cx="1005627" cy="58996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237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5273004" y="0"/>
            <a:ext cx="4033943" cy="352375"/>
          </a:xfrm>
          <a:prstGeom prst="rect">
            <a:avLst/>
          </a:prstGeom>
        </p:spPr>
        <p:txBody>
          <a:bodyPr vert="horz" lIns="93324" tIns="46662" rIns="93324" bIns="46662" rtlCol="0"/>
          <a:lstStyle>
            <a:lvl1pPr algn="r">
              <a:defRPr sz="1200"/>
            </a:lvl1pPr>
          </a:lstStyle>
          <a:p>
            <a:fld id="{DE7C9419-65CE-4FD7-A936-319F3A4AEB74}" type="datetimeFigureOut">
              <a:rPr lang="en-US" smtClean="0"/>
              <a:t>4/3/2019</a:t>
            </a:fld>
            <a:endParaRPr lang="en-US" dirty="0"/>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930910" y="3379866"/>
            <a:ext cx="7447280" cy="2765346"/>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0727"/>
            <a:ext cx="4033943" cy="352374"/>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3004" y="6670727"/>
            <a:ext cx="4033943" cy="352374"/>
          </a:xfrm>
          <a:prstGeom prst="rect">
            <a:avLst/>
          </a:prstGeom>
        </p:spPr>
        <p:txBody>
          <a:bodyPr vert="horz" lIns="93324" tIns="46662" rIns="93324" bIns="46662" rtlCol="0" anchor="b"/>
          <a:lstStyle>
            <a:lvl1pPr algn="r">
              <a:defRPr sz="1200"/>
            </a:lvl1pPr>
          </a:lstStyle>
          <a:p>
            <a:fld id="{23BCD7C5-17EC-4245-A808-3E160E620918}" type="slidenum">
              <a:rPr lang="en-US" smtClean="0"/>
              <a:t>‹#›</a:t>
            </a:fld>
            <a:endParaRPr lang="en-US" dirty="0"/>
          </a:p>
        </p:txBody>
      </p:sp>
    </p:spTree>
    <p:extLst>
      <p:ext uri="{BB962C8B-B14F-4D97-AF65-F5344CB8AC3E}">
        <p14:creationId xmlns:p14="http://schemas.microsoft.com/office/powerpoint/2010/main" val="1851734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a:t>
            </a:fld>
            <a:endParaRPr lang="en-US" dirty="0"/>
          </a:p>
        </p:txBody>
      </p:sp>
    </p:spTree>
    <p:extLst>
      <p:ext uri="{BB962C8B-B14F-4D97-AF65-F5344CB8AC3E}">
        <p14:creationId xmlns:p14="http://schemas.microsoft.com/office/powerpoint/2010/main" val="1287209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 2012, Florida enacted what at least many refer to as the one of the toughest child abuse reporting law in the nation. </a:t>
            </a:r>
          </a:p>
          <a:p>
            <a:pPr defTabSz="931774">
              <a:defRPr/>
            </a:pPr>
            <a:endParaRPr lang="en-US" dirty="0"/>
          </a:p>
          <a:p>
            <a:pPr defTabSz="931774">
              <a:defRPr/>
            </a:pPr>
            <a:r>
              <a:rPr lang="en-US" dirty="0"/>
              <a:t>The new provisions impose financial and criminal implications for universities and individuals who deliberately fail to report known or suspected child abuse.  </a:t>
            </a:r>
          </a:p>
          <a:p>
            <a:pPr defTabSz="931774">
              <a:defRPr/>
            </a:pPr>
            <a:endParaRPr lang="en-US" dirty="0"/>
          </a:p>
          <a:p>
            <a:pPr defTabSz="931774">
              <a:defRPr/>
            </a:pPr>
            <a:r>
              <a:rPr lang="en-US" dirty="0"/>
              <a:t>This is the $1 million dollar fine and  Individuals who fail to report can be charged with a third degree felony which includes jail time.</a:t>
            </a:r>
          </a:p>
          <a:p>
            <a:pPr defTabSz="931774">
              <a:defRPr/>
            </a:pPr>
            <a:endParaRPr lang="en-US" dirty="0"/>
          </a:p>
          <a:p>
            <a:pPr defTabSz="931774">
              <a:defRPr/>
            </a:pPr>
            <a:r>
              <a:rPr lang="en-US" dirty="0"/>
              <a:t>More information related to this law and recommended steps for reporting child abuse can be found in the youth protection training and on our website. </a:t>
            </a:r>
          </a:p>
          <a:p>
            <a:pPr defTabSz="931774">
              <a:defRPr/>
            </a:pPr>
            <a:endParaRPr lang="en-US" dirty="0"/>
          </a:p>
          <a:p>
            <a:pPr defTabSz="931774">
              <a:defRPr/>
            </a:pPr>
            <a:r>
              <a:rPr lang="en-US" dirty="0"/>
              <a:t>By being aware of these type of provisions, employees will be better prepared to comply with their legal obligations and detect, prevent, and respond to instances of child abuse.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112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 2012, Florida enacted what at least many refer to as the one of the toughest child abuse reporting law in the nation. </a:t>
            </a:r>
          </a:p>
          <a:p>
            <a:pPr defTabSz="931774">
              <a:defRPr/>
            </a:pPr>
            <a:endParaRPr lang="en-US" dirty="0"/>
          </a:p>
          <a:p>
            <a:pPr defTabSz="931774">
              <a:defRPr/>
            </a:pPr>
            <a:r>
              <a:rPr lang="en-US" dirty="0"/>
              <a:t>The new provisions impose financial and criminal implications for universities and individuals who deliberately fail to report known or suspected child abuse.  </a:t>
            </a:r>
          </a:p>
          <a:p>
            <a:pPr defTabSz="931774">
              <a:defRPr/>
            </a:pPr>
            <a:endParaRPr lang="en-US" dirty="0"/>
          </a:p>
          <a:p>
            <a:pPr defTabSz="931774">
              <a:defRPr/>
            </a:pPr>
            <a:r>
              <a:rPr lang="en-US" dirty="0"/>
              <a:t>This is the $1 million dollar fine and  Individuals who fail to report can be charged with a third degree felony which includes jail time.</a:t>
            </a:r>
          </a:p>
          <a:p>
            <a:pPr defTabSz="931774">
              <a:defRPr/>
            </a:pPr>
            <a:endParaRPr lang="en-US" dirty="0"/>
          </a:p>
          <a:p>
            <a:pPr defTabSz="931774">
              <a:defRPr/>
            </a:pPr>
            <a:r>
              <a:rPr lang="en-US" dirty="0"/>
              <a:t>More information related to this law and recommended steps for reporting child abuse can be found in the youth protection training and on our website.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3855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3558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7209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883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0503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2471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0611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2919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229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quick recap of the goal areas for the year – thank you all for</a:t>
            </a:r>
            <a:r>
              <a:rPr lang="en-US" baseline="0" dirty="0"/>
              <a:t> indicating your interest in each on the Google Doc. We want to make sure that you have the chance to contribute to goals you’re passionate about or feel your skills could really suit, and we want to make it clear who is working on each goal.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6CD99-D899-354E-B09E-60AE4B35F8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6948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1332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738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0730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7496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4322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6610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596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4137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0336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6593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quick recap of the goal areas for the year – thank you all for</a:t>
            </a:r>
            <a:r>
              <a:rPr lang="en-US" baseline="0" dirty="0"/>
              <a:t> indicating your interest in each on the Google Doc. We want to make sure that you have the chance to contribute to goals you’re passionate about or feel your skills could really suit, and we want to make it clear who is working on each goal.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6CD99-D899-354E-B09E-60AE4B35F8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228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06244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51465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9838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7382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9106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62918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33438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33262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09211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0741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overall scope of the office revolves around 3 central themes and those are:</a:t>
            </a:r>
          </a:p>
          <a:p>
            <a:endParaRPr lang="en-US" dirty="0"/>
          </a:p>
          <a:p>
            <a:pPr defTabSz="931774">
              <a:defRPr/>
            </a:pPr>
            <a:r>
              <a:rPr lang="en-US" dirty="0"/>
              <a:t>ED –</a:t>
            </a:r>
            <a:r>
              <a:rPr lang="en-US" baseline="0" dirty="0"/>
              <a:t> </a:t>
            </a:r>
            <a:r>
              <a:rPr lang="en-US" dirty="0"/>
              <a:t>We develop and deliver educational resources on youth protection strategies, applicable policies and laws, and mandatory reporting requirements.</a:t>
            </a:r>
          </a:p>
          <a:p>
            <a:endParaRPr lang="en-US" dirty="0"/>
          </a:p>
          <a:p>
            <a:r>
              <a:rPr lang="en-US" dirty="0"/>
              <a:t>Tracking – We equip youth programs with a vehicle to centrally track youth activities and those involved. </a:t>
            </a:r>
          </a:p>
          <a:p>
            <a:endParaRPr lang="en-US" dirty="0"/>
          </a:p>
          <a:p>
            <a:pPr defTabSz="931774">
              <a:defRPr/>
            </a:pPr>
            <a:r>
              <a:rPr lang="en-US" dirty="0"/>
              <a:t>Compliance - We provide guidance on compliance requirements for UF-affiliated youth activities, assist programs with navigating through methods for reporting child abuse or neglect, and conduct internal monitoring activities to ensure compliance.</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7382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02864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80407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31418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84301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55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78805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9371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35967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75025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9475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if you area is hosting a</a:t>
            </a:r>
            <a:r>
              <a:rPr lang="en-US" baseline="0" dirty="0"/>
              <a:t> youth activity involving </a:t>
            </a:r>
            <a:r>
              <a:rPr lang="en-US" dirty="0"/>
              <a:t>children or</a:t>
            </a:r>
            <a:r>
              <a:rPr lang="en-US" baseline="0" dirty="0"/>
              <a:t> youth</a:t>
            </a:r>
            <a:r>
              <a:rPr lang="en-US" dirty="0"/>
              <a:t>, they are a set requirements that should be met</a:t>
            </a:r>
            <a:r>
              <a:rPr lang="en-US" baseline="0" dirty="0"/>
              <a:t> 3 months in advance </a:t>
            </a:r>
            <a:r>
              <a:rPr lang="en-US" dirty="0"/>
              <a:t>of program operations.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9106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442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28478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8407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97743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48769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7030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35295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31228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2644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if you area is hosting a</a:t>
            </a:r>
            <a:r>
              <a:rPr lang="en-US" baseline="0" dirty="0"/>
              <a:t> youth activity involving </a:t>
            </a:r>
            <a:r>
              <a:rPr lang="en-US" dirty="0"/>
              <a:t>children or</a:t>
            </a:r>
            <a:r>
              <a:rPr lang="en-US" baseline="0" dirty="0"/>
              <a:t> youth</a:t>
            </a:r>
            <a:r>
              <a:rPr lang="en-US" dirty="0"/>
              <a:t>, they are a set requirements that should be met</a:t>
            </a:r>
            <a:r>
              <a:rPr lang="en-US" baseline="0" dirty="0"/>
              <a:t> 3 months in advance </a:t>
            </a:r>
            <a:r>
              <a:rPr lang="en-US" dirty="0"/>
              <a:t>of program operations.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9034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Activities must be coordinated in a way that eliminates one-on-one interactions and ensures that adequate staff-to-participant ratios are in place at all times (including when overnight accommodations or transportation is needed). </a:t>
            </a:r>
          </a:p>
          <a:p>
            <a:endParaRPr lang="en-US" dirty="0"/>
          </a:p>
          <a:p>
            <a:r>
              <a:rPr lang="en-US" dirty="0"/>
              <a:t>We work with groups to evaluate the best procedure for the pick-up and drop-off of program participants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202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Annual Training</a:t>
            </a:r>
            <a:r>
              <a:rPr lang="en-US" baseline="0" dirty="0"/>
              <a:t> for anyone working in association with youth activities.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719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work closely</a:t>
            </a:r>
            <a:r>
              <a:rPr lang="en-US" baseline="0" dirty="0"/>
              <a:t> with UFHR on this process to make sure people know where to go and how to get background checks. </a:t>
            </a:r>
          </a:p>
          <a:p>
            <a:endParaRPr lang="en-US" baseline="0" dirty="0"/>
          </a:p>
          <a:p>
            <a:r>
              <a:rPr lang="en-US" baseline="0" dirty="0"/>
              <a:t>We are notified if someone if pinged and can no longer work with youth activities.</a:t>
            </a:r>
          </a:p>
          <a:p>
            <a:endParaRPr lang="en-US" baseline="0" dirty="0"/>
          </a:p>
          <a:p>
            <a:r>
              <a:rPr lang="en-US" baseline="0" dirty="0"/>
              <a:t>We do not see them.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1109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latin typeface="Century Schoolbook" panose="020406040505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2107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209B96-BF8D-4698-94D6-B9A00BA716B5}" type="datetimeFigureOut">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0E6D63-B7F7-49B2-BBD9-43C965F68430}" type="slidenum">
              <a:rPr lang="en-US" smtClean="0"/>
              <a:t>‹#›</a:t>
            </a:fld>
            <a:endParaRPr lang="en-US" dirty="0"/>
          </a:p>
        </p:txBody>
      </p:sp>
    </p:spTree>
    <p:extLst>
      <p:ext uri="{BB962C8B-B14F-4D97-AF65-F5344CB8AC3E}">
        <p14:creationId xmlns:p14="http://schemas.microsoft.com/office/powerpoint/2010/main" val="538485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209B96-BF8D-4698-94D6-B9A00BA716B5}" type="datetimeFigureOut">
              <a:rPr lang="en-US" smtClean="0"/>
              <a:t>4/3/2019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C0E6D63-B7F7-49B2-BBD9-43C965F68430}" type="slidenum">
              <a:rPr lang="en-US" smtClean="0"/>
              <a:t>‹#›</a:t>
            </a:fld>
            <a:endParaRPr lang="en-US" dirty="0"/>
          </a:p>
        </p:txBody>
      </p:sp>
    </p:spTree>
    <p:extLst>
      <p:ext uri="{BB962C8B-B14F-4D97-AF65-F5344CB8AC3E}">
        <p14:creationId xmlns:p14="http://schemas.microsoft.com/office/powerpoint/2010/main" val="1764179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209B96-BF8D-4698-94D6-B9A00BA716B5}" type="datetimeFigureOut">
              <a:rPr lang="en-US" smtClean="0"/>
              <a:t>4/3/2019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0E6D63-B7F7-49B2-BBD9-43C965F68430}" type="slidenum">
              <a:rPr lang="en-US" smtClean="0"/>
              <a:t>‹#›</a:t>
            </a:fld>
            <a:endParaRPr lang="en-US" dirty="0"/>
          </a:p>
        </p:txBody>
      </p:sp>
    </p:spTree>
    <p:extLst>
      <p:ext uri="{BB962C8B-B14F-4D97-AF65-F5344CB8AC3E}">
        <p14:creationId xmlns:p14="http://schemas.microsoft.com/office/powerpoint/2010/main" val="3960745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209B96-BF8D-4698-94D6-B9A00BA716B5}" type="datetimeFigureOut">
              <a:rPr lang="en-US" smtClean="0"/>
              <a:t>4/3/2019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0E6D63-B7F7-49B2-BBD9-43C965F68430}" type="slidenum">
              <a:rPr lang="en-US" smtClean="0"/>
              <a:t>‹#›</a:t>
            </a:fld>
            <a:endParaRPr lang="en-US" dirty="0"/>
          </a:p>
        </p:txBody>
      </p:sp>
    </p:spTree>
    <p:extLst>
      <p:ext uri="{BB962C8B-B14F-4D97-AF65-F5344CB8AC3E}">
        <p14:creationId xmlns:p14="http://schemas.microsoft.com/office/powerpoint/2010/main" val="1482686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209B96-BF8D-4698-94D6-B9A00BA716B5}" type="datetimeFigureOut">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0E6D63-B7F7-49B2-BBD9-43C965F68430}" type="slidenum">
              <a:rPr lang="en-US" smtClean="0"/>
              <a:t>‹#›</a:t>
            </a:fld>
            <a:endParaRPr lang="en-US" dirty="0"/>
          </a:p>
        </p:txBody>
      </p:sp>
    </p:spTree>
    <p:extLst>
      <p:ext uri="{BB962C8B-B14F-4D97-AF65-F5344CB8AC3E}">
        <p14:creationId xmlns:p14="http://schemas.microsoft.com/office/powerpoint/2010/main" val="92224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209B96-BF8D-4698-94D6-B9A00BA716B5}" type="datetimeFigureOut">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0E6D63-B7F7-49B2-BBD9-43C965F68430}" type="slidenum">
              <a:rPr lang="en-US" smtClean="0"/>
              <a:t>‹#›</a:t>
            </a:fld>
            <a:endParaRPr lang="en-US" dirty="0"/>
          </a:p>
        </p:txBody>
      </p:sp>
    </p:spTree>
    <p:extLst>
      <p:ext uri="{BB962C8B-B14F-4D97-AF65-F5344CB8AC3E}">
        <p14:creationId xmlns:p14="http://schemas.microsoft.com/office/powerpoint/2010/main" val="3505664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209B96-BF8D-4698-94D6-B9A00BA716B5}"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0E6D63-B7F7-49B2-BBD9-43C965F68430}" type="slidenum">
              <a:rPr lang="en-US" smtClean="0"/>
              <a:t>‹#›</a:t>
            </a:fld>
            <a:endParaRPr lang="en-US" dirty="0"/>
          </a:p>
        </p:txBody>
      </p:sp>
    </p:spTree>
    <p:extLst>
      <p:ext uri="{BB962C8B-B14F-4D97-AF65-F5344CB8AC3E}">
        <p14:creationId xmlns:p14="http://schemas.microsoft.com/office/powerpoint/2010/main" val="2584847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209B96-BF8D-4698-94D6-B9A00BA716B5}"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0E6D63-B7F7-49B2-BBD9-43C965F68430}" type="slidenum">
              <a:rPr lang="en-US" smtClean="0"/>
              <a:t>‹#›</a:t>
            </a:fld>
            <a:endParaRPr lang="en-US" dirty="0"/>
          </a:p>
        </p:txBody>
      </p:sp>
    </p:spTree>
    <p:extLst>
      <p:ext uri="{BB962C8B-B14F-4D97-AF65-F5344CB8AC3E}">
        <p14:creationId xmlns:p14="http://schemas.microsoft.com/office/powerpoint/2010/main" val="3633170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F45D50-769C-4166-9104-423A3363434E}"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dirty="0"/>
          </a:p>
        </p:txBody>
      </p:sp>
    </p:spTree>
    <p:extLst>
      <p:ext uri="{BB962C8B-B14F-4D97-AF65-F5344CB8AC3E}">
        <p14:creationId xmlns:p14="http://schemas.microsoft.com/office/powerpoint/2010/main" val="1070753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dirty="0"/>
          </a:p>
        </p:txBody>
      </p:sp>
    </p:spTree>
    <p:extLst>
      <p:ext uri="{BB962C8B-B14F-4D97-AF65-F5344CB8AC3E}">
        <p14:creationId xmlns:p14="http://schemas.microsoft.com/office/powerpoint/2010/main" val="17900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05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F45D50-769C-4166-9104-423A3363434E}"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dirty="0"/>
          </a:p>
        </p:txBody>
      </p:sp>
    </p:spTree>
    <p:extLst>
      <p:ext uri="{BB962C8B-B14F-4D97-AF65-F5344CB8AC3E}">
        <p14:creationId xmlns:p14="http://schemas.microsoft.com/office/powerpoint/2010/main" val="1305512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F45D50-769C-4166-9104-423A3363434E}" type="datetimeFigureOut">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546E60-3DB4-49FA-A4A8-EAB6184FB695}" type="slidenum">
              <a:rPr lang="en-US" smtClean="0"/>
              <a:t>‹#›</a:t>
            </a:fld>
            <a:endParaRPr lang="en-US" dirty="0"/>
          </a:p>
        </p:txBody>
      </p:sp>
    </p:spTree>
    <p:extLst>
      <p:ext uri="{BB962C8B-B14F-4D97-AF65-F5344CB8AC3E}">
        <p14:creationId xmlns:p14="http://schemas.microsoft.com/office/powerpoint/2010/main" val="3866613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F45D50-769C-4166-9104-423A3363434E}" type="datetimeFigureOut">
              <a:rPr lang="en-US" smtClean="0"/>
              <a:t>4/3/2019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3546E60-3DB4-49FA-A4A8-EAB6184FB695}" type="slidenum">
              <a:rPr lang="en-US" smtClean="0"/>
              <a:t>‹#›</a:t>
            </a:fld>
            <a:endParaRPr lang="en-US" dirty="0"/>
          </a:p>
        </p:txBody>
      </p:sp>
    </p:spTree>
    <p:extLst>
      <p:ext uri="{BB962C8B-B14F-4D97-AF65-F5344CB8AC3E}">
        <p14:creationId xmlns:p14="http://schemas.microsoft.com/office/powerpoint/2010/main" val="442288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F45D50-769C-4166-9104-423A3363434E}" type="datetimeFigureOut">
              <a:rPr lang="en-US" smtClean="0"/>
              <a:t>4/3/2019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3546E60-3DB4-49FA-A4A8-EAB6184FB695}" type="slidenum">
              <a:rPr lang="en-US" smtClean="0"/>
              <a:t>‹#›</a:t>
            </a:fld>
            <a:endParaRPr lang="en-US" dirty="0"/>
          </a:p>
        </p:txBody>
      </p:sp>
    </p:spTree>
    <p:extLst>
      <p:ext uri="{BB962C8B-B14F-4D97-AF65-F5344CB8AC3E}">
        <p14:creationId xmlns:p14="http://schemas.microsoft.com/office/powerpoint/2010/main" val="41612564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45D50-769C-4166-9104-423A3363434E}" type="datetimeFigureOut">
              <a:rPr lang="en-US" smtClean="0"/>
              <a:t>4/3/2019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3546E60-3DB4-49FA-A4A8-EAB6184FB695}" type="slidenum">
              <a:rPr lang="en-US" smtClean="0"/>
              <a:t>‹#›</a:t>
            </a:fld>
            <a:endParaRPr lang="en-US" dirty="0"/>
          </a:p>
        </p:txBody>
      </p:sp>
    </p:spTree>
    <p:extLst>
      <p:ext uri="{BB962C8B-B14F-4D97-AF65-F5344CB8AC3E}">
        <p14:creationId xmlns:p14="http://schemas.microsoft.com/office/powerpoint/2010/main" val="18513143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F45D50-769C-4166-9104-423A3363434E}" type="datetimeFigureOut">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546E60-3DB4-49FA-A4A8-EAB6184FB695}" type="slidenum">
              <a:rPr lang="en-US" smtClean="0"/>
              <a:t>‹#›</a:t>
            </a:fld>
            <a:endParaRPr lang="en-US" dirty="0"/>
          </a:p>
        </p:txBody>
      </p:sp>
    </p:spTree>
    <p:extLst>
      <p:ext uri="{BB962C8B-B14F-4D97-AF65-F5344CB8AC3E}">
        <p14:creationId xmlns:p14="http://schemas.microsoft.com/office/powerpoint/2010/main" val="1292142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F45D50-769C-4166-9104-423A3363434E}" type="datetimeFigureOut">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546E60-3DB4-49FA-A4A8-EAB6184FB695}" type="slidenum">
              <a:rPr lang="en-US" smtClean="0"/>
              <a:t>‹#›</a:t>
            </a:fld>
            <a:endParaRPr lang="en-US" dirty="0"/>
          </a:p>
        </p:txBody>
      </p:sp>
    </p:spTree>
    <p:extLst>
      <p:ext uri="{BB962C8B-B14F-4D97-AF65-F5344CB8AC3E}">
        <p14:creationId xmlns:p14="http://schemas.microsoft.com/office/powerpoint/2010/main" val="1687762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dirty="0"/>
          </a:p>
        </p:txBody>
      </p:sp>
    </p:spTree>
    <p:extLst>
      <p:ext uri="{BB962C8B-B14F-4D97-AF65-F5344CB8AC3E}">
        <p14:creationId xmlns:p14="http://schemas.microsoft.com/office/powerpoint/2010/main" val="2275567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dirty="0"/>
          </a:p>
        </p:txBody>
      </p:sp>
    </p:spTree>
    <p:extLst>
      <p:ext uri="{BB962C8B-B14F-4D97-AF65-F5344CB8AC3E}">
        <p14:creationId xmlns:p14="http://schemas.microsoft.com/office/powerpoint/2010/main" val="359735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0085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298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341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dirty="0"/>
          </a:p>
        </p:txBody>
      </p:sp>
    </p:spTree>
    <p:extLst>
      <p:ext uri="{BB962C8B-B14F-4D97-AF65-F5344CB8AC3E}">
        <p14:creationId xmlns:p14="http://schemas.microsoft.com/office/powerpoint/2010/main" val="3222861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209B96-BF8D-4698-94D6-B9A00BA716B5}"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0E6D63-B7F7-49B2-BBD9-43C965F68430}" type="slidenum">
              <a:rPr lang="en-US" smtClean="0"/>
              <a:t>‹#›</a:t>
            </a:fld>
            <a:endParaRPr lang="en-US" dirty="0"/>
          </a:p>
        </p:txBody>
      </p:sp>
    </p:spTree>
    <p:extLst>
      <p:ext uri="{BB962C8B-B14F-4D97-AF65-F5344CB8AC3E}">
        <p14:creationId xmlns:p14="http://schemas.microsoft.com/office/powerpoint/2010/main" val="2219128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209B96-BF8D-4698-94D6-B9A00BA716B5}"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0E6D63-B7F7-49B2-BBD9-43C965F68430}" type="slidenum">
              <a:rPr lang="en-US" smtClean="0"/>
              <a:t>‹#›</a:t>
            </a:fld>
            <a:endParaRPr lang="en-US" dirty="0"/>
          </a:p>
        </p:txBody>
      </p:sp>
    </p:spTree>
    <p:extLst>
      <p:ext uri="{BB962C8B-B14F-4D97-AF65-F5344CB8AC3E}">
        <p14:creationId xmlns:p14="http://schemas.microsoft.com/office/powerpoint/2010/main" val="407278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209B96-BF8D-4698-94D6-B9A00BA716B5}"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0E6D63-B7F7-49B2-BBD9-43C965F68430}" type="slidenum">
              <a:rPr lang="en-US" smtClean="0"/>
              <a:t>‹#›</a:t>
            </a:fld>
            <a:endParaRPr lang="en-US" dirty="0"/>
          </a:p>
        </p:txBody>
      </p:sp>
    </p:spTree>
    <p:extLst>
      <p:ext uri="{BB962C8B-B14F-4D97-AF65-F5344CB8AC3E}">
        <p14:creationId xmlns:p14="http://schemas.microsoft.com/office/powerpoint/2010/main" val="16678486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6"/>
          <a:stretch>
            <a:fillRect/>
          </a:stretch>
        </p:blipFill>
        <p:spPr>
          <a:xfrm>
            <a:off x="116200" y="121004"/>
            <a:ext cx="857143" cy="704762"/>
          </a:xfrm>
          <a:prstGeom prst="rect">
            <a:avLst/>
          </a:prstGeom>
        </p:spPr>
      </p:pic>
      <p:cxnSp>
        <p:nvCxnSpPr>
          <p:cNvPr id="9" name="Straight Connector 8"/>
          <p:cNvCxnSpPr/>
          <p:nvPr userDrawn="1"/>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520022"/>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63" r:id="rId4"/>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1238236787"/>
      </p:ext>
    </p:extLst>
  </p:cSld>
  <p:clrMap bg1="lt1" tx1="dk1" bg2="lt2" tx2="dk2" accent1="accent1" accent2="accent2" accent3="accent3" accent4="accent4" accent5="accent5" accent6="accent6" hlink="hlink" folHlink="folHlink"/>
  <p:sldLayoutIdLst>
    <p:sldLayoutId id="2147483658" r:id="rId1"/>
    <p:sldLayoutId id="2147483664" r:id="rId2"/>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209B96-BF8D-4698-94D6-B9A00BA716B5}" type="datetimeFigureOut">
              <a:rPr lang="en-US" smtClean="0"/>
              <a:t>4/3/2019</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0E6D63-B7F7-49B2-BBD9-43C965F68430}" type="slidenum">
              <a:rPr lang="en-US" smtClean="0"/>
              <a:t>‹#›</a:t>
            </a:fld>
            <a:endParaRPr lang="en-US" dirty="0"/>
          </a:p>
        </p:txBody>
      </p:sp>
    </p:spTree>
    <p:extLst>
      <p:ext uri="{BB962C8B-B14F-4D97-AF65-F5344CB8AC3E}">
        <p14:creationId xmlns:p14="http://schemas.microsoft.com/office/powerpoint/2010/main" val="51089615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F45D50-769C-4166-9104-423A3363434E}" type="datetimeFigureOut">
              <a:rPr lang="en-US" smtClean="0"/>
              <a:t>4/3/2019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46E60-3DB4-49FA-A4A8-EAB6184FB695}" type="slidenum">
              <a:rPr lang="en-US" smtClean="0"/>
              <a:t>‹#›</a:t>
            </a:fld>
            <a:endParaRPr lang="en-US" dirty="0"/>
          </a:p>
        </p:txBody>
      </p:sp>
    </p:spTree>
    <p:extLst>
      <p:ext uri="{BB962C8B-B14F-4D97-AF65-F5344CB8AC3E}">
        <p14:creationId xmlns:p14="http://schemas.microsoft.com/office/powerpoint/2010/main" val="389568136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49.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5.xml"/><Relationship Id="rId6" Type="http://schemas.microsoft.com/office/2007/relationships/hdphoto" Target="../media/hdphoto1.wdp"/><Relationship Id="rId5" Type="http://schemas.openxmlformats.org/officeDocument/2006/relationships/image" Target="../media/image50.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7.xml"/><Relationship Id="rId5" Type="http://schemas.openxmlformats.org/officeDocument/2006/relationships/image" Target="../media/image5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9.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19.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0.xml"/><Relationship Id="rId5" Type="http://schemas.openxmlformats.org/officeDocument/2006/relationships/image" Target="../media/image54.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1.xml"/><Relationship Id="rId5" Type="http://schemas.openxmlformats.org/officeDocument/2006/relationships/image" Target="../media/image1.pn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2.xml"/><Relationship Id="rId5" Type="http://schemas.openxmlformats.org/officeDocument/2006/relationships/hyperlink" Target="https://oycs.ufsa.ufl.edu/" TargetMode="External"/><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58.gif"/></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hyperlink" Target="http://www.hr.ufl.edu/forms" TargetMode="External"/><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booknow.appointment-plus.com/7ryk7y2x/" TargetMode="External"/><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mailto:HRSBackgrounds@admin.ufl.edu" TargetMode="External"/><Relationship Id="rId2" Type="http://schemas.openxmlformats.org/officeDocument/2006/relationships/notesSlide" Target="../notesSlides/notesSlide20.xml"/><Relationship Id="rId1" Type="http://schemas.openxmlformats.org/officeDocument/2006/relationships/slideLayout" Target="../slideLayouts/slideLayout19.xml"/><Relationship Id="rId5" Type="http://schemas.openxmlformats.org/officeDocument/2006/relationships/image" Target="../media/image59.gif"/><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hyperlink" Target="http://training.hr.ufl.edu/instructionguides/careersatuf/faculty/close_position.pdf" TargetMode="External"/><Relationship Id="rId4" Type="http://schemas.openxmlformats.org/officeDocument/2006/relationships/hyperlink" Target="http://training.hr.ufl.edu/instructionguides/careersatuf/faculty/disposition_codes.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mailto:employment@ufl.edu"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training.hr.ufl.edu/instructionguides/gatorstart/i9reverification.pdf"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hyperlink" Target="mailto:Employment@ufl.edu"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mailto:employment@ufl.edu"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hyperlink" Target="http://hr.ufl.edu/leadership@uf/programs/" TargetMode="Externa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hyperlink" Target="https://hr.ufl.edu/forms-policies/forms-managers/"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65.tiff"/></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hyperlink" Target="https://hr.ufl.edu/forms-policies/forms-managers/"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hyperlink" Target="https://hr.ufl.edu/wp-content/uploads/2018/08/Non-student-hourly-OPS-policy.pdf" TargetMode="Externa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18" Type="http://schemas.openxmlformats.org/officeDocument/2006/relationships/image" Target="../media/image26.jpeg"/><Relationship Id="rId26" Type="http://schemas.openxmlformats.org/officeDocument/2006/relationships/image" Target="../media/image34.jpeg"/><Relationship Id="rId3" Type="http://schemas.openxmlformats.org/officeDocument/2006/relationships/image" Target="../media/image4.png"/><Relationship Id="rId21" Type="http://schemas.openxmlformats.org/officeDocument/2006/relationships/image" Target="../media/image29.jpeg"/><Relationship Id="rId34" Type="http://schemas.openxmlformats.org/officeDocument/2006/relationships/image" Target="../media/image42.jpeg"/><Relationship Id="rId7" Type="http://schemas.openxmlformats.org/officeDocument/2006/relationships/image" Target="../media/image15.jpeg"/><Relationship Id="rId12" Type="http://schemas.openxmlformats.org/officeDocument/2006/relationships/image" Target="../media/image20.jpeg"/><Relationship Id="rId17" Type="http://schemas.openxmlformats.org/officeDocument/2006/relationships/image" Target="../media/image25.jpeg"/><Relationship Id="rId25" Type="http://schemas.openxmlformats.org/officeDocument/2006/relationships/image" Target="../media/image33.jpeg"/><Relationship Id="rId33" Type="http://schemas.openxmlformats.org/officeDocument/2006/relationships/image" Target="../media/image41.jpeg"/><Relationship Id="rId2" Type="http://schemas.openxmlformats.org/officeDocument/2006/relationships/image" Target="../media/image11.jpg"/><Relationship Id="rId16" Type="http://schemas.openxmlformats.org/officeDocument/2006/relationships/image" Target="../media/image24.jpeg"/><Relationship Id="rId20" Type="http://schemas.openxmlformats.org/officeDocument/2006/relationships/image" Target="../media/image28.jpeg"/><Relationship Id="rId29"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jpeg"/><Relationship Id="rId24" Type="http://schemas.openxmlformats.org/officeDocument/2006/relationships/image" Target="../media/image32.jpeg"/><Relationship Id="rId32" Type="http://schemas.openxmlformats.org/officeDocument/2006/relationships/image" Target="../media/image40.jpeg"/><Relationship Id="rId37" Type="http://schemas.openxmlformats.org/officeDocument/2006/relationships/image" Target="../media/image45.jpeg"/><Relationship Id="rId5" Type="http://schemas.openxmlformats.org/officeDocument/2006/relationships/image" Target="../media/image13.jpeg"/><Relationship Id="rId15" Type="http://schemas.openxmlformats.org/officeDocument/2006/relationships/image" Target="../media/image23.jpeg"/><Relationship Id="rId23" Type="http://schemas.openxmlformats.org/officeDocument/2006/relationships/image" Target="../media/image31.jpeg"/><Relationship Id="rId28" Type="http://schemas.openxmlformats.org/officeDocument/2006/relationships/image" Target="../media/image36.jpeg"/><Relationship Id="rId36" Type="http://schemas.openxmlformats.org/officeDocument/2006/relationships/image" Target="../media/image44.jpeg"/><Relationship Id="rId10" Type="http://schemas.openxmlformats.org/officeDocument/2006/relationships/image" Target="../media/image18.jpeg"/><Relationship Id="rId19" Type="http://schemas.openxmlformats.org/officeDocument/2006/relationships/image" Target="../media/image27.jpeg"/><Relationship Id="rId31" Type="http://schemas.openxmlformats.org/officeDocument/2006/relationships/image" Target="../media/image39.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 Id="rId22" Type="http://schemas.openxmlformats.org/officeDocument/2006/relationships/image" Target="../media/image30.jpeg"/><Relationship Id="rId27" Type="http://schemas.openxmlformats.org/officeDocument/2006/relationships/image" Target="../media/image35.jpeg"/><Relationship Id="rId30" Type="http://schemas.openxmlformats.org/officeDocument/2006/relationships/image" Target="../media/image38.jpeg"/><Relationship Id="rId35" Type="http://schemas.openxmlformats.org/officeDocument/2006/relationships/image" Target="../media/image43.jpe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66.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hyperlink" Target="mailto:compensation@ufl.edu" TargetMode="Externa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9.xml"/><Relationship Id="rId4" Type="http://schemas.openxmlformats.org/officeDocument/2006/relationships/hyperlink" Target="mailto:central-leave@ufl.edu"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9.xml"/><Relationship Id="rId4" Type="http://schemas.openxmlformats.org/officeDocument/2006/relationships/hyperlink" Target="https://www.mybenefits.myflorida.com/health/savings_and_spending_account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8" Type="http://schemas.openxmlformats.org/officeDocument/2006/relationships/hyperlink" Target="https://benefits.hr.ufl.edu/contact/" TargetMode="External"/><Relationship Id="rId13" Type="http://schemas.microsoft.com/office/2007/relationships/hdphoto" Target="../media/hdphoto2.wdp"/><Relationship Id="rId3" Type="http://schemas.openxmlformats.org/officeDocument/2006/relationships/hyperlink" Target="https://www.myalex.com/uf/2017#intro" TargetMode="External"/><Relationship Id="rId7" Type="http://schemas.openxmlformats.org/officeDocument/2006/relationships/hyperlink" Target="https://booknow.appointment-plus.com/9z0ctl4q/" TargetMode="External"/><Relationship Id="rId12" Type="http://schemas.openxmlformats.org/officeDocument/2006/relationships/image" Target="../media/image69.png"/><Relationship Id="rId17" Type="http://schemas.microsoft.com/office/2007/relationships/hdphoto" Target="../media/hdphoto4.wdp"/><Relationship Id="rId2" Type="http://schemas.openxmlformats.org/officeDocument/2006/relationships/notesSlide" Target="../notesSlides/notesSlide58.xml"/><Relationship Id="rId16" Type="http://schemas.openxmlformats.org/officeDocument/2006/relationships/image" Target="../media/image71.png"/><Relationship Id="rId1" Type="http://schemas.openxmlformats.org/officeDocument/2006/relationships/slideLayout" Target="../slideLayouts/slideLayout19.xml"/><Relationship Id="rId6" Type="http://schemas.openxmlformats.org/officeDocument/2006/relationships/hyperlink" Target="mailto:benefits@ufl.edu" TargetMode="External"/><Relationship Id="rId11" Type="http://schemas.openxmlformats.org/officeDocument/2006/relationships/image" Target="../media/image68.png"/><Relationship Id="rId5" Type="http://schemas.openxmlformats.org/officeDocument/2006/relationships/hyperlink" Target="http://news.hr.ufl.edu/" TargetMode="External"/><Relationship Id="rId15" Type="http://schemas.microsoft.com/office/2007/relationships/hdphoto" Target="../media/hdphoto3.wdp"/><Relationship Id="rId10" Type="http://schemas.openxmlformats.org/officeDocument/2006/relationships/image" Target="../media/image67.png"/><Relationship Id="rId4" Type="http://schemas.openxmlformats.org/officeDocument/2006/relationships/hyperlink" Target="https://benefits.hr.ufl.edu/" TargetMode="External"/><Relationship Id="rId9" Type="http://schemas.openxmlformats.org/officeDocument/2006/relationships/image" Target="../media/image1.png"/><Relationship Id="rId14" Type="http://schemas.openxmlformats.org/officeDocument/2006/relationships/image" Target="../media/image70.png"/></Relationships>
</file>

<file path=ppt/slides/_rels/slide77.xml.rels><?xml version="1.0" encoding="UTF-8" standalone="yes"?>
<Relationships xmlns="http://schemas.openxmlformats.org/package/2006/relationships"><Relationship Id="rId2" Type="http://schemas.openxmlformats.org/officeDocument/2006/relationships/hyperlink" Target="mailto:gcadwallader@ufl.edu" TargetMode="Externa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2.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image" Target="../media/image4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47.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4840" b="4699"/>
          <a:stretch/>
        </p:blipFill>
        <p:spPr>
          <a:xfrm>
            <a:off x="-10633" y="712383"/>
            <a:ext cx="12202632" cy="4725891"/>
          </a:xfrm>
          <a:prstGeom prst="rect">
            <a:avLst/>
          </a:prstGeom>
        </p:spPr>
      </p:pic>
      <p:pic>
        <p:nvPicPr>
          <p:cNvPr id="5" name="Picture 4"/>
          <p:cNvPicPr>
            <a:picLocks noChangeAspect="1"/>
          </p:cNvPicPr>
          <p:nvPr/>
        </p:nvPicPr>
        <p:blipFill>
          <a:blip r:embed="rId3"/>
          <a:stretch>
            <a:fillRect/>
          </a:stretch>
        </p:blipFill>
        <p:spPr>
          <a:xfrm>
            <a:off x="342953" y="304844"/>
            <a:ext cx="857143" cy="704762"/>
          </a:xfrm>
          <a:prstGeom prst="rect">
            <a:avLst/>
          </a:prstGeom>
        </p:spPr>
      </p:pic>
      <p:sp>
        <p:nvSpPr>
          <p:cNvPr id="12" name="Title 11"/>
          <p:cNvSpPr>
            <a:spLocks noGrp="1"/>
          </p:cNvSpPr>
          <p:nvPr>
            <p:ph type="title" idx="4294967295"/>
          </p:nvPr>
        </p:nvSpPr>
        <p:spPr>
          <a:xfrm>
            <a:off x="566036" y="5511644"/>
            <a:ext cx="10515600" cy="947405"/>
          </a:xfrm>
        </p:spPr>
        <p:txBody>
          <a:bodyPr anchor="t"/>
          <a:lstStyle/>
          <a:p>
            <a:r>
              <a:rPr lang="en-US" dirty="0">
                <a:solidFill>
                  <a:schemeClr val="accent5">
                    <a:lumMod val="75000"/>
                  </a:schemeClr>
                </a:solidFill>
              </a:rPr>
              <a:t>HR Forum</a:t>
            </a:r>
          </a:p>
        </p:txBody>
      </p:sp>
      <p:sp>
        <p:nvSpPr>
          <p:cNvPr id="13" name="Text Placeholder 12"/>
          <p:cNvSpPr>
            <a:spLocks noGrp="1"/>
          </p:cNvSpPr>
          <p:nvPr>
            <p:ph type="body" idx="4294967295"/>
          </p:nvPr>
        </p:nvSpPr>
        <p:spPr>
          <a:xfrm>
            <a:off x="566036" y="6332090"/>
            <a:ext cx="10515600" cy="430213"/>
          </a:xfrm>
        </p:spPr>
        <p:txBody>
          <a:bodyPr>
            <a:normAutofit fontScale="92500" lnSpcReduction="10000"/>
          </a:bodyPr>
          <a:lstStyle/>
          <a:p>
            <a:r>
              <a:rPr lang="en-US" dirty="0">
                <a:solidFill>
                  <a:schemeClr val="accent5">
                    <a:lumMod val="75000"/>
                  </a:schemeClr>
                </a:solidFill>
              </a:rPr>
              <a:t>April 3, 2019</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4643" y="4269467"/>
            <a:ext cx="6624088" cy="2295106"/>
          </a:xfrm>
          <a:prstGeom prst="rect">
            <a:avLst/>
          </a:prstGeom>
        </p:spPr>
      </p:pic>
    </p:spTree>
    <p:extLst>
      <p:ext uri="{BB962C8B-B14F-4D97-AF65-F5344CB8AC3E}">
        <p14:creationId xmlns:p14="http://schemas.microsoft.com/office/powerpoint/2010/main" val="45909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2352919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4000" dirty="0">
                <a:solidFill>
                  <a:srgbClr val="FF6600"/>
                </a:solidFill>
                <a:latin typeface="Century Schoolbook" panose="02040604050505020304" pitchFamily="18" charset="0"/>
              </a:rPr>
              <a:t>Central Registration</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
        <p:nvSpPr>
          <p:cNvPr id="11" name="TextBox 10"/>
          <p:cNvSpPr txBox="1"/>
          <p:nvPr/>
        </p:nvSpPr>
        <p:spPr>
          <a:xfrm>
            <a:off x="738131" y="2577644"/>
            <a:ext cx="5180755" cy="267765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Prior to events</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3 Months </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Youth Activities</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Short &amp; Long Term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p:cNvPicPr>
            <a:picLocks noChangeAspect="1"/>
          </p:cNvPicPr>
          <p:nvPr/>
        </p:nvPicPr>
        <p:blipFill rotWithShape="1">
          <a:blip r:embed="rId5"/>
          <a:srcRect t="4682"/>
          <a:stretch/>
        </p:blipFill>
        <p:spPr>
          <a:xfrm>
            <a:off x="4314325" y="1739943"/>
            <a:ext cx="7861271" cy="4145514"/>
          </a:xfrm>
          <a:prstGeom prst="rect">
            <a:avLst/>
          </a:prstGeom>
        </p:spPr>
      </p:pic>
    </p:spTree>
    <p:custDataLst>
      <p:tags r:id="rId1"/>
    </p:custDataLst>
    <p:extLst>
      <p:ext uri="{BB962C8B-B14F-4D97-AF65-F5344CB8AC3E}">
        <p14:creationId xmlns:p14="http://schemas.microsoft.com/office/powerpoint/2010/main" val="1066264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4000" dirty="0">
                <a:solidFill>
                  <a:srgbClr val="FF6600"/>
                </a:solidFill>
                <a:latin typeface="Century Schoolbook" panose="02040604050505020304" pitchFamily="18" charset="0"/>
              </a:rPr>
              <a:t>Supervision </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
        <p:nvSpPr>
          <p:cNvPr id="11" name="TextBox 10"/>
          <p:cNvSpPr txBox="1"/>
          <p:nvPr/>
        </p:nvSpPr>
        <p:spPr>
          <a:xfrm>
            <a:off x="738131" y="1921159"/>
            <a:ext cx="5180755" cy="5232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Limit 1:1 Interactions</a:t>
            </a:r>
          </a:p>
        </p:txBody>
      </p:sp>
      <p:pic>
        <p:nvPicPr>
          <p:cNvPr id="9" name="Picture 8"/>
          <p:cNvPicPr/>
          <p:nvPr/>
        </p:nvPicPr>
        <p:blipFill rotWithShape="1">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r="50682"/>
          <a:stretch/>
        </p:blipFill>
        <p:spPr bwMode="auto">
          <a:xfrm>
            <a:off x="973343" y="2652815"/>
            <a:ext cx="4099103" cy="2660356"/>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l="54367"/>
          <a:stretch/>
        </p:blipFill>
        <p:spPr bwMode="auto">
          <a:xfrm>
            <a:off x="5390865" y="2652815"/>
            <a:ext cx="4168771" cy="2704523"/>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3572531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0" y="-180928"/>
            <a:ext cx="12192000" cy="7038928"/>
          </a:xfrm>
          <a:prstGeom prst="rect">
            <a:avLst/>
          </a:prstGeom>
        </p:spPr>
      </p:pic>
    </p:spTree>
    <p:custDataLst>
      <p:tags r:id="rId1"/>
    </p:custDataLst>
    <p:extLst>
      <p:ext uri="{BB962C8B-B14F-4D97-AF65-F5344CB8AC3E}">
        <p14:creationId xmlns:p14="http://schemas.microsoft.com/office/powerpoint/2010/main" val="811071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4000" dirty="0">
                <a:solidFill>
                  <a:srgbClr val="FF6600"/>
                </a:solidFill>
                <a:latin typeface="Century Schoolbook" panose="02040604050505020304" pitchFamily="18" charset="0"/>
              </a:rPr>
              <a:t>Youth Protection Training</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
        <p:nvSpPr>
          <p:cNvPr id="11" name="TextBox 10"/>
          <p:cNvSpPr txBox="1"/>
          <p:nvPr/>
        </p:nvSpPr>
        <p:spPr>
          <a:xfrm>
            <a:off x="738131" y="2577644"/>
            <a:ext cx="5180755" cy="2677656"/>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Employees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Non- Employees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Volunteers </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Students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5"/>
          <a:srcRect l="2924" b="2690"/>
          <a:stretch/>
        </p:blipFill>
        <p:spPr>
          <a:xfrm>
            <a:off x="3934015" y="2090788"/>
            <a:ext cx="7693798" cy="3759408"/>
          </a:xfrm>
          <a:prstGeom prst="rect">
            <a:avLst/>
          </a:prstGeom>
        </p:spPr>
      </p:pic>
    </p:spTree>
    <p:custDataLst>
      <p:tags r:id="rId1"/>
    </p:custDataLst>
    <p:extLst>
      <p:ext uri="{BB962C8B-B14F-4D97-AF65-F5344CB8AC3E}">
        <p14:creationId xmlns:p14="http://schemas.microsoft.com/office/powerpoint/2010/main" val="1579323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01782" y="2366129"/>
            <a:ext cx="13393782" cy="1924558"/>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    BACKGROUND CHECKS</a:t>
            </a:r>
            <a:endParaRPr kumimoji="0" lang="en-US" sz="66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Tree>
    <p:custDataLst>
      <p:tags r:id="rId1"/>
    </p:custDataLst>
    <p:extLst>
      <p:ext uri="{BB962C8B-B14F-4D97-AF65-F5344CB8AC3E}">
        <p14:creationId xmlns:p14="http://schemas.microsoft.com/office/powerpoint/2010/main" val="2020706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3"/>
          <a:srcRect b="1571"/>
          <a:stretch/>
        </p:blipFill>
        <p:spPr>
          <a:xfrm>
            <a:off x="-87882" y="-112201"/>
            <a:ext cx="12407343" cy="6970201"/>
          </a:xfrm>
          <a:prstGeom prst="rect">
            <a:avLst/>
          </a:prstGeom>
        </p:spPr>
      </p:pic>
    </p:spTree>
    <p:custDataLst>
      <p:tags r:id="rId1"/>
    </p:custDataLst>
    <p:extLst>
      <p:ext uri="{BB962C8B-B14F-4D97-AF65-F5344CB8AC3E}">
        <p14:creationId xmlns:p14="http://schemas.microsoft.com/office/powerpoint/2010/main" val="2245216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4000" dirty="0">
                <a:solidFill>
                  <a:srgbClr val="FF6600"/>
                </a:solidFill>
                <a:latin typeface="Century Schoolbook" panose="02040604050505020304" pitchFamily="18" charset="0"/>
              </a:rPr>
              <a:t>Reporting</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
        <p:nvSpPr>
          <p:cNvPr id="11" name="TextBox 10"/>
          <p:cNvSpPr txBox="1"/>
          <p:nvPr/>
        </p:nvSpPr>
        <p:spPr>
          <a:xfrm>
            <a:off x="738131" y="2577644"/>
            <a:ext cx="3950247"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Florida Mandatory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Reporting Requirements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 Million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Third Degree Felony</a:t>
            </a:r>
          </a:p>
        </p:txBody>
      </p:sp>
      <p:pic>
        <p:nvPicPr>
          <p:cNvPr id="9" name="Picture 8"/>
          <p:cNvPicPr>
            <a:picLocks noChangeAspect="1"/>
          </p:cNvPicPr>
          <p:nvPr/>
        </p:nvPicPr>
        <p:blipFill>
          <a:blip r:embed="rId5"/>
          <a:stretch>
            <a:fillRect/>
          </a:stretch>
        </p:blipFill>
        <p:spPr>
          <a:xfrm>
            <a:off x="4522721" y="1712722"/>
            <a:ext cx="7432721" cy="4515539"/>
          </a:xfrm>
          <a:prstGeom prst="rect">
            <a:avLst/>
          </a:prstGeom>
        </p:spPr>
      </p:pic>
    </p:spTree>
    <p:custDataLst>
      <p:tags r:id="rId1"/>
    </p:custDataLst>
    <p:extLst>
      <p:ext uri="{BB962C8B-B14F-4D97-AF65-F5344CB8AC3E}">
        <p14:creationId xmlns:p14="http://schemas.microsoft.com/office/powerpoint/2010/main" val="2616397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rot="1087749">
            <a:off x="6400028" y="726589"/>
            <a:ext cx="5442510" cy="6117439"/>
          </a:xfrm>
          <a:prstGeom prst="rect">
            <a:avLst/>
          </a:prstGeom>
        </p:spPr>
      </p:pic>
      <p:sp>
        <p:nvSpPr>
          <p:cNvPr id="2" name="Title 1"/>
          <p:cNvSpPr>
            <a:spLocks noGrp="1"/>
          </p:cNvSpPr>
          <p:nvPr>
            <p:ph type="title"/>
          </p:nvPr>
        </p:nvSpPr>
        <p:spPr>
          <a:xfrm>
            <a:off x="544771" y="365125"/>
            <a:ext cx="10515600" cy="1325563"/>
          </a:xfrm>
        </p:spPr>
        <p:txBody>
          <a:bodyPr anchor="b">
            <a:normAutofit/>
          </a:bodyPr>
          <a:lstStyle/>
          <a:p>
            <a:r>
              <a:rPr lang="en-US" sz="4000" dirty="0">
                <a:solidFill>
                  <a:srgbClr val="FF6600"/>
                </a:solidFill>
                <a:latin typeface="Century Schoolbook" panose="02040604050505020304" pitchFamily="18" charset="0"/>
              </a:rPr>
              <a:t>On-Site Visits &amp; Consulting </a:t>
            </a:r>
          </a:p>
        </p:txBody>
      </p:sp>
      <p:cxnSp>
        <p:nvCxnSpPr>
          <p:cNvPr id="5" name="Straight Connector 4"/>
          <p:cNvCxnSpPr/>
          <p:nvPr/>
        </p:nvCxnSpPr>
        <p:spPr>
          <a:xfrm flipV="1">
            <a:off x="738131" y="1690688"/>
            <a:ext cx="6444065" cy="22034"/>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5"/>
          <a:stretch>
            <a:fillRect/>
          </a:stretch>
        </p:blipFill>
        <p:spPr>
          <a:xfrm>
            <a:off x="116200" y="121004"/>
            <a:ext cx="857143" cy="704762"/>
          </a:xfrm>
          <a:prstGeom prst="rect">
            <a:avLst/>
          </a:prstGeom>
        </p:spPr>
      </p:pic>
      <p:sp>
        <p:nvSpPr>
          <p:cNvPr id="11" name="TextBox 10"/>
          <p:cNvSpPr txBox="1"/>
          <p:nvPr/>
        </p:nvSpPr>
        <p:spPr>
          <a:xfrm>
            <a:off x="738131" y="1971168"/>
            <a:ext cx="5180755" cy="310854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Pre-Activity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On-Site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Post-Activity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926287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0" y="-503465"/>
            <a:ext cx="12192000" cy="7864929"/>
          </a:xfrm>
          <a:prstGeom prst="rect">
            <a:avLst/>
          </a:prstGeom>
        </p:spPr>
      </p:pic>
      <p:sp>
        <p:nvSpPr>
          <p:cNvPr id="11" name="TextBox 10"/>
          <p:cNvSpPr txBox="1"/>
          <p:nvPr/>
        </p:nvSpPr>
        <p:spPr>
          <a:xfrm>
            <a:off x="3505622" y="5114695"/>
            <a:ext cx="5180755"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https://oycs.ufsa.ufl.edu/</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352-846-4698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Carolynnk@ufsa.ufl.edu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926585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Today’s Agenda Items</a:t>
            </a:r>
          </a:p>
        </p:txBody>
      </p:sp>
      <p:sp>
        <p:nvSpPr>
          <p:cNvPr id="3" name="Content Placeholder 2"/>
          <p:cNvSpPr>
            <a:spLocks noGrp="1"/>
          </p:cNvSpPr>
          <p:nvPr>
            <p:ph idx="1"/>
          </p:nvPr>
        </p:nvSpPr>
        <p:spPr/>
        <p:txBody>
          <a:bodyPr>
            <a:normAutofit fontScale="92500" lnSpcReduction="20000"/>
          </a:bodyPr>
          <a:lstStyle/>
          <a:p>
            <a:pPr marL="457200" indent="-457200">
              <a:defRPr/>
            </a:pPr>
            <a:r>
              <a:rPr lang="en-US" sz="3200" dirty="0"/>
              <a:t>Introductions</a:t>
            </a:r>
          </a:p>
          <a:p>
            <a:pPr marL="457200" indent="-457200">
              <a:defRPr/>
            </a:pPr>
            <a:r>
              <a:rPr lang="en-US" sz="3200" dirty="0"/>
              <a:t>Academic &amp; Professional Assembly (APA) </a:t>
            </a:r>
          </a:p>
          <a:p>
            <a:pPr marL="457200" indent="-457200">
              <a:defRPr/>
            </a:pPr>
            <a:r>
              <a:rPr lang="en-US" sz="3200" dirty="0"/>
              <a:t>Office of Youth Compliance Services</a:t>
            </a:r>
          </a:p>
          <a:p>
            <a:pPr marL="457200" indent="-457200">
              <a:defRPr/>
            </a:pPr>
            <a:r>
              <a:rPr lang="en-US" sz="3200" dirty="0"/>
              <a:t>Talent Acquisition &amp; Onboarding Updates</a:t>
            </a:r>
          </a:p>
          <a:p>
            <a:pPr marL="457200" indent="-457200">
              <a:defRPr/>
            </a:pPr>
            <a:r>
              <a:rPr lang="en-US" sz="3200" dirty="0"/>
              <a:t>Employment Operations &amp; Records Updates</a:t>
            </a:r>
          </a:p>
          <a:p>
            <a:pPr marL="457200" indent="-457200">
              <a:defRPr/>
            </a:pPr>
            <a:r>
              <a:rPr lang="en-US" sz="3200" dirty="0"/>
              <a:t>Training &amp; Organizational Development Updates </a:t>
            </a:r>
          </a:p>
          <a:p>
            <a:pPr marL="457200" indent="-457200">
              <a:defRPr/>
            </a:pPr>
            <a:r>
              <a:rPr lang="en-US" sz="3200" dirty="0"/>
              <a:t>Classification &amp; Compensation Updates </a:t>
            </a:r>
          </a:p>
          <a:p>
            <a:pPr marL="457200" indent="-457200">
              <a:defRPr/>
            </a:pPr>
            <a:r>
              <a:rPr lang="en-US" sz="3200" dirty="0"/>
              <a:t>Benefits Updates </a:t>
            </a:r>
          </a:p>
          <a:p>
            <a:pPr marL="457200" indent="-457200">
              <a:defRPr/>
            </a:pPr>
            <a:r>
              <a:rPr lang="en-US" altLang="en-US" sz="3200" dirty="0">
                <a:solidFill>
                  <a:srgbClr val="000000"/>
                </a:solidFill>
              </a:rPr>
              <a:t>Important Dates</a:t>
            </a:r>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544750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1850" y="1366221"/>
            <a:ext cx="10515600" cy="2733675"/>
          </a:xfrm>
        </p:spPr>
        <p:txBody>
          <a:bodyPr/>
          <a:lstStyle/>
          <a:p>
            <a:r>
              <a:rPr lang="en-US" dirty="0"/>
              <a:t>Talent Acquisition</a:t>
            </a:r>
            <a:br>
              <a:rPr lang="en-US" dirty="0"/>
            </a:br>
            <a:r>
              <a:rPr lang="en-US" dirty="0"/>
              <a:t>&amp; Onboarding</a:t>
            </a:r>
          </a:p>
        </p:txBody>
      </p:sp>
      <p:sp>
        <p:nvSpPr>
          <p:cNvPr id="3" name="Text Placeholder 2"/>
          <p:cNvSpPr>
            <a:spLocks noGrp="1"/>
          </p:cNvSpPr>
          <p:nvPr>
            <p:ph type="body" idx="1"/>
          </p:nvPr>
        </p:nvSpPr>
        <p:spPr>
          <a:xfrm>
            <a:off x="831850" y="3429000"/>
            <a:ext cx="10515600" cy="2950665"/>
          </a:xfrm>
        </p:spPr>
        <p:txBody>
          <a:bodyPr/>
          <a:lstStyle/>
          <a:p>
            <a:r>
              <a:rPr lang="en-US" altLang="en-US" sz="4400" dirty="0">
                <a:solidFill>
                  <a:schemeClr val="accent5">
                    <a:lumMod val="75000"/>
                  </a:schemeClr>
                </a:solidFill>
              </a:rPr>
              <a:t>Criminal Background Checks</a:t>
            </a:r>
          </a:p>
          <a:p>
            <a:r>
              <a:rPr lang="en-US" altLang="en-US" sz="4400" dirty="0">
                <a:solidFill>
                  <a:schemeClr val="accent5">
                    <a:lumMod val="75000"/>
                  </a:schemeClr>
                </a:solidFill>
              </a:rPr>
              <a:t>Careers@UF:  Faculty &amp; Postdoc Searches</a:t>
            </a:r>
          </a:p>
          <a:p>
            <a:endParaRPr lang="en-US" altLang="en-US" sz="44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p:txBody>
      </p:sp>
    </p:spTree>
    <p:extLst>
      <p:ext uri="{BB962C8B-B14F-4D97-AF65-F5344CB8AC3E}">
        <p14:creationId xmlns:p14="http://schemas.microsoft.com/office/powerpoint/2010/main" val="3978829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Youth Activities and Camps</a:t>
            </a:r>
          </a:p>
        </p:txBody>
      </p:sp>
      <p:sp>
        <p:nvSpPr>
          <p:cNvPr id="3" name="Content Placeholder 2"/>
          <p:cNvSpPr>
            <a:spLocks noGrp="1"/>
          </p:cNvSpPr>
          <p:nvPr>
            <p:ph idx="1"/>
          </p:nvPr>
        </p:nvSpPr>
        <p:spPr/>
        <p:txBody>
          <a:bodyPr/>
          <a:lstStyle/>
          <a:p>
            <a:r>
              <a:rPr lang="en-US" sz="3200" dirty="0"/>
              <a:t>To ensure minors are receiving the best experience at the University of Florida, all youth activities affiliated with UF should register with the Office of Youth Compliance Services.</a:t>
            </a:r>
          </a:p>
          <a:p>
            <a:endParaRPr lang="en-US" sz="3200" dirty="0"/>
          </a:p>
          <a:p>
            <a:r>
              <a:rPr lang="en-US" sz="3200" dirty="0"/>
              <a:t>UF 4-H programs should consult with UF IFAS 4-H State Headquarter.</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548863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825766"/>
            <a:ext cx="10515600" cy="1325563"/>
          </a:xfrm>
        </p:spPr>
        <p:txBody>
          <a:bodyPr anchor="b"/>
          <a:lstStyle/>
          <a:p>
            <a:r>
              <a:rPr lang="en-US" dirty="0">
                <a:solidFill>
                  <a:srgbClr val="FF6600"/>
                </a:solidFill>
                <a:latin typeface="Century Schoolbook" panose="02040604050505020304" pitchFamily="18" charset="0"/>
              </a:rPr>
              <a:t>Criminal Background Check Requirements</a:t>
            </a:r>
          </a:p>
        </p:txBody>
      </p:sp>
      <p:sp>
        <p:nvSpPr>
          <p:cNvPr id="3" name="Content Placeholder 2"/>
          <p:cNvSpPr>
            <a:spLocks noGrp="1"/>
          </p:cNvSpPr>
          <p:nvPr>
            <p:ph idx="1"/>
          </p:nvPr>
        </p:nvSpPr>
        <p:spPr>
          <a:xfrm>
            <a:off x="838199" y="2392217"/>
            <a:ext cx="9349509" cy="3784745"/>
          </a:xfrm>
        </p:spPr>
        <p:txBody>
          <a:bodyPr/>
          <a:lstStyle/>
          <a:p>
            <a:r>
              <a:rPr lang="en-US" sz="3200" dirty="0"/>
              <a:t>Level 2 screening (fingerprinting) will be required for all employees and volunteers participating in a youth activity/camp.</a:t>
            </a:r>
          </a:p>
          <a:p>
            <a:endParaRPr lang="en-US" sz="3200" dirty="0"/>
          </a:p>
          <a:p>
            <a:r>
              <a:rPr lang="en-US" sz="3200" dirty="0"/>
              <a:t>Affidavit of Good Moral Character must be completed by youth activity/camp personnel and retained by the camp director/coordinator for future inspection.</a:t>
            </a:r>
          </a:p>
          <a:p>
            <a:endParaRPr lang="en-US" dirty="0"/>
          </a:p>
        </p:txBody>
      </p:sp>
      <p:cxnSp>
        <p:nvCxnSpPr>
          <p:cNvPr id="5" name="Straight Connector 4"/>
          <p:cNvCxnSpPr/>
          <p:nvPr/>
        </p:nvCxnSpPr>
        <p:spPr>
          <a:xfrm>
            <a:off x="738130" y="2173363"/>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pic>
        <p:nvPicPr>
          <p:cNvPr id="7" name="Picture 6"/>
          <p:cNvPicPr>
            <a:picLocks noChangeAspect="1"/>
          </p:cNvPicPr>
          <p:nvPr/>
        </p:nvPicPr>
        <p:blipFill>
          <a:blip r:embed="rId4"/>
          <a:stretch>
            <a:fillRect/>
          </a:stretch>
        </p:blipFill>
        <p:spPr>
          <a:xfrm>
            <a:off x="10431442" y="1934809"/>
            <a:ext cx="1524000" cy="2301766"/>
          </a:xfrm>
          <a:prstGeom prst="rect">
            <a:avLst/>
          </a:prstGeom>
        </p:spPr>
      </p:pic>
    </p:spTree>
    <p:extLst>
      <p:ext uri="{BB962C8B-B14F-4D97-AF65-F5344CB8AC3E}">
        <p14:creationId xmlns:p14="http://schemas.microsoft.com/office/powerpoint/2010/main" val="1797138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1954"/>
            <a:ext cx="10515600" cy="1325563"/>
          </a:xfrm>
        </p:spPr>
        <p:txBody>
          <a:bodyPr anchor="b"/>
          <a:lstStyle/>
          <a:p>
            <a:r>
              <a:rPr lang="en-US" dirty="0">
                <a:solidFill>
                  <a:srgbClr val="FF6600"/>
                </a:solidFill>
                <a:latin typeface="Century Schoolbook" panose="02040604050505020304" pitchFamily="18" charset="0"/>
              </a:rPr>
              <a:t>Criminal Background Check Requirements</a:t>
            </a:r>
          </a:p>
        </p:txBody>
      </p:sp>
      <p:sp>
        <p:nvSpPr>
          <p:cNvPr id="3" name="Content Placeholder 2"/>
          <p:cNvSpPr>
            <a:spLocks noGrp="1"/>
          </p:cNvSpPr>
          <p:nvPr>
            <p:ph idx="1"/>
          </p:nvPr>
        </p:nvSpPr>
        <p:spPr>
          <a:xfrm>
            <a:off x="838200" y="2235199"/>
            <a:ext cx="10515600" cy="3941763"/>
          </a:xfrm>
        </p:spPr>
        <p:txBody>
          <a:bodyPr/>
          <a:lstStyle/>
          <a:p>
            <a:r>
              <a:rPr lang="en-US" dirty="0"/>
              <a:t>There are two types of level 2 screenings.</a:t>
            </a:r>
          </a:p>
          <a:p>
            <a:pPr lvl="1"/>
            <a:r>
              <a:rPr lang="en-US" dirty="0"/>
              <a:t>FBI Livescan</a:t>
            </a:r>
          </a:p>
          <a:p>
            <a:pPr lvl="1"/>
            <a:r>
              <a:rPr lang="en-US" dirty="0"/>
              <a:t>435 Livescan</a:t>
            </a:r>
          </a:p>
          <a:p>
            <a:r>
              <a:rPr lang="en-US" dirty="0"/>
              <a:t>Type of level 2 screening is dependent on the timing of the youth activity/camp.</a:t>
            </a:r>
          </a:p>
          <a:p>
            <a:pPr lvl="1"/>
            <a:r>
              <a:rPr lang="en-US" dirty="0"/>
              <a:t>Non-Summer Period (September 2 through March 30)</a:t>
            </a:r>
          </a:p>
          <a:p>
            <a:pPr lvl="2"/>
            <a:r>
              <a:rPr lang="en-US" dirty="0"/>
              <a:t>FBI Livescan</a:t>
            </a:r>
          </a:p>
          <a:p>
            <a:pPr lvl="1"/>
            <a:r>
              <a:rPr lang="en-US" dirty="0"/>
              <a:t>Summer Period (April 1 through September 1)</a:t>
            </a:r>
          </a:p>
          <a:p>
            <a:pPr lvl="2"/>
            <a:r>
              <a:rPr lang="en-US" dirty="0"/>
              <a:t>435 Livescan</a:t>
            </a:r>
          </a:p>
        </p:txBody>
      </p:sp>
      <p:cxnSp>
        <p:nvCxnSpPr>
          <p:cNvPr id="5" name="Straight Connector 4"/>
          <p:cNvCxnSpPr/>
          <p:nvPr/>
        </p:nvCxnSpPr>
        <p:spPr>
          <a:xfrm>
            <a:off x="838200" y="2120748"/>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949150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pic>
        <p:nvPicPr>
          <p:cNvPr id="7" name="Picture 6" descr="Summer Day Camp | Over A Cuppa Te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6299" y="942808"/>
            <a:ext cx="7143750" cy="4162425"/>
          </a:xfrm>
          <a:prstGeom prst="rect">
            <a:avLst/>
          </a:prstGeom>
        </p:spPr>
      </p:pic>
    </p:spTree>
    <p:extLst>
      <p:ext uri="{BB962C8B-B14F-4D97-AF65-F5344CB8AC3E}">
        <p14:creationId xmlns:p14="http://schemas.microsoft.com/office/powerpoint/2010/main" val="4236675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Summer Youth Activity/Camp</a:t>
            </a:r>
          </a:p>
        </p:txBody>
      </p:sp>
      <p:sp>
        <p:nvSpPr>
          <p:cNvPr id="3" name="Content Placeholder 2"/>
          <p:cNvSpPr>
            <a:spLocks noGrp="1"/>
          </p:cNvSpPr>
          <p:nvPr>
            <p:ph idx="1"/>
          </p:nvPr>
        </p:nvSpPr>
        <p:spPr/>
        <p:txBody>
          <a:bodyPr>
            <a:normAutofit lnSpcReduction="10000"/>
          </a:bodyPr>
          <a:lstStyle/>
          <a:p>
            <a:r>
              <a:rPr lang="en-US" sz="3200" dirty="0"/>
              <a:t>435 Livescan screening can begin 60 days prior to beginning employment or volunteering.</a:t>
            </a:r>
          </a:p>
          <a:p>
            <a:r>
              <a:rPr lang="en-US" sz="3200" dirty="0"/>
              <a:t>Determination is made by DCF usually within 3 to 7 business days, depending on their volume. </a:t>
            </a:r>
          </a:p>
          <a:p>
            <a:r>
              <a:rPr lang="en-US" sz="3200" dirty="0"/>
              <a:t>Clearance must be obtained from DCF before employees and volunteers start.</a:t>
            </a:r>
          </a:p>
          <a:p>
            <a:r>
              <a:rPr lang="en-US" sz="3200" dirty="0"/>
              <a:t>Employee profile must be in the Florida Department of Children and Families (DCF) Clearinghouse before fingerprinting and taking a photo of the candidate.  </a:t>
            </a:r>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3436168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Process</a:t>
            </a:r>
          </a:p>
        </p:txBody>
      </p:sp>
      <p:sp>
        <p:nvSpPr>
          <p:cNvPr id="3" name="Content Placeholder 2"/>
          <p:cNvSpPr>
            <a:spLocks noGrp="1"/>
          </p:cNvSpPr>
          <p:nvPr>
            <p:ph idx="1"/>
          </p:nvPr>
        </p:nvSpPr>
        <p:spPr/>
        <p:txBody>
          <a:bodyPr/>
          <a:lstStyle/>
          <a:p>
            <a:r>
              <a:rPr lang="en-US" dirty="0"/>
              <a:t>Submit “Background Screening for Youth Camps and Activities” form</a:t>
            </a:r>
          </a:p>
          <a:p>
            <a:pPr lvl="1"/>
            <a:r>
              <a:rPr lang="en-US" dirty="0"/>
              <a:t>Criminal Background Check Team from UF HR Talent Acquisition and Onboarding will send out a confirmation email upon receipt of the request.</a:t>
            </a:r>
          </a:p>
          <a:p>
            <a:r>
              <a:rPr lang="en-US" dirty="0"/>
              <a:t>Submit Clearinghouse Applicant Request Form and Clearinghouse Privacy Statement</a:t>
            </a:r>
          </a:p>
          <a:p>
            <a:pPr lvl="1"/>
            <a:r>
              <a:rPr lang="en-US" dirty="0"/>
              <a:t>Fax, campus mail, or in person</a:t>
            </a:r>
          </a:p>
          <a:p>
            <a:pPr lvl="1"/>
            <a:r>
              <a:rPr lang="en-US" dirty="0"/>
              <a:t>Contains personal identification information</a:t>
            </a:r>
          </a:p>
          <a:p>
            <a:r>
              <a:rPr lang="en-US" dirty="0"/>
              <a:t>Complete Affidavit of Good Moral Character</a:t>
            </a:r>
          </a:p>
          <a:p>
            <a:r>
              <a:rPr lang="en-US" dirty="0"/>
              <a:t>HR Forms website, </a:t>
            </a:r>
            <a:r>
              <a:rPr lang="en-US" dirty="0">
                <a:hlinkClick r:id="rId3"/>
              </a:rPr>
              <a:t>www.hr.ufl.edu/forms</a:t>
            </a:r>
            <a:r>
              <a:rPr lang="en-US" dirty="0"/>
              <a:t> </a:t>
            </a:r>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450869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Process</a:t>
            </a:r>
          </a:p>
        </p:txBody>
      </p:sp>
      <p:sp>
        <p:nvSpPr>
          <p:cNvPr id="3" name="Content Placeholder 2"/>
          <p:cNvSpPr>
            <a:spLocks noGrp="1"/>
          </p:cNvSpPr>
          <p:nvPr>
            <p:ph idx="1"/>
          </p:nvPr>
        </p:nvSpPr>
        <p:spPr/>
        <p:txBody>
          <a:bodyPr/>
          <a:lstStyle/>
          <a:p>
            <a:r>
              <a:rPr lang="en-US" dirty="0"/>
              <a:t>The Criminal Background Check team will verify with DCF Clearinghouse to determine if fingerprinting is required.</a:t>
            </a:r>
          </a:p>
          <a:p>
            <a:pPr lvl="1"/>
            <a:r>
              <a:rPr lang="en-US" dirty="0"/>
              <a:t>New to the clearinghouse</a:t>
            </a:r>
          </a:p>
          <a:p>
            <a:pPr lvl="1"/>
            <a:r>
              <a:rPr lang="en-US" dirty="0"/>
              <a:t>Up for five-year renewal</a:t>
            </a:r>
          </a:p>
          <a:p>
            <a:endParaRPr lang="en-US" dirty="0"/>
          </a:p>
          <a:p>
            <a:r>
              <a:rPr lang="en-US" dirty="0"/>
              <a:t>Fingerprinting appointments can be made online, </a:t>
            </a:r>
            <a:r>
              <a:rPr lang="en-US" dirty="0">
                <a:hlinkClick r:id="rId3"/>
              </a:rPr>
              <a:t>https://booknow.appointment-plus.com/7ryk7y2x/</a:t>
            </a:r>
            <a:r>
              <a:rPr lang="en-US" dirty="0"/>
              <a:t>.  </a:t>
            </a:r>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3911759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Assistance</a:t>
            </a:r>
          </a:p>
        </p:txBody>
      </p:sp>
      <p:sp>
        <p:nvSpPr>
          <p:cNvPr id="3" name="Content Placeholder 2"/>
          <p:cNvSpPr>
            <a:spLocks noGrp="1"/>
          </p:cNvSpPr>
          <p:nvPr>
            <p:ph idx="1"/>
          </p:nvPr>
        </p:nvSpPr>
        <p:spPr/>
        <p:txBody>
          <a:bodyPr/>
          <a:lstStyle/>
          <a:p>
            <a:r>
              <a:rPr lang="en-US" dirty="0"/>
              <a:t>Criminal Background Check team with UFHR Talent Acquisition and Onboarding </a:t>
            </a:r>
          </a:p>
          <a:p>
            <a:pPr lvl="1"/>
            <a:r>
              <a:rPr lang="en-US" sz="2800" dirty="0"/>
              <a:t>Phone: 352-392-2477</a:t>
            </a:r>
          </a:p>
          <a:p>
            <a:pPr lvl="1"/>
            <a:r>
              <a:rPr lang="en-US" sz="2800" b="1" dirty="0"/>
              <a:t>Fax: 	352-846-3058</a:t>
            </a:r>
          </a:p>
          <a:p>
            <a:pPr lvl="1"/>
            <a:r>
              <a:rPr lang="en-US" sz="2800" dirty="0"/>
              <a:t>Email: </a:t>
            </a:r>
            <a:r>
              <a:rPr lang="en-US" sz="2800" dirty="0">
                <a:hlinkClick r:id="rId3"/>
              </a:rPr>
              <a:t>HRSBackgrounds@admin.ufl.edu</a:t>
            </a:r>
            <a:endParaRPr lang="en-US" sz="2800" dirty="0"/>
          </a:p>
          <a:p>
            <a:endParaRPr lang="en-US" dirty="0"/>
          </a:p>
          <a:p>
            <a:r>
              <a:rPr lang="en-US" dirty="0"/>
              <a:t>UF Office of Youth Compliance Services</a:t>
            </a:r>
          </a:p>
          <a:p>
            <a:pPr lvl="1"/>
            <a:r>
              <a:rPr lang="en-US" sz="2800" dirty="0"/>
              <a:t>Phone: 352-846-4698</a:t>
            </a:r>
          </a:p>
          <a:p>
            <a:pPr lvl="1"/>
            <a:r>
              <a:rPr lang="en-US" sz="2800" dirty="0"/>
              <a:t>Email: oycs@ufsa.ufl.edu</a:t>
            </a:r>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pic>
        <p:nvPicPr>
          <p:cNvPr id="7" name="Picture 6" descr="Website change: fresh look and new direction for The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476" y="3062121"/>
            <a:ext cx="522474" cy="521678"/>
          </a:xfrm>
          <a:prstGeom prst="rect">
            <a:avLst/>
          </a:prstGeom>
        </p:spPr>
      </p:pic>
    </p:spTree>
    <p:extLst>
      <p:ext uri="{BB962C8B-B14F-4D97-AF65-F5344CB8AC3E}">
        <p14:creationId xmlns:p14="http://schemas.microsoft.com/office/powerpoint/2010/main" val="758722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4000" dirty="0">
                <a:solidFill>
                  <a:srgbClr val="FF6600"/>
                </a:solidFill>
                <a:latin typeface="Century Schoolbook" panose="02040604050505020304" pitchFamily="18" charset="0"/>
              </a:rPr>
              <a:t>Careers@UF: Faculty &amp; Postdoc Searches</a:t>
            </a:r>
          </a:p>
        </p:txBody>
      </p:sp>
      <p:sp>
        <p:nvSpPr>
          <p:cNvPr id="3" name="Content Placeholder 2"/>
          <p:cNvSpPr>
            <a:spLocks noGrp="1"/>
          </p:cNvSpPr>
          <p:nvPr>
            <p:ph idx="1"/>
          </p:nvPr>
        </p:nvSpPr>
        <p:spPr/>
        <p:txBody>
          <a:bodyPr/>
          <a:lstStyle/>
          <a:p>
            <a:r>
              <a:rPr lang="en-US" altLang="en-US" dirty="0"/>
              <a:t>Update position and applicant statuses as the search process proceeds through different stages</a:t>
            </a:r>
          </a:p>
          <a:p>
            <a:r>
              <a:rPr lang="en-US" altLang="en-US" dirty="0"/>
              <a:t>Notify applicants no longer being considered promptly</a:t>
            </a:r>
          </a:p>
          <a:p>
            <a:r>
              <a:rPr lang="en-US" altLang="en-US" dirty="0"/>
              <a:t>Assign suitable disposition codes to applicants</a:t>
            </a:r>
          </a:p>
          <a:p>
            <a:r>
              <a:rPr lang="en-US" altLang="en-US" dirty="0"/>
              <a:t>Remove posting from web or set end date when sufficient applicant pool achieved</a:t>
            </a:r>
          </a:p>
          <a:p>
            <a:r>
              <a:rPr lang="en-US" altLang="en-US" dirty="0"/>
              <a:t>Close out posting, indicate individual(s) hired</a:t>
            </a:r>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4066210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412009" y="-99021"/>
            <a:ext cx="590306" cy="665080"/>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latin typeface="Calibri" panose="020F0502020204030204"/>
            </a:endParaRPr>
          </a:p>
        </p:txBody>
      </p:sp>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521768" y="203380"/>
            <a:ext cx="356938" cy="241310"/>
          </a:xfrm>
          <a:prstGeom prst="rect">
            <a:avLst/>
          </a:prstGeom>
        </p:spPr>
      </p:pic>
      <p:sp>
        <p:nvSpPr>
          <p:cNvPr id="7" name="TextBox 6"/>
          <p:cNvSpPr txBox="1"/>
          <p:nvPr/>
        </p:nvSpPr>
        <p:spPr>
          <a:xfrm>
            <a:off x="1882220" y="4669031"/>
            <a:ext cx="8512404" cy="819455"/>
          </a:xfrm>
          <a:prstGeom prst="rect">
            <a:avLst/>
          </a:prstGeom>
          <a:noFill/>
        </p:spPr>
        <p:txBody>
          <a:bodyPr wrap="square" rtlCol="0">
            <a:spAutoFit/>
          </a:bodyPr>
          <a:lstStyle/>
          <a:p>
            <a:pPr algn="ctr"/>
            <a:r>
              <a:rPr lang="en-US" sz="1575" b="1" spc="255" dirty="0">
                <a:solidFill>
                  <a:prstClr val="black"/>
                </a:solidFill>
                <a:latin typeface="Gentona SemiBold" charset="0"/>
                <a:ea typeface="Gentona SemiBold" charset="0"/>
                <a:cs typeface="Gentona SemiBold" charset="0"/>
              </a:rPr>
              <a:t>Mission:</a:t>
            </a:r>
          </a:p>
          <a:p>
            <a:pPr algn="ctr"/>
            <a:r>
              <a:rPr lang="en-US" sz="1575" b="1" spc="255" dirty="0">
                <a:solidFill>
                  <a:srgbClr val="004D86"/>
                </a:solidFill>
                <a:latin typeface="Gentona SemiBold" charset="0"/>
                <a:ea typeface="Gentona SemiBold" charset="0"/>
                <a:cs typeface="Gentona SemiBold" charset="0"/>
              </a:rPr>
              <a:t>To promote communication, recognition, professional networking, and service opportunities for professional staff across campus</a:t>
            </a:r>
            <a:endParaRPr lang="en-US" sz="1575" spc="255" dirty="0">
              <a:solidFill>
                <a:srgbClr val="004D86"/>
              </a:solidFill>
              <a:latin typeface="Gentona SemiBold" charset="0"/>
              <a:ea typeface="Gentona SemiBold" charset="0"/>
              <a:cs typeface="Gentona SemiBol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5932" y="99472"/>
            <a:ext cx="5540136" cy="4828757"/>
          </a:xfrm>
          <a:prstGeom prst="rect">
            <a:avLst/>
          </a:prstGeom>
        </p:spPr>
      </p:pic>
    </p:spTree>
    <p:extLst>
      <p:ext uri="{BB962C8B-B14F-4D97-AF65-F5344CB8AC3E}">
        <p14:creationId xmlns:p14="http://schemas.microsoft.com/office/powerpoint/2010/main" val="4268271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Questions</a:t>
            </a:r>
          </a:p>
        </p:txBody>
      </p:sp>
      <p:sp>
        <p:nvSpPr>
          <p:cNvPr id="3" name="Content Placeholder 2"/>
          <p:cNvSpPr>
            <a:spLocks noGrp="1"/>
          </p:cNvSpPr>
          <p:nvPr>
            <p:ph idx="1"/>
          </p:nvPr>
        </p:nvSpPr>
        <p:spPr/>
        <p:txBody>
          <a:bodyPr>
            <a:normAutofit/>
          </a:bodyPr>
          <a:lstStyle/>
          <a:p>
            <a:endParaRPr lang="en-US" dirty="0"/>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4" name="TextBox 3"/>
          <p:cNvSpPr txBox="1"/>
          <p:nvPr/>
        </p:nvSpPr>
        <p:spPr>
          <a:xfrm>
            <a:off x="838200" y="2264229"/>
            <a:ext cx="10123714" cy="310854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Consult the Careers@UF Toolkits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Using Disposition Codes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Closing a Position</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Contact your recruiter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9254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1850" y="1090918"/>
            <a:ext cx="10515600" cy="2733675"/>
          </a:xfrm>
        </p:spPr>
        <p:txBody>
          <a:bodyPr/>
          <a:lstStyle/>
          <a:p>
            <a:r>
              <a:rPr lang="en-US" dirty="0"/>
              <a:t>Employment Operations</a:t>
            </a:r>
            <a:br>
              <a:rPr lang="en-US" dirty="0"/>
            </a:br>
            <a:r>
              <a:rPr lang="en-US" dirty="0"/>
              <a:t>&amp; Records</a:t>
            </a:r>
          </a:p>
        </p:txBody>
      </p:sp>
      <p:sp>
        <p:nvSpPr>
          <p:cNvPr id="3" name="Text Placeholder 2"/>
          <p:cNvSpPr>
            <a:spLocks noGrp="1"/>
          </p:cNvSpPr>
          <p:nvPr>
            <p:ph type="body" idx="1"/>
          </p:nvPr>
        </p:nvSpPr>
        <p:spPr>
          <a:xfrm>
            <a:off x="831850" y="2996380"/>
            <a:ext cx="10515600" cy="2950665"/>
          </a:xfrm>
        </p:spPr>
        <p:txBody>
          <a:bodyPr>
            <a:normAutofit fontScale="92500" lnSpcReduction="10000"/>
          </a:bodyPr>
          <a:lstStyle/>
          <a:p>
            <a:r>
              <a:rPr lang="en-US" altLang="en-US" sz="4000" dirty="0">
                <a:solidFill>
                  <a:schemeClr val="accent5">
                    <a:lumMod val="75000"/>
                  </a:schemeClr>
                </a:solidFill>
              </a:rPr>
              <a:t>I-9 Reverification Process</a:t>
            </a:r>
          </a:p>
          <a:p>
            <a:r>
              <a:rPr lang="en-US" altLang="en-US" sz="4000" dirty="0">
                <a:solidFill>
                  <a:schemeClr val="accent5">
                    <a:lumMod val="75000"/>
                  </a:schemeClr>
                </a:solidFill>
              </a:rPr>
              <a:t>Name and/or Gender Change Form</a:t>
            </a:r>
          </a:p>
          <a:p>
            <a:r>
              <a:rPr lang="en-US" altLang="en-US" sz="4000" dirty="0">
                <a:solidFill>
                  <a:schemeClr val="accent5">
                    <a:lumMod val="75000"/>
                  </a:schemeClr>
                </a:solidFill>
              </a:rPr>
              <a:t>Short Work Break for 9/10- Month Employees</a:t>
            </a:r>
          </a:p>
          <a:p>
            <a:r>
              <a:rPr lang="en-US" altLang="en-US" sz="4000" dirty="0">
                <a:solidFill>
                  <a:schemeClr val="accent5">
                    <a:lumMod val="75000"/>
                  </a:schemeClr>
                </a:solidFill>
              </a:rPr>
              <a:t>Faculty &amp; GA Summer Appointments</a:t>
            </a:r>
          </a:p>
          <a:p>
            <a:r>
              <a:rPr lang="en-US" altLang="en-US" sz="4000" dirty="0">
                <a:solidFill>
                  <a:schemeClr val="accent5">
                    <a:lumMod val="75000"/>
                  </a:schemeClr>
                </a:solidFill>
              </a:rPr>
              <a:t>Scanning Requests</a:t>
            </a:r>
          </a:p>
          <a:p>
            <a:endParaRPr lang="en-US" altLang="en-US" sz="44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p:txBody>
      </p:sp>
    </p:spTree>
    <p:extLst>
      <p:ext uri="{BB962C8B-B14F-4D97-AF65-F5344CB8AC3E}">
        <p14:creationId xmlns:p14="http://schemas.microsoft.com/office/powerpoint/2010/main" val="559404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4800" dirty="0">
                <a:solidFill>
                  <a:srgbClr val="FF6600"/>
                </a:solidFill>
              </a:rPr>
              <a:t>I-9 Reverification Process</a:t>
            </a:r>
          </a:p>
        </p:txBody>
      </p:sp>
      <p:sp>
        <p:nvSpPr>
          <p:cNvPr id="3" name="Content Placeholder 2"/>
          <p:cNvSpPr>
            <a:spLocks noGrp="1"/>
          </p:cNvSpPr>
          <p:nvPr>
            <p:ph idx="1"/>
          </p:nvPr>
        </p:nvSpPr>
        <p:spPr>
          <a:xfrm>
            <a:off x="838200" y="1825625"/>
            <a:ext cx="9628991" cy="4351338"/>
          </a:xfrm>
        </p:spPr>
        <p:txBody>
          <a:bodyPr/>
          <a:lstStyle/>
          <a:p>
            <a:pPr>
              <a:buClr>
                <a:schemeClr val="accent3">
                  <a:lumMod val="75000"/>
                </a:schemeClr>
              </a:buClr>
              <a:buSzPct val="95000"/>
              <a:buFont typeface="Wingdings" panose="05000000000000000000" pitchFamily="2" charset="2"/>
              <a:buChar char="§"/>
            </a:pPr>
            <a:r>
              <a:rPr lang="en-US" sz="3200" dirty="0">
                <a:latin typeface="Tw Cen MT" panose="020B0602020104020603" pitchFamily="34" charset="0"/>
              </a:rPr>
              <a:t>In an effort to make this process efficient, electronic, and speedy - EOR has a new I-9 reverification process.</a:t>
            </a:r>
          </a:p>
          <a:p>
            <a:pPr>
              <a:buClr>
                <a:schemeClr val="accent3">
                  <a:lumMod val="75000"/>
                </a:schemeClr>
              </a:buClr>
              <a:buSzPct val="95000"/>
              <a:buFont typeface="Wingdings" panose="05000000000000000000" pitchFamily="2" charset="2"/>
              <a:buChar char="§"/>
            </a:pPr>
            <a:r>
              <a:rPr lang="en-US" sz="3200" dirty="0">
                <a:latin typeface="Tw Cen MT" panose="020B0602020104020603" pitchFamily="34" charset="0"/>
              </a:rPr>
              <a:t>During the last couple of months, we’ve been piloting a new way of submitting I-9 reverification instead of fax or mail.</a:t>
            </a:r>
          </a:p>
          <a:p>
            <a:pPr>
              <a:buClr>
                <a:schemeClr val="accent3">
                  <a:lumMod val="75000"/>
                </a:schemeClr>
              </a:buClr>
              <a:buSzPct val="95000"/>
              <a:buFont typeface="Wingdings" panose="05000000000000000000" pitchFamily="2" charset="2"/>
              <a:buChar char="§"/>
            </a:pPr>
            <a:r>
              <a:rPr lang="en-US" sz="3200" dirty="0">
                <a:latin typeface="Tw Cen MT" panose="020B0602020104020603" pitchFamily="34" charset="0"/>
              </a:rPr>
              <a:t>We want to thank the College of Medicine for being our partners in this pilot!</a:t>
            </a:r>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724200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fontScale="90000"/>
          </a:bodyPr>
          <a:lstStyle/>
          <a:p>
            <a:r>
              <a:rPr lang="en-US" sz="4800" dirty="0">
                <a:solidFill>
                  <a:srgbClr val="FF6600"/>
                </a:solidFill>
              </a:rPr>
              <a:t>I-9 Reverification Process: Department</a:t>
            </a:r>
          </a:p>
        </p:txBody>
      </p:sp>
      <p:sp>
        <p:nvSpPr>
          <p:cNvPr id="3" name="Content Placeholder 2"/>
          <p:cNvSpPr>
            <a:spLocks noGrp="1"/>
          </p:cNvSpPr>
          <p:nvPr>
            <p:ph idx="1"/>
          </p:nvPr>
        </p:nvSpPr>
        <p:spPr>
          <a:xfrm>
            <a:off x="838200" y="1825626"/>
            <a:ext cx="9628991" cy="3210832"/>
          </a:xfrm>
        </p:spPr>
        <p:txBody>
          <a:bodyPr>
            <a:normAutofit/>
          </a:bodyPr>
          <a:lstStyle/>
          <a:p>
            <a:pPr>
              <a:buClr>
                <a:schemeClr val="accent3">
                  <a:lumMod val="75000"/>
                </a:schemeClr>
              </a:buClr>
              <a:buSzPct val="95000"/>
              <a:buFont typeface="Wingdings" panose="05000000000000000000" pitchFamily="2" charset="2"/>
              <a:buChar char="§"/>
            </a:pPr>
            <a:r>
              <a:rPr lang="en-US" sz="3200" dirty="0">
                <a:latin typeface="Tw Cen MT" panose="020B0602020104020603" pitchFamily="34" charset="0"/>
              </a:rPr>
              <a:t>Complete Section 3 of a new I-9, Starting with box C.</a:t>
            </a:r>
          </a:p>
          <a:p>
            <a:pPr>
              <a:buClr>
                <a:schemeClr val="accent3">
                  <a:lumMod val="75000"/>
                </a:schemeClr>
              </a:buClr>
              <a:buSzPct val="95000"/>
              <a:buFont typeface="Wingdings" panose="05000000000000000000" pitchFamily="2" charset="2"/>
              <a:buChar char="§"/>
            </a:pPr>
            <a:r>
              <a:rPr lang="en-US" sz="3200" dirty="0">
                <a:latin typeface="Tw Cen MT" panose="020B0602020104020603" pitchFamily="34" charset="0"/>
              </a:rPr>
              <a:t>Attach the completed Section 3 of the I-9, along with the document that was updated to the most recent ePAF.</a:t>
            </a:r>
          </a:p>
          <a:p>
            <a:pPr>
              <a:buClr>
                <a:schemeClr val="accent3">
                  <a:lumMod val="75000"/>
                </a:schemeClr>
              </a:buClr>
              <a:buSzPct val="95000"/>
              <a:buFont typeface="Wingdings" panose="05000000000000000000" pitchFamily="2" charset="2"/>
              <a:buChar char="§"/>
            </a:pPr>
            <a:r>
              <a:rPr lang="en-US" sz="3200" dirty="0">
                <a:latin typeface="Tw Cen MT" panose="020B0602020104020603" pitchFamily="34" charset="0"/>
              </a:rPr>
              <a:t>Email </a:t>
            </a:r>
            <a:r>
              <a:rPr lang="en-US" sz="3200" dirty="0">
                <a:latin typeface="Tw Cen MT" panose="020B0602020104020603" pitchFamily="34" charset="0"/>
                <a:hlinkClick r:id="rId3"/>
              </a:rPr>
              <a:t>employment@ufl.edu</a:t>
            </a:r>
            <a:r>
              <a:rPr lang="en-US" sz="3200" dirty="0">
                <a:latin typeface="Tw Cen MT" panose="020B0602020104020603" pitchFamily="34" charset="0"/>
              </a:rPr>
              <a:t> to notify EOR.</a:t>
            </a:r>
          </a:p>
          <a:p>
            <a:pPr>
              <a:buClr>
                <a:schemeClr val="accent3">
                  <a:lumMod val="75000"/>
                </a:schemeClr>
              </a:buClr>
              <a:buSzPct val="95000"/>
              <a:buFont typeface="Wingdings" panose="05000000000000000000" pitchFamily="2" charset="2"/>
              <a:buChar char="§"/>
            </a:pPr>
            <a:r>
              <a:rPr lang="en-US" sz="3200" dirty="0">
                <a:latin typeface="Tw Cen MT" panose="020B0602020104020603" pitchFamily="34" charset="0"/>
              </a:rPr>
              <a:t>Include employee’s UFID number, visa type, and the ePAF number used to submit the reverification in the email.</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151684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fontScale="90000"/>
          </a:bodyPr>
          <a:lstStyle/>
          <a:p>
            <a:r>
              <a:rPr lang="en-US" sz="4800" dirty="0">
                <a:solidFill>
                  <a:srgbClr val="FF6600"/>
                </a:solidFill>
                <a:ea typeface="STZhongsong" panose="020B0503020204020204" pitchFamily="2" charset="-122"/>
              </a:rPr>
              <a:t>I-9 Reverification Process: EOR Staff</a:t>
            </a:r>
          </a:p>
        </p:txBody>
      </p:sp>
      <p:sp>
        <p:nvSpPr>
          <p:cNvPr id="3" name="Content Placeholder 2"/>
          <p:cNvSpPr>
            <a:spLocks noGrp="1"/>
          </p:cNvSpPr>
          <p:nvPr>
            <p:ph idx="1"/>
          </p:nvPr>
        </p:nvSpPr>
        <p:spPr>
          <a:xfrm>
            <a:off x="838200" y="1825625"/>
            <a:ext cx="9628991" cy="4009115"/>
          </a:xfrm>
        </p:spPr>
        <p:txBody>
          <a:bodyPr>
            <a:normAutofit/>
          </a:bodyPr>
          <a:lstStyle/>
          <a:p>
            <a:pPr>
              <a:buClr>
                <a:schemeClr val="accent3">
                  <a:lumMod val="75000"/>
                </a:schemeClr>
              </a:buClr>
              <a:buSzPct val="95000"/>
              <a:buFont typeface="Wingdings" panose="05000000000000000000" pitchFamily="2" charset="2"/>
              <a:buChar char="§"/>
            </a:pPr>
            <a:r>
              <a:rPr lang="en-US" sz="3200" dirty="0">
                <a:latin typeface="Tw Cen MT" panose="020B0602020104020603" pitchFamily="34" charset="0"/>
              </a:rPr>
              <a:t>EOR staff updates the employee’s record and/or contacts the department if additional information is needed. The update may take 5 -7 business days.</a:t>
            </a:r>
          </a:p>
          <a:p>
            <a:pPr>
              <a:buClr>
                <a:schemeClr val="accent3">
                  <a:lumMod val="75000"/>
                </a:schemeClr>
              </a:buClr>
              <a:buSzPct val="95000"/>
              <a:buFont typeface="Wingdings" panose="05000000000000000000" pitchFamily="2" charset="2"/>
              <a:buChar char="§"/>
            </a:pPr>
            <a:r>
              <a:rPr lang="en-US" sz="3200" dirty="0">
                <a:latin typeface="Tw Cen MT" panose="020B0602020104020603" pitchFamily="34" charset="0"/>
              </a:rPr>
              <a:t>The reverification paperwork is re-indexed in OnBase so it is properly listed in the employee’s personnel file.</a:t>
            </a:r>
          </a:p>
          <a:p>
            <a:pPr>
              <a:buClr>
                <a:schemeClr val="accent3">
                  <a:lumMod val="75000"/>
                </a:schemeClr>
              </a:buClr>
              <a:buSzPct val="95000"/>
              <a:buFont typeface="Wingdings" panose="05000000000000000000" pitchFamily="2" charset="2"/>
              <a:buChar char="§"/>
            </a:pPr>
            <a:r>
              <a:rPr lang="en-US" sz="3200" dirty="0">
                <a:latin typeface="Tw Cen MT" panose="020B0602020104020603" pitchFamily="34" charset="0"/>
              </a:rPr>
              <a:t>An email is sent to the department and Payroll Services once the update is completed.</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984382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4300" dirty="0">
                <a:solidFill>
                  <a:srgbClr val="FF6600"/>
                </a:solidFill>
              </a:rPr>
              <a:t>I-9 Reverification Process</a:t>
            </a:r>
          </a:p>
        </p:txBody>
      </p:sp>
      <p:sp>
        <p:nvSpPr>
          <p:cNvPr id="3" name="Content Placeholder 2"/>
          <p:cNvSpPr>
            <a:spLocks noGrp="1"/>
          </p:cNvSpPr>
          <p:nvPr>
            <p:ph idx="1"/>
          </p:nvPr>
        </p:nvSpPr>
        <p:spPr>
          <a:xfrm>
            <a:off x="838200" y="1825625"/>
            <a:ext cx="9628991" cy="4009115"/>
          </a:xfrm>
        </p:spPr>
        <p:txBody>
          <a:bodyPr>
            <a:normAutofit/>
          </a:bodyPr>
          <a:lstStyle/>
          <a:p>
            <a:pPr>
              <a:buClr>
                <a:schemeClr val="accent3">
                  <a:lumMod val="75000"/>
                </a:schemeClr>
              </a:buClr>
              <a:buSzPct val="95000"/>
              <a:buFont typeface="Wingdings" panose="05000000000000000000" pitchFamily="2" charset="2"/>
              <a:buChar char="§"/>
            </a:pPr>
            <a:r>
              <a:rPr lang="en-US" sz="3200" dirty="0">
                <a:latin typeface="Tw Cen MT" panose="020B0602020104020603" pitchFamily="34" charset="0"/>
              </a:rPr>
              <a:t>This process is available immediately.</a:t>
            </a:r>
          </a:p>
          <a:p>
            <a:pPr>
              <a:buClr>
                <a:schemeClr val="accent3">
                  <a:lumMod val="75000"/>
                </a:schemeClr>
              </a:buClr>
              <a:buSzPct val="95000"/>
              <a:buFont typeface="Wingdings" panose="05000000000000000000" pitchFamily="2" charset="2"/>
              <a:buChar char="§"/>
            </a:pPr>
            <a:r>
              <a:rPr lang="en-US" sz="3200" dirty="0">
                <a:latin typeface="Tw Cen MT" panose="020B0602020104020603" pitchFamily="34" charset="0"/>
              </a:rPr>
              <a:t>Beginning May 1, 2019 this will be the only method we will accept reverifications.</a:t>
            </a:r>
          </a:p>
          <a:p>
            <a:pPr>
              <a:buClr>
                <a:schemeClr val="accent3">
                  <a:lumMod val="75000"/>
                </a:schemeClr>
              </a:buClr>
              <a:buSzPct val="95000"/>
              <a:buFont typeface="Wingdings" panose="05000000000000000000" pitchFamily="2" charset="2"/>
              <a:buChar char="§"/>
            </a:pPr>
            <a:r>
              <a:rPr lang="en-US" sz="3200" dirty="0">
                <a:latin typeface="Tw Cen MT" panose="020B0602020104020603" pitchFamily="34" charset="0"/>
              </a:rPr>
              <a:t>Updated instruction guide can be found: </a:t>
            </a:r>
            <a:r>
              <a:rPr lang="en-US" sz="3200" dirty="0">
                <a:hlinkClick r:id="rId3"/>
              </a:rPr>
              <a:t>http://training.hr.ufl.edu/instructionguides/gatorstart/i9reverification.pdf</a:t>
            </a:r>
            <a:endParaRPr lang="en-US" sz="3200" dirty="0">
              <a:latin typeface="Tw Cen MT" panose="020B0602020104020603" pitchFamily="34" charset="0"/>
            </a:endParaRPr>
          </a:p>
          <a:p>
            <a:pPr>
              <a:buClr>
                <a:schemeClr val="accent3">
                  <a:lumMod val="75000"/>
                </a:schemeClr>
              </a:buClr>
              <a:buSzPct val="95000"/>
              <a:buFont typeface="Wingdings" panose="05000000000000000000" pitchFamily="2" charset="2"/>
              <a:buChar char="§"/>
            </a:pPr>
            <a:r>
              <a:rPr lang="en-US" sz="3200" dirty="0">
                <a:latin typeface="Tw Cen MT" panose="020B0602020104020603" pitchFamily="34" charset="0"/>
              </a:rPr>
              <a:t>Questions?</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1583949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4800" dirty="0">
                <a:solidFill>
                  <a:srgbClr val="FF6600"/>
                </a:solidFill>
              </a:rPr>
              <a:t>Name and/or Gender Change Form</a:t>
            </a:r>
          </a:p>
        </p:txBody>
      </p:sp>
      <p:sp>
        <p:nvSpPr>
          <p:cNvPr id="3" name="Content Placeholder 2"/>
          <p:cNvSpPr>
            <a:spLocks noGrp="1"/>
          </p:cNvSpPr>
          <p:nvPr>
            <p:ph idx="1"/>
          </p:nvPr>
        </p:nvSpPr>
        <p:spPr>
          <a:xfrm>
            <a:off x="838201" y="1825625"/>
            <a:ext cx="4956672" cy="4351338"/>
          </a:xfrm>
        </p:spPr>
        <p:txBody>
          <a:bodyPr>
            <a:normAutofit fontScale="92500" lnSpcReduction="10000"/>
          </a:bodyPr>
          <a:lstStyle/>
          <a:p>
            <a:pPr>
              <a:buClr>
                <a:schemeClr val="accent3">
                  <a:lumMod val="75000"/>
                </a:schemeClr>
              </a:buClr>
              <a:buSzPct val="95000"/>
              <a:buFont typeface="Wingdings" panose="05000000000000000000" pitchFamily="2" charset="2"/>
              <a:buChar char="§"/>
            </a:pPr>
            <a:r>
              <a:rPr lang="en-US" sz="3200" dirty="0">
                <a:latin typeface="Tw Cen MT" panose="020B0602020104020603" pitchFamily="34" charset="0"/>
              </a:rPr>
              <a:t>In line with changes experienced by our employee population</a:t>
            </a:r>
          </a:p>
          <a:p>
            <a:pPr>
              <a:buClr>
                <a:schemeClr val="accent3">
                  <a:lumMod val="75000"/>
                </a:schemeClr>
              </a:buClr>
              <a:buSzPct val="95000"/>
              <a:buFont typeface="Wingdings" panose="05000000000000000000" pitchFamily="2" charset="2"/>
              <a:buChar char="§"/>
            </a:pPr>
            <a:r>
              <a:rPr lang="en-US" sz="3200" dirty="0">
                <a:latin typeface="Tw Cen MT" panose="020B0602020104020603" pitchFamily="34" charset="0"/>
              </a:rPr>
              <a:t>Appropriately capture changes that may impact an employee’s benefits</a:t>
            </a:r>
          </a:p>
          <a:p>
            <a:pPr>
              <a:buClr>
                <a:schemeClr val="accent3">
                  <a:lumMod val="75000"/>
                </a:schemeClr>
              </a:buClr>
              <a:buSzPct val="95000"/>
              <a:buFont typeface="Wingdings" panose="05000000000000000000" pitchFamily="2" charset="2"/>
              <a:buChar char="§"/>
            </a:pPr>
            <a:r>
              <a:rPr lang="en-US" sz="3200" dirty="0">
                <a:latin typeface="Tw Cen MT" panose="020B0602020104020603" pitchFamily="34" charset="0"/>
              </a:rPr>
              <a:t>Required:</a:t>
            </a:r>
          </a:p>
          <a:p>
            <a:pPr lvl="1">
              <a:buClr>
                <a:schemeClr val="accent3">
                  <a:lumMod val="75000"/>
                </a:schemeClr>
              </a:buClr>
              <a:buSzPct val="95000"/>
              <a:buFont typeface="Wingdings" panose="05000000000000000000" pitchFamily="2" charset="2"/>
              <a:buChar char="§"/>
            </a:pPr>
            <a:r>
              <a:rPr lang="en-US" sz="2800" dirty="0">
                <a:latin typeface="Tw Cen MT" panose="020B0602020104020603" pitchFamily="34" charset="0"/>
              </a:rPr>
              <a:t>Completed form</a:t>
            </a:r>
          </a:p>
          <a:p>
            <a:pPr lvl="1">
              <a:buClr>
                <a:schemeClr val="accent3">
                  <a:lumMod val="75000"/>
                </a:schemeClr>
              </a:buClr>
              <a:buSzPct val="95000"/>
              <a:buFont typeface="Wingdings" panose="05000000000000000000" pitchFamily="2" charset="2"/>
              <a:buChar char="§"/>
            </a:pPr>
            <a:r>
              <a:rPr lang="en-US" sz="2800" dirty="0">
                <a:latin typeface="Tw Cen MT" panose="020B0602020104020603" pitchFamily="34" charset="0"/>
              </a:rPr>
              <a:t>Copy of SSN</a:t>
            </a:r>
          </a:p>
          <a:p>
            <a:pPr>
              <a:buClr>
                <a:schemeClr val="accent3">
                  <a:lumMod val="75000"/>
                </a:schemeClr>
              </a:buClr>
              <a:buSzPct val="95000"/>
              <a:buFont typeface="Wingdings" panose="05000000000000000000" pitchFamily="2" charset="2"/>
              <a:buChar char="§"/>
            </a:pPr>
            <a:r>
              <a:rPr lang="en-US" sz="3200" dirty="0">
                <a:latin typeface="Tw Cen MT" panose="020B0602020104020603" pitchFamily="34" charset="0"/>
              </a:rPr>
              <a:t> Questions?</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pic>
        <p:nvPicPr>
          <p:cNvPr id="4" name="Picture 3">
            <a:extLst>
              <a:ext uri="{FF2B5EF4-FFF2-40B4-BE49-F238E27FC236}">
                <a16:creationId xmlns:a16="http://schemas.microsoft.com/office/drawing/2014/main" id="{B855FD79-B4FF-4AFC-A80B-13B50D34E1D6}"/>
              </a:ext>
            </a:extLst>
          </p:cNvPr>
          <p:cNvPicPr>
            <a:picLocks noChangeAspect="1"/>
          </p:cNvPicPr>
          <p:nvPr/>
        </p:nvPicPr>
        <p:blipFill>
          <a:blip r:embed="rId4"/>
          <a:stretch>
            <a:fillRect/>
          </a:stretch>
        </p:blipFill>
        <p:spPr>
          <a:xfrm>
            <a:off x="6096000" y="1870286"/>
            <a:ext cx="5209493" cy="4178377"/>
          </a:xfrm>
          <a:prstGeom prst="rect">
            <a:avLst/>
          </a:prstGeom>
          <a:ln>
            <a:solidFill>
              <a:schemeClr val="accent1"/>
            </a:solidFill>
          </a:ln>
        </p:spPr>
      </p:pic>
    </p:spTree>
    <p:extLst>
      <p:ext uri="{BB962C8B-B14F-4D97-AF65-F5344CB8AC3E}">
        <p14:creationId xmlns:p14="http://schemas.microsoft.com/office/powerpoint/2010/main" val="39988988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sz="4300" dirty="0">
                <a:solidFill>
                  <a:srgbClr val="FF6600"/>
                </a:solidFill>
              </a:rPr>
              <a:t>Short Work Break for 9/10- Month Employees </a:t>
            </a:r>
          </a:p>
        </p:txBody>
      </p:sp>
      <p:sp>
        <p:nvSpPr>
          <p:cNvPr id="3" name="Content Placeholder 2"/>
          <p:cNvSpPr>
            <a:spLocks noGrp="1"/>
          </p:cNvSpPr>
          <p:nvPr>
            <p:ph idx="1"/>
          </p:nvPr>
        </p:nvSpPr>
        <p:spPr>
          <a:xfrm>
            <a:off x="838200" y="1825625"/>
            <a:ext cx="9628991" cy="4424667"/>
          </a:xfrm>
        </p:spPr>
        <p:txBody>
          <a:bodyPr>
            <a:normAutofit/>
          </a:bodyPr>
          <a:lstStyle/>
          <a:p>
            <a:pPr>
              <a:buClr>
                <a:schemeClr val="accent3">
                  <a:lumMod val="75000"/>
                </a:schemeClr>
              </a:buClr>
              <a:buSzPct val="95000"/>
              <a:buFont typeface="Wingdings" panose="05000000000000000000" pitchFamily="2" charset="2"/>
              <a:buChar char="§"/>
            </a:pPr>
            <a:r>
              <a:rPr lang="en-US" dirty="0">
                <a:latin typeface="Tw Cen MT" panose="020B0602020104020603" pitchFamily="34" charset="0"/>
              </a:rPr>
              <a:t>9- and 10-month employees (faculty, graduate assistants and TEAMS) will be put on Short Work Break in the myUFL system for the Summer semester. </a:t>
            </a:r>
          </a:p>
          <a:p>
            <a:pPr>
              <a:buClr>
                <a:schemeClr val="accent3">
                  <a:lumMod val="75000"/>
                </a:schemeClr>
              </a:buClr>
              <a:buSzPct val="95000"/>
              <a:buFont typeface="Wingdings" panose="05000000000000000000" pitchFamily="2" charset="2"/>
              <a:buChar char="§"/>
            </a:pPr>
            <a:r>
              <a:rPr lang="en-US" dirty="0">
                <a:latin typeface="Tw Cen MT" panose="020B0602020104020603" pitchFamily="34" charset="0"/>
              </a:rPr>
              <a:t>The file will be available in myUFL system</a:t>
            </a:r>
          </a:p>
          <a:p>
            <a:pPr lvl="1">
              <a:buClr>
                <a:schemeClr val="accent3">
                  <a:lumMod val="75000"/>
                </a:schemeClr>
              </a:buClr>
              <a:buSzPct val="95000"/>
              <a:buFont typeface="Wingdings" panose="05000000000000000000" pitchFamily="2" charset="2"/>
              <a:buChar char="§"/>
            </a:pPr>
            <a:r>
              <a:rPr lang="en-US" sz="2800" dirty="0">
                <a:latin typeface="Tw Cen MT" panose="020B0602020104020603" pitchFamily="34" charset="0"/>
              </a:rPr>
              <a:t>Main Menu </a:t>
            </a:r>
            <a:r>
              <a:rPr lang="en-US" sz="2800" b="1" dirty="0">
                <a:solidFill>
                  <a:srgbClr val="FF6405"/>
                </a:solidFill>
                <a:latin typeface="Tw Cen MT" panose="020B0602020104020603" pitchFamily="34" charset="0"/>
              </a:rPr>
              <a:t>&gt;</a:t>
            </a:r>
            <a:r>
              <a:rPr lang="en-US" sz="2800" dirty="0">
                <a:latin typeface="Tw Cen MT" panose="020B0602020104020603" pitchFamily="34" charset="0"/>
              </a:rPr>
              <a:t> Enterprise Reporting </a:t>
            </a:r>
            <a:r>
              <a:rPr lang="en-US" sz="2800" b="1" dirty="0">
                <a:solidFill>
                  <a:srgbClr val="FF6405"/>
                </a:solidFill>
                <a:latin typeface="Tw Cen MT" panose="020B0602020104020603" pitchFamily="34" charset="0"/>
              </a:rPr>
              <a:t>&gt;</a:t>
            </a:r>
            <a:r>
              <a:rPr lang="en-US" sz="2800" dirty="0">
                <a:latin typeface="Tw Cen MT" panose="020B0602020104020603" pitchFamily="34" charset="0"/>
              </a:rPr>
              <a:t> Access Reporting </a:t>
            </a:r>
            <a:r>
              <a:rPr lang="en-US" sz="2800" b="1" dirty="0">
                <a:solidFill>
                  <a:srgbClr val="FF6405"/>
                </a:solidFill>
                <a:latin typeface="Tw Cen MT" panose="020B0602020104020603" pitchFamily="34" charset="0"/>
              </a:rPr>
              <a:t>&gt;</a:t>
            </a:r>
            <a:r>
              <a:rPr lang="en-US" sz="2800" dirty="0">
                <a:latin typeface="Tw Cen MT" panose="020B0602020104020603" pitchFamily="34" charset="0"/>
              </a:rPr>
              <a:t>  Human Resources </a:t>
            </a:r>
            <a:r>
              <a:rPr lang="en-US" sz="2800" b="1" dirty="0">
                <a:solidFill>
                  <a:srgbClr val="FF6405"/>
                </a:solidFill>
                <a:latin typeface="Tw Cen MT" panose="020B0602020104020603" pitchFamily="34" charset="0"/>
              </a:rPr>
              <a:t>&gt;</a:t>
            </a:r>
            <a:r>
              <a:rPr lang="en-US" sz="2800" dirty="0">
                <a:latin typeface="Tw Cen MT" panose="020B0602020104020603" pitchFamily="34" charset="0"/>
              </a:rPr>
              <a:t> Workforce Information</a:t>
            </a:r>
          </a:p>
          <a:p>
            <a:pPr>
              <a:buClr>
                <a:schemeClr val="accent3">
                  <a:lumMod val="75000"/>
                </a:schemeClr>
              </a:buClr>
              <a:buSzPct val="95000"/>
              <a:buFont typeface="Wingdings" panose="05000000000000000000" pitchFamily="2" charset="2"/>
              <a:buChar char="§"/>
            </a:pPr>
            <a:r>
              <a:rPr lang="en-US" dirty="0">
                <a:latin typeface="Tw Cen MT" panose="020B0602020104020603" pitchFamily="34" charset="0"/>
              </a:rPr>
              <a:t>Effective dates for Short Work Break</a:t>
            </a:r>
          </a:p>
          <a:p>
            <a:pPr lvl="1">
              <a:buClr>
                <a:schemeClr val="accent3">
                  <a:lumMod val="75000"/>
                </a:schemeClr>
              </a:buClr>
              <a:buSzPct val="95000"/>
              <a:buFont typeface="Wingdings" panose="05000000000000000000" pitchFamily="2" charset="2"/>
              <a:buChar char="§"/>
            </a:pPr>
            <a:r>
              <a:rPr lang="en-US" sz="2800" dirty="0">
                <a:latin typeface="Tw Cen MT" panose="020B0602020104020603" pitchFamily="34" charset="0"/>
              </a:rPr>
              <a:t>9-month: 5/16/19 – 8/15/19</a:t>
            </a:r>
          </a:p>
          <a:p>
            <a:pPr lvl="1">
              <a:buClr>
                <a:schemeClr val="accent3">
                  <a:lumMod val="75000"/>
                </a:schemeClr>
              </a:buClr>
              <a:buSzPct val="95000"/>
              <a:buFont typeface="Wingdings" panose="05000000000000000000" pitchFamily="2" charset="2"/>
              <a:buChar char="§"/>
            </a:pPr>
            <a:r>
              <a:rPr lang="en-US" sz="2800" dirty="0">
                <a:latin typeface="Tw Cen MT" panose="020B0602020104020603" pitchFamily="34" charset="0"/>
              </a:rPr>
              <a:t>10-month: 6/4/19 – 8/15/19</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3578392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sz="4300" dirty="0">
                <a:solidFill>
                  <a:srgbClr val="FF6600"/>
                </a:solidFill>
              </a:rPr>
              <a:t>Short Work Break for 9/10- Month Employees </a:t>
            </a:r>
          </a:p>
        </p:txBody>
      </p:sp>
      <p:sp>
        <p:nvSpPr>
          <p:cNvPr id="3" name="Content Placeholder 2"/>
          <p:cNvSpPr>
            <a:spLocks noGrp="1"/>
          </p:cNvSpPr>
          <p:nvPr>
            <p:ph idx="1"/>
          </p:nvPr>
        </p:nvSpPr>
        <p:spPr>
          <a:xfrm>
            <a:off x="838200" y="1825625"/>
            <a:ext cx="9628991" cy="4424667"/>
          </a:xfrm>
        </p:spPr>
        <p:txBody>
          <a:bodyPr>
            <a:normAutofit/>
          </a:bodyPr>
          <a:lstStyle/>
          <a:p>
            <a:pPr>
              <a:buClr>
                <a:schemeClr val="accent3">
                  <a:lumMod val="75000"/>
                </a:schemeClr>
              </a:buClr>
              <a:buSzPct val="95000"/>
              <a:buFont typeface="Wingdings" panose="05000000000000000000" pitchFamily="2" charset="2"/>
              <a:buChar char="§"/>
            </a:pPr>
            <a:r>
              <a:rPr lang="en-US" sz="3200" dirty="0">
                <a:latin typeface="Tw Cen MT" panose="020B0602020104020603" pitchFamily="34" charset="0"/>
              </a:rPr>
              <a:t>Time Reporting will be inactivated during the Short Work Break period. </a:t>
            </a:r>
          </a:p>
          <a:p>
            <a:pPr>
              <a:buClr>
                <a:schemeClr val="accent3">
                  <a:lumMod val="75000"/>
                </a:schemeClr>
              </a:buClr>
              <a:buSzPct val="95000"/>
              <a:buFont typeface="Wingdings" panose="05000000000000000000" pitchFamily="2" charset="2"/>
              <a:buChar char="§"/>
            </a:pPr>
            <a:r>
              <a:rPr lang="en-US" sz="3200" dirty="0">
                <a:latin typeface="Tw Cen MT" panose="020B0602020104020603" pitchFamily="34" charset="0"/>
              </a:rPr>
              <a:t>Please review employees to ensure these employees do not continue to be paid beyond the Spring semester.</a:t>
            </a:r>
          </a:p>
          <a:p>
            <a:pPr>
              <a:buClr>
                <a:schemeClr val="accent3">
                  <a:lumMod val="75000"/>
                </a:schemeClr>
              </a:buClr>
              <a:buSzPct val="95000"/>
              <a:buFont typeface="Wingdings" panose="05000000000000000000" pitchFamily="2" charset="2"/>
              <a:buChar char="§"/>
            </a:pPr>
            <a:r>
              <a:rPr lang="en-US" sz="3200" b="1" dirty="0">
                <a:latin typeface="Tw Cen MT" panose="020B0602020104020603" pitchFamily="34" charset="0"/>
              </a:rPr>
              <a:t>ALERT!</a:t>
            </a:r>
            <a:r>
              <a:rPr lang="en-US" sz="3200" dirty="0">
                <a:latin typeface="Tw Cen MT" panose="020B0602020104020603" pitchFamily="34" charset="0"/>
              </a:rPr>
              <a:t> Please enter any terminations for employees who will not go on short work break prior to </a:t>
            </a:r>
            <a:r>
              <a:rPr lang="en-US" sz="3200" b="1" dirty="0">
                <a:latin typeface="Tw Cen MT" panose="020B0602020104020603" pitchFamily="34" charset="0"/>
              </a:rPr>
              <a:t>4/10/2019 </a:t>
            </a:r>
            <a:r>
              <a:rPr lang="en-US" sz="3200" dirty="0">
                <a:latin typeface="Tw Cen MT" panose="020B0602020104020603" pitchFamily="34" charset="0"/>
              </a:rPr>
              <a:t>so there are no rows affecting your termination ePAFs.</a:t>
            </a:r>
            <a:endParaRPr lang="en-US" sz="3200" b="1" dirty="0">
              <a:latin typeface="Tw Cen MT" panose="020B0602020104020603" pitchFamily="34" charset="0"/>
            </a:endParaRPr>
          </a:p>
          <a:p>
            <a:pPr>
              <a:buClr>
                <a:schemeClr val="accent3">
                  <a:lumMod val="75000"/>
                </a:schemeClr>
              </a:buClr>
              <a:buSzPct val="95000"/>
              <a:buFont typeface="Wingdings" panose="05000000000000000000" pitchFamily="2" charset="2"/>
              <a:buChar char="§"/>
            </a:pPr>
            <a:r>
              <a:rPr lang="en-US" sz="3200" dirty="0">
                <a:latin typeface="Tw Cen MT" panose="020B0602020104020603" pitchFamily="34" charset="0"/>
              </a:rPr>
              <a:t>Questions?</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36302378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sz="4300" dirty="0">
                <a:solidFill>
                  <a:srgbClr val="FF6600"/>
                </a:solidFill>
              </a:rPr>
              <a:t>Faculty and GA Summer Appointments</a:t>
            </a:r>
          </a:p>
        </p:txBody>
      </p:sp>
      <p:sp>
        <p:nvSpPr>
          <p:cNvPr id="3" name="Content Placeholder 2"/>
          <p:cNvSpPr>
            <a:spLocks noGrp="1"/>
          </p:cNvSpPr>
          <p:nvPr>
            <p:ph idx="1"/>
          </p:nvPr>
        </p:nvSpPr>
        <p:spPr>
          <a:xfrm>
            <a:off x="838200" y="1825625"/>
            <a:ext cx="9628991" cy="4424667"/>
          </a:xfrm>
        </p:spPr>
        <p:txBody>
          <a:bodyPr>
            <a:normAutofit/>
          </a:bodyPr>
          <a:lstStyle/>
          <a:p>
            <a:pPr>
              <a:buClr>
                <a:schemeClr val="accent3">
                  <a:lumMod val="75000"/>
                </a:schemeClr>
              </a:buClr>
              <a:buSzPct val="95000"/>
              <a:buFont typeface="Wingdings" panose="05000000000000000000" pitchFamily="2" charset="2"/>
              <a:buChar char="§"/>
            </a:pPr>
            <a:r>
              <a:rPr lang="en-US" sz="3200" dirty="0">
                <a:latin typeface="Tw Cen MT" panose="020B0602020104020603" pitchFamily="34" charset="0"/>
              </a:rPr>
              <a:t>Summer appointments for faculty and graduate assistants may be processed via the summer job file.</a:t>
            </a:r>
          </a:p>
          <a:p>
            <a:pPr lvl="1">
              <a:buClr>
                <a:schemeClr val="accent3">
                  <a:lumMod val="75000"/>
                </a:schemeClr>
              </a:buClr>
              <a:buSzPct val="95000"/>
              <a:buFont typeface="Wingdings" panose="05000000000000000000" pitchFamily="2" charset="2"/>
              <a:buChar char="§"/>
            </a:pPr>
            <a:r>
              <a:rPr lang="en-US" sz="2800" dirty="0">
                <a:latin typeface="Tw Cen MT" panose="020B0602020104020603" pitchFamily="34" charset="0"/>
              </a:rPr>
              <a:t>Summer appointments can also be entered through an ePAF </a:t>
            </a:r>
          </a:p>
          <a:p>
            <a:pPr>
              <a:buClr>
                <a:schemeClr val="accent3">
                  <a:lumMod val="75000"/>
                </a:schemeClr>
              </a:buClr>
              <a:buSzPct val="95000"/>
              <a:buFont typeface="Wingdings" panose="05000000000000000000" pitchFamily="2" charset="2"/>
              <a:buChar char="§"/>
            </a:pPr>
            <a:r>
              <a:rPr lang="en-US" sz="3200" dirty="0">
                <a:latin typeface="Tw Cen MT" panose="020B0602020104020603" pitchFamily="34" charset="0"/>
              </a:rPr>
              <a:t>The file will be available via myUFL system</a:t>
            </a:r>
          </a:p>
          <a:p>
            <a:pPr lvl="1">
              <a:buClr>
                <a:schemeClr val="accent3">
                  <a:lumMod val="75000"/>
                </a:schemeClr>
              </a:buClr>
              <a:buSzPct val="95000"/>
              <a:buFont typeface="Wingdings" panose="05000000000000000000" pitchFamily="2" charset="2"/>
              <a:buChar char="§"/>
            </a:pPr>
            <a:r>
              <a:rPr lang="en-US" sz="2800" dirty="0">
                <a:latin typeface="Tw Cen MT" panose="020B0602020104020603" pitchFamily="34" charset="0"/>
              </a:rPr>
              <a:t>Main Menu </a:t>
            </a:r>
            <a:r>
              <a:rPr lang="en-US" sz="2800" b="1" dirty="0">
                <a:solidFill>
                  <a:srgbClr val="FF6405"/>
                </a:solidFill>
                <a:latin typeface="Tw Cen MT" panose="020B0602020104020603" pitchFamily="34" charset="0"/>
              </a:rPr>
              <a:t>&gt;</a:t>
            </a:r>
            <a:r>
              <a:rPr lang="en-US" sz="2800" dirty="0">
                <a:latin typeface="Tw Cen MT" panose="020B0602020104020603" pitchFamily="34" charset="0"/>
              </a:rPr>
              <a:t> Human Resources </a:t>
            </a:r>
            <a:r>
              <a:rPr lang="en-US" sz="2800" b="1" dirty="0">
                <a:solidFill>
                  <a:srgbClr val="FF6405"/>
                </a:solidFill>
                <a:latin typeface="Tw Cen MT" panose="020B0602020104020603" pitchFamily="34" charset="0"/>
              </a:rPr>
              <a:t>&gt;</a:t>
            </a:r>
            <a:r>
              <a:rPr lang="en-US" sz="2800" dirty="0">
                <a:latin typeface="Tw Cen MT" panose="020B0602020104020603" pitchFamily="34" charset="0"/>
              </a:rPr>
              <a:t> Workforce Administration </a:t>
            </a:r>
            <a:r>
              <a:rPr lang="en-US" sz="2800" b="1" dirty="0">
                <a:solidFill>
                  <a:srgbClr val="FF6405"/>
                </a:solidFill>
                <a:latin typeface="Tw Cen MT" panose="020B0602020104020603" pitchFamily="34" charset="0"/>
              </a:rPr>
              <a:t>&gt;</a:t>
            </a:r>
            <a:r>
              <a:rPr lang="en-US" sz="2800" dirty="0">
                <a:latin typeface="Tw Cen MT" panose="020B0602020104020603" pitchFamily="34" charset="0"/>
              </a:rPr>
              <a:t> Job Information </a:t>
            </a:r>
            <a:r>
              <a:rPr lang="en-US" sz="2800" b="1" dirty="0">
                <a:solidFill>
                  <a:srgbClr val="FF6405"/>
                </a:solidFill>
                <a:latin typeface="Tw Cen MT" panose="020B0602020104020603" pitchFamily="34" charset="0"/>
              </a:rPr>
              <a:t>&gt;</a:t>
            </a:r>
            <a:r>
              <a:rPr lang="en-US" sz="2800" dirty="0">
                <a:latin typeface="Tw Cen MT" panose="020B0602020104020603" pitchFamily="34" charset="0"/>
              </a:rPr>
              <a:t> UF Summer Job Review</a:t>
            </a:r>
          </a:p>
          <a:p>
            <a:pPr>
              <a:buClr>
                <a:schemeClr val="accent3">
                  <a:lumMod val="75000"/>
                </a:schemeClr>
              </a:buClr>
              <a:buSzPct val="95000"/>
              <a:buFont typeface="Wingdings" panose="05000000000000000000" pitchFamily="2" charset="2"/>
              <a:buChar char="§"/>
            </a:pPr>
            <a:r>
              <a:rPr lang="en-US" sz="3200" dirty="0">
                <a:latin typeface="Tw Cen MT" panose="020B0602020104020603" pitchFamily="34" charset="0"/>
              </a:rPr>
              <a:t>The file is expected to be available April 15-25, 2019.</a:t>
            </a:r>
          </a:p>
          <a:p>
            <a:pPr>
              <a:buClr>
                <a:schemeClr val="accent3">
                  <a:lumMod val="75000"/>
                </a:schemeClr>
              </a:buClr>
              <a:buSzPct val="95000"/>
              <a:buFont typeface="Wingdings" panose="05000000000000000000" pitchFamily="2" charset="2"/>
              <a:buChar char="§"/>
            </a:pPr>
            <a:r>
              <a:rPr lang="en-US" sz="3200" dirty="0">
                <a:latin typeface="Tw Cen MT" panose="020B0602020104020603" pitchFamily="34" charset="0"/>
              </a:rPr>
              <a:t>Summer appointments will appear in myUFL in late April.</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3799930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alphaModFix amt="50000"/>
            <a:extLst>
              <a:ext uri="{28A0092B-C50C-407E-A947-70E740481C1C}">
                <a14:useLocalDpi xmlns:a14="http://schemas.microsoft.com/office/drawing/2010/main"/>
              </a:ext>
            </a:extLst>
          </a:blip>
          <a:stretch>
            <a:fillRect/>
          </a:stretch>
        </p:blipFill>
        <p:spPr>
          <a:xfrm>
            <a:off x="-131113" y="-99021"/>
            <a:ext cx="12454226" cy="7015880"/>
          </a:xfrm>
          <a:prstGeom prst="rect">
            <a:avLst/>
          </a:prstGeom>
        </p:spPr>
      </p:pic>
      <p:sp>
        <p:nvSpPr>
          <p:cNvPr id="6" name="TextBox 5"/>
          <p:cNvSpPr txBox="1"/>
          <p:nvPr/>
        </p:nvSpPr>
        <p:spPr>
          <a:xfrm>
            <a:off x="1972237" y="792214"/>
            <a:ext cx="8030079" cy="646331"/>
          </a:xfrm>
          <a:prstGeom prst="rect">
            <a:avLst/>
          </a:prstGeom>
          <a:noFill/>
        </p:spPr>
        <p:txBody>
          <a:bodyPr wrap="square" rtlCol="0">
            <a:spAutoFit/>
          </a:bodyPr>
          <a:lstStyle/>
          <a:p>
            <a:pPr algn="ctr"/>
            <a:r>
              <a:rPr lang="en-US" sz="3600" b="1" spc="255" dirty="0">
                <a:solidFill>
                  <a:srgbClr val="0021A5"/>
                </a:solidFill>
                <a:latin typeface="Gentona SemiBold" charset="0"/>
                <a:ea typeface="Gentona SemiBold" charset="0"/>
                <a:cs typeface="Gentona SemiBold" charset="0"/>
              </a:rPr>
              <a:t>Recruiting for 2019-2020 Board</a:t>
            </a:r>
          </a:p>
        </p:txBody>
      </p:sp>
      <p:sp>
        <p:nvSpPr>
          <p:cNvPr id="14" name="Rectangle 13"/>
          <p:cNvSpPr/>
          <p:nvPr/>
        </p:nvSpPr>
        <p:spPr>
          <a:xfrm>
            <a:off x="9412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latin typeface="Calibri" panose="020F0502020204030204"/>
            </a:endParaRPr>
          </a:p>
        </p:txBody>
      </p:sp>
      <p:pic>
        <p:nvPicPr>
          <p:cNvPr id="15" name="Picture 1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521768" y="203380"/>
            <a:ext cx="356938" cy="241310"/>
          </a:xfrm>
          <a:prstGeom prst="rect">
            <a:avLst/>
          </a:prstGeom>
        </p:spPr>
      </p:pic>
      <p:sp>
        <p:nvSpPr>
          <p:cNvPr id="7" name="TextBox 6"/>
          <p:cNvSpPr txBox="1"/>
          <p:nvPr/>
        </p:nvSpPr>
        <p:spPr>
          <a:xfrm>
            <a:off x="2133601" y="1592378"/>
            <a:ext cx="7868715" cy="2862322"/>
          </a:xfrm>
          <a:prstGeom prst="rect">
            <a:avLst/>
          </a:prstGeom>
          <a:noFill/>
        </p:spPr>
        <p:txBody>
          <a:bodyPr wrap="square" rtlCol="0">
            <a:spAutoFit/>
          </a:bodyPr>
          <a:lstStyle/>
          <a:p>
            <a:pPr marL="285750" indent="-285750" algn="ctr">
              <a:buFont typeface="Arial" panose="020B0604020202020204" pitchFamily="34" charset="0"/>
              <a:buChar char="•"/>
            </a:pPr>
            <a:r>
              <a:rPr lang="en-US" spc="255" dirty="0">
                <a:solidFill>
                  <a:prstClr val="black"/>
                </a:solidFill>
                <a:latin typeface="Gentona SemiBold" charset="0"/>
                <a:ea typeface="Gentona SemiBold" charset="0"/>
                <a:cs typeface="Gentona SemiBold" charset="0"/>
              </a:rPr>
              <a:t>Leadership roles</a:t>
            </a:r>
          </a:p>
          <a:p>
            <a:pPr marL="285750" indent="-285750" algn="ctr">
              <a:buFont typeface="Arial" panose="020B0604020202020204" pitchFamily="34" charset="0"/>
              <a:buChar char="•"/>
            </a:pPr>
            <a:r>
              <a:rPr lang="en-US" spc="255" dirty="0">
                <a:solidFill>
                  <a:prstClr val="black"/>
                </a:solidFill>
                <a:latin typeface="Gentona SemiBold" charset="0"/>
                <a:ea typeface="Gentona SemiBold" charset="0"/>
                <a:cs typeface="Gentona SemiBold" charset="0"/>
              </a:rPr>
              <a:t>Committee members to work on specific projects</a:t>
            </a:r>
          </a:p>
          <a:p>
            <a:pPr marL="285750" indent="-285750" algn="ctr">
              <a:buFont typeface="Arial" panose="020B0604020202020204" pitchFamily="34" charset="0"/>
              <a:buChar char="•"/>
            </a:pPr>
            <a:r>
              <a:rPr lang="en-US" spc="255" dirty="0">
                <a:solidFill>
                  <a:prstClr val="black"/>
                </a:solidFill>
                <a:latin typeface="Gentona SemiBold" charset="0"/>
                <a:ea typeface="Gentona SemiBold" charset="0"/>
                <a:cs typeface="Gentona SemiBold" charset="0"/>
              </a:rPr>
              <a:t>Representatives from every department/unit/college across campus</a:t>
            </a:r>
          </a:p>
          <a:p>
            <a:pPr marL="285750" indent="-285750" algn="ctr">
              <a:buFont typeface="Arial" panose="020B0604020202020204" pitchFamily="34" charset="0"/>
              <a:buChar char="•"/>
            </a:pPr>
            <a:endParaRPr lang="en-US" spc="255" dirty="0">
              <a:solidFill>
                <a:prstClr val="black"/>
              </a:solidFill>
              <a:latin typeface="Gentona SemiBold" charset="0"/>
              <a:ea typeface="Gentona SemiBold" charset="0"/>
              <a:cs typeface="Gentona SemiBold" charset="0"/>
            </a:endParaRPr>
          </a:p>
          <a:p>
            <a:pPr algn="ctr"/>
            <a:r>
              <a:rPr lang="en-US" dirty="0">
                <a:solidFill>
                  <a:prstClr val="black"/>
                </a:solidFill>
                <a:latin typeface="Gentona SemiBold"/>
              </a:rPr>
              <a:t>Serving on the board is an opportunity to contribute talents toward APA's mission of building a community of staff across the university, to further develop specific skills, and to meaningfully connect with peers.</a:t>
            </a:r>
          </a:p>
          <a:p>
            <a:pPr algn="ctr"/>
            <a:endParaRPr lang="en-US" dirty="0">
              <a:solidFill>
                <a:prstClr val="black"/>
              </a:solidFill>
              <a:latin typeface="Gentona SemiBold"/>
            </a:endParaRPr>
          </a:p>
          <a:p>
            <a:pPr algn="ctr"/>
            <a:r>
              <a:rPr lang="en-US" dirty="0">
                <a:solidFill>
                  <a:prstClr val="black"/>
                </a:solidFill>
                <a:latin typeface="Gentona SemiBold"/>
              </a:rPr>
              <a:t>Submit interest forms by April 12</a:t>
            </a:r>
            <a:r>
              <a:rPr lang="en-US" baseline="30000" dirty="0">
                <a:solidFill>
                  <a:prstClr val="black"/>
                </a:solidFill>
                <a:latin typeface="Gentona SemiBold"/>
              </a:rPr>
              <a:t>th</a:t>
            </a:r>
            <a:r>
              <a:rPr lang="en-US" dirty="0">
                <a:solidFill>
                  <a:prstClr val="black"/>
                </a:solidFill>
                <a:latin typeface="Gentona SemiBold"/>
              </a:rPr>
              <a:t> at 5 p.m. – http://bit.ly/AP1920</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3996" y="4785019"/>
            <a:ext cx="2532677" cy="1865211"/>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4458" y="4640315"/>
            <a:ext cx="2154621" cy="2154621"/>
          </a:xfrm>
          <a:prstGeom prst="rect">
            <a:avLst/>
          </a:prstGeom>
        </p:spPr>
      </p:pic>
      <p:sp>
        <p:nvSpPr>
          <p:cNvPr id="16" name="TextBox 15"/>
          <p:cNvSpPr txBox="1"/>
          <p:nvPr/>
        </p:nvSpPr>
        <p:spPr>
          <a:xfrm>
            <a:off x="4351283" y="4640314"/>
            <a:ext cx="3899338" cy="1754326"/>
          </a:xfrm>
          <a:prstGeom prst="rect">
            <a:avLst/>
          </a:prstGeom>
          <a:noFill/>
        </p:spPr>
        <p:txBody>
          <a:bodyPr wrap="square" rtlCol="0">
            <a:spAutoFit/>
          </a:bodyPr>
          <a:lstStyle/>
          <a:p>
            <a:pPr algn="ctr"/>
            <a:r>
              <a:rPr lang="en-US" b="1" dirty="0">
                <a:solidFill>
                  <a:prstClr val="black"/>
                </a:solidFill>
                <a:latin typeface="Gentona SemiBold"/>
              </a:rPr>
              <a:t>How can you help?</a:t>
            </a:r>
          </a:p>
          <a:p>
            <a:pPr marL="285750" indent="-285750" algn="ctr">
              <a:buFont typeface="Arial" panose="020B0604020202020204" pitchFamily="34" charset="0"/>
              <a:buChar char="•"/>
            </a:pPr>
            <a:r>
              <a:rPr lang="en-US" dirty="0">
                <a:solidFill>
                  <a:prstClr val="black"/>
                </a:solidFill>
                <a:latin typeface="Gentona SemiBold"/>
              </a:rPr>
              <a:t>Forward our call for board members to TEAMS Professional staff in your areas!</a:t>
            </a:r>
          </a:p>
          <a:p>
            <a:pPr marL="285750" indent="-285750" algn="ctr">
              <a:buFont typeface="Arial" panose="020B0604020202020204" pitchFamily="34" charset="0"/>
              <a:buChar char="•"/>
            </a:pPr>
            <a:r>
              <a:rPr lang="en-US" dirty="0">
                <a:solidFill>
                  <a:prstClr val="black"/>
                </a:solidFill>
                <a:latin typeface="Gentona SemiBold"/>
              </a:rPr>
              <a:t>Reach out with any specific nominations</a:t>
            </a:r>
          </a:p>
        </p:txBody>
      </p:sp>
    </p:spTree>
    <p:extLst>
      <p:ext uri="{BB962C8B-B14F-4D97-AF65-F5344CB8AC3E}">
        <p14:creationId xmlns:p14="http://schemas.microsoft.com/office/powerpoint/2010/main" val="910950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sz="4300" dirty="0">
                <a:solidFill>
                  <a:srgbClr val="FF6600"/>
                </a:solidFill>
              </a:rPr>
              <a:t>Faculty and GA Summer Appointments</a:t>
            </a:r>
          </a:p>
        </p:txBody>
      </p:sp>
      <p:sp>
        <p:nvSpPr>
          <p:cNvPr id="3" name="Content Placeholder 2"/>
          <p:cNvSpPr>
            <a:spLocks noGrp="1"/>
          </p:cNvSpPr>
          <p:nvPr>
            <p:ph idx="1"/>
          </p:nvPr>
        </p:nvSpPr>
        <p:spPr>
          <a:xfrm>
            <a:off x="838200" y="1825625"/>
            <a:ext cx="9628991" cy="4424667"/>
          </a:xfrm>
        </p:spPr>
        <p:txBody>
          <a:bodyPr>
            <a:normAutofit/>
          </a:bodyPr>
          <a:lstStyle/>
          <a:p>
            <a:pPr>
              <a:buClr>
                <a:schemeClr val="accent3">
                  <a:lumMod val="75000"/>
                </a:schemeClr>
              </a:buClr>
              <a:buSzPct val="95000"/>
              <a:buFont typeface="Wingdings" panose="05000000000000000000" pitchFamily="2" charset="2"/>
              <a:buChar char="§"/>
            </a:pPr>
            <a:r>
              <a:rPr lang="en-US" sz="3200" dirty="0">
                <a:latin typeface="Tw Cen MT" panose="020B0602020104020603" pitchFamily="34" charset="0"/>
              </a:rPr>
              <a:t>A termination row will be applied at the same time the summer appointment is applied in job data.</a:t>
            </a:r>
            <a:r>
              <a:rPr lang="en-US" sz="2800" dirty="0">
                <a:latin typeface="Tw Cen MT" panose="020B0602020104020603" pitchFamily="34" charset="0"/>
              </a:rPr>
              <a:t> </a:t>
            </a:r>
          </a:p>
          <a:p>
            <a:pPr>
              <a:buClr>
                <a:schemeClr val="accent3">
                  <a:lumMod val="75000"/>
                </a:schemeClr>
              </a:buClr>
              <a:buSzPct val="95000"/>
              <a:buFont typeface="Wingdings" panose="05000000000000000000" pitchFamily="2" charset="2"/>
              <a:buChar char="§"/>
            </a:pPr>
            <a:r>
              <a:rPr lang="en-US" sz="3200" dirty="0">
                <a:latin typeface="Tw Cen MT" panose="020B0602020104020603" pitchFamily="34" charset="0"/>
              </a:rPr>
              <a:t>Reminder! </a:t>
            </a:r>
          </a:p>
          <a:p>
            <a:pPr lvl="1">
              <a:buClr>
                <a:schemeClr val="accent3">
                  <a:lumMod val="75000"/>
                </a:schemeClr>
              </a:buClr>
              <a:buSzPct val="95000"/>
              <a:buFont typeface="Wingdings" panose="05000000000000000000" pitchFamily="2" charset="2"/>
              <a:buChar char="§"/>
            </a:pPr>
            <a:r>
              <a:rPr lang="en-US" sz="2800" dirty="0">
                <a:latin typeface="Tw Cen MT" panose="020B0602020104020603" pitchFamily="34" charset="0"/>
              </a:rPr>
              <a:t>Enter distributions for summer appointments</a:t>
            </a:r>
          </a:p>
          <a:p>
            <a:pPr>
              <a:buClr>
                <a:schemeClr val="accent3">
                  <a:lumMod val="75000"/>
                </a:schemeClr>
              </a:buClr>
              <a:buSzPct val="95000"/>
              <a:buFont typeface="Wingdings" panose="05000000000000000000" pitchFamily="2" charset="2"/>
              <a:buChar char="§"/>
            </a:pPr>
            <a:r>
              <a:rPr lang="en-US" sz="3200" dirty="0">
                <a:latin typeface="Tw Cen MT" panose="020B0602020104020603" pitchFamily="34" charset="0"/>
              </a:rPr>
              <a:t>Questions?</a:t>
            </a:r>
          </a:p>
          <a:p>
            <a:pPr lvl="1">
              <a:buClr>
                <a:schemeClr val="accent3">
                  <a:lumMod val="75000"/>
                </a:schemeClr>
              </a:buClr>
              <a:buSzPct val="95000"/>
              <a:buFont typeface="Wingdings" panose="05000000000000000000" pitchFamily="2" charset="2"/>
              <a:buChar char="§"/>
            </a:pPr>
            <a:r>
              <a:rPr lang="en-US" sz="2800" dirty="0">
                <a:latin typeface="Tw Cen MT" panose="020B0602020104020603" pitchFamily="34" charset="0"/>
                <a:hlinkClick r:id="rId3"/>
              </a:rPr>
              <a:t>Employment@ufl.edu</a:t>
            </a:r>
            <a:r>
              <a:rPr lang="en-US" sz="2800" dirty="0">
                <a:latin typeface="Tw Cen MT" panose="020B0602020104020603" pitchFamily="34" charset="0"/>
              </a:rPr>
              <a:t> </a:t>
            </a:r>
          </a:p>
          <a:p>
            <a:pPr lvl="1">
              <a:buClr>
                <a:schemeClr val="accent3">
                  <a:lumMod val="75000"/>
                </a:schemeClr>
              </a:buClr>
              <a:buSzPct val="95000"/>
              <a:buFont typeface="Wingdings" panose="05000000000000000000" pitchFamily="2" charset="2"/>
              <a:buChar char="§"/>
            </a:pPr>
            <a:r>
              <a:rPr lang="en-US" sz="2800" dirty="0">
                <a:latin typeface="Tw Cen MT" panose="020B0602020104020603" pitchFamily="34" charset="0"/>
              </a:rPr>
              <a:t>392-2477</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1770876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4300" dirty="0">
                <a:solidFill>
                  <a:srgbClr val="FF6600"/>
                </a:solidFill>
              </a:rPr>
              <a:t>Scanning Requests</a:t>
            </a:r>
          </a:p>
        </p:txBody>
      </p:sp>
      <p:sp>
        <p:nvSpPr>
          <p:cNvPr id="3" name="Content Placeholder 2"/>
          <p:cNvSpPr>
            <a:spLocks noGrp="1"/>
          </p:cNvSpPr>
          <p:nvPr>
            <p:ph idx="1"/>
          </p:nvPr>
        </p:nvSpPr>
        <p:spPr>
          <a:xfrm>
            <a:off x="838200" y="1825625"/>
            <a:ext cx="9628991" cy="4009115"/>
          </a:xfrm>
        </p:spPr>
        <p:txBody>
          <a:bodyPr>
            <a:normAutofit/>
          </a:bodyPr>
          <a:lstStyle/>
          <a:p>
            <a:pPr>
              <a:buClr>
                <a:schemeClr val="accent3">
                  <a:lumMod val="75000"/>
                </a:schemeClr>
              </a:buClr>
              <a:buSzPct val="95000"/>
              <a:buFont typeface="Wingdings" panose="05000000000000000000" pitchFamily="2" charset="2"/>
              <a:buChar char="§"/>
            </a:pPr>
            <a:r>
              <a:rPr lang="en-US" sz="3200" dirty="0">
                <a:latin typeface="Tw Cen MT" panose="020B0602020104020603" pitchFamily="34" charset="0"/>
              </a:rPr>
              <a:t>Since we are temporarily out of our building, we cannot support paper scanning requests – please do not send via mail.</a:t>
            </a:r>
          </a:p>
          <a:p>
            <a:pPr>
              <a:buClr>
                <a:schemeClr val="accent3">
                  <a:lumMod val="75000"/>
                </a:schemeClr>
              </a:buClr>
              <a:buSzPct val="95000"/>
              <a:buFont typeface="Wingdings" panose="05000000000000000000" pitchFamily="2" charset="2"/>
              <a:buChar char="§"/>
            </a:pPr>
            <a:r>
              <a:rPr lang="en-US" sz="3200" dirty="0">
                <a:latin typeface="Tw Cen MT" panose="020B0602020104020603" pitchFamily="34" charset="0"/>
              </a:rPr>
              <a:t>We will accept scanned records through Dropbox.</a:t>
            </a:r>
          </a:p>
          <a:p>
            <a:pPr lvl="1">
              <a:buClr>
                <a:schemeClr val="accent3">
                  <a:lumMod val="75000"/>
                </a:schemeClr>
              </a:buClr>
              <a:buSzPct val="95000"/>
              <a:buFont typeface="Wingdings" panose="05000000000000000000" pitchFamily="2" charset="2"/>
              <a:buChar char="§"/>
            </a:pPr>
            <a:r>
              <a:rPr lang="en-US" sz="2800" dirty="0">
                <a:latin typeface="Tw Cen MT" panose="020B0602020104020603" pitchFamily="34" charset="0"/>
              </a:rPr>
              <a:t>A new process and guidelines is forthcoming </a:t>
            </a:r>
          </a:p>
          <a:p>
            <a:pPr>
              <a:buClr>
                <a:schemeClr val="accent3">
                  <a:lumMod val="75000"/>
                </a:schemeClr>
              </a:buClr>
              <a:buSzPct val="95000"/>
              <a:buFont typeface="Wingdings" panose="05000000000000000000" pitchFamily="2" charset="2"/>
              <a:buChar char="§"/>
            </a:pPr>
            <a:r>
              <a:rPr lang="en-US" sz="3200" dirty="0">
                <a:latin typeface="Tw Cen MT" panose="020B0602020104020603" pitchFamily="34" charset="0"/>
              </a:rPr>
              <a:t>Please email </a:t>
            </a:r>
            <a:r>
              <a:rPr lang="en-US" sz="3200" dirty="0">
                <a:latin typeface="Tw Cen MT" panose="020B0602020104020603" pitchFamily="34" charset="0"/>
                <a:hlinkClick r:id="rId3"/>
              </a:rPr>
              <a:t>employment@ufl.edu</a:t>
            </a:r>
            <a:r>
              <a:rPr lang="en-US" sz="3200" dirty="0">
                <a:latin typeface="Tw Cen MT" panose="020B0602020104020603" pitchFamily="34" charset="0"/>
              </a:rPr>
              <a:t> so we can provide you more details on how to set this up. </a:t>
            </a:r>
          </a:p>
          <a:p>
            <a:pPr>
              <a:buClr>
                <a:schemeClr val="accent3">
                  <a:lumMod val="75000"/>
                </a:schemeClr>
              </a:buClr>
              <a:buSzPct val="95000"/>
              <a:buFont typeface="Wingdings" panose="05000000000000000000" pitchFamily="2" charset="2"/>
              <a:buChar char="§"/>
            </a:pPr>
            <a:r>
              <a:rPr lang="en-US" sz="3200" dirty="0">
                <a:latin typeface="Tw Cen MT" panose="020B0602020104020603" pitchFamily="34" charset="0"/>
              </a:rPr>
              <a:t>Questions?</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2299388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Training &amp; Organizational Development</a:t>
            </a:r>
          </a:p>
        </p:txBody>
      </p:sp>
      <p:sp>
        <p:nvSpPr>
          <p:cNvPr id="3" name="Text Placeholder 2"/>
          <p:cNvSpPr>
            <a:spLocks noGrp="1"/>
          </p:cNvSpPr>
          <p:nvPr>
            <p:ph type="body" idx="1"/>
          </p:nvPr>
        </p:nvSpPr>
        <p:spPr>
          <a:xfrm>
            <a:off x="831850" y="4016446"/>
            <a:ext cx="10515600" cy="2950665"/>
          </a:xfrm>
        </p:spPr>
        <p:txBody>
          <a:bodyPr/>
          <a:lstStyle/>
          <a:p>
            <a:r>
              <a:rPr lang="en-US" altLang="en-US" sz="4400" dirty="0">
                <a:solidFill>
                  <a:schemeClr val="accent5">
                    <a:lumMod val="75000"/>
                  </a:schemeClr>
                </a:solidFill>
              </a:rPr>
              <a:t>Gator Business Administrator Services (GBAS)</a:t>
            </a:r>
          </a:p>
          <a:p>
            <a:r>
              <a:rPr lang="en-US" altLang="en-US" sz="4400" dirty="0">
                <a:solidFill>
                  <a:schemeClr val="accent5">
                    <a:lumMod val="75000"/>
                  </a:schemeClr>
                </a:solidFill>
              </a:rPr>
              <a:t>Leadership Programs</a:t>
            </a: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dirty="0"/>
          </a:p>
        </p:txBody>
      </p:sp>
    </p:spTree>
    <p:extLst>
      <p:ext uri="{BB962C8B-B14F-4D97-AF65-F5344CB8AC3E}">
        <p14:creationId xmlns:p14="http://schemas.microsoft.com/office/powerpoint/2010/main" val="9149257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0104" y="365125"/>
            <a:ext cx="2598907" cy="1325563"/>
          </a:xfrm>
        </p:spPr>
        <p:txBody>
          <a:bodyPr/>
          <a:lstStyle/>
          <a:p>
            <a:r>
              <a:rPr lang="en-US" dirty="0"/>
              <a:t>April 17</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2141" y="144911"/>
            <a:ext cx="8687526" cy="6713089"/>
          </a:xfrm>
          <a:prstGeom prst="rect">
            <a:avLst/>
          </a:prstGeom>
        </p:spPr>
      </p:pic>
      <p:cxnSp>
        <p:nvCxnSpPr>
          <p:cNvPr id="7" name="Straight Connector 6"/>
          <p:cNvCxnSpPr/>
          <p:nvPr/>
        </p:nvCxnSpPr>
        <p:spPr>
          <a:xfrm>
            <a:off x="3472774" y="0"/>
            <a:ext cx="0" cy="6858000"/>
          </a:xfrm>
          <a:prstGeom prst="line">
            <a:avLst/>
          </a:prstGeom>
          <a:ln>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70104" y="1857983"/>
            <a:ext cx="2527573"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8:30am – 3:30pm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Emerson Alumni Hall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President’s Ballroom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Registration closes </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April 5</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 myTraining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UF_GBS250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Questions? Contact: gcadwallader@ufl.edu</a:t>
            </a:r>
          </a:p>
        </p:txBody>
      </p:sp>
    </p:spTree>
    <p:extLst>
      <p:ext uri="{BB962C8B-B14F-4D97-AF65-F5344CB8AC3E}">
        <p14:creationId xmlns:p14="http://schemas.microsoft.com/office/powerpoint/2010/main" val="4613750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UF Leadership Development Program Applications</a:t>
            </a:r>
            <a:endParaRPr lang="en-US" dirty="0"/>
          </a:p>
        </p:txBody>
      </p:sp>
      <p:sp>
        <p:nvSpPr>
          <p:cNvPr id="5" name="Content Placeholder 4"/>
          <p:cNvSpPr>
            <a:spLocks noGrp="1"/>
          </p:cNvSpPr>
          <p:nvPr>
            <p:ph idx="1"/>
          </p:nvPr>
        </p:nvSpPr>
        <p:spPr/>
        <p:txBody>
          <a:bodyPr/>
          <a:lstStyle/>
          <a:p>
            <a:r>
              <a:rPr lang="en-US" altLang="en-US" dirty="0"/>
              <a:t>“Leadership and learning are indispensable to each other.”—John F. Kennedy</a:t>
            </a:r>
          </a:p>
          <a:p>
            <a:r>
              <a:rPr lang="en-US" dirty="0"/>
              <a:t>UF leadership development programs are based on leadership competencies specifically identified as being important for success at UF</a:t>
            </a:r>
          </a:p>
          <a:p>
            <a:r>
              <a:rPr lang="en-US" altLang="en-US" dirty="0"/>
              <a:t>Now through May 1</a:t>
            </a:r>
          </a:p>
          <a:p>
            <a:pPr lvl="1"/>
            <a:r>
              <a:rPr lang="en-US" altLang="en-US" dirty="0"/>
              <a:t>We are accepting applications to the </a:t>
            </a:r>
            <a:r>
              <a:rPr lang="en-US" altLang="en-US" b="1" dirty="0"/>
              <a:t>Managers Cohort</a:t>
            </a:r>
            <a:r>
              <a:rPr lang="en-US" altLang="en-US" dirty="0"/>
              <a:t>, </a:t>
            </a:r>
            <a:r>
              <a:rPr lang="en-US" altLang="en-US" b="1" dirty="0"/>
              <a:t>UF Academy</a:t>
            </a:r>
            <a:r>
              <a:rPr lang="en-US" altLang="en-US" dirty="0"/>
              <a:t> and </a:t>
            </a:r>
            <a:r>
              <a:rPr lang="en-US" altLang="en-US" b="1" dirty="0"/>
              <a:t>Advanced Leadership for Academics and Professionals</a:t>
            </a:r>
          </a:p>
          <a:p>
            <a:endParaRPr lang="en-US" dirty="0"/>
          </a:p>
        </p:txBody>
      </p:sp>
    </p:spTree>
    <p:extLst>
      <p:ext uri="{BB962C8B-B14F-4D97-AF65-F5344CB8AC3E}">
        <p14:creationId xmlns:p14="http://schemas.microsoft.com/office/powerpoint/2010/main" val="13681717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UF Leadership Development Program Applications</a:t>
            </a:r>
            <a:endParaRPr lang="en-US" dirty="0"/>
          </a:p>
        </p:txBody>
      </p:sp>
      <p:sp>
        <p:nvSpPr>
          <p:cNvPr id="5" name="Content Placeholder 4"/>
          <p:cNvSpPr>
            <a:spLocks noGrp="1"/>
          </p:cNvSpPr>
          <p:nvPr>
            <p:ph idx="1"/>
          </p:nvPr>
        </p:nvSpPr>
        <p:spPr>
          <a:xfrm>
            <a:off x="838200" y="1825625"/>
            <a:ext cx="6870505" cy="4196484"/>
          </a:xfrm>
        </p:spPr>
        <p:txBody>
          <a:bodyPr/>
          <a:lstStyle/>
          <a:p>
            <a:r>
              <a:rPr lang="en-US" dirty="0"/>
              <a:t>Managers Cohort</a:t>
            </a:r>
          </a:p>
          <a:p>
            <a:pPr lvl="1"/>
            <a:r>
              <a:rPr lang="en-US" dirty="0"/>
              <a:t>Entering its 9</a:t>
            </a:r>
            <a:r>
              <a:rPr lang="en-US" baseline="30000" dirty="0"/>
              <a:t>th</a:t>
            </a:r>
            <a:r>
              <a:rPr lang="en-US" dirty="0"/>
              <a:t> year</a:t>
            </a:r>
          </a:p>
          <a:p>
            <a:pPr lvl="1"/>
            <a:r>
              <a:rPr lang="en-US" dirty="0"/>
              <a:t>Participants complete the “Managing at UF: The Supervisory Challenge” certificate with a cohort of peers </a:t>
            </a:r>
          </a:p>
          <a:p>
            <a:pPr lvl="1"/>
            <a:r>
              <a:rPr lang="en-US" dirty="0"/>
              <a:t>A 360-degree assessment is completed at the beginning and end of the program, to assist in directing your professional development</a:t>
            </a:r>
          </a:p>
        </p:txBody>
      </p:sp>
      <p:pic>
        <p:nvPicPr>
          <p:cNvPr id="2" name="Picture 1"/>
          <p:cNvPicPr>
            <a:picLocks noChangeAspect="1"/>
          </p:cNvPicPr>
          <p:nvPr/>
        </p:nvPicPr>
        <p:blipFill rotWithShape="1">
          <a:blip r:embed="rId2"/>
          <a:srcRect l="4242" t="2573" r="8939" b="1263"/>
          <a:stretch/>
        </p:blipFill>
        <p:spPr>
          <a:xfrm>
            <a:off x="8059687" y="2469139"/>
            <a:ext cx="3495005" cy="2909455"/>
          </a:xfrm>
          <a:prstGeom prst="rect">
            <a:avLst/>
          </a:prstGeom>
        </p:spPr>
      </p:pic>
    </p:spTree>
    <p:extLst>
      <p:ext uri="{BB962C8B-B14F-4D97-AF65-F5344CB8AC3E}">
        <p14:creationId xmlns:p14="http://schemas.microsoft.com/office/powerpoint/2010/main" val="23397139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UF Leadership Development Program Applications</a:t>
            </a:r>
            <a:endParaRPr lang="en-US" dirty="0"/>
          </a:p>
        </p:txBody>
      </p:sp>
      <p:sp>
        <p:nvSpPr>
          <p:cNvPr id="5" name="Content Placeholder 4"/>
          <p:cNvSpPr>
            <a:spLocks noGrp="1"/>
          </p:cNvSpPr>
          <p:nvPr>
            <p:ph idx="1"/>
          </p:nvPr>
        </p:nvSpPr>
        <p:spPr/>
        <p:txBody>
          <a:bodyPr/>
          <a:lstStyle/>
          <a:p>
            <a:r>
              <a:rPr lang="en-US" dirty="0"/>
              <a:t>UF Academy</a:t>
            </a:r>
          </a:p>
          <a:p>
            <a:pPr lvl="1"/>
            <a:r>
              <a:rPr lang="en-US" dirty="0"/>
              <a:t>Entering its 15</a:t>
            </a:r>
            <a:r>
              <a:rPr lang="en-US" baseline="30000" dirty="0"/>
              <a:t>th</a:t>
            </a:r>
            <a:r>
              <a:rPr lang="en-US" dirty="0"/>
              <a:t> year</a:t>
            </a:r>
          </a:p>
          <a:p>
            <a:pPr lvl="1"/>
            <a:r>
              <a:rPr lang="en-US" altLang="en-US" dirty="0"/>
              <a:t>Designed for faculty and professional staff who are “emerging leaders”</a:t>
            </a:r>
          </a:p>
          <a:p>
            <a:pPr lvl="1"/>
            <a:r>
              <a:rPr lang="en-US" dirty="0"/>
              <a:t>The UF Academy immerses participants in the university culture and organizational structures through interviews with cabinet members, job shadowing, interactive activities and a 360-degree assessment</a:t>
            </a:r>
            <a:endParaRPr lang="en-US" altLang="en-US" dirty="0"/>
          </a:p>
          <a:p>
            <a:pPr lvl="1"/>
            <a:endParaRPr lang="en-US" dirty="0"/>
          </a:p>
        </p:txBody>
      </p:sp>
      <p:pic>
        <p:nvPicPr>
          <p:cNvPr id="2" name="Picture 1"/>
          <p:cNvPicPr>
            <a:picLocks noChangeAspect="1"/>
          </p:cNvPicPr>
          <p:nvPr/>
        </p:nvPicPr>
        <p:blipFill>
          <a:blip r:embed="rId2"/>
          <a:stretch>
            <a:fillRect/>
          </a:stretch>
        </p:blipFill>
        <p:spPr>
          <a:xfrm>
            <a:off x="7629236" y="4162889"/>
            <a:ext cx="4241762" cy="2014074"/>
          </a:xfrm>
          <a:prstGeom prst="rect">
            <a:avLst/>
          </a:prstGeom>
        </p:spPr>
      </p:pic>
    </p:spTree>
    <p:extLst>
      <p:ext uri="{BB962C8B-B14F-4D97-AF65-F5344CB8AC3E}">
        <p14:creationId xmlns:p14="http://schemas.microsoft.com/office/powerpoint/2010/main" val="28308910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UF Leadership Development Program Applications</a:t>
            </a:r>
            <a:endParaRPr lang="en-US" dirty="0"/>
          </a:p>
        </p:txBody>
      </p:sp>
      <p:sp>
        <p:nvSpPr>
          <p:cNvPr id="5" name="Content Placeholder 4"/>
          <p:cNvSpPr>
            <a:spLocks noGrp="1"/>
          </p:cNvSpPr>
          <p:nvPr>
            <p:ph idx="1"/>
          </p:nvPr>
        </p:nvSpPr>
        <p:spPr>
          <a:xfrm>
            <a:off x="838200" y="1825625"/>
            <a:ext cx="8324274" cy="4203468"/>
          </a:xfrm>
        </p:spPr>
        <p:txBody>
          <a:bodyPr/>
          <a:lstStyle/>
          <a:p>
            <a:r>
              <a:rPr lang="en-US" dirty="0"/>
              <a:t>Advanced Leadership for Academics and Professionals (ALAP)</a:t>
            </a:r>
          </a:p>
          <a:p>
            <a:pPr lvl="1"/>
            <a:r>
              <a:rPr lang="en-US" dirty="0"/>
              <a:t>Entering its 12</a:t>
            </a:r>
            <a:r>
              <a:rPr lang="en-US" baseline="30000" dirty="0"/>
              <a:t>th</a:t>
            </a:r>
            <a:r>
              <a:rPr lang="en-US" dirty="0"/>
              <a:t> year</a:t>
            </a:r>
          </a:p>
          <a:p>
            <a:pPr lvl="1"/>
            <a:r>
              <a:rPr lang="en-US" altLang="en-US" dirty="0"/>
              <a:t>Designed for established UF professional and academic leaders looking to further develop leadership skills</a:t>
            </a:r>
          </a:p>
          <a:p>
            <a:pPr lvl="1"/>
            <a:r>
              <a:rPr lang="en-US" dirty="0"/>
              <a:t>Participants focus on the key leadership skills for UF through workshops, discussions with current UF leaders, case studies of key challenges, job shadowing, 360-degree assessment, and a team project</a:t>
            </a:r>
          </a:p>
        </p:txBody>
      </p:sp>
      <p:pic>
        <p:nvPicPr>
          <p:cNvPr id="2" name="Picture 1"/>
          <p:cNvPicPr>
            <a:picLocks noChangeAspect="1"/>
          </p:cNvPicPr>
          <p:nvPr/>
        </p:nvPicPr>
        <p:blipFill>
          <a:blip r:embed="rId2"/>
          <a:stretch>
            <a:fillRect/>
          </a:stretch>
        </p:blipFill>
        <p:spPr>
          <a:xfrm>
            <a:off x="9264074" y="2455091"/>
            <a:ext cx="2311668" cy="3500111"/>
          </a:xfrm>
          <a:prstGeom prst="rect">
            <a:avLst/>
          </a:prstGeom>
        </p:spPr>
      </p:pic>
    </p:spTree>
    <p:extLst>
      <p:ext uri="{BB962C8B-B14F-4D97-AF65-F5344CB8AC3E}">
        <p14:creationId xmlns:p14="http://schemas.microsoft.com/office/powerpoint/2010/main" val="12639059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UF Leadership Development Program Applications</a:t>
            </a:r>
            <a:endParaRPr lang="en-US" dirty="0"/>
          </a:p>
        </p:txBody>
      </p:sp>
      <p:sp>
        <p:nvSpPr>
          <p:cNvPr id="5" name="Content Placeholder 4"/>
          <p:cNvSpPr>
            <a:spLocks noGrp="1"/>
          </p:cNvSpPr>
          <p:nvPr>
            <p:ph idx="1"/>
          </p:nvPr>
        </p:nvSpPr>
        <p:spPr/>
        <p:txBody>
          <a:bodyPr/>
          <a:lstStyle/>
          <a:p>
            <a:r>
              <a:rPr lang="en-US" altLang="en-US" dirty="0"/>
              <a:t>For more information or to access the application, visit the Leadership @ UF program page on the UFHR site</a:t>
            </a:r>
            <a:br>
              <a:rPr lang="en-US" altLang="en-US" dirty="0"/>
            </a:br>
            <a:r>
              <a:rPr lang="en-US" altLang="en-US" sz="2000" u="sng" dirty="0">
                <a:hlinkClick r:id="rId2"/>
              </a:rPr>
              <a:t>http://hr.ufl.edu/leadership@uf/programs/</a:t>
            </a:r>
            <a:endParaRPr lang="en-US" altLang="en-US" sz="2000" dirty="0"/>
          </a:p>
          <a:p>
            <a:endParaRPr lang="en-US" dirty="0"/>
          </a:p>
        </p:txBody>
      </p:sp>
    </p:spTree>
    <p:extLst>
      <p:ext uri="{BB962C8B-B14F-4D97-AF65-F5344CB8AC3E}">
        <p14:creationId xmlns:p14="http://schemas.microsoft.com/office/powerpoint/2010/main" val="15688645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0730" y="1213874"/>
            <a:ext cx="10515600" cy="2733675"/>
          </a:xfrm>
        </p:spPr>
        <p:txBody>
          <a:bodyPr/>
          <a:lstStyle/>
          <a:p>
            <a:r>
              <a:rPr lang="en-US" dirty="0"/>
              <a:t>Class and Comp</a:t>
            </a:r>
          </a:p>
        </p:txBody>
      </p:sp>
      <p:sp>
        <p:nvSpPr>
          <p:cNvPr id="3" name="Text Placeholder 2"/>
          <p:cNvSpPr>
            <a:spLocks noGrp="1"/>
          </p:cNvSpPr>
          <p:nvPr>
            <p:ph type="body" idx="1"/>
          </p:nvPr>
        </p:nvSpPr>
        <p:spPr>
          <a:xfrm>
            <a:off x="838200" y="2285545"/>
            <a:ext cx="10515600" cy="2950665"/>
          </a:xfrm>
        </p:spPr>
        <p:txBody>
          <a:bodyPr>
            <a:normAutofit fontScale="92500" lnSpcReduction="20000"/>
          </a:bodyPr>
          <a:lstStyle/>
          <a:p>
            <a:r>
              <a:rPr lang="en-US" altLang="en-US" sz="3500" dirty="0">
                <a:solidFill>
                  <a:schemeClr val="accent5">
                    <a:lumMod val="75000"/>
                  </a:schemeClr>
                </a:solidFill>
              </a:rPr>
              <a:t>Faculty Market Equity &amp; Counter Offers</a:t>
            </a:r>
          </a:p>
          <a:p>
            <a:r>
              <a:rPr lang="en-US" altLang="en-US" sz="3500" dirty="0">
                <a:solidFill>
                  <a:schemeClr val="accent5">
                    <a:lumMod val="75000"/>
                  </a:schemeClr>
                </a:solidFill>
              </a:rPr>
              <a:t>Voluntary FTE Change Form</a:t>
            </a:r>
          </a:p>
          <a:p>
            <a:r>
              <a:rPr lang="en-US" altLang="en-US" sz="3500" dirty="0">
                <a:solidFill>
                  <a:schemeClr val="accent5">
                    <a:lumMod val="75000"/>
                  </a:schemeClr>
                </a:solidFill>
              </a:rPr>
              <a:t>Supervisor ID Updates</a:t>
            </a:r>
          </a:p>
          <a:p>
            <a:r>
              <a:rPr lang="en-US" altLang="en-US" sz="3500" dirty="0">
                <a:solidFill>
                  <a:schemeClr val="accent5">
                    <a:lumMod val="75000"/>
                  </a:schemeClr>
                </a:solidFill>
              </a:rPr>
              <a:t>OPS Updates</a:t>
            </a:r>
          </a:p>
          <a:p>
            <a:r>
              <a:rPr lang="en-US" altLang="en-US" sz="3500" dirty="0">
                <a:solidFill>
                  <a:schemeClr val="accent5">
                    <a:lumMod val="75000"/>
                  </a:schemeClr>
                </a:solidFill>
              </a:rPr>
              <a:t>Success @ Work</a:t>
            </a:r>
          </a:p>
          <a:p>
            <a:r>
              <a:rPr lang="en-US" altLang="en-US" sz="3500" dirty="0">
                <a:solidFill>
                  <a:schemeClr val="accent5">
                    <a:lumMod val="75000"/>
                  </a:schemeClr>
                </a:solidFill>
              </a:rPr>
              <a:t>Proposed Changes to the FLSA</a:t>
            </a:r>
          </a:p>
          <a:p>
            <a:endParaRPr lang="en-US" altLang="en-US" sz="3600" dirty="0">
              <a:solidFill>
                <a:schemeClr val="accent5">
                  <a:lumMod val="75000"/>
                </a:schemeClr>
              </a:solidFill>
            </a:endParaRPr>
          </a:p>
          <a:p>
            <a:endParaRPr lang="en-US" altLang="en-US" sz="3200" dirty="0">
              <a:solidFill>
                <a:schemeClr val="accent5">
                  <a:lumMod val="75000"/>
                </a:schemeClr>
              </a:solidFill>
            </a:endParaRPr>
          </a:p>
        </p:txBody>
      </p:sp>
    </p:spTree>
    <p:extLst>
      <p:ext uri="{BB962C8B-B14F-4D97-AF65-F5344CB8AC3E}">
        <p14:creationId xmlns:p14="http://schemas.microsoft.com/office/powerpoint/2010/main" val="477039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alphaModFix amt="50000"/>
            <a:extLst>
              <a:ext uri="{28A0092B-C50C-407E-A947-70E740481C1C}">
                <a14:useLocalDpi xmlns:a14="http://schemas.microsoft.com/office/drawing/2010/main"/>
              </a:ext>
            </a:extLst>
          </a:blip>
          <a:stretch>
            <a:fillRect/>
          </a:stretch>
        </p:blipFill>
        <p:spPr>
          <a:xfrm>
            <a:off x="-137876" y="-92566"/>
            <a:ext cx="12454226" cy="7015880"/>
          </a:xfrm>
          <a:prstGeom prst="rect">
            <a:avLst/>
          </a:prstGeom>
        </p:spPr>
      </p:pic>
      <p:sp>
        <p:nvSpPr>
          <p:cNvPr id="6" name="TextBox 5"/>
          <p:cNvSpPr txBox="1"/>
          <p:nvPr/>
        </p:nvSpPr>
        <p:spPr>
          <a:xfrm>
            <a:off x="3152078" y="444872"/>
            <a:ext cx="5887844" cy="523220"/>
          </a:xfrm>
          <a:prstGeom prst="rect">
            <a:avLst/>
          </a:prstGeom>
          <a:noFill/>
        </p:spPr>
        <p:txBody>
          <a:bodyPr wrap="square" rtlCol="0">
            <a:spAutoFit/>
          </a:bodyPr>
          <a:lstStyle/>
          <a:p>
            <a:pPr algn="ctr"/>
            <a:r>
              <a:rPr lang="en-US" sz="2800" b="1" spc="255" dirty="0">
                <a:solidFill>
                  <a:srgbClr val="0021A5"/>
                </a:solidFill>
                <a:latin typeface="Gentona SemiBold" charset="0"/>
                <a:ea typeface="Gentona SemiBold" charset="0"/>
                <a:cs typeface="Gentona SemiBold" charset="0"/>
              </a:rPr>
              <a:t>Upcoming events</a:t>
            </a:r>
          </a:p>
        </p:txBody>
      </p:sp>
      <p:sp>
        <p:nvSpPr>
          <p:cNvPr id="14" name="Rectangle 13"/>
          <p:cNvSpPr/>
          <p:nvPr/>
        </p:nvSpPr>
        <p:spPr>
          <a:xfrm>
            <a:off x="9412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latin typeface="Calibri" panose="020F0502020204030204"/>
            </a:endParaRPr>
          </a:p>
        </p:txBody>
      </p:sp>
      <p:pic>
        <p:nvPicPr>
          <p:cNvPr id="15" name="Picture 1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521768" y="203380"/>
            <a:ext cx="356938" cy="241310"/>
          </a:xfrm>
          <a:prstGeom prst="rect">
            <a:avLst/>
          </a:prstGeom>
        </p:spPr>
      </p:pic>
      <p:sp>
        <p:nvSpPr>
          <p:cNvPr id="7" name="TextBox 6"/>
          <p:cNvSpPr txBox="1"/>
          <p:nvPr/>
        </p:nvSpPr>
        <p:spPr>
          <a:xfrm>
            <a:off x="1737678" y="1418085"/>
            <a:ext cx="6452092" cy="3970318"/>
          </a:xfrm>
          <a:prstGeom prst="rect">
            <a:avLst/>
          </a:prstGeom>
          <a:noFill/>
        </p:spPr>
        <p:txBody>
          <a:bodyPr wrap="square" rtlCol="0">
            <a:spAutoFit/>
          </a:bodyPr>
          <a:lstStyle/>
          <a:p>
            <a:r>
              <a:rPr lang="en-US" b="1" spc="255" dirty="0">
                <a:solidFill>
                  <a:srgbClr val="0021A5"/>
                </a:solidFill>
                <a:latin typeface="Gentona SemiBold" charset="0"/>
                <a:ea typeface="Gentona SemiBold" charset="0"/>
                <a:cs typeface="Gentona SemiBold" charset="0"/>
              </a:rPr>
              <a:t>April 12 – 4:00 p.m., Get to Know Campus Tour: Harrell Medical Education Building Simulation Lab</a:t>
            </a:r>
          </a:p>
          <a:p>
            <a:endParaRPr lang="en-US" b="1" spc="255" dirty="0">
              <a:solidFill>
                <a:srgbClr val="0021A5"/>
              </a:solidFill>
              <a:latin typeface="Gentona SemiBold" charset="0"/>
              <a:ea typeface="Gentona SemiBold" charset="0"/>
              <a:cs typeface="Gentona SemiBold" charset="0"/>
            </a:endParaRPr>
          </a:p>
          <a:p>
            <a:r>
              <a:rPr lang="en-US" b="1" spc="255" dirty="0">
                <a:solidFill>
                  <a:srgbClr val="0021A5"/>
                </a:solidFill>
                <a:latin typeface="Gentona SemiBold" charset="0"/>
                <a:ea typeface="Gentona SemiBold" charset="0"/>
                <a:cs typeface="Gentona SemiBold" charset="0"/>
              </a:rPr>
              <a:t>April 17 – 5:30 p.m., Monthly Mingle at Cypress &amp; Grove</a:t>
            </a:r>
          </a:p>
          <a:p>
            <a:endParaRPr lang="en-US" b="1" spc="255" dirty="0">
              <a:solidFill>
                <a:srgbClr val="0021A5"/>
              </a:solidFill>
              <a:latin typeface="Gentona SemiBold" charset="0"/>
              <a:ea typeface="Gentona SemiBold" charset="0"/>
              <a:cs typeface="Gentona SemiBold" charset="0"/>
            </a:endParaRPr>
          </a:p>
          <a:p>
            <a:r>
              <a:rPr lang="en-US" b="1" spc="255" dirty="0">
                <a:solidFill>
                  <a:srgbClr val="0021A5"/>
                </a:solidFill>
                <a:latin typeface="Gentona SemiBold" charset="0"/>
                <a:ea typeface="Gentona SemiBold" charset="0"/>
                <a:cs typeface="Gentona SemiBold" charset="0"/>
              </a:rPr>
              <a:t>April 23 – 8:00 a.m., Annual Business Meeting with Jodi Gentry, VP, Human Resources</a:t>
            </a:r>
          </a:p>
          <a:p>
            <a:endParaRPr lang="en-US" b="1" spc="255" dirty="0">
              <a:solidFill>
                <a:srgbClr val="0021A5"/>
              </a:solidFill>
              <a:latin typeface="Gentona SemiBold" charset="0"/>
              <a:ea typeface="Gentona SemiBold" charset="0"/>
              <a:cs typeface="Gentona SemiBold" charset="0"/>
            </a:endParaRPr>
          </a:p>
          <a:p>
            <a:endParaRPr lang="en-US" b="1" spc="255" dirty="0">
              <a:solidFill>
                <a:srgbClr val="0021A5"/>
              </a:solidFill>
              <a:latin typeface="Gentona SemiBold" charset="0"/>
              <a:ea typeface="Gentona SemiBold" charset="0"/>
              <a:cs typeface="Gentona SemiBold" charset="0"/>
            </a:endParaRPr>
          </a:p>
          <a:p>
            <a:endParaRPr lang="en-US" b="1" spc="255" dirty="0">
              <a:solidFill>
                <a:srgbClr val="0021A5"/>
              </a:solidFill>
              <a:latin typeface="Gentona SemiBold" charset="0"/>
              <a:ea typeface="Gentona SemiBold" charset="0"/>
              <a:cs typeface="Gentona SemiBold" charset="0"/>
            </a:endParaRPr>
          </a:p>
          <a:p>
            <a:r>
              <a:rPr lang="en-US" b="1" spc="255" dirty="0">
                <a:solidFill>
                  <a:srgbClr val="0021A5"/>
                </a:solidFill>
                <a:latin typeface="Gentona SemiBold" charset="0"/>
                <a:ea typeface="Gentona SemiBold" charset="0"/>
                <a:cs typeface="Gentona SemiBold" charset="0"/>
              </a:rPr>
              <a:t>More coming soon!</a:t>
            </a:r>
          </a:p>
          <a:p>
            <a:endParaRPr lang="en-US" b="1" spc="255" dirty="0">
              <a:solidFill>
                <a:srgbClr val="0021A5"/>
              </a:solidFill>
              <a:latin typeface="Gentona SemiBold" charset="0"/>
              <a:ea typeface="Gentona SemiBold" charset="0"/>
              <a:cs typeface="Gentona SemiBold" charset="0"/>
            </a:endParaRPr>
          </a:p>
        </p:txBody>
      </p:sp>
      <p:pic>
        <p:nvPicPr>
          <p:cNvPr id="4" name="Picture 3">
            <a:extLst>
              <a:ext uri="{FF2B5EF4-FFF2-40B4-BE49-F238E27FC236}">
                <a16:creationId xmlns:a16="http://schemas.microsoft.com/office/drawing/2014/main" id="{89D63D1B-8E1A-4B70-9B67-175A8EAC5257}"/>
              </a:ext>
            </a:extLst>
          </p:cNvPr>
          <p:cNvPicPr>
            <a:picLocks noChangeAspect="1"/>
          </p:cNvPicPr>
          <p:nvPr/>
        </p:nvPicPr>
        <p:blipFill>
          <a:blip r:embed="rId5"/>
          <a:stretch>
            <a:fillRect/>
          </a:stretch>
        </p:blipFill>
        <p:spPr>
          <a:xfrm>
            <a:off x="7993125" y="1418084"/>
            <a:ext cx="2429256" cy="1214628"/>
          </a:xfrm>
          <a:prstGeom prst="rect">
            <a:avLst/>
          </a:prstGeom>
        </p:spPr>
      </p:pic>
      <p:pic>
        <p:nvPicPr>
          <p:cNvPr id="8" name="Picture 7">
            <a:extLst>
              <a:ext uri="{FF2B5EF4-FFF2-40B4-BE49-F238E27FC236}">
                <a16:creationId xmlns:a16="http://schemas.microsoft.com/office/drawing/2014/main" id="{572D0971-17F0-47C2-8F27-DCF55B59D27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925" r="10496" b="22935"/>
          <a:stretch/>
        </p:blipFill>
        <p:spPr>
          <a:xfrm>
            <a:off x="8219955" y="3027829"/>
            <a:ext cx="2202426" cy="1487491"/>
          </a:xfrm>
          <a:prstGeom prst="rect">
            <a:avLst/>
          </a:prstGeom>
        </p:spPr>
      </p:pic>
    </p:spTree>
    <p:extLst>
      <p:ext uri="{BB962C8B-B14F-4D97-AF65-F5344CB8AC3E}">
        <p14:creationId xmlns:p14="http://schemas.microsoft.com/office/powerpoint/2010/main" val="32801116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4000" dirty="0">
                <a:solidFill>
                  <a:srgbClr val="FF6600"/>
                </a:solidFill>
                <a:latin typeface="Century Schoolbook" panose="02040604050505020304" pitchFamily="18" charset="0"/>
              </a:rPr>
              <a:t>Faculty Market Equity &amp; Counter Offers</a:t>
            </a:r>
          </a:p>
        </p:txBody>
      </p:sp>
      <p:sp>
        <p:nvSpPr>
          <p:cNvPr id="3" name="Content Placeholder 2"/>
          <p:cNvSpPr>
            <a:spLocks noGrp="1"/>
          </p:cNvSpPr>
          <p:nvPr>
            <p:ph idx="1"/>
          </p:nvPr>
        </p:nvSpPr>
        <p:spPr/>
        <p:txBody>
          <a:bodyPr/>
          <a:lstStyle/>
          <a:p>
            <a:r>
              <a:rPr lang="en-US" dirty="0"/>
              <a:t>The Office of the Provost &amp; UF Human Resources are implementing a new SPI form for faculty market equity increases and counter offers.  </a:t>
            </a:r>
          </a:p>
          <a:p>
            <a:r>
              <a:rPr lang="en-US" dirty="0"/>
              <a:t>The form is similar to the SPI form used for staff, but is only required for market equity increases and counter offers. Other increases, such as adding and removing administrative supplements, will be processed using existing processes.</a:t>
            </a:r>
          </a:p>
          <a:p>
            <a:r>
              <a:rPr lang="en-US" dirty="0"/>
              <a:t> The form is available on UFHR’s forms website found at </a:t>
            </a:r>
            <a:r>
              <a:rPr lang="en-US" dirty="0">
                <a:hlinkClick r:id="rId3"/>
              </a:rPr>
              <a:t>https://hr.ufl.edu/forms-policies/forms-managers/</a:t>
            </a:r>
            <a:r>
              <a:rPr lang="en-US" dirty="0"/>
              <a:t>.</a:t>
            </a:r>
          </a:p>
          <a:p>
            <a:endParaRPr lang="en-US" altLang="en-US" dirty="0"/>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8275640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4000" dirty="0">
                <a:solidFill>
                  <a:srgbClr val="FF6600"/>
                </a:solidFill>
                <a:latin typeface="Century Schoolbook" panose="02040604050505020304" pitchFamily="18" charset="0"/>
              </a:rPr>
              <a:t>Faculty Market Equity &amp; Counter Offers</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pic>
        <p:nvPicPr>
          <p:cNvPr id="7" name="Content Placeholder 6"/>
          <p:cNvPicPr>
            <a:picLocks noGrp="1" noChangeAspect="1"/>
          </p:cNvPicPr>
          <p:nvPr>
            <p:ph idx="1"/>
          </p:nvPr>
        </p:nvPicPr>
        <p:blipFill>
          <a:blip r:embed="rId4"/>
          <a:stretch>
            <a:fillRect/>
          </a:stretch>
        </p:blipFill>
        <p:spPr>
          <a:xfrm>
            <a:off x="5728142" y="1772788"/>
            <a:ext cx="5625658" cy="4351338"/>
          </a:xfrm>
          <a:prstGeom prst="rect">
            <a:avLst/>
          </a:prstGeom>
        </p:spPr>
      </p:pic>
      <p:sp>
        <p:nvSpPr>
          <p:cNvPr id="11" name="TextBox 10"/>
          <p:cNvSpPr txBox="1"/>
          <p:nvPr/>
        </p:nvSpPr>
        <p:spPr>
          <a:xfrm>
            <a:off x="738131" y="1878227"/>
            <a:ext cx="5180755" cy="35394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If using external market data, please provide the market data source in the applicable field.</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When selecting internal or external market data, please provide data consistent with the faculty member’s rank and/or discipline.</a:t>
            </a:r>
          </a:p>
        </p:txBody>
      </p:sp>
    </p:spTree>
    <p:extLst>
      <p:ext uri="{BB962C8B-B14F-4D97-AF65-F5344CB8AC3E}">
        <p14:creationId xmlns:p14="http://schemas.microsoft.com/office/powerpoint/2010/main" val="22495832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4000" dirty="0">
                <a:solidFill>
                  <a:srgbClr val="FF6600"/>
                </a:solidFill>
                <a:latin typeface="Century Schoolbook" panose="02040604050505020304" pitchFamily="18" charset="0"/>
              </a:rPr>
              <a:t>Voluntary FTE Change Form</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4" name="Content Placeholder 3">
            <a:extLst>
              <a:ext uri="{FF2B5EF4-FFF2-40B4-BE49-F238E27FC236}">
                <a16:creationId xmlns:a16="http://schemas.microsoft.com/office/drawing/2014/main" id="{59B989EF-4124-4A7A-BCE7-8E20DFF1BE1F}"/>
              </a:ext>
            </a:extLst>
          </p:cNvPr>
          <p:cNvSpPr>
            <a:spLocks noGrp="1"/>
          </p:cNvSpPr>
          <p:nvPr>
            <p:ph idx="1"/>
          </p:nvPr>
        </p:nvSpPr>
        <p:spPr/>
        <p:txBody>
          <a:bodyPr>
            <a:normAutofit/>
          </a:bodyPr>
          <a:lstStyle/>
          <a:p>
            <a:r>
              <a:rPr lang="en-US" dirty="0"/>
              <a:t>UFHR, in partnership with the Office of Provost, is implementing a voluntary FTE change form that will be used to document FTE changes for faculty and staff appointments.</a:t>
            </a:r>
          </a:p>
          <a:p>
            <a:r>
              <a:rPr lang="en-US" dirty="0"/>
              <a:t>This form will replace FTE change letters that were previously prepared by Employee Relations.</a:t>
            </a:r>
          </a:p>
          <a:p>
            <a:r>
              <a:rPr lang="en-US" dirty="0"/>
              <a:t>FTE changes for faculty appointments must be approved by the appropriate college/unit administrator and the Associate Provost for Academic and Faculty Affairs prior to the change in FTE.</a:t>
            </a:r>
          </a:p>
          <a:p>
            <a:endParaRPr lang="en-US" dirty="0"/>
          </a:p>
        </p:txBody>
      </p:sp>
    </p:spTree>
    <p:extLst>
      <p:ext uri="{BB962C8B-B14F-4D97-AF65-F5344CB8AC3E}">
        <p14:creationId xmlns:p14="http://schemas.microsoft.com/office/powerpoint/2010/main" val="43503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4000" dirty="0">
                <a:solidFill>
                  <a:srgbClr val="FF6600"/>
                </a:solidFill>
                <a:latin typeface="Century Schoolbook" panose="02040604050505020304" pitchFamily="18" charset="0"/>
              </a:rPr>
              <a:t>Voluntary FTE Change Form</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4" name="Content Placeholder 3">
            <a:extLst>
              <a:ext uri="{FF2B5EF4-FFF2-40B4-BE49-F238E27FC236}">
                <a16:creationId xmlns:a16="http://schemas.microsoft.com/office/drawing/2014/main" id="{59B989EF-4124-4A7A-BCE7-8E20DFF1BE1F}"/>
              </a:ext>
            </a:extLst>
          </p:cNvPr>
          <p:cNvSpPr>
            <a:spLocks noGrp="1"/>
          </p:cNvSpPr>
          <p:nvPr>
            <p:ph idx="1"/>
          </p:nvPr>
        </p:nvSpPr>
        <p:spPr/>
        <p:txBody>
          <a:bodyPr>
            <a:normAutofit/>
          </a:bodyPr>
          <a:lstStyle/>
          <a:p>
            <a:r>
              <a:rPr lang="en-US" dirty="0"/>
              <a:t>In general, FTE changes should not have a retroactive effective date. Retroactive effective dates may result in under or overpayments and may have an impact on employee’s benefit premiums.</a:t>
            </a:r>
          </a:p>
          <a:p>
            <a:r>
              <a:rPr lang="en-US" dirty="0"/>
              <a:t>In the event that the unit needs to involuntarily reduce a faculty or staff member’s FTE, please contact Employee Relations.</a:t>
            </a:r>
          </a:p>
          <a:p>
            <a:r>
              <a:rPr lang="en-US" dirty="0"/>
              <a:t> The form is available on UFHR’s forms website found at </a:t>
            </a:r>
            <a:r>
              <a:rPr lang="en-US" dirty="0">
                <a:hlinkClick r:id="rId4"/>
              </a:rPr>
              <a:t>https://hr.ufl.edu/forms-policies/forms-managers/</a:t>
            </a:r>
            <a:r>
              <a:rPr lang="en-US" dirty="0"/>
              <a:t>.</a:t>
            </a:r>
          </a:p>
          <a:p>
            <a:endParaRPr lang="en-US" dirty="0"/>
          </a:p>
          <a:p>
            <a:endParaRPr lang="en-US" dirty="0"/>
          </a:p>
        </p:txBody>
      </p:sp>
    </p:spTree>
    <p:extLst>
      <p:ext uri="{BB962C8B-B14F-4D97-AF65-F5344CB8AC3E}">
        <p14:creationId xmlns:p14="http://schemas.microsoft.com/office/powerpoint/2010/main" val="34815746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Supervisor ID Updates</a:t>
            </a:r>
          </a:p>
        </p:txBody>
      </p:sp>
      <p:sp>
        <p:nvSpPr>
          <p:cNvPr id="3" name="Content Placeholder 2"/>
          <p:cNvSpPr>
            <a:spLocks noGrp="1"/>
          </p:cNvSpPr>
          <p:nvPr>
            <p:ph idx="1"/>
          </p:nvPr>
        </p:nvSpPr>
        <p:spPr/>
        <p:txBody>
          <a:bodyPr>
            <a:normAutofit/>
          </a:bodyPr>
          <a:lstStyle/>
          <a:p>
            <a:r>
              <a:rPr lang="en-US" dirty="0"/>
              <a:t>In March, UFHR reviewed staff (TEAMS/USPS) supervisor ID information in myUFL and found that 433 employees (5%) are missing  supervisor information.</a:t>
            </a:r>
          </a:p>
          <a:p>
            <a:r>
              <a:rPr lang="en-US" dirty="0"/>
              <a:t>Classification and Compensation will be contacting units to request units update the supervisor information for these employees.</a:t>
            </a:r>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6477907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Supervisor ID Updates</a:t>
            </a:r>
          </a:p>
        </p:txBody>
      </p:sp>
      <p:sp>
        <p:nvSpPr>
          <p:cNvPr id="3" name="Content Placeholder 2"/>
          <p:cNvSpPr>
            <a:spLocks noGrp="1"/>
          </p:cNvSpPr>
          <p:nvPr>
            <p:ph idx="1"/>
          </p:nvPr>
        </p:nvSpPr>
        <p:spPr/>
        <p:txBody>
          <a:bodyPr>
            <a:normAutofit lnSpcReduction="10000"/>
          </a:bodyPr>
          <a:lstStyle/>
          <a:p>
            <a:pPr marL="0" indent="0">
              <a:buFontTx/>
              <a:buNone/>
              <a:defRPr/>
            </a:pPr>
            <a:r>
              <a:rPr lang="en-US" altLang="en-US" sz="3200" dirty="0"/>
              <a:t>Definition of a Supervisor:</a:t>
            </a:r>
          </a:p>
          <a:p>
            <a:pPr marL="457200" lvl="1" indent="0">
              <a:buFontTx/>
              <a:buNone/>
              <a:defRPr/>
            </a:pPr>
            <a:r>
              <a:rPr lang="en-US" altLang="en-US" dirty="0"/>
              <a:t>The person directly responsible for providing oversight for, or directing the work of, another UF faculty or staff member. This typically includes clarifying performance and assignment expectations; providing feedback; approving vacation requests and time worked; and completing the faculty or staff member’s performance evaluation.</a:t>
            </a:r>
          </a:p>
          <a:p>
            <a:pPr lvl="1">
              <a:defRPr/>
            </a:pPr>
            <a:r>
              <a:rPr lang="en-US" altLang="en-US" dirty="0"/>
              <a:t>For tenure-track faculty appointed to a center, list the academic chair (or center director if tenure is held in the center)</a:t>
            </a:r>
          </a:p>
          <a:p>
            <a:pPr lvl="1">
              <a:defRPr/>
            </a:pPr>
            <a:r>
              <a:rPr lang="en-US" altLang="en-US" dirty="0"/>
              <a:t>For non-tenure track faculty appointed to a center, list the center director</a:t>
            </a:r>
          </a:p>
          <a:p>
            <a:pPr lvl="1">
              <a:defRPr/>
            </a:pPr>
            <a:r>
              <a:rPr lang="en-US" altLang="en-US" dirty="0"/>
              <a:t>For department chairs, list the dean</a:t>
            </a:r>
          </a:p>
          <a:p>
            <a:pPr lvl="1">
              <a:defRPr/>
            </a:pPr>
            <a:r>
              <a:rPr lang="en-US" altLang="en-US" dirty="0"/>
              <a:t>For center directors, list either dean or SVP, depending upon to whom the person reports</a:t>
            </a:r>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39003963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Supervisor ID Updates</a:t>
            </a:r>
          </a:p>
        </p:txBody>
      </p:sp>
      <p:sp>
        <p:nvSpPr>
          <p:cNvPr id="3" name="Content Placeholder 2"/>
          <p:cNvSpPr>
            <a:spLocks noGrp="1"/>
          </p:cNvSpPr>
          <p:nvPr>
            <p:ph idx="1"/>
          </p:nvPr>
        </p:nvSpPr>
        <p:spPr/>
        <p:txBody>
          <a:bodyPr>
            <a:normAutofit/>
          </a:bodyPr>
          <a:lstStyle/>
          <a:p>
            <a:pPr marL="0" indent="0">
              <a:buFontTx/>
              <a:buNone/>
              <a:defRPr/>
            </a:pPr>
            <a:r>
              <a:rPr lang="en-US" sz="3000" dirty="0"/>
              <a:t>Supervisory pairings to avoid:</a:t>
            </a:r>
          </a:p>
          <a:p>
            <a:pPr>
              <a:defRPr/>
            </a:pPr>
            <a:r>
              <a:rPr lang="en-US" sz="2200" dirty="0"/>
              <a:t>TEAMS supervising Faculty</a:t>
            </a:r>
          </a:p>
          <a:p>
            <a:pPr>
              <a:defRPr/>
            </a:pPr>
            <a:r>
              <a:rPr lang="en-US" sz="2200" dirty="0"/>
              <a:t>Employee supervising another in a lateral or identical classification</a:t>
            </a:r>
          </a:p>
          <a:p>
            <a:pPr>
              <a:defRPr/>
            </a:pPr>
            <a:r>
              <a:rPr lang="en-US" sz="2200" dirty="0"/>
              <a:t>Office support employee supervising management</a:t>
            </a:r>
          </a:p>
          <a:p>
            <a:pPr>
              <a:defRPr/>
            </a:pPr>
            <a:r>
              <a:rPr lang="en-US" sz="2200" dirty="0"/>
              <a:t>Office support employee supervising field staff at another location</a:t>
            </a:r>
          </a:p>
          <a:p>
            <a:pPr>
              <a:defRPr/>
            </a:pPr>
            <a:r>
              <a:rPr lang="en-US" sz="2200" dirty="0"/>
              <a:t>Non-exempt employee supervising exempt employee</a:t>
            </a:r>
          </a:p>
          <a:p>
            <a:pPr>
              <a:defRPr/>
            </a:pPr>
            <a:r>
              <a:rPr lang="en-US" sz="2200" dirty="0"/>
              <a:t>Temporary (OPS) employee supervising a permanent TEAMS/Faculty position</a:t>
            </a:r>
          </a:p>
          <a:p>
            <a:pPr>
              <a:defRPr/>
            </a:pPr>
            <a:r>
              <a:rPr lang="en-US" sz="2200" dirty="0"/>
              <a:t>Supervisor is from a different campus unit</a:t>
            </a:r>
          </a:p>
          <a:p>
            <a:pPr>
              <a:defRPr/>
            </a:pPr>
            <a:r>
              <a:rPr lang="en-US" sz="2200" dirty="0"/>
              <a:t>9/10-month employee supervising a 12-month employee</a:t>
            </a:r>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40998701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Supervisor ID Updates</a:t>
            </a:r>
          </a:p>
        </p:txBody>
      </p:sp>
      <p:sp>
        <p:nvSpPr>
          <p:cNvPr id="3" name="Content Placeholder 2"/>
          <p:cNvSpPr>
            <a:spLocks noGrp="1"/>
          </p:cNvSpPr>
          <p:nvPr>
            <p:ph idx="1"/>
          </p:nvPr>
        </p:nvSpPr>
        <p:spPr/>
        <p:txBody>
          <a:bodyPr>
            <a:normAutofit/>
          </a:bodyPr>
          <a:lstStyle/>
          <a:p>
            <a:pPr marL="0" indent="0">
              <a:buFontTx/>
              <a:buNone/>
              <a:defRPr/>
            </a:pPr>
            <a:r>
              <a:rPr lang="en-US" sz="2400" dirty="0"/>
              <a:t>Supervisor ID </a:t>
            </a:r>
          </a:p>
          <a:p>
            <a:pPr>
              <a:defRPr/>
            </a:pPr>
            <a:r>
              <a:rPr lang="en-US" sz="2400" dirty="0"/>
              <a:t>To aid in updating and maintaining supervisor information in myUFL, a new report has been made available in Enterprise Reporting</a:t>
            </a:r>
          </a:p>
          <a:p>
            <a:pPr>
              <a:defRPr/>
            </a:pPr>
            <a:r>
              <a:rPr lang="en-US" sz="2400" dirty="0"/>
              <a:t>myUFL / Main Menu / Enterprise Reporting / Access Reporting / Human Resources Information / Workforce Information / Staff List with Supervisor Info by Department</a:t>
            </a:r>
          </a:p>
          <a:p>
            <a:pPr>
              <a:defRPr/>
            </a:pPr>
            <a:r>
              <a:rPr lang="en-US" sz="2400" dirty="0"/>
              <a:t>Depending on the number of reports available to you, you may have to advance to the next page to find the report</a:t>
            </a:r>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0663450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OPS Update</a:t>
            </a:r>
          </a:p>
        </p:txBody>
      </p:sp>
      <p:sp>
        <p:nvSpPr>
          <p:cNvPr id="3" name="Content Placeholder 2"/>
          <p:cNvSpPr>
            <a:spLocks noGrp="1"/>
          </p:cNvSpPr>
          <p:nvPr>
            <p:ph idx="1"/>
          </p:nvPr>
        </p:nvSpPr>
        <p:spPr/>
        <p:txBody>
          <a:bodyPr>
            <a:normAutofit/>
          </a:bodyPr>
          <a:lstStyle/>
          <a:p>
            <a:r>
              <a:rPr lang="en-US" sz="2400" dirty="0"/>
              <a:t>Non-Student Hourly OPS Policy effective August 16, 2018, can be found at, </a:t>
            </a:r>
            <a:r>
              <a:rPr lang="en-US" sz="2400" dirty="0">
                <a:hlinkClick r:id="rId3"/>
              </a:rPr>
              <a:t>https://hr.ufl.edu/wp-content/uploads/2018/08/Non-student-hourly-OPS-policy.pdf</a:t>
            </a:r>
            <a:r>
              <a:rPr lang="en-US" sz="2400" dirty="0"/>
              <a:t>.</a:t>
            </a:r>
          </a:p>
          <a:p>
            <a:r>
              <a:rPr lang="en-US" sz="2400" dirty="0"/>
              <a:t>As a reminder, employees in the OPS Sponsored Project Non-Clerical and Clerical classifications are subject to the 4,176 hour threshold which will take effect on July 1, 2019.</a:t>
            </a:r>
          </a:p>
          <a:p>
            <a:r>
              <a:rPr lang="en-US" sz="2400" dirty="0"/>
              <a:t>Units with employees in these classifications who are at, or approaching the threshold, should begin working with their college/unit human resources team to develop a plan in order to achieve compliance.</a:t>
            </a:r>
          </a:p>
          <a:p>
            <a:endParaRPr lang="en-US" sz="2400"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15483492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OPS Update</a:t>
            </a:r>
          </a:p>
        </p:txBody>
      </p:sp>
      <p:sp>
        <p:nvSpPr>
          <p:cNvPr id="3" name="Content Placeholder 2"/>
          <p:cNvSpPr>
            <a:spLocks noGrp="1"/>
          </p:cNvSpPr>
          <p:nvPr>
            <p:ph idx="1"/>
          </p:nvPr>
        </p:nvSpPr>
        <p:spPr/>
        <p:txBody>
          <a:bodyPr>
            <a:normAutofit/>
          </a:bodyPr>
          <a:lstStyle/>
          <a:p>
            <a:r>
              <a:rPr lang="en-US" sz="2400" dirty="0"/>
              <a:t>Supervisors and administrators can track OPS hours using the OPS Hours Report found in PeopleSoft.</a:t>
            </a:r>
          </a:p>
          <a:p>
            <a:endParaRPr lang="en-US" sz="2400"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graphicFrame>
        <p:nvGraphicFramePr>
          <p:cNvPr id="7" name="Diagram 6">
            <a:extLst>
              <a:ext uri="{FF2B5EF4-FFF2-40B4-BE49-F238E27FC236}">
                <a16:creationId xmlns:a16="http://schemas.microsoft.com/office/drawing/2014/main" id="{8D49A199-4EEA-4F0F-87D2-96BEDCE8B107}"/>
              </a:ext>
            </a:extLst>
          </p:cNvPr>
          <p:cNvGraphicFramePr/>
          <p:nvPr>
            <p:extLst/>
          </p:nvPr>
        </p:nvGraphicFramePr>
        <p:xfrm>
          <a:off x="1853253" y="2611755"/>
          <a:ext cx="6819900" cy="16344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5207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11"/>
          <p:cNvSpPr/>
          <p:nvPr/>
        </p:nvSpPr>
        <p:spPr>
          <a:xfrm>
            <a:off x="4177987" y="551333"/>
            <a:ext cx="3724511" cy="372346"/>
          </a:xfrm>
          <a:prstGeom prst="rect">
            <a:avLst/>
          </a:prstGeom>
          <a:solidFill>
            <a:srgbClr val="F37021">
              <a:alpha val="50196"/>
            </a:srgbClr>
          </a:solidFill>
          <a:ln w="38100">
            <a:solidFill>
              <a:srgbClr val="0021A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solidFill>
                <a:prstClr val="black"/>
              </a:solidFill>
              <a:latin typeface="Calibri" panose="020F0502020204030204"/>
            </a:endParaRPr>
          </a:p>
        </p:txBody>
      </p:sp>
      <p:sp>
        <p:nvSpPr>
          <p:cNvPr id="10" name="TextBox 9"/>
          <p:cNvSpPr txBox="1"/>
          <p:nvPr/>
        </p:nvSpPr>
        <p:spPr>
          <a:xfrm>
            <a:off x="3152078" y="588973"/>
            <a:ext cx="5887844" cy="334707"/>
          </a:xfrm>
          <a:prstGeom prst="rect">
            <a:avLst/>
          </a:prstGeom>
          <a:noFill/>
        </p:spPr>
        <p:txBody>
          <a:bodyPr wrap="square" rtlCol="0">
            <a:spAutoFit/>
          </a:bodyPr>
          <a:lstStyle/>
          <a:p>
            <a:pPr algn="ctr"/>
            <a:r>
              <a:rPr lang="en-US" sz="1575" b="1" spc="255" dirty="0">
                <a:solidFill>
                  <a:prstClr val="white"/>
                </a:solidFill>
                <a:latin typeface="Gentona SemiBold" charset="0"/>
                <a:ea typeface="Gentona SemiBold" charset="0"/>
                <a:cs typeface="Gentona SemiBold" charset="0"/>
              </a:rPr>
              <a:t>APA leadership</a:t>
            </a:r>
          </a:p>
        </p:txBody>
      </p:sp>
      <p:sp>
        <p:nvSpPr>
          <p:cNvPr id="8" name="Rectangle 7"/>
          <p:cNvSpPr/>
          <p:nvPr/>
        </p:nvSpPr>
        <p:spPr>
          <a:xfrm>
            <a:off x="9412009" y="-99021"/>
            <a:ext cx="590306" cy="665080"/>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latin typeface="Calibri" panose="020F0502020204030204"/>
            </a:endParaRPr>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521768" y="203380"/>
            <a:ext cx="356938" cy="241310"/>
          </a:xfrm>
          <a:prstGeom prst="rect">
            <a:avLst/>
          </a:prstGeom>
        </p:spPr>
      </p:pic>
      <p:pic>
        <p:nvPicPr>
          <p:cNvPr id="2050" name="Picture 2" descr="https://apassembly.ufl.edu/wp-content/uploads/2018/05/kheadshot-Copy-2-150x1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9801" y="127058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apassembly.ufl.edu/wp-content/uploads/2018/05/Kimme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1932" y="1266331"/>
            <a:ext cx="914399"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apassembly.ufl.edu/wp-content/uploads/2018/05/cv-150x15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9036" y="126193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apassembly.ufl.edu/wp-content/uploads/2018/05/Wagner-150x15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6141" y="126839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apassembly.ufl.edu/wp-content/uploads/2018/05/BridgewaterAlford-150x15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12687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apassembly.ufl.edu/wp-content/uploads/2018/05/Monica-Delaorra_MCM_71191-150x15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83395" y="12687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s://apassembly.ufl.edu/wp-content/uploads/2018/05/170628_McAbeeJacob_HeadShot_2597_AnthonyMoreira-150x150.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97795" y="12687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s://apassembly.ufl.edu/wp-content/uploads/2018/05/boyle_dee_thumb.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25146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s://apassembly.ufl.edu/wp-content/uploads/2018/08/Gwynn-144x150.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38400" y="2523879"/>
            <a:ext cx="877824"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s://apassembly.ufl.edu/wp-content/uploads/2018/05/ACampbell-150x150.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16224" y="252827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https://apassembly.ufl.edu/wp-content/uploads/2018/06/LCook-150x150.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24607" y="25146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https://apassembly.ufl.edu/wp-content/uploads/2018/09/Criner-Dereck-125x150.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25696" y="2532818"/>
            <a:ext cx="7620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https://apassembly.ufl.edu/wp-content/uploads/2018/05/Jeff-Danso_Headshot2.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73505" y="2523879"/>
            <a:ext cx="816864"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https://apassembly.ufl.edu/wp-content/uploads/2018/05/Dildine-150x150.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81146" y="252840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https://apassembly.ufl.edu/wp-content/uploads/2018/05/Gallagher-150x150.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95546" y="252387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https://apassembly.ufl.edu/wp-content/uploads/2018/06/Gilbert_Abel_web-150x150.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497609" y="252387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descr="https://apassembly.ufl.edu/wp-content/uploads/2018/09/Henao-Alex-150x150.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412009" y="25263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38" descr="https://apassembly.ufl.edu/wp-content/uploads/2018/05/Jerles-150x150.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314072" y="252387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88" name="Picture 40" descr="https://apassembly.ufl.edu/wp-content/uploads/2018/07/Jennifer_Kennymore-150x150.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4000" y="34290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90" name="Picture 42" descr="https://apassembly.ufl.edu/wp-content/uploads/2018/05/Kidwell-150x150.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411047" y="34407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descr="https://apassembly.ufl.edu/wp-content/uploads/2018/05/Kozakoff-150x150.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316224" y="34290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94" name="Picture 46" descr="https://apassembly.ufl.edu/wp-content/uploads/2018/05/Langford2-117x150.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212494" y="3429000"/>
            <a:ext cx="713232"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96" name="Picture 48" descr="https://apassembly.ufl.edu/wp-content/uploads/2018/05/Langley-2018-150x150.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922101" y="34290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98" name="Picture 50" descr="https://apassembly.ufl.edu/wp-content/uploads/2018/05/Markus2-150x150.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844798" y="343810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100" name="Picture 52" descr="https://apassembly.ufl.edu/wp-content/uploads/2018/11/joshmills-150x150.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746861" y="34290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102" name="Picture 54" descr="https://apassembly.ufl.edu/wp-content/uploads/2018/05/Anika-Nathan-150x150.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661261" y="342161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104" name="Picture 56" descr="https://apassembly.ufl.edu/wp-content/uploads/2018/05/dominique_easterling-125x150.jp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578624" y="3421612"/>
            <a:ext cx="7620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106" name="Picture 58" descr="https://apassembly.ufl.edu/wp-content/uploads/2018/05/Sedesse-e1526482495241-150x150.jp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9334456" y="342161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108" name="Picture 60" descr="https://apassembly.ufl.edu/wp-content/uploads/2018/09/Shell-Popy-150x150.jp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0257824" y="342161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110" name="Picture 62" descr="https://apassembly.ufl.edu/wp-content/uploads/2018/07/Tunwar-150x150.jp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212494" y="43434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112" name="Picture 64" descr="https://apassembly.ufl.edu/wp-content/uploads/2018/06/Vitt-150x150.jp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116932" y="434136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114" name="Picture 66" descr="https://apassembly.ufl.edu/wp-content/uploads/2018/05/Young-150x150.jp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021370" y="4341361"/>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2068552" y="5436622"/>
            <a:ext cx="8054897" cy="1323439"/>
          </a:xfrm>
          <a:prstGeom prst="rect">
            <a:avLst/>
          </a:prstGeom>
          <a:noFill/>
        </p:spPr>
        <p:txBody>
          <a:bodyPr wrap="square" rtlCol="0">
            <a:spAutoFit/>
          </a:bodyPr>
          <a:lstStyle/>
          <a:p>
            <a:pPr algn="ctr"/>
            <a:r>
              <a:rPr lang="en-US" sz="1400" b="1" spc="255" dirty="0">
                <a:solidFill>
                  <a:prstClr val="white"/>
                </a:solidFill>
                <a:latin typeface="Gentona SemiBold" charset="0"/>
                <a:ea typeface="Gentona SemiBold" charset="0"/>
                <a:cs typeface="Gentona SemiBold" charset="0"/>
              </a:rPr>
              <a:t>2018-2019 team:</a:t>
            </a:r>
          </a:p>
          <a:p>
            <a:pPr marL="285750" indent="-285750" algn="ctr">
              <a:buFont typeface="Arial" panose="020B0604020202020204" pitchFamily="34" charset="0"/>
              <a:buChar char="•"/>
            </a:pPr>
            <a:r>
              <a:rPr lang="en-US" sz="1400" spc="255" dirty="0">
                <a:solidFill>
                  <a:prstClr val="white"/>
                </a:solidFill>
                <a:latin typeface="Gentona SemiBold" charset="0"/>
                <a:ea typeface="Gentona SemiBold" charset="0"/>
                <a:cs typeface="Gentona SemiBold" charset="0"/>
              </a:rPr>
              <a:t>40+ officers and committee/workgroup members</a:t>
            </a:r>
          </a:p>
          <a:p>
            <a:pPr marL="285750" indent="-285750" algn="ctr">
              <a:buFont typeface="Arial" panose="020B0604020202020204" pitchFamily="34" charset="0"/>
              <a:buChar char="•"/>
            </a:pPr>
            <a:r>
              <a:rPr lang="en-US" sz="1400" spc="255" dirty="0">
                <a:solidFill>
                  <a:prstClr val="white"/>
                </a:solidFill>
                <a:latin typeface="Gentona SemiBold" charset="0"/>
                <a:ea typeface="Gentona SemiBold" charset="0"/>
                <a:cs typeface="Gentona SemiBold" charset="0"/>
              </a:rPr>
              <a:t>25+ colleges/departments represented</a:t>
            </a:r>
          </a:p>
          <a:p>
            <a:pPr marL="285750" indent="-285750" algn="ctr">
              <a:buFont typeface="Arial" panose="020B0604020202020204" pitchFamily="34" charset="0"/>
              <a:buChar char="•"/>
            </a:pPr>
            <a:endParaRPr lang="en-US" sz="1400" spc="255" dirty="0">
              <a:solidFill>
                <a:prstClr val="white"/>
              </a:solidFill>
              <a:latin typeface="Gentona SemiBold" charset="0"/>
              <a:ea typeface="Gentona SemiBold" charset="0"/>
              <a:cs typeface="Gentona SemiBold" charset="0"/>
            </a:endParaRPr>
          </a:p>
          <a:p>
            <a:pPr algn="ctr"/>
            <a:r>
              <a:rPr lang="en-US" sz="2400" b="1" spc="255" dirty="0">
                <a:solidFill>
                  <a:prstClr val="white"/>
                </a:solidFill>
                <a:latin typeface="Gentona SemiBold" charset="0"/>
                <a:ea typeface="Gentona SemiBold" charset="0"/>
                <a:cs typeface="Gentona SemiBold" charset="0"/>
              </a:rPr>
              <a:t>https://apassembly.ufl.edu/</a:t>
            </a:r>
          </a:p>
        </p:txBody>
      </p:sp>
      <p:pic>
        <p:nvPicPr>
          <p:cNvPr id="2" name="Picture 1"/>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7009383" y="1268391"/>
            <a:ext cx="774290" cy="914400"/>
          </a:xfrm>
          <a:prstGeom prst="rect">
            <a:avLst/>
          </a:prstGeom>
        </p:spPr>
      </p:pic>
      <p:pic>
        <p:nvPicPr>
          <p:cNvPr id="1026" name="Picture 2" descr="https://apassembly.ufl.edu/wp-content/uploads/2019/01/Lily-Lewis-150x150.jpg">
            <a:extLst>
              <a:ext uri="{FF2B5EF4-FFF2-40B4-BE49-F238E27FC236}">
                <a16:creationId xmlns:a16="http://schemas.microsoft.com/office/drawing/2014/main" id="{CD0C45E1-9CC0-4F07-B4B4-A96A2CDA1818}"/>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925808" y="4341361"/>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9652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Success @ Work</a:t>
            </a:r>
          </a:p>
        </p:txBody>
      </p:sp>
      <p:sp>
        <p:nvSpPr>
          <p:cNvPr id="3" name="Content Placeholder 2"/>
          <p:cNvSpPr>
            <a:spLocks noGrp="1"/>
          </p:cNvSpPr>
          <p:nvPr>
            <p:ph idx="1"/>
          </p:nvPr>
        </p:nvSpPr>
        <p:spPr/>
        <p:txBody>
          <a:bodyPr>
            <a:normAutofit/>
          </a:bodyPr>
          <a:lstStyle/>
          <a:p>
            <a:r>
              <a:rPr lang="en-US" sz="2400" dirty="0"/>
              <a:t>The Success @ Work initiative is designed to identify the top 10 to 15 knowledge, skills, and abilities that make our employees successful in their current roles.</a:t>
            </a:r>
          </a:p>
          <a:p>
            <a:r>
              <a:rPr lang="en-US" sz="2400" dirty="0"/>
              <a:t>Last year, Class and Comp surveyed approximately 114 job classifications.</a:t>
            </a:r>
          </a:p>
          <a:p>
            <a:r>
              <a:rPr lang="en-US" sz="2400" dirty="0"/>
              <a:t>In March, Class and Comp began surveying positions that were not previously surveyed.</a:t>
            </a:r>
          </a:p>
          <a:p>
            <a:endParaRPr lang="en-US" sz="2400"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7833995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Success @ Work</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pic>
        <p:nvPicPr>
          <p:cNvPr id="7" name="Content Placeholder 3">
            <a:extLst>
              <a:ext uri="{FF2B5EF4-FFF2-40B4-BE49-F238E27FC236}">
                <a16:creationId xmlns:a16="http://schemas.microsoft.com/office/drawing/2014/main" id="{5434B9E6-41BC-487E-9E0E-2D251BAC624E}"/>
              </a:ext>
            </a:extLst>
          </p:cNvPr>
          <p:cNvPicPr>
            <a:picLocks noGrp="1" noChangeAspect="1"/>
          </p:cNvPicPr>
          <p:nvPr>
            <p:ph idx="1"/>
          </p:nvPr>
        </p:nvPicPr>
        <p:blipFill>
          <a:blip r:embed="rId4"/>
          <a:stretch>
            <a:fillRect/>
          </a:stretch>
        </p:blipFill>
        <p:spPr>
          <a:xfrm>
            <a:off x="3205468" y="1825625"/>
            <a:ext cx="5781063" cy="4351338"/>
          </a:xfrm>
          <a:prstGeom prst="rect">
            <a:avLst/>
          </a:prstGeom>
        </p:spPr>
      </p:pic>
    </p:spTree>
    <p:extLst>
      <p:ext uri="{BB962C8B-B14F-4D97-AF65-F5344CB8AC3E}">
        <p14:creationId xmlns:p14="http://schemas.microsoft.com/office/powerpoint/2010/main" val="11742537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Proposed Changes to the FLSA</a:t>
            </a:r>
          </a:p>
        </p:txBody>
      </p:sp>
      <p:sp>
        <p:nvSpPr>
          <p:cNvPr id="3" name="Content Placeholder 2"/>
          <p:cNvSpPr>
            <a:spLocks noGrp="1"/>
          </p:cNvSpPr>
          <p:nvPr>
            <p:ph idx="1"/>
          </p:nvPr>
        </p:nvSpPr>
        <p:spPr/>
        <p:txBody>
          <a:bodyPr>
            <a:normAutofit/>
          </a:bodyPr>
          <a:lstStyle/>
          <a:p>
            <a:r>
              <a:rPr lang="en-US" sz="2400" dirty="0"/>
              <a:t>On March 7, 2019, the Department of Labor (DOL) announced proposed changes to the Fair Labor Standards Act (FLSA).</a:t>
            </a:r>
          </a:p>
          <a:p>
            <a:r>
              <a:rPr lang="en-US" sz="2400" dirty="0"/>
              <a:t>The most notable change is that the DOL has proposed raising the salary threshold from the current level of $455/week ($23,660 annually), that was established in 2004, to $679/week ($35,308 annually).</a:t>
            </a:r>
          </a:p>
          <a:p>
            <a:r>
              <a:rPr lang="en-US" sz="2400" dirty="0"/>
              <a:t>Similar to the previous proposed rule, the current proposed rule does not make changes to the job duties tests.</a:t>
            </a:r>
          </a:p>
          <a:p>
            <a:r>
              <a:rPr lang="en-US" sz="2400" dirty="0"/>
              <a:t>Unlike the previous proposed rule, the current proposed rule does not include automatic adjustments to the salary threshold. </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9241244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Proposed Changes to the FLSA</a:t>
            </a:r>
          </a:p>
        </p:txBody>
      </p:sp>
      <p:sp>
        <p:nvSpPr>
          <p:cNvPr id="3" name="Content Placeholder 2"/>
          <p:cNvSpPr>
            <a:spLocks noGrp="1"/>
          </p:cNvSpPr>
          <p:nvPr>
            <p:ph idx="1"/>
          </p:nvPr>
        </p:nvSpPr>
        <p:spPr/>
        <p:txBody>
          <a:bodyPr>
            <a:normAutofit/>
          </a:bodyPr>
          <a:lstStyle/>
          <a:p>
            <a:r>
              <a:rPr lang="en-US" sz="2400" dirty="0"/>
              <a:t>The proposed rule is open for public comment until May 21, 2019.</a:t>
            </a:r>
          </a:p>
          <a:p>
            <a:r>
              <a:rPr lang="en-US" sz="2400" dirty="0"/>
              <a:t>After the public comment period, the DOL will review the comments and issue a final rule sometime later this year.</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2931040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Proposed Changes to the FLSA</a:t>
            </a:r>
          </a:p>
        </p:txBody>
      </p:sp>
      <p:sp>
        <p:nvSpPr>
          <p:cNvPr id="3" name="Content Placeholder 2"/>
          <p:cNvSpPr>
            <a:spLocks noGrp="1"/>
          </p:cNvSpPr>
          <p:nvPr>
            <p:ph idx="1"/>
          </p:nvPr>
        </p:nvSpPr>
        <p:spPr/>
        <p:txBody>
          <a:bodyPr>
            <a:normAutofit/>
          </a:bodyPr>
          <a:lstStyle/>
          <a:p>
            <a:r>
              <a:rPr lang="en-US" sz="2400" dirty="0"/>
              <a:t>As a refresher, in order to be exempt from the overtime provisions of the FLSA, a position must meet the following tests.</a:t>
            </a:r>
          </a:p>
          <a:p>
            <a:pPr lvl="1"/>
            <a:r>
              <a:rPr lang="en-US" dirty="0"/>
              <a:t>The employee must be compensated on a salary or fee basis at a rate not less than $455* per week</a:t>
            </a:r>
          </a:p>
          <a:p>
            <a:pPr lvl="1"/>
            <a:r>
              <a:rPr lang="en-US" dirty="0"/>
              <a:t>The employee’s primary duty must be the performance of duties that are Executive, Administrative, Professional, and/or meet another exemption under the DOL’s regulations.</a:t>
            </a:r>
          </a:p>
          <a:p>
            <a:r>
              <a:rPr lang="en-US" sz="2400" dirty="0"/>
              <a:t>The minimum salary threshold cannot be prorated based on an employee’s FTE.</a:t>
            </a:r>
          </a:p>
          <a:p>
            <a:endParaRPr lang="en-US" sz="2400"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4" name="TextBox 3">
            <a:extLst>
              <a:ext uri="{FF2B5EF4-FFF2-40B4-BE49-F238E27FC236}">
                <a16:creationId xmlns:a16="http://schemas.microsoft.com/office/drawing/2014/main" id="{D9401E07-54B7-45C6-81DE-A6E532194284}"/>
              </a:ext>
            </a:extLst>
          </p:cNvPr>
          <p:cNvSpPr txBox="1"/>
          <p:nvPr/>
        </p:nvSpPr>
        <p:spPr>
          <a:xfrm>
            <a:off x="973343" y="6346371"/>
            <a:ext cx="411028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*$679 per week if proposed rule is implemented </a:t>
            </a:r>
          </a:p>
        </p:txBody>
      </p:sp>
    </p:spTree>
    <p:extLst>
      <p:ext uri="{BB962C8B-B14F-4D97-AF65-F5344CB8AC3E}">
        <p14:creationId xmlns:p14="http://schemas.microsoft.com/office/powerpoint/2010/main" val="8050133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Proposed Changes to the FLSA</a:t>
            </a:r>
          </a:p>
        </p:txBody>
      </p:sp>
      <p:sp>
        <p:nvSpPr>
          <p:cNvPr id="3" name="Content Placeholder 2"/>
          <p:cNvSpPr>
            <a:spLocks noGrp="1"/>
          </p:cNvSpPr>
          <p:nvPr>
            <p:ph idx="1"/>
          </p:nvPr>
        </p:nvSpPr>
        <p:spPr/>
        <p:txBody>
          <a:bodyPr>
            <a:normAutofit/>
          </a:bodyPr>
          <a:lstStyle/>
          <a:p>
            <a:pPr marL="0" indent="0">
              <a:buFontTx/>
              <a:buNone/>
              <a:defRPr/>
            </a:pPr>
            <a:r>
              <a:rPr lang="en-US" altLang="en-US" sz="2000" dirty="0"/>
              <a:t>Under the current provisions of the FLSA, some types of Professional Employees are exempted from the salary basis test.</a:t>
            </a:r>
          </a:p>
          <a:p>
            <a:pPr>
              <a:defRPr/>
            </a:pPr>
            <a:r>
              <a:rPr lang="en-US" altLang="en-US" sz="2000" dirty="0"/>
              <a:t>Teachers - whose primary duty of teaching, tutoring, instructing, or lecturing in the activity of imparting knowledge who are employed and engaged in this activity as a teacher in an educational establishment.</a:t>
            </a:r>
          </a:p>
          <a:p>
            <a:pPr>
              <a:defRPr/>
            </a:pPr>
            <a:r>
              <a:rPr lang="en-US" altLang="en-US" sz="2000" dirty="0"/>
              <a:t>Employees holding a valid license or certificate permitting the practice of law.</a:t>
            </a:r>
          </a:p>
          <a:p>
            <a:pPr>
              <a:defRPr/>
            </a:pPr>
            <a:r>
              <a:rPr lang="en-US" altLang="en-US" sz="2000" dirty="0"/>
              <a:t>Employees holding a valid license or certificate permitting the practice of medicine.</a:t>
            </a:r>
          </a:p>
          <a:p>
            <a:pPr>
              <a:defRPr/>
            </a:pPr>
            <a:r>
              <a:rPr lang="en-US" altLang="en-US" sz="2000" dirty="0"/>
              <a:t>An employee who holds the requisite academic degree for the general practice of medicine is exempt if he or she is engaged in an internship or resident program for the profession.</a:t>
            </a:r>
          </a:p>
          <a:p>
            <a:pPr>
              <a:defRPr/>
            </a:pPr>
            <a:r>
              <a:rPr lang="en-US" altLang="en-US" sz="2000" dirty="0"/>
              <a:t>In addition, several categories of student classifications, such as Graduate Assistants and Pre-doctoral Fellows, are not expected to be impacted by the salary threshold.</a:t>
            </a:r>
          </a:p>
          <a:p>
            <a:pPr>
              <a:defRPr/>
            </a:pPr>
            <a:endParaRPr lang="en-US" altLang="en-US" sz="2000" dirty="0"/>
          </a:p>
          <a:p>
            <a:endParaRPr lang="en-US" sz="2400"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8618052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Questions</a:t>
            </a:r>
          </a:p>
        </p:txBody>
      </p:sp>
      <p:sp>
        <p:nvSpPr>
          <p:cNvPr id="3" name="Content Placeholder 2"/>
          <p:cNvSpPr>
            <a:spLocks noGrp="1"/>
          </p:cNvSpPr>
          <p:nvPr>
            <p:ph idx="1"/>
          </p:nvPr>
        </p:nvSpPr>
        <p:spPr/>
        <p:txBody>
          <a:bodyPr>
            <a:normAutofit/>
          </a:bodyPr>
          <a:lstStyle/>
          <a:p>
            <a:pPr marL="0" indent="0">
              <a:buFontTx/>
              <a:buNone/>
              <a:defRPr/>
            </a:pPr>
            <a:endParaRPr lang="en-US" altLang="en-US" sz="2000" dirty="0"/>
          </a:p>
          <a:p>
            <a:pPr>
              <a:defRPr/>
            </a:pPr>
            <a:r>
              <a:rPr lang="en-US" altLang="en-US" sz="2400" dirty="0"/>
              <a:t>Please contact Classification &amp; Compensation at </a:t>
            </a:r>
            <a:r>
              <a:rPr lang="en-US" altLang="en-US" sz="2400" dirty="0">
                <a:hlinkClick r:id="rId3"/>
              </a:rPr>
              <a:t>compensation@ufl.edu</a:t>
            </a:r>
            <a:r>
              <a:rPr lang="en-US" altLang="en-US" sz="2400" dirty="0"/>
              <a:t> or by phone at (352)273-2842.</a:t>
            </a:r>
          </a:p>
          <a:p>
            <a:endParaRPr lang="en-US" sz="2400"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4178914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44550" y="936732"/>
            <a:ext cx="10515600" cy="2733675"/>
          </a:xfrm>
        </p:spPr>
        <p:txBody>
          <a:bodyPr/>
          <a:lstStyle/>
          <a:p>
            <a:r>
              <a:rPr lang="en-US" dirty="0"/>
              <a:t>Benefits</a:t>
            </a:r>
          </a:p>
        </p:txBody>
      </p:sp>
      <p:sp>
        <p:nvSpPr>
          <p:cNvPr id="3" name="Text Placeholder 2"/>
          <p:cNvSpPr>
            <a:spLocks noGrp="1"/>
          </p:cNvSpPr>
          <p:nvPr>
            <p:ph type="body" idx="1"/>
          </p:nvPr>
        </p:nvSpPr>
        <p:spPr>
          <a:xfrm>
            <a:off x="844550" y="1884898"/>
            <a:ext cx="10515600" cy="2950665"/>
          </a:xfrm>
        </p:spPr>
        <p:txBody>
          <a:bodyPr>
            <a:noAutofit/>
          </a:bodyPr>
          <a:lstStyle/>
          <a:p>
            <a:r>
              <a:rPr lang="en-US" altLang="en-US" sz="3200" dirty="0">
                <a:solidFill>
                  <a:schemeClr val="accent5">
                    <a:lumMod val="75000"/>
                  </a:schemeClr>
                </a:solidFill>
              </a:rPr>
              <a:t>Extended Leave of Absence Processing for Faculty</a:t>
            </a:r>
          </a:p>
          <a:p>
            <a:r>
              <a:rPr lang="en-US" altLang="en-US" sz="3200" dirty="0">
                <a:solidFill>
                  <a:schemeClr val="accent5">
                    <a:lumMod val="75000"/>
                  </a:schemeClr>
                </a:solidFill>
              </a:rPr>
              <a:t>HealthCare Bluebook &amp; SurgeryPlus</a:t>
            </a:r>
          </a:p>
          <a:p>
            <a:r>
              <a:rPr lang="en-US" altLang="en-US" sz="3200" dirty="0">
                <a:solidFill>
                  <a:schemeClr val="accent5">
                    <a:lumMod val="75000"/>
                  </a:schemeClr>
                </a:solidFill>
              </a:rPr>
              <a:t>New Hire Benefits Enrollment</a:t>
            </a:r>
          </a:p>
          <a:p>
            <a:r>
              <a:rPr lang="en-US" altLang="en-US" sz="3200" dirty="0">
                <a:solidFill>
                  <a:schemeClr val="accent5">
                    <a:lumMod val="75000"/>
                  </a:schemeClr>
                </a:solidFill>
              </a:rPr>
              <a:t>OPS Benefits Eligibility</a:t>
            </a:r>
          </a:p>
          <a:p>
            <a:r>
              <a:rPr lang="en-US" altLang="en-US" sz="3200" dirty="0">
                <a:solidFill>
                  <a:schemeClr val="accent5">
                    <a:lumMod val="75000"/>
                  </a:schemeClr>
                </a:solidFill>
              </a:rPr>
              <a:t>Short Work Breaks</a:t>
            </a:r>
          </a:p>
          <a:p>
            <a:r>
              <a:rPr lang="en-US" altLang="en-US" sz="3200" dirty="0">
                <a:solidFill>
                  <a:schemeClr val="accent5">
                    <a:lumMod val="75000"/>
                  </a:schemeClr>
                </a:solidFill>
              </a:rPr>
              <a:t>UFHR Benefits Resources</a:t>
            </a:r>
          </a:p>
        </p:txBody>
      </p:sp>
    </p:spTree>
    <p:extLst>
      <p:ext uri="{BB962C8B-B14F-4D97-AF65-F5344CB8AC3E}">
        <p14:creationId xmlns:p14="http://schemas.microsoft.com/office/powerpoint/2010/main" val="13421874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437" y="387159"/>
            <a:ext cx="10515600" cy="1325563"/>
          </a:xfrm>
        </p:spPr>
        <p:txBody>
          <a:bodyPr anchor="b"/>
          <a:lstStyle/>
          <a:p>
            <a:r>
              <a:rPr lang="en-US" dirty="0">
                <a:solidFill>
                  <a:srgbClr val="FF6600"/>
                </a:solidFill>
                <a:latin typeface="Century Schoolbook" panose="02040604050505020304" pitchFamily="18" charset="0"/>
              </a:rPr>
              <a:t>Extended Leave of Absence Processing for Faculty</a:t>
            </a:r>
          </a:p>
        </p:txBody>
      </p:sp>
      <p:sp>
        <p:nvSpPr>
          <p:cNvPr id="3" name="Content Placeholder 2"/>
          <p:cNvSpPr>
            <a:spLocks noGrp="1"/>
          </p:cNvSpPr>
          <p:nvPr>
            <p:ph idx="1"/>
          </p:nvPr>
        </p:nvSpPr>
        <p:spPr>
          <a:xfrm>
            <a:off x="318654" y="1780193"/>
            <a:ext cx="11636787" cy="3561110"/>
          </a:xfrm>
        </p:spPr>
        <p:txBody>
          <a:bodyPr>
            <a:noAutofit/>
          </a:bodyPr>
          <a:lstStyle/>
          <a:p>
            <a:pPr marL="0" indent="0">
              <a:buNone/>
            </a:pPr>
            <a:r>
              <a:rPr lang="en-US" sz="2300" dirty="0"/>
              <a:t>When processing an </a:t>
            </a:r>
            <a:r>
              <a:rPr lang="en-US" sz="2300" b="1" dirty="0"/>
              <a:t>Extended Leave of Absence for Faculty</a:t>
            </a:r>
            <a:r>
              <a:rPr lang="en-US" sz="2300" dirty="0"/>
              <a:t>, Provost approval is required only for the following cases:</a:t>
            </a:r>
          </a:p>
          <a:p>
            <a:pPr lvl="1"/>
            <a:r>
              <a:rPr lang="en-US" sz="2300" dirty="0"/>
              <a:t>Any request for </a:t>
            </a:r>
            <a:r>
              <a:rPr lang="en-US" sz="2300" b="1" dirty="0"/>
              <a:t>personal, unpaid leaves of absence</a:t>
            </a:r>
          </a:p>
          <a:p>
            <a:pPr lvl="1"/>
            <a:r>
              <a:rPr lang="en-US" sz="2300" dirty="0"/>
              <a:t>Any leave request for which the faculty member also requests an </a:t>
            </a:r>
            <a:r>
              <a:rPr lang="en-US" sz="2300" b="1" dirty="0"/>
              <a:t>Extension of Tenure Probationary Period</a:t>
            </a:r>
            <a:r>
              <a:rPr lang="en-US" sz="2300" dirty="0"/>
              <a:t> </a:t>
            </a:r>
          </a:p>
          <a:p>
            <a:pPr marL="0" indent="0">
              <a:buNone/>
            </a:pPr>
            <a:r>
              <a:rPr lang="en-US" sz="2300" dirty="0"/>
              <a:t>Please note:</a:t>
            </a:r>
          </a:p>
          <a:p>
            <a:pPr lvl="1"/>
            <a:r>
              <a:rPr lang="en-US" sz="2300" dirty="0"/>
              <a:t>Routine leaves of absence, including those pertaining to FMLA, medical, or parental leaves, should NOT be submitted to Provost</a:t>
            </a:r>
          </a:p>
          <a:p>
            <a:pPr lvl="1"/>
            <a:r>
              <a:rPr lang="en-US" sz="2300" dirty="0"/>
              <a:t>For medical leave requests, do NOT include protected health information (PHI) or medical certification on form. Submit medical info directly to UFHR-Central Leave Administration</a:t>
            </a:r>
          </a:p>
          <a:p>
            <a:pPr lvl="1"/>
            <a:endParaRPr lang="en-US" sz="2200" b="1" dirty="0"/>
          </a:p>
          <a:p>
            <a:endParaRPr lang="en-US" sz="2400"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9" name="Rectangle 8"/>
          <p:cNvSpPr/>
          <p:nvPr/>
        </p:nvSpPr>
        <p:spPr>
          <a:xfrm>
            <a:off x="471055" y="5514109"/>
            <a:ext cx="10882746" cy="646682"/>
          </a:xfrm>
          <a:prstGeom prst="rect">
            <a:avLst/>
          </a:prstGeom>
          <a:solidFill>
            <a:srgbClr val="19C9E1">
              <a:alpha val="39000"/>
            </a:srgbClr>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Questions? Call (352) 392-2477 or email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central-leave@ufl.edu</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31139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HealthCare Bluebook &amp; SurgeryPlus</a:t>
            </a:r>
          </a:p>
        </p:txBody>
      </p:sp>
      <p:sp>
        <p:nvSpPr>
          <p:cNvPr id="3" name="Content Placeholder 2"/>
          <p:cNvSpPr>
            <a:spLocks noGrp="1"/>
          </p:cNvSpPr>
          <p:nvPr>
            <p:ph idx="1"/>
          </p:nvPr>
        </p:nvSpPr>
        <p:spPr>
          <a:xfrm>
            <a:off x="738131" y="1825625"/>
            <a:ext cx="10615669" cy="3273317"/>
          </a:xfrm>
        </p:spPr>
        <p:txBody>
          <a:bodyPr>
            <a:noAutofit/>
          </a:bodyPr>
          <a:lstStyle/>
          <a:p>
            <a:pPr>
              <a:spcBef>
                <a:spcPts val="1200"/>
              </a:spcBef>
            </a:pPr>
            <a:r>
              <a:rPr lang="en-US" sz="2700" dirty="0"/>
              <a:t>All state health insurance participants &amp; dependents can use the following new services:</a:t>
            </a:r>
          </a:p>
          <a:p>
            <a:pPr lvl="1">
              <a:spcBef>
                <a:spcPts val="1200"/>
              </a:spcBef>
            </a:pPr>
            <a:r>
              <a:rPr lang="en-US" sz="2700" dirty="0"/>
              <a:t>Online transparency portal through </a:t>
            </a:r>
            <a:r>
              <a:rPr lang="en-US" sz="2700" b="1" i="1" dirty="0"/>
              <a:t>Healthcare Bluebook</a:t>
            </a:r>
            <a:r>
              <a:rPr lang="en-US" sz="2700" dirty="0"/>
              <a:t>—use to shop for rewardable healthcare services</a:t>
            </a:r>
          </a:p>
          <a:p>
            <a:pPr lvl="1">
              <a:spcBef>
                <a:spcPts val="1200"/>
              </a:spcBef>
            </a:pPr>
            <a:r>
              <a:rPr lang="en-US" sz="2700" dirty="0"/>
              <a:t>Bundled surgical services through </a:t>
            </a:r>
            <a:r>
              <a:rPr lang="en-US" sz="2700" b="1" i="1" dirty="0"/>
              <a:t>SurgeryPlus</a:t>
            </a:r>
            <a:r>
              <a:rPr lang="en-US" sz="2700" dirty="0"/>
              <a:t> eligible for reward</a:t>
            </a:r>
          </a:p>
          <a:p>
            <a:pPr>
              <a:spcBef>
                <a:spcPts val="1200"/>
              </a:spcBef>
            </a:pPr>
            <a:r>
              <a:rPr lang="en-US" sz="2700" dirty="0"/>
              <a:t>Receive a share of savings through financial rewards deposited into a saving &amp; spending account of your choice</a:t>
            </a:r>
          </a:p>
          <a:p>
            <a:pPr marL="0" indent="0">
              <a:buNone/>
            </a:pPr>
            <a:endParaRPr lang="en-US" dirty="0"/>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9" name="Rectangle 8"/>
          <p:cNvSpPr/>
          <p:nvPr/>
        </p:nvSpPr>
        <p:spPr>
          <a:xfrm>
            <a:off x="666937" y="5098942"/>
            <a:ext cx="10758055" cy="994382"/>
          </a:xfrm>
          <a:prstGeom prst="rect">
            <a:avLst/>
          </a:prstGeom>
          <a:solidFill>
            <a:srgbClr val="19C9E1">
              <a:alpha val="39000"/>
            </a:srgbClr>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Have questions or need more information?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hlinkClick r:id="rId4"/>
              </a:rPr>
              <a:t>https://www.mybenefits.myflorida.com/health/savings_and_spending_accounts</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5926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1850" y="1503434"/>
            <a:ext cx="10515600" cy="2733675"/>
          </a:xfrm>
        </p:spPr>
        <p:txBody>
          <a:bodyPr/>
          <a:lstStyle/>
          <a:p>
            <a:r>
              <a:rPr lang="en-US" dirty="0"/>
              <a:t>Office of Youth </a:t>
            </a:r>
            <a:br>
              <a:rPr lang="en-US" dirty="0"/>
            </a:br>
            <a:r>
              <a:rPr lang="en-US" dirty="0"/>
              <a:t>Compliance Services</a:t>
            </a:r>
          </a:p>
        </p:txBody>
      </p:sp>
      <p:sp>
        <p:nvSpPr>
          <p:cNvPr id="3" name="Text Placeholder 2"/>
          <p:cNvSpPr>
            <a:spLocks noGrp="1"/>
          </p:cNvSpPr>
          <p:nvPr>
            <p:ph type="body" idx="1"/>
          </p:nvPr>
        </p:nvSpPr>
        <p:spPr>
          <a:xfrm>
            <a:off x="831850" y="3718105"/>
            <a:ext cx="10515600" cy="2950665"/>
          </a:xfrm>
        </p:spPr>
        <p:txBody>
          <a:bodyPr/>
          <a:lstStyle/>
          <a:p>
            <a:r>
              <a:rPr lang="en-US" altLang="en-US" sz="4400" dirty="0">
                <a:solidFill>
                  <a:schemeClr val="accent5">
                    <a:lumMod val="75000"/>
                  </a:schemeClr>
                </a:solidFill>
              </a:rPr>
              <a:t>Year Round Office for Youth Activities</a:t>
            </a:r>
          </a:p>
          <a:p>
            <a:endParaRPr lang="en-US" altLang="en-US" sz="3200" dirty="0">
              <a:solidFill>
                <a:schemeClr val="accent5">
                  <a:lumMod val="75000"/>
                </a:schemeClr>
              </a:solidFill>
            </a:endParaRPr>
          </a:p>
          <a:p>
            <a:endParaRPr lang="en-US" altLang="en-US" sz="3200" dirty="0">
              <a:solidFill>
                <a:schemeClr val="accent5">
                  <a:lumMod val="75000"/>
                </a:schemeClr>
              </a:solidFill>
            </a:endParaRPr>
          </a:p>
        </p:txBody>
      </p:sp>
    </p:spTree>
    <p:extLst>
      <p:ext uri="{BB962C8B-B14F-4D97-AF65-F5344CB8AC3E}">
        <p14:creationId xmlns:p14="http://schemas.microsoft.com/office/powerpoint/2010/main" val="30773060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New Hire Benefits Enrollment</a:t>
            </a:r>
          </a:p>
        </p:txBody>
      </p:sp>
      <p:sp>
        <p:nvSpPr>
          <p:cNvPr id="3" name="Content Placeholder 2"/>
          <p:cNvSpPr>
            <a:spLocks noGrp="1"/>
          </p:cNvSpPr>
          <p:nvPr>
            <p:ph idx="1"/>
          </p:nvPr>
        </p:nvSpPr>
        <p:spPr>
          <a:xfrm>
            <a:off x="738131" y="1825625"/>
            <a:ext cx="10615669" cy="3273317"/>
          </a:xfrm>
        </p:spPr>
        <p:txBody>
          <a:bodyPr>
            <a:normAutofit/>
          </a:bodyPr>
          <a:lstStyle/>
          <a:p>
            <a:pPr marL="0" indent="0">
              <a:buNone/>
            </a:pPr>
            <a:r>
              <a:rPr lang="en-US" sz="3200" b="1" dirty="0"/>
              <a:t>Departmental considerations for new hires:</a:t>
            </a:r>
          </a:p>
          <a:p>
            <a:r>
              <a:rPr lang="en-US" sz="3200" dirty="0"/>
              <a:t>Job appt./actions must be active in all systems before the employee can complete enrollment online (2-3 days)</a:t>
            </a:r>
          </a:p>
          <a:p>
            <a:r>
              <a:rPr lang="en-US" sz="3200" dirty="0"/>
              <a:t>Choose early to mid-month hire dates—allows time to process in system</a:t>
            </a:r>
          </a:p>
          <a:p>
            <a:r>
              <a:rPr lang="en-US" sz="3200" dirty="0"/>
              <a:t>Avoid hire dates late in the month &amp; last day of the month </a:t>
            </a:r>
          </a:p>
          <a:p>
            <a:endParaRPr lang="en-US" dirty="0"/>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7" name="Rectangle 6"/>
          <p:cNvSpPr/>
          <p:nvPr/>
        </p:nvSpPr>
        <p:spPr>
          <a:xfrm>
            <a:off x="487344" y="4969937"/>
            <a:ext cx="11217311" cy="1080703"/>
          </a:xfrm>
          <a:prstGeom prst="rect">
            <a:avLst/>
          </a:prstGeom>
          <a:solidFill>
            <a:srgbClr val="19C9E1">
              <a:alpha val="39000"/>
            </a:srgbClr>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Did you know?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If new hire jobs are not in the UF and People First systems by the end of month, it can delay the coverage effective date by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at least one month</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for state plans!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5594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New Hire Benefits Enrollment</a:t>
            </a:r>
          </a:p>
        </p:txBody>
      </p:sp>
      <p:sp>
        <p:nvSpPr>
          <p:cNvPr id="3" name="Content Placeholder 2"/>
          <p:cNvSpPr>
            <a:spLocks noGrp="1"/>
          </p:cNvSpPr>
          <p:nvPr>
            <p:ph idx="1"/>
          </p:nvPr>
        </p:nvSpPr>
        <p:spPr>
          <a:xfrm>
            <a:off x="738131" y="1825624"/>
            <a:ext cx="10615669" cy="4380602"/>
          </a:xfrm>
        </p:spPr>
        <p:txBody>
          <a:bodyPr>
            <a:normAutofit/>
          </a:bodyPr>
          <a:lstStyle/>
          <a:p>
            <a:pPr marL="0" indent="0">
              <a:buNone/>
              <a:defRPr/>
            </a:pPr>
            <a:r>
              <a:rPr lang="en-US" sz="3200" b="1" dirty="0">
                <a:solidFill>
                  <a:prstClr val="black"/>
                </a:solidFill>
              </a:rPr>
              <a:t>Other departmental considerations for new hires:</a:t>
            </a:r>
          </a:p>
          <a:p>
            <a:pPr>
              <a:defRPr/>
            </a:pPr>
            <a:r>
              <a:rPr lang="en-US" sz="3200" dirty="0">
                <a:solidFill>
                  <a:prstClr val="black"/>
                </a:solidFill>
              </a:rPr>
              <a:t>Encourage new hires to complete benefits enrollment early </a:t>
            </a:r>
          </a:p>
          <a:p>
            <a:pPr>
              <a:defRPr/>
            </a:pPr>
            <a:r>
              <a:rPr lang="en-US" sz="3200" dirty="0">
                <a:solidFill>
                  <a:prstClr val="black"/>
                </a:solidFill>
              </a:rPr>
              <a:t>Inform hires about when coverage may reasonably begin or refer to UFHR Benefits for assistance</a:t>
            </a:r>
          </a:p>
          <a:p>
            <a:pPr>
              <a:defRPr/>
            </a:pPr>
            <a:r>
              <a:rPr lang="en-US" sz="3200" dirty="0">
                <a:solidFill>
                  <a:prstClr val="black"/>
                </a:solidFill>
              </a:rPr>
              <a:t>Health insurance premiums must be posted, and insurance ID cards received, </a:t>
            </a:r>
            <a:r>
              <a:rPr lang="en-US" sz="3200" i="1" dirty="0">
                <a:solidFill>
                  <a:prstClr val="black"/>
                </a:solidFill>
              </a:rPr>
              <a:t>before</a:t>
            </a:r>
            <a:r>
              <a:rPr lang="en-US" sz="3200" dirty="0">
                <a:solidFill>
                  <a:prstClr val="black"/>
                </a:solidFill>
              </a:rPr>
              <a:t> coverage can be used</a:t>
            </a:r>
          </a:p>
          <a:p>
            <a:pPr>
              <a:defRPr/>
            </a:pPr>
            <a:r>
              <a:rPr lang="en-US" sz="3200" dirty="0">
                <a:solidFill>
                  <a:prstClr val="black"/>
                </a:solidFill>
              </a:rPr>
              <a:t>New employees have </a:t>
            </a:r>
            <a:r>
              <a:rPr lang="en-US" sz="3200" b="1" i="1" dirty="0">
                <a:solidFill>
                  <a:prstClr val="black"/>
                </a:solidFill>
              </a:rPr>
              <a:t>60 calendar days </a:t>
            </a:r>
            <a:r>
              <a:rPr lang="en-US" sz="3200" dirty="0">
                <a:solidFill>
                  <a:prstClr val="black"/>
                </a:solidFill>
              </a:rPr>
              <a:t>from hire date to enroll</a:t>
            </a:r>
          </a:p>
          <a:p>
            <a:endParaRPr lang="en-US" dirty="0"/>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5645857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3" y="387159"/>
            <a:ext cx="10515600" cy="1325563"/>
          </a:xfrm>
        </p:spPr>
        <p:txBody>
          <a:bodyPr anchor="b"/>
          <a:lstStyle/>
          <a:p>
            <a:r>
              <a:rPr lang="en-US" dirty="0">
                <a:solidFill>
                  <a:srgbClr val="FF6600"/>
                </a:solidFill>
                <a:latin typeface="Century Schoolbook" panose="02040604050505020304" pitchFamily="18" charset="0"/>
              </a:rPr>
              <a:t>Benefits Effective Dates for</a:t>
            </a:r>
            <a:br>
              <a:rPr lang="en-US" dirty="0">
                <a:solidFill>
                  <a:srgbClr val="FF6600"/>
                </a:solidFill>
                <a:latin typeface="Century Schoolbook" panose="02040604050505020304" pitchFamily="18" charset="0"/>
              </a:rPr>
            </a:br>
            <a:r>
              <a:rPr lang="en-US" dirty="0">
                <a:solidFill>
                  <a:srgbClr val="FF6600"/>
                </a:solidFill>
                <a:latin typeface="Century Schoolbook" panose="02040604050505020304" pitchFamily="18" charset="0"/>
              </a:rPr>
              <a:t>New Hires &amp; Qualifying Events*</a:t>
            </a:r>
          </a:p>
        </p:txBody>
      </p:sp>
      <p:sp>
        <p:nvSpPr>
          <p:cNvPr id="3" name="Content Placeholder 2"/>
          <p:cNvSpPr>
            <a:spLocks noGrp="1"/>
          </p:cNvSpPr>
          <p:nvPr>
            <p:ph idx="1"/>
          </p:nvPr>
        </p:nvSpPr>
        <p:spPr>
          <a:xfrm>
            <a:off x="738131" y="1825625"/>
            <a:ext cx="10615669" cy="4227703"/>
          </a:xfrm>
        </p:spPr>
        <p:txBody>
          <a:bodyPr>
            <a:noAutofit/>
          </a:bodyPr>
          <a:lstStyle/>
          <a:p>
            <a:pPr marL="0" indent="0">
              <a:buNone/>
              <a:defRPr/>
            </a:pPr>
            <a:r>
              <a:rPr lang="en-US" sz="2400" b="1" dirty="0">
                <a:solidFill>
                  <a:prstClr val="black"/>
                </a:solidFill>
              </a:rPr>
              <a:t>State health &amp; supplemental coverage can begin:	</a:t>
            </a:r>
          </a:p>
          <a:p>
            <a:pPr marL="971550" lvl="1" indent="-457200">
              <a:buFont typeface="Wingdings" panose="05000000000000000000" pitchFamily="2" charset="2"/>
              <a:buChar char="§"/>
              <a:defRPr/>
            </a:pPr>
            <a:r>
              <a:rPr lang="en-US" dirty="0">
                <a:solidFill>
                  <a:prstClr val="black"/>
                </a:solidFill>
              </a:rPr>
              <a:t>No earlier than hire date or qualifying event date </a:t>
            </a:r>
          </a:p>
          <a:p>
            <a:pPr marL="971550" lvl="1" indent="-457200">
              <a:buFont typeface="Wingdings" panose="05000000000000000000" pitchFamily="2" charset="2"/>
              <a:buChar char="§"/>
              <a:defRPr/>
            </a:pPr>
            <a:r>
              <a:rPr lang="en-US" dirty="0">
                <a:solidFill>
                  <a:prstClr val="black"/>
                </a:solidFill>
              </a:rPr>
              <a:t>The 1</a:t>
            </a:r>
            <a:r>
              <a:rPr lang="en-US" baseline="30000" dirty="0">
                <a:solidFill>
                  <a:prstClr val="black"/>
                </a:solidFill>
              </a:rPr>
              <a:t>st</a:t>
            </a:r>
            <a:r>
              <a:rPr lang="en-US" dirty="0">
                <a:solidFill>
                  <a:prstClr val="black"/>
                </a:solidFill>
              </a:rPr>
              <a:t> of the month </a:t>
            </a:r>
            <a:r>
              <a:rPr lang="en-US" u="sng" dirty="0">
                <a:solidFill>
                  <a:prstClr val="black"/>
                </a:solidFill>
              </a:rPr>
              <a:t>after enrollment</a:t>
            </a:r>
            <a:r>
              <a:rPr lang="en-US" dirty="0">
                <a:solidFill>
                  <a:prstClr val="black"/>
                </a:solidFill>
              </a:rPr>
              <a:t>, provided 2 consecutive payroll </a:t>
            </a:r>
            <a:r>
              <a:rPr lang="en-US" dirty="0"/>
              <a:t>deductions occur in the same month (early effective date available for </a:t>
            </a:r>
            <a:r>
              <a:rPr lang="en-US" u="sng" dirty="0"/>
              <a:t>health plan</a:t>
            </a:r>
            <a:r>
              <a:rPr lang="en-US" dirty="0"/>
              <a:t> coverage only)</a:t>
            </a:r>
          </a:p>
          <a:p>
            <a:pPr marL="57150" indent="0">
              <a:buNone/>
              <a:defRPr/>
            </a:pPr>
            <a:r>
              <a:rPr lang="en-US" sz="2400" b="1" dirty="0">
                <a:solidFill>
                  <a:prstClr val="black"/>
                </a:solidFill>
              </a:rPr>
              <a:t>UFSelect  &amp;  GatorCare Plans can begin:</a:t>
            </a:r>
          </a:p>
          <a:p>
            <a:pPr marL="854964" lvl="1" indent="-342900">
              <a:buFont typeface="Wingdings" panose="05000000000000000000" pitchFamily="2" charset="2"/>
              <a:buChar char="§"/>
              <a:defRPr/>
            </a:pPr>
            <a:r>
              <a:rPr lang="en-US" dirty="0">
                <a:solidFill>
                  <a:prstClr val="black"/>
                </a:solidFill>
              </a:rPr>
              <a:t>New hires – on date of hire (will be retroactive)</a:t>
            </a:r>
          </a:p>
          <a:p>
            <a:pPr marL="854964" lvl="1" indent="-342900">
              <a:buFont typeface="Wingdings" panose="05000000000000000000" pitchFamily="2" charset="2"/>
              <a:buChar char="§"/>
              <a:defRPr/>
            </a:pPr>
            <a:r>
              <a:rPr lang="en-US" dirty="0">
                <a:solidFill>
                  <a:prstClr val="black"/>
                </a:solidFill>
              </a:rPr>
              <a:t>Qualifying status changes (QSC) </a:t>
            </a:r>
          </a:p>
          <a:p>
            <a:pPr marL="1312164" lvl="2" indent="-342900">
              <a:buFont typeface="Wingdings" panose="05000000000000000000" pitchFamily="2" charset="2"/>
              <a:buChar char="§"/>
              <a:defRPr/>
            </a:pPr>
            <a:r>
              <a:rPr lang="en-US" sz="2400" dirty="0">
                <a:solidFill>
                  <a:prstClr val="black"/>
                </a:solidFill>
              </a:rPr>
              <a:t>On date of event when adding coverage</a:t>
            </a:r>
          </a:p>
          <a:p>
            <a:pPr marL="1312164" lvl="2" indent="-342900">
              <a:buFont typeface="Wingdings" panose="05000000000000000000" pitchFamily="2" charset="2"/>
              <a:buChar char="§"/>
              <a:defRPr/>
            </a:pPr>
            <a:r>
              <a:rPr lang="en-US" sz="2400" dirty="0"/>
              <a:t>On 1</a:t>
            </a:r>
            <a:r>
              <a:rPr lang="en-US" sz="2400" baseline="30000" dirty="0"/>
              <a:t>st</a:t>
            </a:r>
            <a:r>
              <a:rPr lang="en-US" sz="2400" dirty="0"/>
              <a:t> of month following event when removing coverage/terminating</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4" name="Rectangle 3"/>
          <p:cNvSpPr/>
          <p:nvPr/>
        </p:nvSpPr>
        <p:spPr>
          <a:xfrm>
            <a:off x="738131" y="5781509"/>
            <a:ext cx="10495926"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200" b="1" i="1" u="none" strike="noStrike" kern="1200" cap="none" spc="0" normalizeH="0" baseline="0" noProof="0" dirty="0">
                <a:ln>
                  <a:noFill/>
                </a:ln>
                <a:solidFill>
                  <a:prstClr val="black"/>
                </a:solidFill>
                <a:effectLst/>
                <a:uLnTx/>
                <a:uFillTx/>
                <a:latin typeface="Calibri" panose="020F0502020204030204"/>
                <a:ea typeface="+mn-ea"/>
                <a:cs typeface="+mn-cs"/>
              </a:rPr>
              <a:t>Benefits elections must be made within 60 days of hire date or QSC event date</a:t>
            </a:r>
            <a:endPar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80206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3" y="387159"/>
            <a:ext cx="10515600" cy="1325563"/>
          </a:xfrm>
        </p:spPr>
        <p:txBody>
          <a:bodyPr anchor="b"/>
          <a:lstStyle/>
          <a:p>
            <a:r>
              <a:rPr lang="en-US" dirty="0">
                <a:solidFill>
                  <a:srgbClr val="FF6600"/>
                </a:solidFill>
                <a:latin typeface="Century Schoolbook" panose="02040604050505020304" pitchFamily="18" charset="0"/>
              </a:rPr>
              <a:t>OPS Benefits Eligibility</a:t>
            </a:r>
          </a:p>
        </p:txBody>
      </p:sp>
      <p:sp>
        <p:nvSpPr>
          <p:cNvPr id="3" name="Content Placeholder 2"/>
          <p:cNvSpPr>
            <a:spLocks noGrp="1"/>
          </p:cNvSpPr>
          <p:nvPr>
            <p:ph idx="1"/>
          </p:nvPr>
        </p:nvSpPr>
        <p:spPr>
          <a:xfrm>
            <a:off x="253222" y="1856639"/>
            <a:ext cx="11235721" cy="4227703"/>
          </a:xfrm>
        </p:spPr>
        <p:txBody>
          <a:bodyPr>
            <a:noAutofit/>
          </a:bodyPr>
          <a:lstStyle/>
          <a:p>
            <a:pPr marL="742950" lvl="2" indent="-285750" eaLnBrk="0" fontAlgn="base" hangingPunct="0">
              <a:lnSpc>
                <a:spcPct val="107000"/>
              </a:lnSpc>
              <a:spcBef>
                <a:spcPct val="0"/>
              </a:spcBef>
              <a:spcAft>
                <a:spcPct val="0"/>
              </a:spcAft>
              <a:buFont typeface="Wingdings" panose="05000000000000000000" pitchFamily="2" charset="2"/>
              <a:buChar char="§"/>
            </a:pPr>
            <a:r>
              <a:rPr lang="en-US" altLang="en-US" sz="3000" kern="0" dirty="0">
                <a:solidFill>
                  <a:srgbClr val="000000"/>
                </a:solidFill>
                <a:ea typeface="Calibri" panose="020F0502020204030204" pitchFamily="34" charset="0"/>
                <a:cs typeface="Times New Roman" panose="02020603050405020304" pitchFamily="18" charset="0"/>
              </a:rPr>
              <a:t>OPS employees eligible for state benefits when expected to work 30+ hours on average (.75 FTE)</a:t>
            </a:r>
          </a:p>
          <a:p>
            <a:pPr marL="742950" lvl="2" indent="-285750" eaLnBrk="0" fontAlgn="base" hangingPunct="0">
              <a:lnSpc>
                <a:spcPct val="107000"/>
              </a:lnSpc>
              <a:spcBef>
                <a:spcPct val="0"/>
              </a:spcBef>
              <a:spcAft>
                <a:spcPct val="0"/>
              </a:spcAft>
              <a:buFont typeface="Wingdings" panose="05000000000000000000" pitchFamily="2" charset="2"/>
              <a:buChar char="§"/>
            </a:pPr>
            <a:r>
              <a:rPr lang="en-US" altLang="en-US" sz="3000" kern="0" dirty="0">
                <a:solidFill>
                  <a:srgbClr val="000000"/>
                </a:solidFill>
                <a:ea typeface="Calibri" panose="020F0502020204030204" pitchFamily="34" charset="0"/>
                <a:cs typeface="Times New Roman" panose="02020603050405020304" pitchFamily="18" charset="0"/>
              </a:rPr>
              <a:t>Applicable to:</a:t>
            </a:r>
          </a:p>
          <a:p>
            <a:pPr marL="1200150" lvl="3" indent="-285750" eaLnBrk="0" fontAlgn="base" hangingPunct="0">
              <a:lnSpc>
                <a:spcPct val="107000"/>
              </a:lnSpc>
              <a:spcBef>
                <a:spcPct val="0"/>
              </a:spcBef>
              <a:spcAft>
                <a:spcPct val="0"/>
              </a:spcAft>
              <a:buFont typeface="Wingdings" panose="05000000000000000000" pitchFamily="2" charset="2"/>
              <a:buChar char="§"/>
            </a:pPr>
            <a:r>
              <a:rPr lang="en-US" altLang="en-US" sz="3000" kern="0" dirty="0">
                <a:solidFill>
                  <a:srgbClr val="000000"/>
                </a:solidFill>
                <a:ea typeface="Calibri" panose="020F0502020204030204" pitchFamily="34" charset="0"/>
                <a:cs typeface="Times New Roman" panose="02020603050405020304" pitchFamily="18" charset="0"/>
              </a:rPr>
              <a:t>New hires</a:t>
            </a:r>
          </a:p>
          <a:p>
            <a:pPr marL="1200150" lvl="3" indent="-285750" eaLnBrk="0" fontAlgn="base" hangingPunct="0">
              <a:lnSpc>
                <a:spcPct val="107000"/>
              </a:lnSpc>
              <a:spcBef>
                <a:spcPct val="0"/>
              </a:spcBef>
              <a:spcAft>
                <a:spcPct val="0"/>
              </a:spcAft>
              <a:buFont typeface="Wingdings" panose="05000000000000000000" pitchFamily="2" charset="2"/>
              <a:buChar char="§"/>
            </a:pPr>
            <a:r>
              <a:rPr lang="en-US" altLang="en-US" sz="3000" kern="0" dirty="0">
                <a:solidFill>
                  <a:srgbClr val="000000"/>
                </a:solidFill>
                <a:ea typeface="Calibri" panose="020F0502020204030204" pitchFamily="34" charset="0"/>
                <a:cs typeface="Times New Roman" panose="02020603050405020304" pitchFamily="18" charset="0"/>
              </a:rPr>
              <a:t>Internal promotions</a:t>
            </a:r>
          </a:p>
          <a:p>
            <a:pPr marL="1200150" lvl="3" indent="-285750" eaLnBrk="0" fontAlgn="base" hangingPunct="0">
              <a:lnSpc>
                <a:spcPct val="107000"/>
              </a:lnSpc>
              <a:spcBef>
                <a:spcPct val="0"/>
              </a:spcBef>
              <a:spcAft>
                <a:spcPct val="0"/>
              </a:spcAft>
              <a:buFont typeface="Wingdings" panose="05000000000000000000" pitchFamily="2" charset="2"/>
              <a:buChar char="§"/>
            </a:pPr>
            <a:r>
              <a:rPr lang="en-US" altLang="en-US" sz="3000" kern="0" dirty="0">
                <a:solidFill>
                  <a:srgbClr val="000000"/>
                </a:solidFill>
                <a:ea typeface="Calibri" panose="020F0502020204030204" pitchFamily="34" charset="0"/>
                <a:cs typeface="Times New Roman" panose="02020603050405020304" pitchFamily="18" charset="0"/>
              </a:rPr>
              <a:t>Movement to/from other state agencies</a:t>
            </a:r>
          </a:p>
          <a:p>
            <a:pPr marL="1200150" lvl="3" indent="-285750" eaLnBrk="0" fontAlgn="base" hangingPunct="0">
              <a:lnSpc>
                <a:spcPct val="107000"/>
              </a:lnSpc>
              <a:spcBef>
                <a:spcPct val="0"/>
              </a:spcBef>
              <a:spcAft>
                <a:spcPct val="0"/>
              </a:spcAft>
              <a:buFont typeface="Wingdings" panose="05000000000000000000" pitchFamily="2" charset="2"/>
              <a:buChar char="§"/>
            </a:pPr>
            <a:r>
              <a:rPr lang="en-US" altLang="en-US" sz="3000" kern="0" dirty="0">
                <a:solidFill>
                  <a:srgbClr val="000000"/>
                </a:solidFill>
                <a:ea typeface="Calibri" panose="020F0502020204030204" pitchFamily="34" charset="0"/>
                <a:cs typeface="Times New Roman" panose="02020603050405020304" pitchFamily="18" charset="0"/>
              </a:rPr>
              <a:t>Increase in hours without position change (must be reported to PeopleFirst Service Center) </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9731212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909" y="358595"/>
            <a:ext cx="10515600" cy="1325563"/>
          </a:xfrm>
        </p:spPr>
        <p:txBody>
          <a:bodyPr anchor="b"/>
          <a:lstStyle/>
          <a:p>
            <a:r>
              <a:rPr lang="en-US" dirty="0">
                <a:solidFill>
                  <a:srgbClr val="FF6600"/>
                </a:solidFill>
                <a:latin typeface="Century Schoolbook" panose="02040604050505020304" pitchFamily="18" charset="0"/>
              </a:rPr>
              <a:t>Short Work Break for 9/10 Month Employees</a:t>
            </a:r>
          </a:p>
        </p:txBody>
      </p:sp>
      <p:sp>
        <p:nvSpPr>
          <p:cNvPr id="3" name="Content Placeholder 2"/>
          <p:cNvSpPr>
            <a:spLocks noGrp="1"/>
          </p:cNvSpPr>
          <p:nvPr>
            <p:ph idx="1"/>
          </p:nvPr>
        </p:nvSpPr>
        <p:spPr>
          <a:xfrm>
            <a:off x="738131" y="1825625"/>
            <a:ext cx="10615669" cy="3273317"/>
          </a:xfrm>
        </p:spPr>
        <p:txBody>
          <a:bodyPr>
            <a:noAutofit/>
          </a:bodyPr>
          <a:lstStyle/>
          <a:p>
            <a:pPr marL="0" indent="0">
              <a:buNone/>
            </a:pPr>
            <a:endParaRPr lang="en-US" dirty="0"/>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6" name="Rectangle 5"/>
          <p:cNvSpPr/>
          <p:nvPr/>
        </p:nvSpPr>
        <p:spPr>
          <a:xfrm>
            <a:off x="332509" y="1825625"/>
            <a:ext cx="11429999" cy="5929828"/>
          </a:xfrm>
          <a:prstGeom prst="rect">
            <a:avLst/>
          </a:prstGeom>
        </p:spPr>
        <p:txBody>
          <a:bodyPr wrap="square">
            <a:spAutoFit/>
          </a:bodyPr>
          <a:lstStyle/>
          <a:p>
            <a:pPr marL="0" marR="0" lvl="0" indent="0" algn="l" defTabSz="914400" rtl="0" eaLnBrk="1" fontAlgn="auto" latinLnBrk="0" hangingPunct="1">
              <a:lnSpc>
                <a:spcPct val="90000"/>
              </a:lnSpc>
              <a:spcBef>
                <a:spcPts val="1200"/>
              </a:spcBef>
              <a:spcAft>
                <a:spcPts val="0"/>
              </a:spcAft>
              <a:buClrTx/>
              <a:buSzTx/>
              <a:buFontTx/>
              <a:buNone/>
              <a:tabLst/>
              <a:defRPr/>
            </a:pPr>
            <a:r>
              <a:rPr kumimoji="0" lang="en-US" altLang="en-US" sz="2600" b="1" i="0" u="none" strike="noStrike" kern="1200" cap="none" spc="0" normalizeH="0" baseline="0" noProof="0" dirty="0">
                <a:ln>
                  <a:noFill/>
                </a:ln>
                <a:solidFill>
                  <a:prstClr val="black"/>
                </a:solidFill>
                <a:effectLst/>
                <a:uLnTx/>
                <a:uFillTx/>
                <a:latin typeface="Calibri" panose="020F0502020204030204"/>
                <a:ea typeface="+mn-ea"/>
                <a:cs typeface="+mn-cs"/>
              </a:rPr>
              <a:t>SWB preserves benefits eligibility during the summer months</a:t>
            </a:r>
          </a:p>
          <a:p>
            <a:pPr marL="571500" marR="0" lvl="0" indent="-5715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altLang="en-US" sz="2600" b="0" i="0" u="none" strike="noStrike" kern="1200" cap="none" spc="0" normalizeH="0" baseline="0" noProof="0" dirty="0">
                <a:ln>
                  <a:noFill/>
                </a:ln>
                <a:solidFill>
                  <a:prstClr val="black"/>
                </a:solidFill>
                <a:effectLst/>
                <a:uLnTx/>
                <a:uFillTx/>
                <a:latin typeface="Calibri" panose="020F0502020204030204"/>
                <a:ea typeface="+mn-ea"/>
                <a:cs typeface="+mn-cs"/>
              </a:rPr>
              <a:t>No deductions taken over the summer months for UFSelect, GatorCare, and state plans</a:t>
            </a:r>
          </a:p>
          <a:p>
            <a:pPr marL="571500" marR="0" lvl="0" indent="-5715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altLang="en-US" sz="2600" b="0" i="0" u="none" strike="noStrike" kern="1200" cap="none" spc="0" normalizeH="0" baseline="0" noProof="0" dirty="0">
                <a:ln>
                  <a:noFill/>
                </a:ln>
                <a:solidFill>
                  <a:prstClr val="black"/>
                </a:solidFill>
                <a:effectLst/>
                <a:uLnTx/>
                <a:uFillTx/>
                <a:latin typeface="Calibri" panose="020F0502020204030204"/>
                <a:ea typeface="+mn-ea"/>
                <a:cs typeface="+mn-cs"/>
              </a:rPr>
              <a:t>Lapse in summer deductions for 9/10 month employees does </a:t>
            </a:r>
            <a:r>
              <a:rPr kumimoji="0" lang="en-US" altLang="en-US" sz="2600" b="0" i="0" u="sng" strike="noStrike" kern="1200" cap="none" spc="0" normalizeH="0" baseline="0" noProof="0" dirty="0">
                <a:ln>
                  <a:noFill/>
                </a:ln>
                <a:solidFill>
                  <a:prstClr val="black"/>
                </a:solidFill>
                <a:effectLst/>
                <a:uLnTx/>
                <a:uFillTx/>
                <a:latin typeface="Calibri" panose="020F0502020204030204"/>
                <a:ea typeface="+mn-ea"/>
                <a:cs typeface="+mn-cs"/>
              </a:rPr>
              <a:t>not</a:t>
            </a:r>
            <a:r>
              <a:rPr kumimoji="0" lang="en-US" altLang="en-US" sz="2600" b="0" i="0" u="none" strike="noStrike" kern="1200" cap="none" spc="0" normalizeH="0" baseline="0" noProof="0" dirty="0">
                <a:ln>
                  <a:noFill/>
                </a:ln>
                <a:solidFill>
                  <a:prstClr val="black"/>
                </a:solidFill>
                <a:effectLst/>
                <a:uLnTx/>
                <a:uFillTx/>
                <a:latin typeface="Calibri" panose="020F0502020204030204"/>
                <a:ea typeface="+mn-ea"/>
                <a:cs typeface="+mn-cs"/>
              </a:rPr>
              <a:t> affect coverage</a:t>
            </a:r>
          </a:p>
          <a:p>
            <a:pPr marL="457200" marR="0" lvl="0" indent="-4572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altLang="en-US" sz="2600" b="0" i="0" u="none" strike="noStrike" kern="1200" cap="none" spc="0" normalizeH="0" baseline="0" noProof="0" dirty="0">
                <a:ln>
                  <a:noFill/>
                </a:ln>
                <a:solidFill>
                  <a:prstClr val="black"/>
                </a:solidFill>
                <a:effectLst/>
                <a:uLnTx/>
                <a:uFillTx/>
                <a:latin typeface="Calibri" panose="020F0502020204030204"/>
                <a:ea typeface="+mn-ea"/>
                <a:cs typeface="+mn-cs"/>
              </a:rPr>
              <a:t>Last benefits deductions:</a:t>
            </a:r>
          </a:p>
          <a:p>
            <a:pPr marL="1485900" marR="0" lvl="2" indent="-5715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altLang="en-US" sz="2600" b="0" i="0" u="none" strike="noStrike" kern="1200" cap="none" spc="0" normalizeH="0" baseline="0" noProof="0" dirty="0">
                <a:ln>
                  <a:noFill/>
                </a:ln>
                <a:solidFill>
                  <a:prstClr val="black"/>
                </a:solidFill>
                <a:effectLst/>
                <a:uLnTx/>
                <a:uFillTx/>
                <a:latin typeface="Calibri" panose="020F0502020204030204"/>
                <a:ea typeface="+mn-ea"/>
                <a:cs typeface="+mn-cs"/>
              </a:rPr>
              <a:t>April 26 paycheck for UFSelect and/or GatorCare plans</a:t>
            </a:r>
          </a:p>
          <a:p>
            <a:pPr marL="1485900" marR="0" lvl="2" indent="-5715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altLang="en-US" sz="2600" b="0" i="0" u="none" strike="noStrike" kern="1200" cap="none" spc="0" normalizeH="0" baseline="0" noProof="0" dirty="0">
                <a:ln>
                  <a:noFill/>
                </a:ln>
                <a:solidFill>
                  <a:prstClr val="black"/>
                </a:solidFill>
                <a:effectLst/>
                <a:uLnTx/>
                <a:uFillTx/>
                <a:latin typeface="Calibri" panose="020F0502020204030204"/>
                <a:ea typeface="+mn-ea"/>
                <a:cs typeface="+mn-cs"/>
              </a:rPr>
              <a:t>May 10 paycheck for state plans</a:t>
            </a:r>
          </a:p>
          <a:p>
            <a:pPr marL="571500" marR="0" lvl="0" indent="-5715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altLang="en-US" sz="2600" b="0" i="1" u="none" strike="noStrike" kern="1200" cap="none" spc="0" normalizeH="0" baseline="0" noProof="0" dirty="0">
                <a:ln>
                  <a:noFill/>
                </a:ln>
                <a:solidFill>
                  <a:prstClr val="black"/>
                </a:solidFill>
                <a:effectLst/>
                <a:uLnTx/>
                <a:uFillTx/>
                <a:latin typeface="Calibri" panose="020F0502020204030204"/>
                <a:ea typeface="+mn-ea"/>
                <a:cs typeface="+mn-cs"/>
              </a:rPr>
              <a:t>Normal deductions resume in September</a:t>
            </a:r>
          </a:p>
          <a:p>
            <a:pPr marL="571500" marR="0" lvl="0" indent="-5715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en-US" alt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200"/>
              </a:spcBef>
              <a:spcAft>
                <a:spcPts val="0"/>
              </a:spcAft>
              <a:buClrTx/>
              <a:buSzTx/>
              <a:buFontTx/>
              <a:buNone/>
              <a:tabLst/>
              <a:defRPr/>
            </a:pPr>
            <a:endPar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ts val="388"/>
              </a:spcBef>
              <a:spcAft>
                <a:spcPts val="600"/>
              </a:spcAft>
              <a:buClrTx/>
              <a:buSzTx/>
              <a:buFont typeface="Wingdings" panose="05000000000000000000" pitchFamily="2" charset="2"/>
              <a:buChar char="§"/>
              <a:tabLst/>
              <a:defRPr/>
            </a:pPr>
            <a:endParaRPr kumimoji="0" lang="en-US" altLang="en-US" sz="2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57592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909" y="358595"/>
            <a:ext cx="10515600" cy="1325563"/>
          </a:xfrm>
        </p:spPr>
        <p:txBody>
          <a:bodyPr anchor="b"/>
          <a:lstStyle/>
          <a:p>
            <a:r>
              <a:rPr lang="en-US" dirty="0">
                <a:solidFill>
                  <a:srgbClr val="FF6600"/>
                </a:solidFill>
                <a:latin typeface="Century Schoolbook" panose="02040604050505020304" pitchFamily="18" charset="0"/>
              </a:rPr>
              <a:t>Short Work Break for 9/10 Month OPS Employees</a:t>
            </a:r>
          </a:p>
        </p:txBody>
      </p:sp>
      <p:sp>
        <p:nvSpPr>
          <p:cNvPr id="3" name="Content Placeholder 2"/>
          <p:cNvSpPr>
            <a:spLocks noGrp="1"/>
          </p:cNvSpPr>
          <p:nvPr>
            <p:ph idx="1"/>
          </p:nvPr>
        </p:nvSpPr>
        <p:spPr>
          <a:xfrm>
            <a:off x="738131" y="1825625"/>
            <a:ext cx="10615669" cy="3273317"/>
          </a:xfrm>
        </p:spPr>
        <p:txBody>
          <a:bodyPr>
            <a:noAutofit/>
          </a:bodyPr>
          <a:lstStyle/>
          <a:p>
            <a:pPr marL="0" indent="0">
              <a:buNone/>
            </a:pPr>
            <a:endParaRPr lang="en-US" dirty="0"/>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6" name="Rectangle 5"/>
          <p:cNvSpPr/>
          <p:nvPr/>
        </p:nvSpPr>
        <p:spPr>
          <a:xfrm>
            <a:off x="544771" y="1825625"/>
            <a:ext cx="11217738" cy="4495590"/>
          </a:xfrm>
          <a:prstGeom prst="rect">
            <a:avLst/>
          </a:prstGeom>
        </p:spPr>
        <p:txBody>
          <a:bodyPr wrap="square">
            <a:spAutoFit/>
          </a:bodyPr>
          <a:lstStyle/>
          <a:p>
            <a:pPr marL="571500" marR="0" lvl="0" indent="-571500" algn="l" defTabSz="914400" rtl="0" eaLnBrk="0" fontAlgn="base" latinLnBrk="0" hangingPunct="0">
              <a:lnSpc>
                <a:spcPct val="90000"/>
              </a:lnSpc>
              <a:spcBef>
                <a:spcPts val="120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0000"/>
                </a:solidFill>
                <a:effectLst/>
                <a:uLnTx/>
                <a:uFillTx/>
                <a:latin typeface="Calibri" panose="020F0502020204030204"/>
                <a:ea typeface="+mn-ea"/>
                <a:cs typeface="+mn-cs"/>
              </a:rPr>
              <a:t>OPS 9/10 month appointments returning for fall—place on SWB similar to regular 9/10 month faculty</a:t>
            </a:r>
          </a:p>
          <a:p>
            <a:pPr marL="571500" marR="0" lvl="0" indent="-5715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mn-ea"/>
                <a:cs typeface="+mn-cs"/>
              </a:rPr>
              <a:t>SWB is not calculated in the OPS employee’s OE Measurement Period to determine benefits eligibility</a:t>
            </a:r>
          </a:p>
          <a:p>
            <a:pPr marL="571500" marR="0" lvl="0" indent="-5715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mn-ea"/>
                <a:cs typeface="+mn-cs"/>
              </a:rPr>
              <a:t>9/10 month employee </a:t>
            </a:r>
            <a:r>
              <a:rPr kumimoji="0" lang="en-US" altLang="en-US" sz="3200" b="0" i="0" u="sng" strike="noStrike" kern="1200" cap="none" spc="0" normalizeH="0" baseline="0" noProof="0" dirty="0">
                <a:ln>
                  <a:noFill/>
                </a:ln>
                <a:solidFill>
                  <a:prstClr val="black"/>
                </a:solidFill>
                <a:effectLst/>
                <a:uLnTx/>
                <a:uFillTx/>
                <a:latin typeface="Calibri" panose="020F0502020204030204"/>
                <a:ea typeface="+mn-ea"/>
                <a:cs typeface="+mn-cs"/>
              </a:rPr>
              <a:t>not</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mn-ea"/>
                <a:cs typeface="+mn-cs"/>
              </a:rPr>
              <a:t> returning immediately after the summer—job should be terminated in People Soft (benefits will terminate)</a:t>
            </a:r>
          </a:p>
          <a:p>
            <a:pPr marL="571500" marR="0" lvl="0" indent="-5715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ts val="388"/>
              </a:spcBef>
              <a:spcAft>
                <a:spcPts val="600"/>
              </a:spcAft>
              <a:buClrTx/>
              <a:buSzTx/>
              <a:buFont typeface="Wingdings" panose="05000000000000000000" pitchFamily="2" charset="2"/>
              <a:buChar char="§"/>
              <a:tabLst/>
              <a:defRPr/>
            </a:pPr>
            <a:endParaRPr kumimoji="0" lang="en-US" altLang="en-US" sz="2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70633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3" y="387159"/>
            <a:ext cx="10515600" cy="1325563"/>
          </a:xfrm>
        </p:spPr>
        <p:txBody>
          <a:bodyPr anchor="b"/>
          <a:lstStyle/>
          <a:p>
            <a:r>
              <a:rPr lang="en-US" dirty="0">
                <a:solidFill>
                  <a:srgbClr val="FF6600"/>
                </a:solidFill>
                <a:latin typeface="Century Schoolbook" panose="02040604050505020304" pitchFamily="18" charset="0"/>
              </a:rPr>
              <a:t>UFHR Benefits Resources</a:t>
            </a:r>
          </a:p>
        </p:txBody>
      </p:sp>
      <p:sp>
        <p:nvSpPr>
          <p:cNvPr id="3" name="Content Placeholder 2"/>
          <p:cNvSpPr>
            <a:spLocks noGrp="1"/>
          </p:cNvSpPr>
          <p:nvPr>
            <p:ph idx="1"/>
          </p:nvPr>
        </p:nvSpPr>
        <p:spPr>
          <a:xfrm>
            <a:off x="738131" y="1825625"/>
            <a:ext cx="11039341" cy="1886839"/>
          </a:xfrm>
        </p:spPr>
        <p:txBody>
          <a:bodyPr>
            <a:noAutofit/>
          </a:bodyPr>
          <a:lstStyle/>
          <a:p>
            <a:pPr marL="742950" lvl="2" indent="-285750" eaLnBrk="0" fontAlgn="base" hangingPunct="0">
              <a:lnSpc>
                <a:spcPct val="107000"/>
              </a:lnSpc>
              <a:spcBef>
                <a:spcPts val="600"/>
              </a:spcBef>
              <a:spcAft>
                <a:spcPct val="0"/>
              </a:spcAft>
              <a:buFont typeface="Wingdings" panose="05000000000000000000" pitchFamily="2" charset="2"/>
              <a:buChar char="§"/>
            </a:pPr>
            <a:r>
              <a:rPr lang="en-US" altLang="en-US" sz="2800" kern="0" dirty="0">
                <a:solidFill>
                  <a:srgbClr val="000000"/>
                </a:solidFill>
                <a:latin typeface="Arial"/>
                <a:ea typeface="Calibri" panose="020F0502020204030204" pitchFamily="34" charset="0"/>
                <a:cs typeface="Times New Roman" panose="02020603050405020304" pitchFamily="18" charset="0"/>
              </a:rPr>
              <a:t>              </a:t>
            </a:r>
            <a:r>
              <a:rPr lang="en-US" altLang="en-US" sz="2700" kern="0" dirty="0">
                <a:solidFill>
                  <a:srgbClr val="000000"/>
                </a:solidFill>
                <a:ea typeface="Calibri" panose="020F0502020204030204" pitchFamily="34" charset="0"/>
                <a:cs typeface="Times New Roman" panose="02020603050405020304" pitchFamily="18" charset="0"/>
              </a:rPr>
              <a:t>(</a:t>
            </a:r>
            <a:r>
              <a:rPr lang="en-US" altLang="en-US" sz="2700" kern="0" dirty="0">
                <a:solidFill>
                  <a:srgbClr val="000000"/>
                </a:solidFill>
                <a:ea typeface="Calibri" panose="020F0502020204030204" pitchFamily="34" charset="0"/>
                <a:cs typeface="Times New Roman" panose="02020603050405020304" pitchFamily="18" charset="0"/>
                <a:hlinkClick r:id="rId3"/>
              </a:rPr>
              <a:t>online</a:t>
            </a:r>
            <a:r>
              <a:rPr lang="en-US" altLang="en-US" sz="2700" kern="0" dirty="0">
                <a:solidFill>
                  <a:srgbClr val="000000"/>
                </a:solidFill>
                <a:ea typeface="Calibri" panose="020F0502020204030204" pitchFamily="34" charset="0"/>
                <a:cs typeface="Times New Roman" panose="02020603050405020304" pitchFamily="18" charset="0"/>
              </a:rPr>
              <a:t> virtual benefits counselor)</a:t>
            </a:r>
          </a:p>
          <a:p>
            <a:pPr marL="742950" lvl="2" indent="-285750" eaLnBrk="0" fontAlgn="base" hangingPunct="0">
              <a:lnSpc>
                <a:spcPct val="107000"/>
              </a:lnSpc>
              <a:spcBef>
                <a:spcPts val="600"/>
              </a:spcBef>
              <a:spcAft>
                <a:spcPct val="0"/>
              </a:spcAft>
              <a:buFont typeface="Wingdings" panose="05000000000000000000" pitchFamily="2" charset="2"/>
              <a:buChar char="§"/>
            </a:pPr>
            <a:r>
              <a:rPr lang="en-US" altLang="en-US" sz="2700" kern="0" dirty="0">
                <a:solidFill>
                  <a:srgbClr val="000000"/>
                </a:solidFill>
                <a:ea typeface="Calibri" panose="020F0502020204030204" pitchFamily="34" charset="0"/>
                <a:cs typeface="Times New Roman" panose="02020603050405020304" pitchFamily="18" charset="0"/>
              </a:rPr>
              <a:t>UFHR </a:t>
            </a:r>
            <a:r>
              <a:rPr lang="en-US" altLang="en-US" sz="2700" kern="0" dirty="0">
                <a:solidFill>
                  <a:srgbClr val="000000"/>
                </a:solidFill>
                <a:ea typeface="Calibri" panose="020F0502020204030204" pitchFamily="34" charset="0"/>
                <a:cs typeface="Times New Roman" panose="02020603050405020304" pitchFamily="18" charset="0"/>
                <a:hlinkClick r:id="rId4"/>
              </a:rPr>
              <a:t>Benefits &amp; Rewards website </a:t>
            </a:r>
            <a:r>
              <a:rPr lang="en-US" altLang="en-US" sz="2700" kern="0" dirty="0">
                <a:solidFill>
                  <a:srgbClr val="000000"/>
                </a:solidFill>
                <a:ea typeface="Calibri" panose="020F0502020204030204" pitchFamily="34" charset="0"/>
                <a:cs typeface="Times New Roman" panose="02020603050405020304" pitchFamily="18" charset="0"/>
              </a:rPr>
              <a:t>“Latest News”</a:t>
            </a:r>
          </a:p>
          <a:p>
            <a:pPr marL="742950" lvl="2" indent="-285750" eaLnBrk="0" fontAlgn="base" hangingPunct="0">
              <a:lnSpc>
                <a:spcPct val="107000"/>
              </a:lnSpc>
              <a:spcBef>
                <a:spcPts val="600"/>
              </a:spcBef>
              <a:spcAft>
                <a:spcPct val="0"/>
              </a:spcAft>
              <a:buFont typeface="Wingdings" panose="05000000000000000000" pitchFamily="2" charset="2"/>
              <a:buChar char="§"/>
            </a:pPr>
            <a:r>
              <a:rPr lang="en-US" altLang="en-US" sz="2700" kern="0" dirty="0">
                <a:solidFill>
                  <a:srgbClr val="000000"/>
                </a:solidFill>
                <a:ea typeface="Calibri" panose="020F0502020204030204" pitchFamily="34" charset="0"/>
                <a:cs typeface="Times New Roman" panose="02020603050405020304" pitchFamily="18" charset="0"/>
                <a:hlinkClick r:id="rId5"/>
              </a:rPr>
              <a:t>UF at Work</a:t>
            </a:r>
            <a:r>
              <a:rPr lang="en-US" altLang="en-US" sz="2700" kern="0" dirty="0">
                <a:solidFill>
                  <a:srgbClr val="000000"/>
                </a:solidFill>
                <a:ea typeface="Calibri" panose="020F0502020204030204" pitchFamily="34" charset="0"/>
                <a:cs typeface="Times New Roman" panose="02020603050405020304" pitchFamily="18" charset="0"/>
              </a:rPr>
              <a:t> newsletter articles</a:t>
            </a:r>
          </a:p>
          <a:p>
            <a:pPr marL="742950" lvl="2" indent="-285750" eaLnBrk="0" fontAlgn="base" hangingPunct="0">
              <a:lnSpc>
                <a:spcPct val="107000"/>
              </a:lnSpc>
              <a:spcBef>
                <a:spcPts val="600"/>
              </a:spcBef>
              <a:spcAft>
                <a:spcPct val="0"/>
              </a:spcAft>
              <a:buFont typeface="Wingdings" panose="05000000000000000000" pitchFamily="2" charset="2"/>
              <a:buChar char="§"/>
            </a:pPr>
            <a:r>
              <a:rPr lang="en-US" altLang="en-US" sz="2700" kern="0" dirty="0">
                <a:solidFill>
                  <a:srgbClr val="000000"/>
                </a:solidFill>
                <a:ea typeface="Calibri" panose="020F0502020204030204" pitchFamily="34" charset="0"/>
                <a:cs typeface="Times New Roman" panose="02020603050405020304" pitchFamily="18" charset="0"/>
              </a:rPr>
              <a:t>Contact a UFHR Benefits Specialist:</a:t>
            </a:r>
          </a:p>
          <a:p>
            <a:pPr marL="1200150" lvl="3" indent="-285750" eaLnBrk="0" fontAlgn="base" hangingPunct="0">
              <a:lnSpc>
                <a:spcPct val="107000"/>
              </a:lnSpc>
              <a:spcBef>
                <a:spcPts val="600"/>
              </a:spcBef>
              <a:spcAft>
                <a:spcPct val="0"/>
              </a:spcAft>
              <a:buFont typeface="Wingdings" panose="05000000000000000000" pitchFamily="2" charset="2"/>
              <a:buChar char="§"/>
            </a:pPr>
            <a:r>
              <a:rPr lang="en-US" altLang="en-US" sz="2700" kern="0" dirty="0">
                <a:solidFill>
                  <a:srgbClr val="000000"/>
                </a:solidFill>
                <a:ea typeface="Calibri" panose="020F0502020204030204" pitchFamily="34" charset="0"/>
                <a:cs typeface="Times New Roman" panose="02020603050405020304" pitchFamily="18" charset="0"/>
              </a:rPr>
              <a:t>Call (352) 392-2477</a:t>
            </a:r>
          </a:p>
          <a:p>
            <a:pPr marL="1200150" lvl="3" indent="-285750" eaLnBrk="0" fontAlgn="base" hangingPunct="0">
              <a:lnSpc>
                <a:spcPct val="107000"/>
              </a:lnSpc>
              <a:spcBef>
                <a:spcPts val="600"/>
              </a:spcBef>
              <a:spcAft>
                <a:spcPct val="0"/>
              </a:spcAft>
              <a:buFont typeface="Wingdings" panose="05000000000000000000" pitchFamily="2" charset="2"/>
              <a:buChar char="§"/>
            </a:pPr>
            <a:r>
              <a:rPr lang="en-US" altLang="en-US" sz="2700" kern="0" dirty="0">
                <a:solidFill>
                  <a:srgbClr val="000000"/>
                </a:solidFill>
                <a:ea typeface="Calibri" panose="020F0502020204030204" pitchFamily="34" charset="0"/>
                <a:cs typeface="Times New Roman" panose="02020603050405020304" pitchFamily="18" charset="0"/>
              </a:rPr>
              <a:t>Email </a:t>
            </a:r>
            <a:r>
              <a:rPr lang="en-US" altLang="en-US" sz="2700" kern="0" dirty="0">
                <a:solidFill>
                  <a:srgbClr val="000000"/>
                </a:solidFill>
                <a:ea typeface="Calibri" panose="020F0502020204030204" pitchFamily="34" charset="0"/>
                <a:cs typeface="Times New Roman" panose="02020603050405020304" pitchFamily="18" charset="0"/>
                <a:hlinkClick r:id="rId6"/>
              </a:rPr>
              <a:t>benefits@ufl.edu</a:t>
            </a:r>
            <a:endParaRPr lang="en-US" altLang="en-US" sz="2700" kern="0" dirty="0">
              <a:solidFill>
                <a:srgbClr val="000000"/>
              </a:solidFill>
              <a:ea typeface="Calibri" panose="020F0502020204030204" pitchFamily="34" charset="0"/>
              <a:cs typeface="Times New Roman" panose="02020603050405020304" pitchFamily="18" charset="0"/>
            </a:endParaRPr>
          </a:p>
          <a:p>
            <a:pPr marL="1200150" lvl="3" indent="-285750" eaLnBrk="0" fontAlgn="base" hangingPunct="0">
              <a:lnSpc>
                <a:spcPct val="107000"/>
              </a:lnSpc>
              <a:spcBef>
                <a:spcPts val="600"/>
              </a:spcBef>
              <a:spcAft>
                <a:spcPct val="0"/>
              </a:spcAft>
              <a:buFont typeface="Wingdings" panose="05000000000000000000" pitchFamily="2" charset="2"/>
              <a:buChar char="§"/>
            </a:pPr>
            <a:r>
              <a:rPr lang="en-US" altLang="en-US" sz="2700" kern="0" dirty="0">
                <a:solidFill>
                  <a:srgbClr val="000000"/>
                </a:solidFill>
                <a:ea typeface="Calibri" panose="020F0502020204030204" pitchFamily="34" charset="0"/>
                <a:cs typeface="Times New Roman" panose="02020603050405020304" pitchFamily="18" charset="0"/>
                <a:hlinkClick r:id="rId7"/>
              </a:rPr>
              <a:t>Schedule an appointment</a:t>
            </a:r>
            <a:r>
              <a:rPr lang="en-US" altLang="en-US" sz="2700" kern="0" dirty="0">
                <a:solidFill>
                  <a:srgbClr val="000000"/>
                </a:solidFill>
                <a:ea typeface="Calibri" panose="020F0502020204030204" pitchFamily="34" charset="0"/>
                <a:cs typeface="Times New Roman" panose="02020603050405020304" pitchFamily="18" charset="0"/>
              </a:rPr>
              <a:t> </a:t>
            </a:r>
          </a:p>
          <a:p>
            <a:pPr marL="1200150" lvl="3" indent="-285750" eaLnBrk="0" fontAlgn="base" hangingPunct="0">
              <a:lnSpc>
                <a:spcPct val="107000"/>
              </a:lnSpc>
              <a:spcBef>
                <a:spcPts val="600"/>
              </a:spcBef>
              <a:spcAft>
                <a:spcPct val="0"/>
              </a:spcAft>
              <a:buFont typeface="Wingdings" panose="05000000000000000000" pitchFamily="2" charset="2"/>
              <a:buChar char="§"/>
            </a:pPr>
            <a:r>
              <a:rPr lang="en-US" altLang="en-US" sz="2700" kern="0" dirty="0">
                <a:solidFill>
                  <a:srgbClr val="000000"/>
                </a:solidFill>
                <a:ea typeface="Calibri" panose="020F0502020204030204" pitchFamily="34" charset="0"/>
                <a:cs typeface="Times New Roman" panose="02020603050405020304" pitchFamily="18" charset="0"/>
              </a:rPr>
              <a:t>Use our </a:t>
            </a:r>
            <a:r>
              <a:rPr lang="en-US" altLang="en-US" sz="2700" kern="0" dirty="0">
                <a:solidFill>
                  <a:srgbClr val="000000"/>
                </a:solidFill>
                <a:ea typeface="Calibri" panose="020F0502020204030204" pitchFamily="34" charset="0"/>
                <a:cs typeface="Times New Roman" panose="02020603050405020304" pitchFamily="18" charset="0"/>
                <a:hlinkClick r:id="rId8"/>
              </a:rPr>
              <a:t>Contact Form</a:t>
            </a:r>
            <a:r>
              <a:rPr lang="en-US" altLang="en-US" sz="2700" kern="0" dirty="0">
                <a:solidFill>
                  <a:srgbClr val="000000"/>
                </a:solidFill>
                <a:ea typeface="Calibri" panose="020F0502020204030204" pitchFamily="34" charset="0"/>
                <a:cs typeface="Times New Roman" panose="02020603050405020304" pitchFamily="18" charset="0"/>
              </a:rPr>
              <a:t> (found on UFHR Benefits website)</a:t>
            </a:r>
          </a:p>
          <a:p>
            <a:pPr marL="1200150" lvl="3" indent="-285750" eaLnBrk="0" fontAlgn="base" hangingPunct="0">
              <a:lnSpc>
                <a:spcPct val="107000"/>
              </a:lnSpc>
              <a:spcBef>
                <a:spcPct val="0"/>
              </a:spcBef>
              <a:spcAft>
                <a:spcPct val="0"/>
              </a:spcAft>
              <a:buFont typeface="Wingdings" panose="05000000000000000000" pitchFamily="2" charset="2"/>
              <a:buChar char="§"/>
            </a:pPr>
            <a:endParaRPr lang="en-US" altLang="en-US" sz="2700" kern="0" dirty="0">
              <a:solidFill>
                <a:srgbClr val="000000"/>
              </a:solidFill>
              <a:ea typeface="Calibri" panose="020F0502020204030204" pitchFamily="34" charset="0"/>
              <a:cs typeface="Times New Roman" panose="02020603050405020304" pitchFamily="18" charset="0"/>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9"/>
          <a:stretch>
            <a:fillRect/>
          </a:stretch>
        </p:blipFill>
        <p:spPr>
          <a:xfrm>
            <a:off x="116200" y="121004"/>
            <a:ext cx="857143" cy="704762"/>
          </a:xfrm>
          <a:prstGeom prst="rect">
            <a:avLst/>
          </a:prstGeom>
        </p:spPr>
      </p:pic>
      <p:pic>
        <p:nvPicPr>
          <p:cNvPr id="9" name="Picture 6">
            <a:hlinkClick r:id="rId3"/>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682496" y="1855934"/>
            <a:ext cx="1223745" cy="43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759952" y="2460870"/>
            <a:ext cx="2728991" cy="2728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12" cstate="print">
            <a:duotone>
              <a:prstClr val="black"/>
              <a:schemeClr val="accent1">
                <a:tint val="45000"/>
                <a:satMod val="400000"/>
              </a:schemeClr>
            </a:duotone>
            <a:extLst>
              <a:ext uri="{BEBA8EAE-BF5A-486C-A8C5-ECC9F3942E4B}">
                <a14:imgProps xmlns:a14="http://schemas.microsoft.com/office/drawing/2010/main">
                  <a14:imgLayer r:embed="rId13">
                    <a14:imgEffect>
                      <a14:colorTemperature colorTemp="7493"/>
                    </a14:imgEffect>
                    <a14:imgEffect>
                      <a14:saturation sat="151000"/>
                    </a14:imgEffect>
                  </a14:imgLayer>
                </a14:imgProps>
              </a:ext>
              <a:ext uri="{28A0092B-C50C-407E-A947-70E740481C1C}">
                <a14:useLocalDpi xmlns:a14="http://schemas.microsoft.com/office/drawing/2010/main" val="0"/>
              </a:ext>
            </a:extLst>
          </a:blip>
          <a:stretch>
            <a:fillRect/>
          </a:stretch>
        </p:blipFill>
        <p:spPr>
          <a:xfrm rot="537616">
            <a:off x="9084605" y="1523397"/>
            <a:ext cx="1417048" cy="1417048"/>
          </a:xfrm>
          <a:prstGeom prst="rect">
            <a:avLst/>
          </a:prstGeom>
        </p:spPr>
      </p:pic>
      <p:pic>
        <p:nvPicPr>
          <p:cNvPr id="16" name="Picture 15"/>
          <p:cNvPicPr>
            <a:picLocks noChangeAspect="1"/>
          </p:cNvPicPr>
          <p:nvPr/>
        </p:nvPicPr>
        <p:blipFill>
          <a:blip r:embed="rId14" cstate="print">
            <a:extLst>
              <a:ext uri="{BEBA8EAE-BF5A-486C-A8C5-ECC9F3942E4B}">
                <a14:imgProps xmlns:a14="http://schemas.microsoft.com/office/drawing/2010/main">
                  <a14:imgLayer r:embed="rId15">
                    <a14:imgEffect>
                      <a14:colorTemperature colorTemp="1500"/>
                    </a14:imgEffect>
                    <a14:imgEffect>
                      <a14:saturation sat="129000"/>
                    </a14:imgEffect>
                  </a14:imgLayer>
                </a14:imgProps>
              </a:ext>
              <a:ext uri="{28A0092B-C50C-407E-A947-70E740481C1C}">
                <a14:useLocalDpi xmlns:a14="http://schemas.microsoft.com/office/drawing/2010/main" val="0"/>
              </a:ext>
            </a:extLst>
          </a:blip>
          <a:stretch>
            <a:fillRect/>
          </a:stretch>
        </p:blipFill>
        <p:spPr>
          <a:xfrm rot="19530674">
            <a:off x="8763292" y="2197878"/>
            <a:ext cx="846577" cy="846577"/>
          </a:xfrm>
          <a:prstGeom prst="rect">
            <a:avLst/>
          </a:prstGeom>
        </p:spPr>
      </p:pic>
      <p:pic>
        <p:nvPicPr>
          <p:cNvPr id="17" name="Picture 16"/>
          <p:cNvPicPr>
            <a:picLocks noChangeAspect="1"/>
          </p:cNvPicPr>
          <p:nvPr/>
        </p:nvPicPr>
        <p:blipFill>
          <a:blip r:embed="rId16" cstate="print">
            <a:duotone>
              <a:prstClr val="black"/>
              <a:schemeClr val="accent5">
                <a:tint val="45000"/>
                <a:satMod val="400000"/>
              </a:schemeClr>
            </a:duotone>
            <a:extLst>
              <a:ext uri="{BEBA8EAE-BF5A-486C-A8C5-ECC9F3942E4B}">
                <a14:imgProps xmlns:a14="http://schemas.microsoft.com/office/drawing/2010/main">
                  <a14:imgLayer r:embed="rId17">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rot="1646745">
            <a:off x="10041322" y="2197877"/>
            <a:ext cx="846577" cy="846577"/>
          </a:xfrm>
          <a:prstGeom prst="rect">
            <a:avLst/>
          </a:prstGeom>
        </p:spPr>
      </p:pic>
    </p:spTree>
    <p:extLst>
      <p:ext uri="{BB962C8B-B14F-4D97-AF65-F5344CB8AC3E}">
        <p14:creationId xmlns:p14="http://schemas.microsoft.com/office/powerpoint/2010/main" val="1563944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Important Dates</a:t>
            </a:r>
          </a:p>
        </p:txBody>
      </p:sp>
      <p:sp>
        <p:nvSpPr>
          <p:cNvPr id="5" name="Content Placeholder 4"/>
          <p:cNvSpPr>
            <a:spLocks noGrp="1"/>
          </p:cNvSpPr>
          <p:nvPr>
            <p:ph idx="1"/>
          </p:nvPr>
        </p:nvSpPr>
        <p:spPr>
          <a:xfrm>
            <a:off x="838199" y="1825625"/>
            <a:ext cx="11240069" cy="4001970"/>
          </a:xfrm>
        </p:spPr>
        <p:txBody>
          <a:bodyPr>
            <a:normAutofit/>
          </a:bodyPr>
          <a:lstStyle/>
          <a:p>
            <a:pPr>
              <a:defRPr/>
            </a:pPr>
            <a:endParaRPr lang="en-US" altLang="en-US" dirty="0"/>
          </a:p>
          <a:p>
            <a:pPr>
              <a:defRPr/>
            </a:pPr>
            <a:r>
              <a:rPr lang="en-US" altLang="en-US" sz="3200" dirty="0"/>
              <a:t>Flexible Spending Account Claim Submission Deadline –           April 15, 2019</a:t>
            </a:r>
          </a:p>
          <a:p>
            <a:pPr>
              <a:defRPr/>
            </a:pPr>
            <a:r>
              <a:rPr lang="en-US" altLang="en-US" sz="3200" dirty="0"/>
              <a:t>GBAS Spring Institute – April 17, 2019; Emerson Hall-President’s Ballroom; 8:30 a.m.-3:30 p.m.; Contact:  </a:t>
            </a:r>
            <a:r>
              <a:rPr lang="en-US" altLang="en-US" sz="3200" dirty="0">
                <a:hlinkClick r:id="rId2"/>
              </a:rPr>
              <a:t>gcadwallader@ufl.edu</a:t>
            </a:r>
            <a:r>
              <a:rPr lang="en-US" altLang="en-US" sz="3200" dirty="0"/>
              <a:t> </a:t>
            </a:r>
          </a:p>
          <a:p>
            <a:pPr>
              <a:defRPr/>
            </a:pPr>
            <a:r>
              <a:rPr lang="en-US" altLang="en-US" sz="3200" b="1" dirty="0"/>
              <a:t>Next HR Forum – May 1, 2019</a:t>
            </a:r>
            <a:r>
              <a:rPr lang="en-US" altLang="en-US" sz="3200" dirty="0"/>
              <a:t> – 130 Bryan Hall (Warrington College of Business)</a:t>
            </a:r>
          </a:p>
        </p:txBody>
      </p:sp>
    </p:spTree>
    <p:extLst>
      <p:ext uri="{BB962C8B-B14F-4D97-AF65-F5344CB8AC3E}">
        <p14:creationId xmlns:p14="http://schemas.microsoft.com/office/powerpoint/2010/main" val="11397430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2508" b="4699"/>
          <a:stretch/>
        </p:blipFill>
        <p:spPr>
          <a:xfrm>
            <a:off x="-10633" y="579939"/>
            <a:ext cx="12202632" cy="4908144"/>
          </a:xfrm>
          <a:prstGeom prst="rect">
            <a:avLst/>
          </a:prstGeom>
        </p:spPr>
      </p:pic>
      <p:pic>
        <p:nvPicPr>
          <p:cNvPr id="5" name="Picture 4"/>
          <p:cNvPicPr>
            <a:picLocks noChangeAspect="1"/>
          </p:cNvPicPr>
          <p:nvPr/>
        </p:nvPicPr>
        <p:blipFill>
          <a:blip r:embed="rId3"/>
          <a:stretch>
            <a:fillRect/>
          </a:stretch>
        </p:blipFill>
        <p:spPr>
          <a:xfrm>
            <a:off x="342953" y="304844"/>
            <a:ext cx="857143" cy="704762"/>
          </a:xfrm>
          <a:prstGeom prst="rect">
            <a:avLst/>
          </a:prstGeom>
        </p:spPr>
      </p:pic>
      <p:sp>
        <p:nvSpPr>
          <p:cNvPr id="12" name="Title 11"/>
          <p:cNvSpPr>
            <a:spLocks noGrp="1"/>
          </p:cNvSpPr>
          <p:nvPr>
            <p:ph type="title" idx="4294967295"/>
          </p:nvPr>
        </p:nvSpPr>
        <p:spPr>
          <a:xfrm>
            <a:off x="1988771" y="1792452"/>
            <a:ext cx="8203824" cy="2826613"/>
          </a:xfrm>
          <a:solidFill>
            <a:srgbClr val="002060">
              <a:alpha val="51000"/>
            </a:srgbClr>
          </a:solidFill>
        </p:spPr>
        <p:txBody>
          <a:bodyPr anchor="ctr">
            <a:noAutofit/>
          </a:bodyPr>
          <a:lstStyle/>
          <a:p>
            <a:pPr algn="ctr"/>
            <a:r>
              <a:rPr lang="en-US" sz="5400" b="1" dirty="0">
                <a:solidFill>
                  <a:schemeClr val="bg1"/>
                </a:solidFill>
              </a:rPr>
              <a:t>Thank you </a:t>
            </a:r>
            <a:br>
              <a:rPr lang="en-US" sz="5400" b="1" dirty="0">
                <a:solidFill>
                  <a:schemeClr val="bg1"/>
                </a:solidFill>
              </a:rPr>
            </a:br>
            <a:r>
              <a:rPr lang="en-US" sz="5400" b="1" dirty="0">
                <a:solidFill>
                  <a:schemeClr val="bg1"/>
                </a:solidFill>
              </a:rPr>
              <a:t>for attending the </a:t>
            </a:r>
            <a:br>
              <a:rPr lang="en-US" sz="5400" b="1" dirty="0">
                <a:solidFill>
                  <a:schemeClr val="bg1"/>
                </a:solidFill>
              </a:rPr>
            </a:br>
            <a:r>
              <a:rPr lang="en-US" sz="5400" b="1" dirty="0">
                <a:solidFill>
                  <a:schemeClr val="bg1"/>
                </a:solidFill>
              </a:rPr>
              <a:t>HR Forum</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8625" y="5871182"/>
            <a:ext cx="2474976" cy="682752"/>
          </a:xfrm>
          <a:prstGeom prst="rect">
            <a:avLst/>
          </a:prstGeom>
        </p:spPr>
      </p:pic>
    </p:spTree>
    <p:extLst>
      <p:ext uri="{BB962C8B-B14F-4D97-AF65-F5344CB8AC3E}">
        <p14:creationId xmlns:p14="http://schemas.microsoft.com/office/powerpoint/2010/main" val="100527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4"/>
          <a:srcRect b="1026"/>
          <a:stretch/>
        </p:blipFill>
        <p:spPr>
          <a:xfrm>
            <a:off x="0" y="0"/>
            <a:ext cx="12192000" cy="6887226"/>
          </a:xfrm>
          <a:prstGeom prst="rect">
            <a:avLst/>
          </a:prstGeom>
        </p:spPr>
      </p:pic>
      <p:sp>
        <p:nvSpPr>
          <p:cNvPr id="2" name="Title 1"/>
          <p:cNvSpPr>
            <a:spLocks noGrp="1"/>
          </p:cNvSpPr>
          <p:nvPr>
            <p:ph type="title"/>
          </p:nvPr>
        </p:nvSpPr>
        <p:spPr>
          <a:xfrm>
            <a:off x="838200" y="198875"/>
            <a:ext cx="10515600" cy="1325563"/>
          </a:xfrm>
        </p:spPr>
        <p:txBody>
          <a:bodyPr anchor="b">
            <a:normAutofit/>
          </a:bodyPr>
          <a:lstStyle/>
          <a:p>
            <a:r>
              <a:rPr lang="en-US" sz="4000" dirty="0">
                <a:solidFill>
                  <a:srgbClr val="FF6600"/>
                </a:solidFill>
                <a:latin typeface="Century Schoolbook" panose="02040604050505020304" pitchFamily="18" charset="0"/>
              </a:rPr>
              <a:t>SCOPE</a:t>
            </a:r>
          </a:p>
        </p:txBody>
      </p:sp>
      <p:cxnSp>
        <p:nvCxnSpPr>
          <p:cNvPr id="5" name="Straight Connector 4"/>
          <p:cNvCxnSpPr/>
          <p:nvPr/>
        </p:nvCxnSpPr>
        <p:spPr>
          <a:xfrm>
            <a:off x="738131" y="15132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5"/>
          <a:stretch>
            <a:fillRect/>
          </a:stretch>
        </p:blipFill>
        <p:spPr>
          <a:xfrm>
            <a:off x="116200" y="121004"/>
            <a:ext cx="857143" cy="704762"/>
          </a:xfrm>
          <a:prstGeom prst="rect">
            <a:avLst/>
          </a:prstGeom>
        </p:spPr>
      </p:pic>
      <p:sp>
        <p:nvSpPr>
          <p:cNvPr id="4" name="Content Placeholder 3"/>
          <p:cNvSpPr>
            <a:spLocks noGrp="1"/>
          </p:cNvSpPr>
          <p:nvPr>
            <p:ph idx="1"/>
          </p:nvPr>
        </p:nvSpPr>
        <p:spPr/>
        <p:txBody>
          <a:bodyPr/>
          <a:lstStyle/>
          <a:p>
            <a:r>
              <a:rPr lang="en-US" dirty="0"/>
              <a:t>Education  </a:t>
            </a:r>
          </a:p>
          <a:p>
            <a:endParaRPr lang="en-US" dirty="0"/>
          </a:p>
          <a:p>
            <a:r>
              <a:rPr lang="en-US" dirty="0"/>
              <a:t>Registration / Tracking</a:t>
            </a:r>
          </a:p>
          <a:p>
            <a:endParaRPr lang="en-US" dirty="0"/>
          </a:p>
          <a:p>
            <a:r>
              <a:rPr lang="en-US" dirty="0"/>
              <a:t>Compliance</a:t>
            </a:r>
          </a:p>
          <a:p>
            <a:pPr marL="0" indent="0">
              <a:buNone/>
            </a:pPr>
            <a:endParaRPr lang="en-US" dirty="0"/>
          </a:p>
        </p:txBody>
      </p:sp>
    </p:spTree>
    <p:custDataLst>
      <p:tags r:id="rId1"/>
    </p:custDataLst>
    <p:extLst>
      <p:ext uri="{BB962C8B-B14F-4D97-AF65-F5344CB8AC3E}">
        <p14:creationId xmlns:p14="http://schemas.microsoft.com/office/powerpoint/2010/main" val="1864230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4000" dirty="0">
                <a:solidFill>
                  <a:srgbClr val="FF6600"/>
                </a:solidFill>
                <a:latin typeface="Century Schoolbook" panose="02040604050505020304" pitchFamily="18" charset="0"/>
              </a:rPr>
              <a:t>Youth Activity Requirements</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
        <p:nvSpPr>
          <p:cNvPr id="11" name="TextBox 10"/>
          <p:cNvSpPr txBox="1"/>
          <p:nvPr/>
        </p:nvSpPr>
        <p:spPr>
          <a:xfrm>
            <a:off x="738131" y="2577644"/>
            <a:ext cx="5180755" cy="224676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Central Registration</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Youth Protection Training</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Background Checks</a:t>
            </a:r>
          </a:p>
        </p:txBody>
      </p:sp>
      <p:pic>
        <p:nvPicPr>
          <p:cNvPr id="4" name="Picture 3"/>
          <p:cNvPicPr>
            <a:picLocks noChangeAspect="1"/>
          </p:cNvPicPr>
          <p:nvPr/>
        </p:nvPicPr>
        <p:blipFill>
          <a:blip r:embed="rId5"/>
          <a:stretch>
            <a:fillRect/>
          </a:stretch>
        </p:blipFill>
        <p:spPr>
          <a:xfrm>
            <a:off x="4962426" y="1851053"/>
            <a:ext cx="7195068" cy="4194808"/>
          </a:xfrm>
          <a:prstGeom prst="rect">
            <a:avLst/>
          </a:prstGeom>
        </p:spPr>
      </p:pic>
    </p:spTree>
    <p:custDataLst>
      <p:tags r:id="rId1"/>
    </p:custDataLst>
    <p:extLst>
      <p:ext uri="{BB962C8B-B14F-4D97-AF65-F5344CB8AC3E}">
        <p14:creationId xmlns:p14="http://schemas.microsoft.com/office/powerpoint/2010/main" val="1029089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7011</TotalTime>
  <Words>4552</Words>
  <Application>Microsoft Office PowerPoint</Application>
  <PresentationFormat>Widescreen</PresentationFormat>
  <Paragraphs>565</Paragraphs>
  <Slides>78</Slides>
  <Notes>58</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78</vt:i4>
      </vt:variant>
    </vt:vector>
  </HeadingPairs>
  <TitlesOfParts>
    <vt:vector size="91" baseType="lpstr">
      <vt:lpstr>Arial</vt:lpstr>
      <vt:lpstr>Bookman Old Style</vt:lpstr>
      <vt:lpstr>Calibri</vt:lpstr>
      <vt:lpstr>Calibri Light</vt:lpstr>
      <vt:lpstr>Century Gothic</vt:lpstr>
      <vt:lpstr>Century Schoolbook</vt:lpstr>
      <vt:lpstr>Gentona SemiBold</vt:lpstr>
      <vt:lpstr>Tw Cen MT</vt:lpstr>
      <vt:lpstr>Wingdings</vt:lpstr>
      <vt:lpstr>Office Theme</vt:lpstr>
      <vt:lpstr>1_Office Theme</vt:lpstr>
      <vt:lpstr>2_Office Theme</vt:lpstr>
      <vt:lpstr>3_Office Theme</vt:lpstr>
      <vt:lpstr>HR Forum</vt:lpstr>
      <vt:lpstr>Today’s Agenda Items</vt:lpstr>
      <vt:lpstr>PowerPoint Presentation</vt:lpstr>
      <vt:lpstr>PowerPoint Presentation</vt:lpstr>
      <vt:lpstr>PowerPoint Presentation</vt:lpstr>
      <vt:lpstr>PowerPoint Presentation</vt:lpstr>
      <vt:lpstr>Office of Youth  Compliance Services</vt:lpstr>
      <vt:lpstr>SCOPE</vt:lpstr>
      <vt:lpstr>Youth Activity Requirements</vt:lpstr>
      <vt:lpstr>PowerPoint Presentation</vt:lpstr>
      <vt:lpstr>Central Registration</vt:lpstr>
      <vt:lpstr>Supervision </vt:lpstr>
      <vt:lpstr>PowerPoint Presentation</vt:lpstr>
      <vt:lpstr>Youth Protection Training</vt:lpstr>
      <vt:lpstr>PowerPoint Presentation</vt:lpstr>
      <vt:lpstr>PowerPoint Presentation</vt:lpstr>
      <vt:lpstr>Reporting</vt:lpstr>
      <vt:lpstr>On-Site Visits &amp; Consulting </vt:lpstr>
      <vt:lpstr>PowerPoint Presentation</vt:lpstr>
      <vt:lpstr>Talent Acquisition &amp; Onboarding</vt:lpstr>
      <vt:lpstr>Youth Activities and Camps</vt:lpstr>
      <vt:lpstr>Criminal Background Check Requirements</vt:lpstr>
      <vt:lpstr>Criminal Background Check Requirements</vt:lpstr>
      <vt:lpstr>PowerPoint Presentation</vt:lpstr>
      <vt:lpstr>Summer Youth Activity/Camp</vt:lpstr>
      <vt:lpstr>Process</vt:lpstr>
      <vt:lpstr>Process</vt:lpstr>
      <vt:lpstr>Assistance</vt:lpstr>
      <vt:lpstr>Careers@UF: Faculty &amp; Postdoc Searches</vt:lpstr>
      <vt:lpstr>Questions</vt:lpstr>
      <vt:lpstr>Employment Operations &amp; Records</vt:lpstr>
      <vt:lpstr>I-9 Reverification Process</vt:lpstr>
      <vt:lpstr>I-9 Reverification Process: Department</vt:lpstr>
      <vt:lpstr>I-9 Reverification Process: EOR Staff</vt:lpstr>
      <vt:lpstr>I-9 Reverification Process</vt:lpstr>
      <vt:lpstr>Name and/or Gender Change Form</vt:lpstr>
      <vt:lpstr>Short Work Break for 9/10- Month Employees </vt:lpstr>
      <vt:lpstr>Short Work Break for 9/10- Month Employees </vt:lpstr>
      <vt:lpstr>Faculty and GA Summer Appointments</vt:lpstr>
      <vt:lpstr>Faculty and GA Summer Appointments</vt:lpstr>
      <vt:lpstr>Scanning Requests</vt:lpstr>
      <vt:lpstr>Training &amp; Organizational Development</vt:lpstr>
      <vt:lpstr>April 17</vt:lpstr>
      <vt:lpstr>UF Leadership Development Program Applications</vt:lpstr>
      <vt:lpstr>UF Leadership Development Program Applications</vt:lpstr>
      <vt:lpstr>UF Leadership Development Program Applications</vt:lpstr>
      <vt:lpstr>UF Leadership Development Program Applications</vt:lpstr>
      <vt:lpstr>UF Leadership Development Program Applications</vt:lpstr>
      <vt:lpstr>Class and Comp</vt:lpstr>
      <vt:lpstr>Faculty Market Equity &amp; Counter Offers</vt:lpstr>
      <vt:lpstr>Faculty Market Equity &amp; Counter Offers</vt:lpstr>
      <vt:lpstr>Voluntary FTE Change Form</vt:lpstr>
      <vt:lpstr>Voluntary FTE Change Form</vt:lpstr>
      <vt:lpstr>Supervisor ID Updates</vt:lpstr>
      <vt:lpstr>Supervisor ID Updates</vt:lpstr>
      <vt:lpstr>Supervisor ID Updates</vt:lpstr>
      <vt:lpstr>Supervisor ID Updates</vt:lpstr>
      <vt:lpstr>OPS Update</vt:lpstr>
      <vt:lpstr>OPS Update</vt:lpstr>
      <vt:lpstr>Success @ Work</vt:lpstr>
      <vt:lpstr>Success @ Work</vt:lpstr>
      <vt:lpstr>Proposed Changes to the FLSA</vt:lpstr>
      <vt:lpstr>Proposed Changes to the FLSA</vt:lpstr>
      <vt:lpstr>Proposed Changes to the FLSA</vt:lpstr>
      <vt:lpstr>Proposed Changes to the FLSA</vt:lpstr>
      <vt:lpstr>Questions</vt:lpstr>
      <vt:lpstr>Benefits</vt:lpstr>
      <vt:lpstr>Extended Leave of Absence Processing for Faculty</vt:lpstr>
      <vt:lpstr>HealthCare Bluebook &amp; SurgeryPlus</vt:lpstr>
      <vt:lpstr>New Hire Benefits Enrollment</vt:lpstr>
      <vt:lpstr>New Hire Benefits Enrollment</vt:lpstr>
      <vt:lpstr>Benefits Effective Dates for New Hires &amp; Qualifying Events*</vt:lpstr>
      <vt:lpstr>OPS Benefits Eligibility</vt:lpstr>
      <vt:lpstr>Short Work Break for 9/10 Month Employees</vt:lpstr>
      <vt:lpstr>Short Work Break for 9/10 Month OPS Employees</vt:lpstr>
      <vt:lpstr>UFHR Benefits Resources</vt:lpstr>
      <vt:lpstr>Important Dates</vt:lpstr>
      <vt:lpstr>Thank you  for attending the  HR Forum</vt:lpstr>
    </vt:vector>
  </TitlesOfParts>
  <Company>Customer Technology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Gould,Angela</dc:creator>
  <cp:lastModifiedBy>Cobb, Kara Sue</cp:lastModifiedBy>
  <cp:revision>151</cp:revision>
  <cp:lastPrinted>2019-04-02T20:25:29Z</cp:lastPrinted>
  <dcterms:created xsi:type="dcterms:W3CDTF">2017-01-03T16:22:19Z</dcterms:created>
  <dcterms:modified xsi:type="dcterms:W3CDTF">2019-04-03T18:24:50Z</dcterms:modified>
</cp:coreProperties>
</file>