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0" r:id="rId3"/>
  </p:sldMasterIdLst>
  <p:notesMasterIdLst>
    <p:notesMasterId r:id="rId33"/>
  </p:notesMasterIdLst>
  <p:sldIdLst>
    <p:sldId id="278" r:id="rId4"/>
    <p:sldId id="261" r:id="rId5"/>
    <p:sldId id="365" r:id="rId6"/>
    <p:sldId id="280" r:id="rId7"/>
    <p:sldId id="319" r:id="rId8"/>
    <p:sldId id="363" r:id="rId9"/>
    <p:sldId id="379" r:id="rId10"/>
    <p:sldId id="386" r:id="rId11"/>
    <p:sldId id="406" r:id="rId12"/>
    <p:sldId id="298" r:id="rId13"/>
    <p:sldId id="368" r:id="rId14"/>
    <p:sldId id="384" r:id="rId15"/>
    <p:sldId id="385" r:id="rId16"/>
    <p:sldId id="369" r:id="rId17"/>
    <p:sldId id="370" r:id="rId18"/>
    <p:sldId id="371" r:id="rId19"/>
    <p:sldId id="383" r:id="rId20"/>
    <p:sldId id="303" r:id="rId21"/>
    <p:sldId id="256" r:id="rId22"/>
    <p:sldId id="257" r:id="rId23"/>
    <p:sldId id="258" r:id="rId24"/>
    <p:sldId id="260" r:id="rId25"/>
    <p:sldId id="364" r:id="rId26"/>
    <p:sldId id="262" r:id="rId27"/>
    <p:sldId id="263" r:id="rId28"/>
    <p:sldId id="264" r:id="rId29"/>
    <p:sldId id="408" r:id="rId30"/>
    <p:sldId id="316" r:id="rId31"/>
    <p:sldId id="317" r:id="rId32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era,Kay H" initials="BH" lastIdx="1" clrIdx="0">
    <p:extLst>
      <p:ext uri="{19B8F6BF-5375-455C-9EA6-DF929625EA0E}">
        <p15:presenceInfo xmlns:p15="http://schemas.microsoft.com/office/powerpoint/2012/main" userId="S-1-5-21-1308237860-4193317556-336787646-559629" providerId="AD"/>
      </p:ext>
    </p:extLst>
  </p:cmAuthor>
  <p:cmAuthor id="2" name="Salva,Christina" initials="S" lastIdx="5" clrIdx="1">
    <p:extLst>
      <p:ext uri="{19B8F6BF-5375-455C-9EA6-DF929625EA0E}">
        <p15:presenceInfo xmlns:p15="http://schemas.microsoft.com/office/powerpoint/2012/main" userId="S-1-5-21-1308237860-4193317556-336787646-1018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5"/>
    <a:srgbClr val="19C9E1"/>
    <a:srgbClr val="E65800"/>
    <a:srgbClr val="DE5500"/>
    <a:srgbClr val="FF6600"/>
    <a:srgbClr val="C24702"/>
    <a:srgbClr val="FC5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70" autoAdjust="0"/>
    <p:restoredTop sz="85562" autoAdjust="0"/>
  </p:normalViewPr>
  <p:slideViewPr>
    <p:cSldViewPr snapToGrid="0">
      <p:cViewPr varScale="1">
        <p:scale>
          <a:sx n="65" d="100"/>
          <a:sy n="65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E7C9419-65CE-4FD7-A936-319F3A4AEB74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3BCD7C5-17EC-4245-A808-3E160E6209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3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0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21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41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86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75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62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62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76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62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64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0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83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47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8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6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20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8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818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26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93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7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10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3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8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00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4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17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20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6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1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008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88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5250-4205-4E8C-AA01-379B89684F1F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B13E-BA9A-4175-A862-604EEE935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7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3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6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52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3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5D50-769C-4166-9104-423A3363434E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3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mpensation@ufl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central-leave@ufl.edu" TargetMode="External"/><Relationship Id="rId5" Type="http://schemas.openxmlformats.org/officeDocument/2006/relationships/hyperlink" Target="http://training.hr.ufl.edu/instructionguides/time&amp;labor/Preparingfor2019FiscalYearLeaveProcesses.pdf" TargetMode="External"/><Relationship Id="rId4" Type="http://schemas.openxmlformats.org/officeDocument/2006/relationships/hyperlink" Target="https://learn-and-grow.hr.ufl.edu/toolkits-resource-cente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files.it.ufl.edu/identity/cordlist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first.myflorida.com/peoplefirs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hr.ufl.edu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benefits.hr.ufl.ed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yalex.com/uf/2019/#intro" TargetMode="External"/><Relationship Id="rId5" Type="http://schemas.openxmlformats.org/officeDocument/2006/relationships/hyperlink" Target="https://booknow.appointment-plus.com/9z0ctl4q/" TargetMode="External"/><Relationship Id="rId10" Type="http://schemas.openxmlformats.org/officeDocument/2006/relationships/image" Target="../media/image9.png"/><Relationship Id="rId4" Type="http://schemas.openxmlformats.org/officeDocument/2006/relationships/hyperlink" Target="mailto:benefits@ufl.edu" TargetMode="External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mailto:eeo@ufl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hyperlink" Target="https://hr.ufl.edu/manager-resources/recruitment-staffing/institutional-equity-diversity/ada-and-accessibility-services-for-uf-employees-and-job-applicant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alent@hr.ufl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hyperlink" Target="mailto:employment@ufl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4840" b="4699"/>
          <a:stretch/>
        </p:blipFill>
        <p:spPr>
          <a:xfrm>
            <a:off x="-10633" y="712383"/>
            <a:ext cx="12202632" cy="4725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566036" y="5511644"/>
            <a:ext cx="10515600" cy="947405"/>
          </a:xfrm>
        </p:spPr>
        <p:txBody>
          <a:bodyPr anchor="t"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HR Forum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566036" y="6332090"/>
            <a:ext cx="10515600" cy="43021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May 1,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43" y="4269467"/>
            <a:ext cx="6624088" cy="22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30" y="1213874"/>
            <a:ext cx="10515600" cy="2733675"/>
          </a:xfrm>
        </p:spPr>
        <p:txBody>
          <a:bodyPr/>
          <a:lstStyle/>
          <a:p>
            <a:r>
              <a:rPr lang="en-US" dirty="0"/>
              <a:t>Class and Comp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85545"/>
            <a:ext cx="10515600" cy="2950665"/>
          </a:xfrm>
        </p:spPr>
        <p:txBody>
          <a:bodyPr>
            <a:normAutofit/>
          </a:bodyPr>
          <a:lstStyle/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4800" dirty="0">
                <a:solidFill>
                  <a:schemeClr val="accent5">
                    <a:lumMod val="75000"/>
                  </a:schemeClr>
                </a:solidFill>
              </a:rPr>
              <a:t>Supervisor ID Updates</a:t>
            </a: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3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Supervisor ID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April, UFIT assisted in a review of staff (TEAMS Only) supervisor ID information in myUFL and found that 216 employees are missing  supervisor information.</a:t>
            </a:r>
          </a:p>
          <a:p>
            <a:r>
              <a:rPr lang="en-US" dirty="0"/>
              <a:t>The review identified 205 employees with supervisors who are no longer active in myUFL.</a:t>
            </a:r>
          </a:p>
          <a:p>
            <a:r>
              <a:rPr lang="en-US" dirty="0"/>
              <a:t>Classification and Compensation will be contacting units to request units update the supervisor information for these employees.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9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Supervisor ID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April, the Employee Relations team began working with a consultant to assist in the implementation of UF Engaged.</a:t>
            </a:r>
          </a:p>
          <a:p>
            <a:r>
              <a:rPr lang="en-US" dirty="0"/>
              <a:t>We’ve identified two key takeaways for managing supervisors.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 the event of vacancy, an interim supervisor will need to assigned in myUFL.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 the event of extended leave, an interim supervisor will need to be assigned in myUFL.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7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Supervisor ID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currently testing settings that will allow UF Health supervisors to be entered into myUFL.</a:t>
            </a:r>
          </a:p>
          <a:p>
            <a:r>
              <a:rPr lang="en-US" dirty="0"/>
              <a:t>To be entered in myUFL, the individuals will need the following:</a:t>
            </a:r>
          </a:p>
          <a:p>
            <a:pPr lvl="1"/>
            <a:r>
              <a:rPr lang="en-US" dirty="0"/>
              <a:t>A Person Of Interest (POI) record in myUFL</a:t>
            </a:r>
          </a:p>
          <a:p>
            <a:pPr lvl="1"/>
            <a:r>
              <a:rPr lang="en-US" dirty="0"/>
              <a:t>Time and Labor approver security role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0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Supervisor ID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altLang="en-US" sz="3200" dirty="0"/>
              <a:t>Definition of a Supervisor: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dirty="0"/>
              <a:t>The person directly responsible for providing oversight for, or directing the work of, another UF faculty or staff member. This typically includes clarifying performance and assignment expectations; providing feedback; approving vacation requests and time worked; and completing the faculty or staff member’s performance evaluation.</a:t>
            </a:r>
          </a:p>
          <a:p>
            <a:pPr lvl="1">
              <a:defRPr/>
            </a:pPr>
            <a:r>
              <a:rPr lang="en-US" altLang="en-US" dirty="0"/>
              <a:t>For tenure-track faculty appointed to a center, list the academic chair (or center director if tenure is held in the center)</a:t>
            </a:r>
          </a:p>
          <a:p>
            <a:pPr lvl="1">
              <a:defRPr/>
            </a:pPr>
            <a:r>
              <a:rPr lang="en-US" altLang="en-US" dirty="0"/>
              <a:t>For non-tenure track faculty appointed to a center, list the center director</a:t>
            </a:r>
          </a:p>
          <a:p>
            <a:pPr lvl="1">
              <a:defRPr/>
            </a:pPr>
            <a:r>
              <a:rPr lang="en-US" altLang="en-US" dirty="0"/>
              <a:t>For department chairs, list the dean</a:t>
            </a:r>
          </a:p>
          <a:p>
            <a:pPr lvl="1">
              <a:defRPr/>
            </a:pPr>
            <a:r>
              <a:rPr lang="en-US" altLang="en-US" dirty="0"/>
              <a:t>For center directors, list either dean or SVP, depending upon to whom the person reports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9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Supervisor ID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3000" dirty="0"/>
              <a:t>Supervisory pairings to avoid:</a:t>
            </a:r>
          </a:p>
          <a:p>
            <a:pPr>
              <a:defRPr/>
            </a:pPr>
            <a:r>
              <a:rPr lang="en-US" sz="2200" dirty="0"/>
              <a:t>TEAMS supervising Faculty</a:t>
            </a:r>
          </a:p>
          <a:p>
            <a:pPr>
              <a:defRPr/>
            </a:pPr>
            <a:r>
              <a:rPr lang="en-US" sz="2200" dirty="0"/>
              <a:t>Employee supervising another in a lateral or identical classification</a:t>
            </a:r>
          </a:p>
          <a:p>
            <a:pPr>
              <a:defRPr/>
            </a:pPr>
            <a:r>
              <a:rPr lang="en-US" sz="2200" dirty="0"/>
              <a:t>Office support employee supervising management</a:t>
            </a:r>
          </a:p>
          <a:p>
            <a:pPr>
              <a:defRPr/>
            </a:pPr>
            <a:r>
              <a:rPr lang="en-US" sz="2200" dirty="0"/>
              <a:t>Office support employee supervising field staff at another location</a:t>
            </a:r>
          </a:p>
          <a:p>
            <a:pPr>
              <a:defRPr/>
            </a:pPr>
            <a:r>
              <a:rPr lang="en-US" sz="2200" dirty="0"/>
              <a:t>Non-exempt employee supervising exempt employee</a:t>
            </a:r>
          </a:p>
          <a:p>
            <a:pPr>
              <a:defRPr/>
            </a:pPr>
            <a:r>
              <a:rPr lang="en-US" sz="2200" dirty="0"/>
              <a:t>Temporary (OPS) employee supervising a permanent TEAMS/Faculty position</a:t>
            </a:r>
          </a:p>
          <a:p>
            <a:pPr>
              <a:defRPr/>
            </a:pPr>
            <a:r>
              <a:rPr lang="en-US" sz="2200" dirty="0"/>
              <a:t>Supervisor is from a different campus unit</a:t>
            </a:r>
          </a:p>
          <a:p>
            <a:pPr>
              <a:defRPr/>
            </a:pPr>
            <a:r>
              <a:rPr lang="en-US" sz="2200" dirty="0"/>
              <a:t>9/10-month employee supervising a 12-month employee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7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Supervisor ID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400" dirty="0"/>
              <a:t>Supervisor ID </a:t>
            </a:r>
          </a:p>
          <a:p>
            <a:pPr>
              <a:defRPr/>
            </a:pPr>
            <a:r>
              <a:rPr lang="en-US" sz="2400" dirty="0"/>
              <a:t>To aid in updating and maintaining supervisor information in myUFL a new report has been made available in Enterprise Reporting</a:t>
            </a:r>
          </a:p>
          <a:p>
            <a:pPr>
              <a:defRPr/>
            </a:pPr>
            <a:r>
              <a:rPr lang="en-US" sz="2400" dirty="0"/>
              <a:t>myUFL / Main Menu / Enterprise Reporting / Access Reporting / Human Resources Information / Workforce Information / Staff List with Supervisor Info by Department</a:t>
            </a:r>
          </a:p>
          <a:p>
            <a:pPr>
              <a:defRPr/>
            </a:pPr>
            <a:r>
              <a:rPr lang="en-US" sz="2400" dirty="0"/>
              <a:t>Depending on the number of reports available to you, you may have to advance to the next page to find the report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4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400" dirty="0"/>
              <a:t>Please contact Classification &amp; Compensation at </a:t>
            </a:r>
            <a:r>
              <a:rPr lang="en-US" altLang="en-US" sz="2400" dirty="0">
                <a:hlinkClick r:id="rId3"/>
              </a:rPr>
              <a:t>compensation@ufl.edu</a:t>
            </a:r>
            <a:r>
              <a:rPr lang="en-US" altLang="en-US" sz="2400" dirty="0"/>
              <a:t> or by phone at (352)273-2842.</a:t>
            </a:r>
          </a:p>
          <a:p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936732"/>
            <a:ext cx="10515600" cy="2733675"/>
          </a:xfrm>
        </p:spPr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1884898"/>
            <a:ext cx="10515600" cy="2950665"/>
          </a:xfrm>
        </p:spPr>
        <p:txBody>
          <a:bodyPr>
            <a:noAutofit/>
          </a:bodyPr>
          <a:lstStyle/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</a:rPr>
              <a:t>Preparing for 2019 Fiscal Year End Leave</a:t>
            </a:r>
          </a:p>
          <a:p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</a:rPr>
              <a:t>Keeping in Touch (Contact Information)</a:t>
            </a: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87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805" y="387159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Preparing for 2019 Fiscal Year End Leave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70" y="2506662"/>
            <a:ext cx="10950543" cy="4351338"/>
          </a:xfrm>
        </p:spPr>
        <p:txBody>
          <a:bodyPr>
            <a:normAutofit/>
          </a:bodyPr>
          <a:lstStyle/>
          <a:p>
            <a:pPr marL="912114" lvl="2" indent="-457200">
              <a:spcBef>
                <a:spcPts val="60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2900" b="1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Balances as of 5/30/19 will be cashed out on 6/21/19 paycheck</a:t>
            </a:r>
          </a:p>
          <a:p>
            <a:pPr marL="912114" lvl="2" indent="-457200">
              <a:spcBef>
                <a:spcPts val="60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29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Employees may use Special and Overtime (OT) Comp Leave until </a:t>
            </a:r>
            <a:r>
              <a:rPr lang="en-US" sz="2900" b="1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June 30 </a:t>
            </a:r>
          </a:p>
          <a:p>
            <a:pPr marL="912114" lvl="2" indent="-457200">
              <a:spcBef>
                <a:spcPts val="60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29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2900" u="sng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must be entered</a:t>
            </a:r>
            <a:r>
              <a:rPr lang="en-US" sz="29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in myUFL by 5 p.m. on </a:t>
            </a:r>
            <a:r>
              <a:rPr lang="en-US" sz="2900" b="1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Thursday, May 30</a:t>
            </a:r>
          </a:p>
          <a:p>
            <a:pPr marL="912114" lvl="2" indent="-457200">
              <a:spcAft>
                <a:spcPts val="1200"/>
              </a:spcAft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29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	Special and OT Comp Leave earned in PPE 5/30 rolls over to 2019-2020 balances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7784" y="1814240"/>
            <a:ext cx="10617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Special and Overtime Compensatory Leave Cash-Out</a:t>
            </a:r>
          </a:p>
        </p:txBody>
      </p:sp>
    </p:spTree>
    <p:extLst>
      <p:ext uri="{BB962C8B-B14F-4D97-AF65-F5344CB8AC3E}">
        <p14:creationId xmlns:p14="http://schemas.microsoft.com/office/powerpoint/2010/main" val="307975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Today’s Agenda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16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dirty="0"/>
              <a:t> </a:t>
            </a:r>
          </a:p>
          <a:p>
            <a:pPr marL="457200" indent="-457200">
              <a:defRPr/>
            </a:pPr>
            <a:r>
              <a:rPr lang="en-US" sz="3200" dirty="0"/>
              <a:t>Employee Disability Accommodations Update</a:t>
            </a:r>
          </a:p>
          <a:p>
            <a:pPr marL="457200" indent="-457200">
              <a:defRPr/>
            </a:pPr>
            <a:r>
              <a:rPr lang="en-US" sz="3200" dirty="0"/>
              <a:t>Talent Acquisition &amp; Onboarding Updates </a:t>
            </a:r>
          </a:p>
          <a:p>
            <a:pPr marL="457200" indent="-457200">
              <a:defRPr/>
            </a:pPr>
            <a:r>
              <a:rPr lang="en-US" sz="3200" dirty="0"/>
              <a:t>Classification &amp; Compensation Updates </a:t>
            </a:r>
          </a:p>
          <a:p>
            <a:pPr marL="457200" indent="-457200">
              <a:defRPr/>
            </a:pPr>
            <a:r>
              <a:rPr lang="en-US" sz="3200" dirty="0"/>
              <a:t>Benefits Updates </a:t>
            </a:r>
          </a:p>
          <a:p>
            <a:pPr marL="457200" indent="-457200">
              <a:defRPr/>
            </a:pPr>
            <a:r>
              <a:rPr lang="en-US" altLang="en-US" sz="3200" dirty="0">
                <a:solidFill>
                  <a:srgbClr val="000000"/>
                </a:solidFill>
              </a:rPr>
              <a:t>Important Dates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5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5" y="361510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Preparing for 2019 Fiscal Year End Leave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68" y="2992975"/>
            <a:ext cx="10515600" cy="4351338"/>
          </a:xfrm>
        </p:spPr>
        <p:txBody>
          <a:bodyPr>
            <a:normAutofit/>
          </a:bodyPr>
          <a:lstStyle/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30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USPS Personal Holidays must be used in full-day increments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30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December Personal Leave Days can be used in less than full-day increments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30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“Use it or lose it”--use by 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June 30, 2019 </a:t>
            </a:r>
            <a:r>
              <a:rPr lang="en-US" sz="30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or it </a:t>
            </a:r>
            <a:r>
              <a:rPr lang="en-US" sz="3000" u="sng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will expire</a:t>
            </a: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7784" y="1814240"/>
            <a:ext cx="111637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Personal Holidays (USPS) and December Personal Leave Days (Teams &amp; Eligible Faculty)</a:t>
            </a:r>
          </a:p>
        </p:txBody>
      </p:sp>
    </p:spTree>
    <p:extLst>
      <p:ext uri="{BB962C8B-B14F-4D97-AF65-F5344CB8AC3E}">
        <p14:creationId xmlns:p14="http://schemas.microsoft.com/office/powerpoint/2010/main" val="392218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5" y="361510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Preparing for 2019 Fiscal Year End Leave Processes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4771" y="1895057"/>
            <a:ext cx="11542566" cy="25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US" sz="3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myUFL Toolkit</a:t>
            </a:r>
            <a:r>
              <a:rPr lang="en-US" sz="2800" b="1" dirty="0">
                <a:latin typeface="Century Schoolbook" panose="02040604050505020304" pitchFamily="18" charset="0"/>
              </a:rPr>
              <a:t> </a:t>
            </a:r>
            <a:r>
              <a:rPr lang="en-US" sz="3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en-US" sz="3000" dirty="0"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https://learn-and-grow.hr.ufl.edu/toolkits-resource-center/</a:t>
            </a:r>
            <a:r>
              <a:rPr lang="en-US" sz="3000" dirty="0"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>
              <a:buNone/>
              <a:defRPr/>
            </a:pPr>
            <a:endParaRPr lang="en-US" sz="3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en-US" sz="2800" i="1" dirty="0">
                <a:solidFill>
                  <a:srgbClr val="0033CC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Human Resources Toolkits &gt; Time &amp; Labor &gt; Time and Labor Approvers/Processors &gt; Preparing for Fiscal Year Leave Processes</a:t>
            </a:r>
            <a:endParaRPr lang="en-US" sz="2800" i="1" dirty="0">
              <a:solidFill>
                <a:srgbClr val="0033C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8131" y="4620653"/>
            <a:ext cx="10557396" cy="1446550"/>
          </a:xfrm>
          <a:prstGeom prst="rect">
            <a:avLst/>
          </a:prstGeom>
          <a:solidFill>
            <a:srgbClr val="BBE0E3"/>
          </a:solidFill>
          <a:ln w="22225">
            <a:solidFill>
              <a:srgbClr val="000000">
                <a:lumMod val="50000"/>
                <a:lumOff val="50000"/>
              </a:srgb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 or Concerns? 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 Central Leave at (352) 392-2477 or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central-leave@ufl.edu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94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5" y="361510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Keeping in Touch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43" y="2236660"/>
            <a:ext cx="10515600" cy="4351338"/>
          </a:xfrm>
        </p:spPr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Current and correct mailing addresses are critical!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Returned mail examples: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 sure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your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addresses are up-to-date in myUFL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Remind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departmental employees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to update addresses (including employees leaving UF)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860527" y="3286612"/>
            <a:ext cx="9517645" cy="146193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1257300" lvl="2" indent="-342900" eaLnBrk="0" fontAlgn="base" hangingPunct="0">
              <a:spcBef>
                <a:spcPts val="600"/>
              </a:spcBef>
              <a:spcAft>
                <a:spcPct val="0"/>
              </a:spcAft>
              <a:buSzPct val="110000"/>
              <a:buFont typeface="Wingdings" panose="05000000000000000000" pitchFamily="2" charset="2"/>
              <a:buChar char="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Tax documents</a:t>
            </a:r>
          </a:p>
          <a:p>
            <a:pPr marL="1257300" lvl="2" indent="-342900" eaLnBrk="0" fontAlgn="base" hangingPunct="0">
              <a:spcBef>
                <a:spcPts val="600"/>
              </a:spcBef>
              <a:spcAft>
                <a:spcPct val="0"/>
              </a:spcAft>
              <a:buSzPct val="110000"/>
              <a:buFont typeface="Wingdings" panose="05000000000000000000" pitchFamily="2" charset="2"/>
              <a:buChar char="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Open Enrollment information</a:t>
            </a:r>
          </a:p>
          <a:p>
            <a:pPr marL="1257300" lvl="2" indent="-342900" eaLnBrk="0" fontAlgn="base" hangingPunct="0">
              <a:spcBef>
                <a:spcPts val="600"/>
              </a:spcBef>
              <a:spcAft>
                <a:spcPct val="0"/>
              </a:spcAft>
              <a:buSzPct val="110000"/>
              <a:buFont typeface="Wingdings" panose="05000000000000000000" pitchFamily="2" charset="2"/>
              <a:buChar char="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Insurance ID cards</a:t>
            </a:r>
          </a:p>
          <a:p>
            <a:pPr marL="1257300" lvl="2" indent="-342900" eaLnBrk="0" fontAlgn="base" hangingPunct="0">
              <a:spcBef>
                <a:spcPts val="600"/>
              </a:spcBef>
              <a:spcAft>
                <a:spcPct val="0"/>
              </a:spcAft>
              <a:buSzPct val="110000"/>
              <a:buFont typeface="Wingdings" panose="05000000000000000000" pitchFamily="2" charset="2"/>
              <a:buChar char="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COBRA notifications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0527" y="1720701"/>
            <a:ext cx="111637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Update Mailing Addresses in MyUFL</a:t>
            </a:r>
          </a:p>
        </p:txBody>
      </p:sp>
    </p:spTree>
    <p:extLst>
      <p:ext uri="{BB962C8B-B14F-4D97-AF65-F5344CB8AC3E}">
        <p14:creationId xmlns:p14="http://schemas.microsoft.com/office/powerpoint/2010/main" val="75345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5" y="361510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Keeping in Touch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44" y="2506662"/>
            <a:ext cx="10515600" cy="4351338"/>
          </a:xfrm>
        </p:spPr>
        <p:txBody>
          <a:bodyPr/>
          <a:lstStyle/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Main Menu &gt; My Account &gt; Update My Directory Profile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Make updates to addresses</a:t>
            </a:r>
          </a:p>
          <a:p>
            <a:pPr marL="457200" lvl="1" indent="0">
              <a:spcBef>
                <a:spcPts val="600"/>
              </a:spcBef>
              <a:buNone/>
              <a:defRPr/>
            </a:pP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3000" b="1" i="1" dirty="0">
                <a:solidFill>
                  <a:srgbClr val="0254D8"/>
                </a:solidFill>
                <a:cs typeface="Times New Roman" panose="02020603050405020304" pitchFamily="18" charset="0"/>
              </a:rPr>
              <a:t>NOTE: Only enter on ADDRESS LINE 3 field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Be sure to update your Emergency Contacts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77784" y="1814240"/>
            <a:ext cx="111637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How to Update Your Mailing Address in MyUFL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784" y="5288411"/>
            <a:ext cx="10365216" cy="738664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>
                <a:lumMod val="50000"/>
                <a:lumOff val="50000"/>
              </a:srgb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Identity Coordinator list found here: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hlinkClick r:id="rId4"/>
              </a:rPr>
              <a:t>http://files.it.ufl.edu/identity/cordlist.pdf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50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5" y="361510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Keeping in Touch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99" y="2506662"/>
            <a:ext cx="11629485" cy="4351338"/>
          </a:xfrm>
        </p:spPr>
        <p:txBody>
          <a:bodyPr>
            <a:normAutofit/>
          </a:bodyPr>
          <a:lstStyle/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Contact email used to authenticate identity for resetting your People First password</a:t>
            </a:r>
          </a:p>
          <a:p>
            <a:pPr lvl="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Passwords expire every 90 days</a:t>
            </a:r>
          </a:p>
          <a:p>
            <a:pPr lvl="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Online password reset--MUST have email address or mobile phone number (for text)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You must take action to update your email in People First system—not automatic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People First will send certain state health and insurance notices by email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77784" y="1814240"/>
            <a:ext cx="111637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People First Email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15164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5" y="361510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Keeping in Touch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99" y="2506662"/>
            <a:ext cx="11629485" cy="4351338"/>
          </a:xfrm>
        </p:spPr>
        <p:txBody>
          <a:bodyPr>
            <a:normAutofit/>
          </a:bodyPr>
          <a:lstStyle/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Login to 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  <a:hlinkClick r:id="rId3"/>
              </a:rPr>
              <a:t>People First system</a:t>
            </a:r>
            <a:endParaRPr lang="en-US" altLang="en-US" sz="3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Click “Personal Info”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Select “Contact Information”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Select “Notification Email” and click “Edit” or “New”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914400" lvl="2" indent="0">
              <a:spcBef>
                <a:spcPts val="60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NOTE: Mailing addresses 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cannot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be updated in People First—addresses transfer automatically to PeopleFirst once updated in UF PeopleSoft (myUFL) system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77784" y="1814240"/>
            <a:ext cx="111637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How to Update People First Email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36605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5" y="361510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Keeping in Touch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77784" y="1814240"/>
            <a:ext cx="111637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UF HR Benefits is here to help!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096457" y="2304355"/>
          <a:ext cx="8726447" cy="1810462"/>
        </p:xfrm>
        <a:graphic>
          <a:graphicData uri="http://schemas.openxmlformats.org/drawingml/2006/table">
            <a:tbl>
              <a:tblPr/>
              <a:tblGrid>
                <a:gridCol w="2634473">
                  <a:extLst>
                    <a:ext uri="{9D8B030D-6E8A-4147-A177-3AD203B41FA5}">
                      <a16:colId xmlns:a16="http://schemas.microsoft.com/office/drawing/2014/main" val="270062021"/>
                    </a:ext>
                  </a:extLst>
                </a:gridCol>
                <a:gridCol w="6091974">
                  <a:extLst>
                    <a:ext uri="{9D8B030D-6E8A-4147-A177-3AD203B41FA5}">
                      <a16:colId xmlns:a16="http://schemas.microsoft.com/office/drawing/2014/main" val="3678380661"/>
                    </a:ext>
                  </a:extLst>
                </a:gridCol>
              </a:tblGrid>
              <a:tr h="654299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 us: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benefits@ufl.edu</a:t>
                      </a:r>
                      <a:endParaRPr lang="en-US" sz="30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43215"/>
                  </a:ext>
                </a:extLst>
              </a:tr>
              <a:tr h="576519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</a:t>
                      </a:r>
                      <a:r>
                        <a:rPr lang="en-US" sz="3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(352) 392-2477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129142"/>
                  </a:ext>
                </a:extLst>
              </a:tr>
              <a:tr h="57964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 us: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Schedule appointment online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43764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158944" y="4336224"/>
            <a:ext cx="9420639" cy="1830758"/>
            <a:chOff x="2897298" y="4482353"/>
            <a:chExt cx="9420639" cy="1830758"/>
          </a:xfrm>
        </p:grpSpPr>
        <p:sp>
          <p:nvSpPr>
            <p:cNvPr id="9" name="Rectangle 8"/>
            <p:cNvSpPr/>
            <p:nvPr/>
          </p:nvSpPr>
          <p:spPr>
            <a:xfrm>
              <a:off x="2897298" y="4482353"/>
              <a:ext cx="9420639" cy="1830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 indent="-457200">
                <a:lnSpc>
                  <a:spcPct val="107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</a:pPr>
              <a:r>
                <a:rPr lang="en-US" altLang="en-US" sz="3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(</a:t>
              </a:r>
              <a:r>
                <a:rPr lang="en-US" altLang="en-US" sz="3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6"/>
                </a:rPr>
                <a:t>online</a:t>
              </a:r>
              <a:r>
                <a:rPr lang="en-US" altLang="en-US" sz="3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“virtual benefits counselor”)</a:t>
              </a:r>
            </a:p>
            <a:p>
              <a:pPr lvl="2" indent="-457200">
                <a:lnSpc>
                  <a:spcPct val="107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</a:pPr>
              <a:r>
                <a:rPr lang="en-US" altLang="en-US" sz="3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UF HR </a:t>
              </a:r>
              <a:r>
                <a:rPr lang="en-US" altLang="en-US" sz="3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7"/>
                </a:rPr>
                <a:t>Benefits website</a:t>
              </a:r>
              <a:endParaRPr lang="en-US" altLang="en-US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2" indent="-457200">
                <a:lnSpc>
                  <a:spcPct val="107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</a:pPr>
              <a:r>
                <a:rPr lang="en-US" altLang="en-US" sz="3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8"/>
                </a:rPr>
                <a:t>UF at Work</a:t>
              </a:r>
              <a:r>
                <a:rPr lang="en-US" altLang="en-US" sz="3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newsletter articles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6">
              <a:hlinkClick r:id="rId6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582" y="4498621"/>
              <a:ext cx="1126161" cy="440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241756" y="3925159"/>
            <a:ext cx="3332136" cy="2932841"/>
            <a:chOff x="6432400" y="3741188"/>
            <a:chExt cx="2685563" cy="2685563"/>
          </a:xfrm>
        </p:grpSpPr>
        <p:pic>
          <p:nvPicPr>
            <p:cNvPr id="18" name="Picture 17">
              <a:hlinkClick r:id="rId6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400" y="3741188"/>
              <a:ext cx="2685563" cy="2685563"/>
            </a:xfrm>
            <a:prstGeom prst="rect">
              <a:avLst/>
            </a:prstGeom>
            <a:effectLst>
              <a:innerShdw blurRad="114300">
                <a:prstClr val="black">
                  <a:alpha val="50000"/>
                </a:prstClr>
              </a:innerShdw>
            </a:effectLst>
          </p:spPr>
        </p:pic>
        <p:sp>
          <p:nvSpPr>
            <p:cNvPr id="19" name="TextBox 2"/>
            <p:cNvSpPr txBox="1">
              <a:spLocks noChangeArrowheads="1"/>
            </p:cNvSpPr>
            <p:nvPr/>
          </p:nvSpPr>
          <p:spPr bwMode="auto">
            <a:xfrm rot="20341613">
              <a:off x="7322357" y="5260181"/>
              <a:ext cx="1544637" cy="2923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300" dirty="0">
                  <a:solidFill>
                    <a:srgbClr val="CC3300">
                      <a:alpha val="80000"/>
                    </a:srgbClr>
                  </a:solidFill>
                  <a:latin typeface="Stencil" panose="040409050D0802020404" pitchFamily="82" charset="0"/>
                </a:rPr>
                <a:t>UF Benefits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144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187" y="1621790"/>
            <a:ext cx="10515600" cy="27336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          Fond Farewell </a:t>
            </a:r>
            <a:br>
              <a:rPr lang="en-US" b="1" dirty="0"/>
            </a:br>
            <a:r>
              <a:rPr lang="en-US" b="1" dirty="0"/>
              <a:t>                to </a:t>
            </a:r>
            <a:br>
              <a:rPr lang="en-US" b="1" dirty="0"/>
            </a:br>
            <a:r>
              <a:rPr lang="en-US" b="1" dirty="0"/>
              <a:t>              Stewart King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85545"/>
            <a:ext cx="10515600" cy="2950665"/>
          </a:xfrm>
        </p:spPr>
        <p:txBody>
          <a:bodyPr>
            <a:normAutofit/>
          </a:bodyPr>
          <a:lstStyle/>
          <a:p>
            <a:r>
              <a:rPr lang="en-US" altLang="en-US" sz="35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C00AE-C297-4CE1-981F-2A864BAE2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16" y="1504893"/>
            <a:ext cx="2933320" cy="38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86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Important Dates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11240069" cy="400197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sz="3200" b="1" dirty="0"/>
              <a:t>Next HR Forum – June 5, 2019</a:t>
            </a:r>
            <a:r>
              <a:rPr lang="en-US" altLang="en-US" sz="3200" dirty="0"/>
              <a:t> – 130 Bryan Hall (Warrington College of Business)</a:t>
            </a:r>
          </a:p>
        </p:txBody>
      </p:sp>
    </p:spTree>
    <p:extLst>
      <p:ext uri="{BB962C8B-B14F-4D97-AF65-F5344CB8AC3E}">
        <p14:creationId xmlns:p14="http://schemas.microsoft.com/office/powerpoint/2010/main" val="1139743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2508" b="4699"/>
          <a:stretch/>
        </p:blipFill>
        <p:spPr>
          <a:xfrm>
            <a:off x="-10633" y="579939"/>
            <a:ext cx="12202632" cy="4908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988771" y="1792452"/>
            <a:ext cx="8203824" cy="2826613"/>
          </a:xfrm>
          <a:solidFill>
            <a:srgbClr val="002060">
              <a:alpha val="51000"/>
            </a:srgbClr>
          </a:solidFill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Thank you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for attending the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HR Forum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25" y="5871182"/>
            <a:ext cx="2474976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33" y="1694329"/>
            <a:ext cx="10515600" cy="2733675"/>
          </a:xfrm>
        </p:spPr>
        <p:txBody>
          <a:bodyPr/>
          <a:lstStyle/>
          <a:p>
            <a:r>
              <a:rPr lang="en-US" dirty="0"/>
              <a:t>Employee Disability</a:t>
            </a:r>
            <a:br>
              <a:rPr lang="en-US" dirty="0"/>
            </a:br>
            <a:r>
              <a:rPr lang="en-US" dirty="0"/>
              <a:t>Accommodations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85545"/>
            <a:ext cx="10515600" cy="2950665"/>
          </a:xfrm>
        </p:spPr>
        <p:txBody>
          <a:bodyPr>
            <a:normAutofit/>
          </a:bodyPr>
          <a:lstStyle/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747" y="875390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Employee Disability Accommodations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0" y="2173363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30" y="2250784"/>
            <a:ext cx="8359812" cy="4191753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/>
              <a:t>UF ADA Coordinator Dr. Ken Osfield is retiring</a:t>
            </a:r>
          </a:p>
          <a:p>
            <a:r>
              <a:rPr lang="en-US" sz="3400" dirty="0"/>
              <a:t>Dr. Russ Froman will serve as UF’s ADA Coordinator</a:t>
            </a:r>
          </a:p>
          <a:p>
            <a:pPr lvl="1"/>
            <a:r>
              <a:rPr lang="en-US" sz="3400" dirty="0"/>
              <a:t>He will establish Deputy ADA Coordinators, similar to Title IX structure</a:t>
            </a:r>
          </a:p>
          <a:p>
            <a:pPr lvl="1"/>
            <a:r>
              <a:rPr lang="en-US" sz="3400" dirty="0"/>
              <a:t>Employee disability accommodations requests will be handled by Maureen De Armond in the short-term (</a:t>
            </a:r>
            <a:r>
              <a:rPr lang="en-US" sz="3400" dirty="0">
                <a:hlinkClick r:id="rId4"/>
              </a:rPr>
              <a:t>eeo@ufl.edu</a:t>
            </a:r>
            <a:r>
              <a:rPr lang="en-US" sz="3400" dirty="0"/>
              <a:t>) </a:t>
            </a:r>
          </a:p>
          <a:p>
            <a:pPr lvl="1"/>
            <a:r>
              <a:rPr lang="en-US" sz="3400" dirty="0"/>
              <a:t>Requests for reconsideration will go to Russ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967" y="2539515"/>
            <a:ext cx="3028771" cy="30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3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25766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Employee Disability Accommodations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92217"/>
            <a:ext cx="9349509" cy="3784745"/>
          </a:xfrm>
        </p:spPr>
        <p:txBody>
          <a:bodyPr/>
          <a:lstStyle/>
          <a:p>
            <a:r>
              <a:rPr lang="en-US" sz="3200" dirty="0"/>
              <a:t>xxx</a:t>
            </a:r>
          </a:p>
          <a:p>
            <a:endParaRPr lang="en-US" sz="3200" dirty="0"/>
          </a:p>
          <a:p>
            <a:r>
              <a:rPr lang="en-US" sz="3200" dirty="0"/>
              <a:t>xxx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0" y="2173363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ED29B784-D7D3-4A3D-8936-C411ED44C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45923"/>
            <a:ext cx="13567893" cy="766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6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69576"/>
            <a:ext cx="10515600" cy="2733675"/>
          </a:xfrm>
        </p:spPr>
        <p:txBody>
          <a:bodyPr/>
          <a:lstStyle/>
          <a:p>
            <a:r>
              <a:rPr lang="en-US" dirty="0"/>
              <a:t>Talent Acquisition</a:t>
            </a:r>
            <a:br>
              <a:rPr lang="en-US" dirty="0"/>
            </a:br>
            <a:r>
              <a:rPr lang="en-US" dirty="0"/>
              <a:t>&amp; Onboarding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055374"/>
            <a:ext cx="10515600" cy="2950665"/>
          </a:xfrm>
        </p:spPr>
        <p:txBody>
          <a:bodyPr/>
          <a:lstStyle/>
          <a:p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HR Organizational Changes (Goodbye Recruitment &amp; Staffing; Hello TAO &amp; EOR)</a:t>
            </a:r>
          </a:p>
          <a:p>
            <a:endParaRPr lang="en-US" alt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Importance of Updated Data &amp; Reporting</a:t>
            </a:r>
          </a:p>
          <a:p>
            <a:endParaRPr lang="en-US" altLang="en-US" sz="4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2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Recruitment and Staffing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44093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Recruitment and Staffing has been separated into two new departments</a:t>
            </a:r>
          </a:p>
          <a:p>
            <a:pPr lvl="1"/>
            <a:r>
              <a:rPr lang="en-US" sz="2800" dirty="0"/>
              <a:t>Talent Acquisition and Onboarding</a:t>
            </a:r>
          </a:p>
          <a:p>
            <a:pPr marL="914400" lvl="2" indent="0">
              <a:buNone/>
            </a:pP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talent@hr.ufl.edu</a:t>
            </a:r>
            <a:r>
              <a:rPr lang="en-US" sz="2400" dirty="0"/>
              <a:t> </a:t>
            </a:r>
          </a:p>
          <a:p>
            <a:pPr lvl="1"/>
            <a:r>
              <a:rPr lang="en-US" sz="2800" dirty="0"/>
              <a:t>Employment Operations and Records</a:t>
            </a:r>
          </a:p>
          <a:p>
            <a:pPr marL="914400" lvl="2" indent="0">
              <a:buNone/>
            </a:pPr>
            <a:r>
              <a:rPr lang="en-US" sz="2400" dirty="0">
                <a:hlinkClick r:id="rId4"/>
              </a:rPr>
              <a:t>employment@ufl.edu</a:t>
            </a:r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6212" y="3223637"/>
            <a:ext cx="4150468" cy="276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6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25766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Data Integrity and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92217"/>
            <a:ext cx="9349509" cy="378474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Talent Acquisition and Onboarding</a:t>
            </a:r>
          </a:p>
          <a:p>
            <a:pPr lvl="1"/>
            <a:r>
              <a:rPr lang="en-US" dirty="0"/>
              <a:t>Update position and applicant statuses as the search process proceeds through different stages</a:t>
            </a:r>
          </a:p>
          <a:p>
            <a:pPr lvl="1"/>
            <a:r>
              <a:rPr lang="en-US" dirty="0"/>
              <a:t>Notify applicants no longer being considered promptly</a:t>
            </a:r>
          </a:p>
          <a:p>
            <a:pPr lvl="1"/>
            <a:r>
              <a:rPr lang="en-US" dirty="0"/>
              <a:t>Assign suitable disposition codes to applicants</a:t>
            </a:r>
          </a:p>
          <a:p>
            <a:pPr lvl="1"/>
            <a:r>
              <a:rPr lang="en-US" dirty="0"/>
              <a:t>Close out posting, indicate individual(s) hired</a:t>
            </a:r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0" y="2173363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6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25766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Data Integrity and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92217"/>
            <a:ext cx="9349509" cy="4378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Employment Operations and Records	</a:t>
            </a:r>
          </a:p>
          <a:p>
            <a:pPr lvl="1"/>
            <a:r>
              <a:rPr lang="en-US" dirty="0"/>
              <a:t>ePAFs should be entered timely—on or before the effective date </a:t>
            </a:r>
          </a:p>
          <a:p>
            <a:pPr lvl="1"/>
            <a:r>
              <a:rPr lang="en-US" dirty="0"/>
              <a:t>Please ensure the following information is correct:	</a:t>
            </a:r>
          </a:p>
          <a:p>
            <a:pPr lvl="2"/>
            <a:r>
              <a:rPr lang="en-US" dirty="0"/>
              <a:t>Name matches SSN card</a:t>
            </a:r>
          </a:p>
          <a:p>
            <a:pPr lvl="2"/>
            <a:r>
              <a:rPr lang="en-US" dirty="0"/>
              <a:t>work location </a:t>
            </a:r>
          </a:p>
          <a:p>
            <a:pPr lvl="2"/>
            <a:r>
              <a:rPr lang="en-US" dirty="0"/>
              <a:t>Home and work addresses</a:t>
            </a:r>
          </a:p>
          <a:p>
            <a:pPr lvl="2"/>
            <a:r>
              <a:rPr lang="en-US" dirty="0"/>
              <a:t>E-mail address</a:t>
            </a:r>
          </a:p>
          <a:p>
            <a:pPr lvl="2"/>
            <a:r>
              <a:rPr lang="en-US" dirty="0"/>
              <a:t>Supervisor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0" y="2173363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549" y="3529901"/>
            <a:ext cx="4048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1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8009</TotalTime>
  <Words>1274</Words>
  <Application>Microsoft Office PowerPoint</Application>
  <PresentationFormat>Widescreen</PresentationFormat>
  <Paragraphs>223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Bookman Old Style</vt:lpstr>
      <vt:lpstr>Calibri</vt:lpstr>
      <vt:lpstr>Calibri Light</vt:lpstr>
      <vt:lpstr>Century Gothic</vt:lpstr>
      <vt:lpstr>Century Schoolbook</vt:lpstr>
      <vt:lpstr>Stencil</vt:lpstr>
      <vt:lpstr>Wingdings</vt:lpstr>
      <vt:lpstr>Office Theme</vt:lpstr>
      <vt:lpstr>1_Office Theme</vt:lpstr>
      <vt:lpstr>3_Office Theme</vt:lpstr>
      <vt:lpstr>HR Forum</vt:lpstr>
      <vt:lpstr>Today’s Agenda Items</vt:lpstr>
      <vt:lpstr>Employee Disability Accommodations</vt:lpstr>
      <vt:lpstr>Employee Disability Accommodations</vt:lpstr>
      <vt:lpstr>Employee Disability Accommodations</vt:lpstr>
      <vt:lpstr>Talent Acquisition &amp; Onboarding</vt:lpstr>
      <vt:lpstr>Recruitment and Staffing  </vt:lpstr>
      <vt:lpstr>Data Integrity and Reporting</vt:lpstr>
      <vt:lpstr>Data Integrity and Reporting</vt:lpstr>
      <vt:lpstr>Class and Comp</vt:lpstr>
      <vt:lpstr>Supervisor ID Updates</vt:lpstr>
      <vt:lpstr>Supervisor ID Updates</vt:lpstr>
      <vt:lpstr>Supervisor ID Updates</vt:lpstr>
      <vt:lpstr>Supervisor ID Updates</vt:lpstr>
      <vt:lpstr>Supervisor ID Updates</vt:lpstr>
      <vt:lpstr>Supervisor ID Updates</vt:lpstr>
      <vt:lpstr>Questions</vt:lpstr>
      <vt:lpstr>Benefits</vt:lpstr>
      <vt:lpstr>Preparing for 2019 Fiscal Year End Leave Processes</vt:lpstr>
      <vt:lpstr>Preparing for 2019 Fiscal Year End Leave Processes</vt:lpstr>
      <vt:lpstr>Preparing for 2019 Fiscal Year End Leave Processes</vt:lpstr>
      <vt:lpstr>Keeping in Touch</vt:lpstr>
      <vt:lpstr>Keeping in Touch</vt:lpstr>
      <vt:lpstr>Keeping in Touch</vt:lpstr>
      <vt:lpstr>Keeping in Touch</vt:lpstr>
      <vt:lpstr>Keeping in Touch</vt:lpstr>
      <vt:lpstr>              Fond Farewell                  to                Stewart King </vt:lpstr>
      <vt:lpstr>Important Dates</vt:lpstr>
      <vt:lpstr>Thank you  for attending the  HR Forum</vt:lpstr>
    </vt:vector>
  </TitlesOfParts>
  <Company>Customer Technology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Gould,Angela</dc:creator>
  <cp:lastModifiedBy>Cobb, Kara Sue</cp:lastModifiedBy>
  <cp:revision>168</cp:revision>
  <cp:lastPrinted>2019-04-02T20:25:29Z</cp:lastPrinted>
  <dcterms:created xsi:type="dcterms:W3CDTF">2017-01-03T16:22:19Z</dcterms:created>
  <dcterms:modified xsi:type="dcterms:W3CDTF">2019-05-01T16:45:26Z</dcterms:modified>
</cp:coreProperties>
</file>