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62" r:id="rId3"/>
  </p:sldMasterIdLst>
  <p:notesMasterIdLst>
    <p:notesMasterId r:id="rId51"/>
  </p:notesMasterIdLst>
  <p:sldIdLst>
    <p:sldId id="278" r:id="rId4"/>
    <p:sldId id="261" r:id="rId5"/>
    <p:sldId id="393" r:id="rId6"/>
    <p:sldId id="262" r:id="rId7"/>
    <p:sldId id="272" r:id="rId8"/>
    <p:sldId id="415" r:id="rId9"/>
    <p:sldId id="268" r:id="rId10"/>
    <p:sldId id="270" r:id="rId11"/>
    <p:sldId id="363" r:id="rId12"/>
    <p:sldId id="412" r:id="rId13"/>
    <p:sldId id="283" r:id="rId14"/>
    <p:sldId id="296" r:id="rId15"/>
    <p:sldId id="413" r:id="rId16"/>
    <p:sldId id="301" r:id="rId17"/>
    <p:sldId id="295" r:id="rId18"/>
    <p:sldId id="297" r:id="rId19"/>
    <p:sldId id="414" r:id="rId20"/>
    <p:sldId id="300" r:id="rId21"/>
    <p:sldId id="396" r:id="rId22"/>
    <p:sldId id="416" r:id="rId23"/>
    <p:sldId id="264" r:id="rId24"/>
    <p:sldId id="265" r:id="rId25"/>
    <p:sldId id="298" r:id="rId26"/>
    <p:sldId id="417" r:id="rId27"/>
    <p:sldId id="281" r:id="rId28"/>
    <p:sldId id="418" r:id="rId29"/>
    <p:sldId id="419" r:id="rId30"/>
    <p:sldId id="420" r:id="rId31"/>
    <p:sldId id="421" r:id="rId32"/>
    <p:sldId id="280" r:id="rId33"/>
    <p:sldId id="303" r:id="rId34"/>
    <p:sldId id="284" r:id="rId35"/>
    <p:sldId id="276" r:id="rId36"/>
    <p:sldId id="269" r:id="rId37"/>
    <p:sldId id="397" r:id="rId38"/>
    <p:sldId id="290" r:id="rId39"/>
    <p:sldId id="291" r:id="rId40"/>
    <p:sldId id="286" r:id="rId41"/>
    <p:sldId id="287" r:id="rId42"/>
    <p:sldId id="273" r:id="rId43"/>
    <p:sldId id="282" r:id="rId44"/>
    <p:sldId id="274" r:id="rId45"/>
    <p:sldId id="275" r:id="rId46"/>
    <p:sldId id="285" r:id="rId47"/>
    <p:sldId id="292" r:id="rId48"/>
    <p:sldId id="316" r:id="rId49"/>
    <p:sldId id="317" r:id="rId50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era,Kay H" initials="BH" lastIdx="1" clrIdx="0">
    <p:extLst>
      <p:ext uri="{19B8F6BF-5375-455C-9EA6-DF929625EA0E}">
        <p15:presenceInfo xmlns:p15="http://schemas.microsoft.com/office/powerpoint/2012/main" userId="S-1-5-21-1308237860-4193317556-336787646-559629" providerId="AD"/>
      </p:ext>
    </p:extLst>
  </p:cmAuthor>
  <p:cmAuthor id="2" name="Salva,Christina" initials="S" lastIdx="5" clrIdx="1">
    <p:extLst>
      <p:ext uri="{19B8F6BF-5375-455C-9EA6-DF929625EA0E}">
        <p15:presenceInfo xmlns:p15="http://schemas.microsoft.com/office/powerpoint/2012/main" userId="S-1-5-21-1308237860-4193317556-336787646-10182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05"/>
    <a:srgbClr val="19C9E1"/>
    <a:srgbClr val="E65800"/>
    <a:srgbClr val="DE5500"/>
    <a:srgbClr val="FF6600"/>
    <a:srgbClr val="C24702"/>
    <a:srgbClr val="FC5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70" autoAdjust="0"/>
    <p:restoredTop sz="85562" autoAdjust="0"/>
  </p:normalViewPr>
  <p:slideViewPr>
    <p:cSldViewPr snapToGrid="0">
      <p:cViewPr varScale="1">
        <p:scale>
          <a:sx n="97" d="100"/>
          <a:sy n="97" d="100"/>
        </p:scale>
        <p:origin x="3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E7C9419-65CE-4FD7-A936-319F3A4AEB74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3BCD7C5-17EC-4245-A808-3E160E6209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3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0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68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1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90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31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86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75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09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69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18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88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09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69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41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10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762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421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51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09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7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53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71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47D1C-08D3-44C9-AAA6-E11762988B8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434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0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8486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5639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5103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095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6065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889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8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67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71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86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45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10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0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008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51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29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5250-4205-4E8C-AA01-379B89684F1F}" type="datetimeFigureOut">
              <a:rPr lang="en-US" smtClean="0"/>
              <a:t>8/7/2019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B13E-BA9A-4175-A862-604EEE935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6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52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3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7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r.ufl.edu/manager-resources/recruitment-staffing/hiring-center/preparing-an-offe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hyperlink" Target="mailto:employment@ufl.edu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uidanceresources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hyperlink" Target="mailto:eap-help@ufl.edu" TargetMode="External"/><Relationship Id="rId4" Type="http://schemas.openxmlformats.org/officeDocument/2006/relationships/hyperlink" Target="http://eap.ufl.edu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alaryincrease@ufl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alaryincrease@ufl.ed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training.hr.ufl.edu/instructionguides/time&amp;labor/leave_cash_out.pdf" TargetMode="External"/><Relationship Id="rId4" Type="http://schemas.openxmlformats.org/officeDocument/2006/relationships/hyperlink" Target="https://benefits.hr.ufl.edu/wp-content/uploads/sites/3/2018/06/leave-entitlement-chart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benefits.myflorida.com/health/shared_savings_progra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egister/6324893760335743243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hyperlink" Target="https://register.gotowebinar.com/register/407896124715235595" TargetMode="External"/><Relationship Id="rId4" Type="http://schemas.openxmlformats.org/officeDocument/2006/relationships/hyperlink" Target="https://register.gotowebinar.com/register/818138505897520282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benefits.com/florida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hr.ufl.edu/benefits/making-changes/self-service-address-update-in-myufl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hyperlink" Target="http://www.dms.myflorida.com/content/download/85395/485035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hr.ufl.edu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hyperlink" Target="https://benefits.hr.ufl.edu/" TargetMode="External"/><Relationship Id="rId4" Type="http://schemas.openxmlformats.org/officeDocument/2006/relationships/hyperlink" Target="http://mybenefits.myflorida.com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UFEngaged@hr.ufl.edu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4840" b="4699"/>
          <a:stretch/>
        </p:blipFill>
        <p:spPr>
          <a:xfrm>
            <a:off x="-10633" y="712383"/>
            <a:ext cx="12202632" cy="4725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3" y="304844"/>
            <a:ext cx="857143" cy="70476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566036" y="5511644"/>
            <a:ext cx="10515600" cy="947405"/>
          </a:xfrm>
        </p:spPr>
        <p:txBody>
          <a:bodyPr anchor="t"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HR Forum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4294967295"/>
          </p:nvPr>
        </p:nvSpPr>
        <p:spPr>
          <a:xfrm>
            <a:off x="566036" y="6332090"/>
            <a:ext cx="10515600" cy="4302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August 7,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43" y="4269467"/>
            <a:ext cx="6624088" cy="22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Focus of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02636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/>
              <a:t>Enhance the onboarding process by streamlining and reducing the amount of time to conduct background screenings</a:t>
            </a:r>
          </a:p>
          <a:p>
            <a:pPr lvl="1"/>
            <a:r>
              <a:rPr lang="en-US" sz="2800" dirty="0"/>
              <a:t>Criminal Background Check</a:t>
            </a:r>
          </a:p>
          <a:p>
            <a:pPr lvl="1"/>
            <a:r>
              <a:rPr lang="en-US" sz="2800" dirty="0"/>
              <a:t>Education Verification</a:t>
            </a:r>
          </a:p>
          <a:p>
            <a:pPr lvl="1"/>
            <a:r>
              <a:rPr lang="en-US" sz="2800" dirty="0"/>
              <a:t>Experience Verification</a:t>
            </a:r>
          </a:p>
          <a:p>
            <a:r>
              <a:rPr lang="en-US" sz="3200" dirty="0"/>
              <a:t>Enhance hiring department experience</a:t>
            </a:r>
          </a:p>
          <a:p>
            <a:pPr lvl="1"/>
            <a:r>
              <a:rPr lang="en-US" sz="2800" dirty="0"/>
              <a:t>Initiate the screening via myUFL</a:t>
            </a:r>
          </a:p>
          <a:p>
            <a:pPr lvl="1"/>
            <a:r>
              <a:rPr lang="en-US" sz="2800" dirty="0"/>
              <a:t>Dashboard to monitor progress  </a:t>
            </a:r>
          </a:p>
          <a:p>
            <a:r>
              <a:rPr lang="en-US" sz="3200" dirty="0"/>
              <a:t>Enhance employee experience</a:t>
            </a:r>
          </a:p>
          <a:p>
            <a:pPr lvl="1"/>
            <a:r>
              <a:rPr lang="en-US" sz="2800" dirty="0"/>
              <a:t>Mobile-friendly user interface</a:t>
            </a:r>
          </a:p>
          <a:p>
            <a:pPr lvl="1"/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4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First Advantage: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2884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Criminal Background Check</a:t>
            </a:r>
          </a:p>
          <a:p>
            <a:pPr lvl="1"/>
            <a:r>
              <a:rPr lang="en-US" dirty="0"/>
              <a:t>Social Security Trace</a:t>
            </a:r>
          </a:p>
          <a:p>
            <a:pPr lvl="1"/>
            <a:r>
              <a:rPr lang="en-US" dirty="0"/>
              <a:t>County Criminal Record Check (last 10 years)</a:t>
            </a:r>
          </a:p>
          <a:p>
            <a:pPr lvl="1"/>
            <a:r>
              <a:rPr lang="en-US" dirty="0"/>
              <a:t>National Sex Offender Registry</a:t>
            </a:r>
          </a:p>
          <a:p>
            <a:pPr lvl="1"/>
            <a:r>
              <a:rPr lang="en-US" dirty="0"/>
              <a:t>*Global Sanction Check</a:t>
            </a:r>
          </a:p>
          <a:p>
            <a:r>
              <a:rPr lang="en-US" sz="3200" dirty="0"/>
              <a:t>International Check is available </a:t>
            </a:r>
          </a:p>
          <a:p>
            <a:r>
              <a:rPr lang="en-US" dirty="0"/>
              <a:t>*Education Verification (highest degree)</a:t>
            </a:r>
          </a:p>
          <a:p>
            <a:pPr lvl="1"/>
            <a:r>
              <a:rPr lang="en-US" dirty="0"/>
              <a:t>Proof of degree equivalency is still required for international hires.</a:t>
            </a:r>
          </a:p>
          <a:p>
            <a:pPr lvl="1"/>
            <a:r>
              <a:rPr lang="en-US" dirty="0"/>
              <a:t>Transcript is still required when hiring a faculty member.</a:t>
            </a:r>
          </a:p>
          <a:p>
            <a:r>
              <a:rPr lang="en-US" dirty="0"/>
              <a:t>*Employment Verification (last 7 years)</a:t>
            </a:r>
          </a:p>
          <a:p>
            <a:r>
              <a:rPr lang="en-US" b="1" u="sng" dirty="0"/>
              <a:t>Conducting reference checks is still required </a:t>
            </a:r>
            <a:r>
              <a:rPr lang="en-US" dirty="0"/>
              <a:t>since it provides </a:t>
            </a:r>
            <a:r>
              <a:rPr lang="en-US" b="1" u="sng" dirty="0"/>
              <a:t>critical</a:t>
            </a:r>
            <a:r>
              <a:rPr lang="en-US" dirty="0"/>
              <a:t> information on employee’s past job behavior and performance.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sz="2100" dirty="0"/>
              <a:t>*Services only available in screening for new faculty and TEAMS hires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49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First Advantage: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2884"/>
          </a:xfrm>
        </p:spPr>
        <p:txBody>
          <a:bodyPr>
            <a:normAutofit/>
          </a:bodyPr>
          <a:lstStyle/>
          <a:p>
            <a:r>
              <a:rPr lang="en-US" sz="3200" dirty="0" err="1"/>
              <a:t>Basic+Edu+Exp</a:t>
            </a:r>
            <a:r>
              <a:rPr lang="en-US" sz="3200" dirty="0"/>
              <a:t> </a:t>
            </a:r>
            <a:r>
              <a:rPr lang="en-US" sz="3200" dirty="0" err="1"/>
              <a:t>Verf</a:t>
            </a:r>
            <a:endParaRPr lang="en-US" sz="3200" dirty="0"/>
          </a:p>
          <a:p>
            <a:pPr lvl="1"/>
            <a:r>
              <a:rPr lang="en-US" sz="2800" dirty="0"/>
              <a:t>New or returning </a:t>
            </a:r>
            <a:r>
              <a:rPr lang="en-US" sz="2800" u="sng" dirty="0"/>
              <a:t>Salary/Regular Faculty, TEAMS, Adjuncts, and </a:t>
            </a:r>
            <a:r>
              <a:rPr lang="en-US" sz="2800" u="sng" dirty="0" err="1"/>
              <a:t>PostDocs</a:t>
            </a:r>
            <a:r>
              <a:rPr lang="en-US" sz="2800" b="1" dirty="0"/>
              <a:t> </a:t>
            </a:r>
            <a:r>
              <a:rPr lang="en-US" sz="2800" dirty="0"/>
              <a:t>to UF</a:t>
            </a:r>
          </a:p>
          <a:p>
            <a:r>
              <a:rPr lang="en-US" sz="3200" dirty="0"/>
              <a:t>Basic</a:t>
            </a:r>
          </a:p>
          <a:p>
            <a:pPr lvl="1"/>
            <a:r>
              <a:rPr lang="en-US" sz="2800" dirty="0"/>
              <a:t>New or returning </a:t>
            </a:r>
            <a:r>
              <a:rPr lang="en-US" sz="2800" u="sng" dirty="0"/>
              <a:t>OPS staff, Student, and Graduate Assistants</a:t>
            </a:r>
            <a:r>
              <a:rPr lang="en-US" sz="2800" dirty="0"/>
              <a:t> to UF</a:t>
            </a:r>
          </a:p>
          <a:p>
            <a:pPr lvl="1"/>
            <a:r>
              <a:rPr lang="en-US" sz="2800" dirty="0"/>
              <a:t>Hiring existing UF employee (optional)</a:t>
            </a:r>
          </a:p>
          <a:p>
            <a:r>
              <a:rPr lang="en-US" dirty="0" err="1"/>
              <a:t>Edu+Exp</a:t>
            </a:r>
            <a:r>
              <a:rPr lang="en-US" dirty="0"/>
              <a:t> </a:t>
            </a:r>
            <a:r>
              <a:rPr lang="en-US" dirty="0" err="1"/>
              <a:t>Verf</a:t>
            </a:r>
            <a:endParaRPr lang="en-US" dirty="0"/>
          </a:p>
          <a:p>
            <a:pPr lvl="1"/>
            <a:r>
              <a:rPr lang="en-US" dirty="0"/>
              <a:t>New or returning </a:t>
            </a:r>
            <a:r>
              <a:rPr lang="en-US" u="sng" dirty="0"/>
              <a:t>Salary/Regular Faculty, TEAMS, Adjuncts, and </a:t>
            </a:r>
            <a:r>
              <a:rPr lang="en-US" u="sng" dirty="0" err="1"/>
              <a:t>PostDocs</a:t>
            </a:r>
            <a:r>
              <a:rPr lang="en-US" u="sng" dirty="0"/>
              <a:t> </a:t>
            </a:r>
            <a:r>
              <a:rPr lang="en-US" dirty="0"/>
              <a:t>who underwent FBI or 435 Livescan outside of First Advantage</a:t>
            </a:r>
          </a:p>
          <a:p>
            <a:pPr lvl="1"/>
            <a:r>
              <a:rPr lang="en-US" u="sng" dirty="0"/>
              <a:t>OPS </a:t>
            </a:r>
            <a:r>
              <a:rPr lang="en-US" dirty="0"/>
              <a:t>to </a:t>
            </a:r>
            <a:r>
              <a:rPr lang="en-US" u="sng" dirty="0"/>
              <a:t>Salary/Regular Faculty, TEAMS, Adjuncts, and </a:t>
            </a:r>
            <a:r>
              <a:rPr lang="en-US" u="sng" dirty="0" err="1"/>
              <a:t>PostDocs</a:t>
            </a:r>
            <a:endParaRPr lang="en-US" u="sng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82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Hiring Department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4757"/>
            <a:ext cx="10515600" cy="4602884"/>
          </a:xfrm>
        </p:spPr>
        <p:txBody>
          <a:bodyPr>
            <a:normAutofit/>
          </a:bodyPr>
          <a:lstStyle/>
          <a:p>
            <a:r>
              <a:rPr lang="en-US" sz="3200" dirty="0"/>
              <a:t>Initiate the package after making the verbal offer</a:t>
            </a:r>
          </a:p>
          <a:p>
            <a:pPr lvl="1"/>
            <a:r>
              <a:rPr lang="en-US" sz="2800" dirty="0"/>
              <a:t>Staff positions – still need to go through the clear for offer process with UFHR before making an offer</a:t>
            </a:r>
          </a:p>
          <a:p>
            <a:r>
              <a:rPr lang="en-US" sz="3200" dirty="0"/>
              <a:t>Inform the candidate about the email from First Advantage and the screening(s) they will go through</a:t>
            </a:r>
          </a:p>
          <a:p>
            <a:r>
              <a:rPr lang="en-US" sz="3200" dirty="0"/>
              <a:t>Navigation</a:t>
            </a:r>
          </a:p>
          <a:p>
            <a:pPr lvl="1"/>
            <a:r>
              <a:rPr lang="en-US" sz="2800" dirty="0"/>
              <a:t>myUFL &gt; Human Resources &gt; UF Departmental Administration &gt; Background Screening</a:t>
            </a:r>
          </a:p>
          <a:p>
            <a:pPr lvl="1"/>
            <a:r>
              <a:rPr lang="en-US" sz="2800" dirty="0"/>
              <a:t>myUFL &gt; Human Resources &gt; Recruiting &gt; Background Screening</a:t>
            </a:r>
          </a:p>
          <a:p>
            <a:endParaRPr lang="en-US" sz="3200" dirty="0"/>
          </a:p>
          <a:p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6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Hiring Department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4757"/>
            <a:ext cx="10515600" cy="4602884"/>
          </a:xfrm>
        </p:spPr>
        <p:txBody>
          <a:bodyPr>
            <a:normAutofit/>
          </a:bodyPr>
          <a:lstStyle/>
          <a:p>
            <a:r>
              <a:rPr lang="en-US" sz="3200" dirty="0"/>
              <a:t>Receive an alert when the email is sent and when the entire packet is complete</a:t>
            </a:r>
          </a:p>
          <a:p>
            <a:r>
              <a:rPr lang="en-US" sz="3200" dirty="0"/>
              <a:t>Able to monitor the progress of the screening and view details of education and experience verification</a:t>
            </a:r>
          </a:p>
          <a:p>
            <a:r>
              <a:rPr lang="en-US" sz="3200" dirty="0"/>
              <a:t>No need to print the report for </a:t>
            </a:r>
            <a:r>
              <a:rPr lang="en-US" sz="3200" dirty="0" err="1"/>
              <a:t>ePAF</a:t>
            </a:r>
            <a:endParaRPr lang="en-US" sz="3200" dirty="0"/>
          </a:p>
          <a:p>
            <a:r>
              <a:rPr lang="en-US" sz="3200" dirty="0"/>
              <a:t>Must have one of the following roles </a:t>
            </a:r>
            <a:r>
              <a:rPr lang="en-US" sz="3200"/>
              <a:t>to initiate:</a:t>
            </a:r>
            <a:endParaRPr lang="en-US" sz="3200" dirty="0"/>
          </a:p>
          <a:p>
            <a:pPr lvl="1"/>
            <a:r>
              <a:rPr lang="en-US" sz="2800" dirty="0" err="1"/>
              <a:t>UF_EPAF_Department</a:t>
            </a:r>
            <a:r>
              <a:rPr lang="en-US" sz="2800" dirty="0"/>
              <a:t> Admin</a:t>
            </a:r>
          </a:p>
          <a:p>
            <a:pPr lvl="1"/>
            <a:r>
              <a:rPr lang="en-US" sz="2800" dirty="0" err="1"/>
              <a:t>UF_EPAF_Level</a:t>
            </a:r>
            <a:r>
              <a:rPr lang="en-US" sz="2800" dirty="0"/>
              <a:t> 1 Approver</a:t>
            </a:r>
          </a:p>
          <a:p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55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Clear for Offer for Staff 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2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Talent Acquisition and Onboarding team will still look for the following:</a:t>
            </a:r>
          </a:p>
          <a:p>
            <a:pPr lvl="1"/>
            <a:r>
              <a:rPr lang="en-US" dirty="0"/>
              <a:t>Meeting minimum requirements based on application materials</a:t>
            </a:r>
          </a:p>
          <a:p>
            <a:pPr lvl="2"/>
            <a:r>
              <a:rPr lang="en-US" dirty="0"/>
              <a:t>UFHR will no longer consider FTE when calculating years of experience</a:t>
            </a:r>
          </a:p>
          <a:p>
            <a:pPr lvl="1"/>
            <a:r>
              <a:rPr lang="en-US" dirty="0"/>
              <a:t>Veteran applicants receiving veteran preferential treatment for appropriate positions</a:t>
            </a:r>
          </a:p>
          <a:p>
            <a:pPr lvl="1"/>
            <a:r>
              <a:rPr lang="en-US" dirty="0"/>
              <a:t>Applicant’s eligibility for hire or rehire at the University of Florida</a:t>
            </a:r>
          </a:p>
          <a:p>
            <a:pPr lvl="1"/>
            <a:r>
              <a:rPr lang="en-US" dirty="0"/>
              <a:t>Type of offer letter – regular vs. time-limited</a:t>
            </a:r>
          </a:p>
          <a:p>
            <a:pPr lvl="1"/>
            <a:r>
              <a:rPr lang="en-US" dirty="0"/>
              <a:t>New or existing  employee</a:t>
            </a:r>
          </a:p>
          <a:p>
            <a:pPr lvl="2"/>
            <a:r>
              <a:rPr lang="en-US" dirty="0"/>
              <a:t>Link to the new hire checklist</a:t>
            </a:r>
          </a:p>
          <a:p>
            <a:pPr lvl="2"/>
            <a:r>
              <a:rPr lang="en-US" dirty="0"/>
              <a:t>Type of background screening to conduct for the TEAMS hire</a:t>
            </a:r>
          </a:p>
          <a:p>
            <a:pPr lvl="1"/>
            <a:r>
              <a:rPr lang="en-US" dirty="0"/>
              <a:t>Potential need for nepotism request form and HR600</a:t>
            </a:r>
          </a:p>
          <a:p>
            <a:pPr lvl="1"/>
            <a:r>
              <a:rPr lang="en-US" dirty="0"/>
              <a:t>Need for health assessment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58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Clear for Offer for Staff 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2884"/>
          </a:xfrm>
        </p:spPr>
        <p:txBody>
          <a:bodyPr>
            <a:normAutofit/>
          </a:bodyPr>
          <a:lstStyle/>
          <a:p>
            <a:r>
              <a:rPr lang="en-US" dirty="0"/>
              <a:t>Foreign Degrees will still need to go through degree equivalency and must be provided at the time of hire. </a:t>
            </a:r>
          </a:p>
          <a:p>
            <a:endParaRPr lang="en-US" dirty="0"/>
          </a:p>
          <a:p>
            <a:r>
              <a:rPr lang="en-US" dirty="0"/>
              <a:t>Experience and education requirements must still be met before hire.</a:t>
            </a:r>
          </a:p>
          <a:p>
            <a:endParaRPr lang="en-US" dirty="0"/>
          </a:p>
          <a:p>
            <a:r>
              <a:rPr lang="en-US" dirty="0"/>
              <a:t>Please be on the look out for our updated clearance email.</a:t>
            </a:r>
          </a:p>
          <a:p>
            <a:pPr marL="0" indent="0">
              <a:buNone/>
            </a:pP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93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4112"/>
            <a:ext cx="10515600" cy="4602884"/>
          </a:xfrm>
        </p:spPr>
        <p:txBody>
          <a:bodyPr>
            <a:normAutofit/>
          </a:bodyPr>
          <a:lstStyle/>
          <a:p>
            <a:r>
              <a:rPr lang="en-US" dirty="0"/>
              <a:t>Hiring departments can begin using First Advantage on                 August 19, 2019.</a:t>
            </a:r>
          </a:p>
          <a:p>
            <a:r>
              <a:rPr lang="en-US" dirty="0"/>
              <a:t>FBI/435 </a:t>
            </a:r>
            <a:r>
              <a:rPr lang="en-US" dirty="0" err="1"/>
              <a:t>Livescan</a:t>
            </a:r>
            <a:r>
              <a:rPr lang="en-US" dirty="0"/>
              <a:t> will still go through the normal method of submitting online background screening request form.</a:t>
            </a:r>
          </a:p>
          <a:p>
            <a:pPr lvl="1"/>
            <a:r>
              <a:rPr lang="en-US" dirty="0"/>
              <a:t>New or returning employees</a:t>
            </a:r>
          </a:p>
          <a:p>
            <a:pPr lvl="1"/>
            <a:r>
              <a:rPr lang="en-US" dirty="0"/>
              <a:t>Moving into positions that requires FBI or 435 </a:t>
            </a:r>
            <a:r>
              <a:rPr lang="en-US" dirty="0" err="1"/>
              <a:t>Livescan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1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2884"/>
          </a:xfrm>
        </p:spPr>
        <p:txBody>
          <a:bodyPr>
            <a:normAutofit/>
          </a:bodyPr>
          <a:lstStyle/>
          <a:p>
            <a:r>
              <a:rPr lang="en-US" dirty="0"/>
              <a:t>Instruction guide is upcoming and will be placed along with the “Roadmap of First Advantage” in the Prepare An Offer section of the Hiring Center under Manager Resources, </a:t>
            </a:r>
            <a:r>
              <a:rPr lang="en-US" dirty="0">
                <a:hlinkClick r:id="rId3"/>
              </a:rPr>
              <a:t>https://hr.ufl.edu/manager-resources/recruitment-staffing/hiring-center/preparing-an-offer/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dirty="0"/>
              <a:t>Talent Acquisition and Onboarding</a:t>
            </a:r>
          </a:p>
          <a:p>
            <a:pPr marL="0" indent="0" algn="ctr">
              <a:buNone/>
            </a:pPr>
            <a:r>
              <a:rPr lang="en-US" dirty="0"/>
              <a:t>(352) 392-2477</a:t>
            </a:r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employment@ufl.edu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89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30" y="1213874"/>
            <a:ext cx="10515600" cy="273367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Communications &amp; WorkLife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22438"/>
            <a:ext cx="10515600" cy="2950665"/>
          </a:xfrm>
        </p:spPr>
        <p:txBody>
          <a:bodyPr>
            <a:normAutofit/>
          </a:bodyPr>
          <a:lstStyle/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4800" dirty="0">
                <a:solidFill>
                  <a:schemeClr val="accent5">
                    <a:lumMod val="75000"/>
                  </a:schemeClr>
                </a:solidFill>
              </a:rPr>
              <a:t>Expanded UF </a:t>
            </a:r>
          </a:p>
          <a:p>
            <a:r>
              <a:rPr lang="en-US" altLang="en-US" sz="4800" dirty="0">
                <a:solidFill>
                  <a:schemeClr val="accent5">
                    <a:lumMod val="75000"/>
                  </a:schemeClr>
                </a:solidFill>
              </a:rPr>
              <a:t>Employee Assistance Program</a:t>
            </a:r>
          </a:p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9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FF6600"/>
                </a:solidFill>
                <a:latin typeface="+mn-lt"/>
              </a:rPr>
              <a:t>Today’s Agenda Items / HR Area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31" y="106988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3200" dirty="0"/>
              <a:t> </a:t>
            </a:r>
          </a:p>
          <a:p>
            <a:pPr marL="457200" indent="-457200">
              <a:defRPr/>
            </a:pPr>
            <a:endParaRPr lang="en-US" sz="3200" dirty="0"/>
          </a:p>
          <a:p>
            <a:pPr marL="457200" indent="-457200">
              <a:defRPr/>
            </a:pPr>
            <a:r>
              <a:rPr lang="en-US" sz="3200" dirty="0"/>
              <a:t>Employee Relations</a:t>
            </a:r>
          </a:p>
          <a:p>
            <a:pPr marL="457200" indent="-457200">
              <a:defRPr/>
            </a:pPr>
            <a:r>
              <a:rPr lang="en-US" sz="3200" dirty="0"/>
              <a:t>Talent Acquisition &amp; Onboarding</a:t>
            </a:r>
          </a:p>
          <a:p>
            <a:pPr marL="457200" indent="-457200">
              <a:defRPr/>
            </a:pPr>
            <a:r>
              <a:rPr lang="en-US" sz="3200" dirty="0"/>
              <a:t>Communications &amp; WorkLife</a:t>
            </a:r>
          </a:p>
          <a:p>
            <a:pPr marL="457200" indent="-457200">
              <a:defRPr/>
            </a:pPr>
            <a:r>
              <a:rPr lang="en-US" sz="3200" dirty="0"/>
              <a:t>Classification &amp; Compensation </a:t>
            </a:r>
          </a:p>
          <a:p>
            <a:pPr marL="457200" indent="-457200">
              <a:defRPr/>
            </a:pPr>
            <a:r>
              <a:rPr lang="en-US" sz="3200" dirty="0"/>
              <a:t>Benefits &amp; Leave </a:t>
            </a:r>
          </a:p>
          <a:p>
            <a:pPr marL="457200" indent="-457200">
              <a:defRPr/>
            </a:pPr>
            <a:r>
              <a:rPr lang="en-US" altLang="en-US" sz="3200" dirty="0">
                <a:solidFill>
                  <a:srgbClr val="000000"/>
                </a:solidFill>
              </a:rPr>
              <a:t>Important Dates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5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581" y="2133176"/>
            <a:ext cx="10431600" cy="4351338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Effective Aug. 1, 2019, employees and household members may request up to 6 free visits per person, per household, per calendar year</a:t>
            </a:r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Available to all faculty, staff, graduate assistants, non-student OPS, house staff/residents and postdoc associates</a:t>
            </a:r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Call toll-free number — 833.360.0103 — to speak to a counselor who will answer questions and, if needed, refer to an area provider</a:t>
            </a:r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Vastly expanded network includes providers throughout the state and world</a:t>
            </a:r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dirty="0"/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ct val="100000"/>
              <a:buNone/>
            </a:pPr>
            <a:endParaRPr lang="en-US" dirty="0"/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ct val="100000"/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9957578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7" name="Shape 32">
            <a:extLst>
              <a:ext uri="{FF2B5EF4-FFF2-40B4-BE49-F238E27FC236}">
                <a16:creationId xmlns:a16="http://schemas.microsoft.com/office/drawing/2014/main" id="{C94DF39C-4BBC-469B-9130-7DEC848CBE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937" y="803843"/>
            <a:ext cx="10272408" cy="99427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800" dirty="0">
                <a:latin typeface="+mn-lt"/>
              </a:rPr>
              <a:t>Expanded UF Employee Assistance Program</a:t>
            </a:r>
          </a:p>
        </p:txBody>
      </p:sp>
    </p:spTree>
    <p:extLst>
      <p:ext uri="{BB962C8B-B14F-4D97-AF65-F5344CB8AC3E}">
        <p14:creationId xmlns:p14="http://schemas.microsoft.com/office/powerpoint/2010/main" val="1068479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581" y="2133176"/>
            <a:ext cx="10431600" cy="4351338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  <a:buClr>
                <a:schemeClr val="dk1"/>
              </a:buClr>
              <a:buSzPct val="100000"/>
            </a:pPr>
            <a:r>
              <a:rPr lang="en-US" dirty="0"/>
              <a:t>In addition: Enhanced </a:t>
            </a:r>
            <a:r>
              <a:rPr lang="en-US" dirty="0" err="1"/>
              <a:t>worklife</a:t>
            </a:r>
            <a:r>
              <a:rPr lang="en-US" dirty="0"/>
              <a:t> resources and services, including:</a:t>
            </a:r>
          </a:p>
          <a:p>
            <a:pPr lvl="1">
              <a:spcBef>
                <a:spcPts val="750"/>
              </a:spcBef>
              <a:buClr>
                <a:schemeClr val="dk1"/>
              </a:buClr>
              <a:buSzPct val="100000"/>
            </a:pPr>
            <a:r>
              <a:rPr lang="en-US" b="1" dirty="0" err="1"/>
              <a:t>Worklife</a:t>
            </a:r>
            <a:r>
              <a:rPr lang="en-US" b="1" dirty="0"/>
              <a:t> solutions: </a:t>
            </a:r>
            <a:r>
              <a:rPr lang="en-US" dirty="0"/>
              <a:t>Child and elder care, moving and relocation, home repair, planning events, pet care</a:t>
            </a:r>
          </a:p>
          <a:p>
            <a:pPr lvl="1">
              <a:spcBef>
                <a:spcPts val="750"/>
              </a:spcBef>
              <a:buClr>
                <a:schemeClr val="dk1"/>
              </a:buClr>
              <a:buSzPct val="100000"/>
            </a:pPr>
            <a:r>
              <a:rPr lang="en-US" b="1" dirty="0"/>
              <a:t>Legal guidance: </a:t>
            </a:r>
            <a:r>
              <a:rPr lang="en-US" dirty="0"/>
              <a:t>Divorce, adoption, family law, wills, trusts and more, plus free 30-minute consultation and reduced fees for representation</a:t>
            </a:r>
          </a:p>
          <a:p>
            <a:pPr lvl="1">
              <a:spcBef>
                <a:spcPts val="750"/>
              </a:spcBef>
              <a:buClr>
                <a:schemeClr val="dk1"/>
              </a:buClr>
              <a:buSzPct val="100000"/>
            </a:pPr>
            <a:r>
              <a:rPr lang="en-US" b="1" dirty="0"/>
              <a:t>Financial advice: </a:t>
            </a:r>
            <a:r>
              <a:rPr lang="en-US" dirty="0"/>
              <a:t>Retirement planning, taxes, mortgages, insurance, budgeting, debt, bankruptcy</a:t>
            </a:r>
          </a:p>
          <a:p>
            <a:pPr>
              <a:spcBef>
                <a:spcPts val="750"/>
              </a:spcBef>
              <a:buClr>
                <a:schemeClr val="dk1"/>
              </a:buClr>
              <a:buSzPct val="100000"/>
            </a:pPr>
            <a:r>
              <a:rPr lang="en-US" dirty="0"/>
              <a:t>Search online directory and resources or get a personal response to your particular need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9957578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7" name="Shape 32">
            <a:extLst>
              <a:ext uri="{FF2B5EF4-FFF2-40B4-BE49-F238E27FC236}">
                <a16:creationId xmlns:a16="http://schemas.microsoft.com/office/drawing/2014/main" id="{C94DF39C-4BBC-469B-9130-7DEC848CBE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937" y="803843"/>
            <a:ext cx="10272408" cy="99427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800" dirty="0">
                <a:latin typeface="+mn-lt"/>
              </a:rPr>
              <a:t>Expanded UF Employee Assistance Program</a:t>
            </a:r>
          </a:p>
        </p:txBody>
      </p:sp>
    </p:spTree>
    <p:extLst>
      <p:ext uri="{BB962C8B-B14F-4D97-AF65-F5344CB8AC3E}">
        <p14:creationId xmlns:p14="http://schemas.microsoft.com/office/powerpoint/2010/main" val="3634980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581" y="2133176"/>
            <a:ext cx="10431600" cy="4351338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  <a:buClr>
                <a:schemeClr val="dk1"/>
              </a:buClr>
              <a:buSzPct val="100000"/>
            </a:pPr>
            <a:r>
              <a:rPr lang="en-US" dirty="0"/>
              <a:t>Get support when you need it, 24/7 by:</a:t>
            </a:r>
          </a:p>
          <a:p>
            <a:pPr lvl="1">
              <a:spcBef>
                <a:spcPts val="750"/>
              </a:spcBef>
              <a:buClr>
                <a:schemeClr val="dk1"/>
              </a:buClr>
              <a:buSzPct val="100000"/>
            </a:pPr>
            <a:r>
              <a:rPr lang="en-US" dirty="0"/>
              <a:t>Calling toll-free number: 833.306.0103</a:t>
            </a:r>
          </a:p>
          <a:p>
            <a:pPr lvl="1">
              <a:spcBef>
                <a:spcPts val="750"/>
              </a:spcBef>
              <a:buClr>
                <a:schemeClr val="dk1"/>
              </a:buClr>
              <a:buSzPct val="100000"/>
            </a:pPr>
            <a:r>
              <a:rPr lang="en-US" dirty="0"/>
              <a:t>Logging into </a:t>
            </a:r>
            <a:r>
              <a:rPr lang="en-US" dirty="0">
                <a:hlinkClick r:id="rId3"/>
              </a:rPr>
              <a:t>guidanceresources.com</a:t>
            </a:r>
            <a:br>
              <a:rPr lang="en-US" dirty="0"/>
            </a:br>
            <a:r>
              <a:rPr lang="en-US" dirty="0"/>
              <a:t>First-time users register with </a:t>
            </a:r>
            <a:r>
              <a:rPr lang="en-US" b="1" dirty="0"/>
              <a:t>UFEAP</a:t>
            </a:r>
            <a:r>
              <a:rPr lang="en-US" dirty="0"/>
              <a:t> organization web ID</a:t>
            </a:r>
            <a:br>
              <a:rPr lang="en-US" dirty="0"/>
            </a:br>
            <a:r>
              <a:rPr lang="en-US" dirty="0"/>
              <a:t>Create unique username and password—not </a:t>
            </a:r>
            <a:r>
              <a:rPr lang="en-US" dirty="0" err="1"/>
              <a:t>Gatorlink</a:t>
            </a:r>
            <a:r>
              <a:rPr lang="en-US" dirty="0"/>
              <a:t> ID</a:t>
            </a:r>
          </a:p>
          <a:p>
            <a:pPr lvl="1">
              <a:spcBef>
                <a:spcPts val="750"/>
              </a:spcBef>
              <a:buClr>
                <a:schemeClr val="dk1"/>
              </a:buClr>
              <a:buSzPct val="100000"/>
            </a:pPr>
            <a:r>
              <a:rPr lang="en-US" dirty="0"/>
              <a:t>Search databases based on your geographical location or submit your question directly via online request</a:t>
            </a:r>
          </a:p>
          <a:p>
            <a:pPr lvl="1">
              <a:spcBef>
                <a:spcPts val="750"/>
              </a:spcBef>
              <a:buClr>
                <a:schemeClr val="dk1"/>
              </a:buClr>
              <a:buSzPct val="100000"/>
            </a:pPr>
            <a:endParaRPr lang="en-US" dirty="0"/>
          </a:p>
          <a:p>
            <a:pPr>
              <a:spcBef>
                <a:spcPts val="750"/>
              </a:spcBef>
              <a:buClr>
                <a:schemeClr val="dk1"/>
              </a:buClr>
              <a:buSzPct val="100000"/>
            </a:pPr>
            <a:r>
              <a:rPr lang="en-US" dirty="0"/>
              <a:t>Visit </a:t>
            </a:r>
            <a:r>
              <a:rPr lang="en-US" dirty="0">
                <a:hlinkClick r:id="rId4"/>
              </a:rPr>
              <a:t>eap.ufl.edu</a:t>
            </a:r>
            <a:r>
              <a:rPr lang="en-US" dirty="0"/>
              <a:t> or email </a:t>
            </a:r>
            <a:r>
              <a:rPr lang="en-US" dirty="0">
                <a:hlinkClick r:id="rId5"/>
              </a:rPr>
              <a:t>eap-help@ufl.edu</a:t>
            </a:r>
            <a:r>
              <a:rPr lang="en-US" dirty="0"/>
              <a:t> if you have questions or would like more info.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9957578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7" name="Shape 32">
            <a:extLst>
              <a:ext uri="{FF2B5EF4-FFF2-40B4-BE49-F238E27FC236}">
                <a16:creationId xmlns:a16="http://schemas.microsoft.com/office/drawing/2014/main" id="{C94DF39C-4BBC-469B-9130-7DEC848CBE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937" y="803843"/>
            <a:ext cx="10272408" cy="99427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4800" dirty="0">
                <a:latin typeface="+mn-lt"/>
              </a:rPr>
              <a:t>Expanded UF Employee Assistance Program</a:t>
            </a:r>
          </a:p>
        </p:txBody>
      </p:sp>
    </p:spTree>
    <p:extLst>
      <p:ext uri="{BB962C8B-B14F-4D97-AF65-F5344CB8AC3E}">
        <p14:creationId xmlns:p14="http://schemas.microsoft.com/office/powerpoint/2010/main" val="141688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30" y="1213874"/>
            <a:ext cx="10515600" cy="273367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Class and Comp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85545"/>
            <a:ext cx="10515600" cy="2950665"/>
          </a:xfrm>
        </p:spPr>
        <p:txBody>
          <a:bodyPr>
            <a:normAutofit/>
          </a:bodyPr>
          <a:lstStyle/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4800" dirty="0">
                <a:solidFill>
                  <a:schemeClr val="accent5">
                    <a:lumMod val="75000"/>
                  </a:schemeClr>
                </a:solidFill>
              </a:rPr>
              <a:t>2019-2020 Pay Program</a:t>
            </a:r>
          </a:p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39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2019-2020 Pay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On June 28, 2019, President Fuchs announced a salary increase program that will provide a 1% across-the-board (ATB) salary increase and an additional 2% salary increase pool for merit and market-based increases effective October 1, 2019.</a:t>
            </a:r>
          </a:p>
          <a:p>
            <a:r>
              <a:rPr lang="en-US" altLang="en-US" sz="2400" dirty="0"/>
              <a:t>In addition, President Fuchs approved an increase to the minimum wage for TEAMS positions from $13.00 to $14.00 per hour effective October 1, 2019.</a:t>
            </a:r>
          </a:p>
          <a:p>
            <a:r>
              <a:rPr lang="en-US" altLang="en-US" sz="2400" dirty="0"/>
              <a:t>Salary increases for employees in a bargaining unit are subject to union negotiation.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92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2019-2020 Pay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/>
              <a:t>Eligibility Criteria</a:t>
            </a:r>
          </a:p>
          <a:p>
            <a:pPr>
              <a:defRPr/>
            </a:pPr>
            <a:r>
              <a:rPr lang="en-US" sz="2400" dirty="0"/>
              <a:t>To be eligible for a salary increase, employees must be hired on or before June 30, 2019. </a:t>
            </a:r>
          </a:p>
          <a:p>
            <a:pPr>
              <a:defRPr/>
            </a:pPr>
            <a:r>
              <a:rPr lang="en-US" sz="2400" dirty="0"/>
              <a:t>Employees who have received notification of non-renewal or layoff are not eligible for a merit or market-based salary increase. </a:t>
            </a:r>
          </a:p>
          <a:p>
            <a:pPr>
              <a:defRPr/>
            </a:pPr>
            <a:r>
              <a:rPr lang="en-US" sz="2400" dirty="0"/>
              <a:t>Employees who have received discipline in the form of a written reprimand or who have been suspended since January 1, 2019, are also not eligible for a merit or market-based salary increase.</a:t>
            </a:r>
          </a:p>
          <a:p>
            <a:pPr>
              <a:defRPr/>
            </a:pPr>
            <a:r>
              <a:rPr lang="en-US" sz="2400" dirty="0"/>
              <a:t>Faculty who are currently on a performance improvement plan are not eligible for a market or merit-based salary increase.</a:t>
            </a:r>
          </a:p>
          <a:p>
            <a:pPr>
              <a:defRPr/>
            </a:pPr>
            <a:r>
              <a:rPr lang="en-US" sz="2400" dirty="0"/>
              <a:t>OPS employees are not considered eligible for the salary increase program.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74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2019-2020 Pay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  <a:tabLst>
                <a:tab pos="457200" algn="l"/>
              </a:tabLst>
              <a:defRPr/>
            </a:pPr>
            <a:r>
              <a:rPr lang="en-US" altLang="en-US" sz="2400" b="1" dirty="0"/>
              <a:t>Implementation 1% ATB and UF Minimum Wage Increase</a:t>
            </a: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US" altLang="en-US" sz="2400" dirty="0"/>
              <a:t>The UF minimum wage and 1% ATB increase are both effective October 1, 2019.</a:t>
            </a: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US" altLang="en-US" sz="2400" dirty="0"/>
              <a:t>TEAMS employees whose pay will be affected by the minimum wage increase will receive the 1% ATB adjustment, if eligible, or an increase to the new minimum wage, whichever results in the highest hourly rate.</a:t>
            </a:r>
            <a:endParaRPr lang="en-US" altLang="en-US" sz="20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39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2019-2020 Pay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</a:tabLst>
              <a:defRPr/>
            </a:pPr>
            <a:r>
              <a:rPr lang="en-US" altLang="en-US" sz="2400" b="1" dirty="0"/>
              <a:t>Early Payroll Closing</a:t>
            </a: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US" altLang="en-US" sz="2400" dirty="0"/>
              <a:t>Due to the UF Homecoming Holiday scheduled on Friday, October 4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, payroll will close early on Wednesday October 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.</a:t>
            </a: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US" altLang="en-US" sz="2400" dirty="0"/>
              <a:t>In order to ensure departments have an opportunity to review individual salary increases, salary increases will be viewable in myUFL on Tuesday, September 24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.</a:t>
            </a: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US" altLang="en-US" sz="2400" dirty="0"/>
              <a:t>Adjustments or corrections should be submitted to </a:t>
            </a:r>
            <a:r>
              <a:rPr lang="en-US" altLang="en-US" sz="2400" dirty="0">
                <a:hlinkClick r:id="rId3"/>
              </a:rPr>
              <a:t>salaryincrease@ufl.edu</a:t>
            </a:r>
            <a:r>
              <a:rPr lang="en-US" altLang="en-US" sz="2400" dirty="0"/>
              <a:t> by Friday, September 27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45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2019-2020 Pay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</a:tabLst>
              <a:defRPr/>
            </a:pPr>
            <a:r>
              <a:rPr lang="en-US" altLang="en-US" sz="2400" b="1" dirty="0"/>
              <a:t>Implementation Timeline</a:t>
            </a: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US" altLang="en-US" sz="2400" dirty="0"/>
              <a:t>Monday, September 2, 2019 </a:t>
            </a:r>
            <a:r>
              <a:rPr lang="en-US" altLang="en-US" sz="2400" b="1" dirty="0"/>
              <a:t>– </a:t>
            </a:r>
            <a:r>
              <a:rPr lang="en-US" altLang="en-US" sz="2400" dirty="0"/>
              <a:t>Raise file opens to departments</a:t>
            </a:r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endParaRPr lang="en-US" altLang="en-US" sz="2400" b="1" dirty="0"/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US" altLang="en-US" sz="2400" dirty="0"/>
              <a:t>Friday, September 13, 2019 5:00 PM– Raise file closes to departments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</a:tabLst>
              <a:defRPr/>
            </a:pPr>
            <a:endParaRPr lang="en-US" altLang="en-US" sz="2400" b="1" dirty="0"/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US" altLang="en-US" sz="2400" dirty="0"/>
              <a:t>Tuesday, September 24, 2019 – Raises viewable in myUFL</a:t>
            </a:r>
            <a:endParaRPr lang="en-US" altLang="en-US" sz="2400" b="1" dirty="0"/>
          </a:p>
          <a:p>
            <a:pPr marL="0" indent="0">
              <a:spcBef>
                <a:spcPct val="0"/>
              </a:spcBef>
              <a:buFontTx/>
              <a:buNone/>
              <a:tabLst>
                <a:tab pos="457200" algn="l"/>
              </a:tabLst>
              <a:defRPr/>
            </a:pPr>
            <a:endParaRPr lang="en-US" altLang="en-US" sz="2400" b="1" dirty="0"/>
          </a:p>
          <a:p>
            <a:pPr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US" altLang="en-US" sz="2400" dirty="0"/>
              <a:t>Friday, October 11, 2019– salary increases included in employee paychecks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99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2019-2020 Pay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Additional Materials</a:t>
            </a:r>
          </a:p>
          <a:p>
            <a:r>
              <a:rPr lang="en-US" i="1" dirty="0"/>
              <a:t>This week, we will publish several supporting documents on Classification &amp; Compensation’s website. These include:</a:t>
            </a:r>
          </a:p>
          <a:p>
            <a:pPr lvl="1"/>
            <a:r>
              <a:rPr lang="en-US" dirty="0"/>
              <a:t>Raise File Instruction guide – will provide additional guidance on how to access and enter raises in myUFL</a:t>
            </a:r>
          </a:p>
          <a:p>
            <a:pPr lvl="1"/>
            <a:r>
              <a:rPr lang="en-US" dirty="0"/>
              <a:t>Manager Guide - Provides recommendations on determining individual merit increases</a:t>
            </a:r>
          </a:p>
          <a:p>
            <a:pPr lvl="1"/>
            <a:r>
              <a:rPr lang="en-US" dirty="0"/>
              <a:t>FAQs – Answer to frequently asked questions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6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30" y="1213874"/>
            <a:ext cx="10515600" cy="273367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Employee Relations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85545"/>
            <a:ext cx="10515600" cy="2950665"/>
          </a:xfrm>
        </p:spPr>
        <p:txBody>
          <a:bodyPr>
            <a:normAutofit/>
          </a:bodyPr>
          <a:lstStyle/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4800" dirty="0">
                <a:solidFill>
                  <a:schemeClr val="accent5">
                    <a:lumMod val="75000"/>
                  </a:schemeClr>
                </a:solidFill>
              </a:rPr>
              <a:t>UF Engaged </a:t>
            </a:r>
          </a:p>
          <a:p>
            <a:endParaRPr lang="en-US" altLang="en-US" sz="4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5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87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2019-2020 Pay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Questions?</a:t>
            </a:r>
          </a:p>
          <a:p>
            <a:pPr lvl="1"/>
            <a:r>
              <a:rPr lang="en-US" altLang="en-US" dirty="0"/>
              <a:t>If you have questions, please contact Classification and Compensation at (352) 392-2477 or by email at </a:t>
            </a:r>
            <a:r>
              <a:rPr lang="en-US" altLang="en-US" dirty="0">
                <a:hlinkClick r:id="rId3"/>
              </a:rPr>
              <a:t>salaryincrease@ufl.edu</a:t>
            </a:r>
            <a:r>
              <a:rPr lang="en-US" altLang="en-US" dirty="0"/>
              <a:t>. </a:t>
            </a:r>
          </a:p>
          <a:p>
            <a:pPr lvl="1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23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695325"/>
            <a:ext cx="10515600" cy="2733675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Benefits &amp; Leave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196640"/>
            <a:ext cx="10515600" cy="2950665"/>
          </a:xfrm>
        </p:spPr>
        <p:txBody>
          <a:bodyPr>
            <a:noAutofit/>
          </a:bodyPr>
          <a:lstStyle/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</a:rPr>
              <a:t>Leave Reminders</a:t>
            </a:r>
          </a:p>
          <a:p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</a:rPr>
              <a:t>Voluntary Retirement Savings Plans</a:t>
            </a:r>
          </a:p>
          <a:p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</a:rPr>
              <a:t>Health Insurance Network Providers</a:t>
            </a:r>
          </a:p>
          <a:p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</a:rPr>
              <a:t>Shared Savings Program</a:t>
            </a:r>
          </a:p>
          <a:p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</a:rPr>
              <a:t>Preparing for Open Enrollment</a:t>
            </a:r>
          </a:p>
          <a:p>
            <a:endParaRPr lang="en-US" altLang="en-US" sz="40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40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87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820" y="387159"/>
            <a:ext cx="10719893" cy="1325563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Approving &amp; Auditing Time and Leave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224" y="1897870"/>
            <a:ext cx="11661084" cy="3632214"/>
          </a:xfrm>
        </p:spPr>
        <p:txBody>
          <a:bodyPr>
            <a:noAutofit/>
          </a:bodyPr>
          <a:lstStyle/>
          <a:p>
            <a:pPr marL="411480" lvl="1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b="1" dirty="0">
                <a:solidFill>
                  <a:srgbClr val="000000"/>
                </a:solidFill>
              </a:rPr>
              <a:t>Always validate time and leave promptly!</a:t>
            </a:r>
          </a:p>
          <a:p>
            <a:pPr marL="411480" lvl="1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dirty="0">
                <a:solidFill>
                  <a:srgbClr val="000000"/>
                </a:solidFill>
              </a:rPr>
              <a:t>Delayed leave entry is problematic</a:t>
            </a:r>
          </a:p>
          <a:p>
            <a:pPr marL="868680" lvl="2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dirty="0">
                <a:solidFill>
                  <a:srgbClr val="000000"/>
                </a:solidFill>
              </a:rPr>
              <a:t>Effort Reporting must be manually adjusted (especially with 201/209 funding)</a:t>
            </a:r>
          </a:p>
          <a:p>
            <a:pPr marL="868680" lvl="2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dirty="0">
                <a:solidFill>
                  <a:srgbClr val="000000"/>
                </a:solidFill>
              </a:rPr>
              <a:t>On-cycle adjustments for leave are sometimes submitted after an employee has been cashed out</a:t>
            </a:r>
          </a:p>
          <a:p>
            <a:pPr marL="411480" lvl="1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600" dirty="0">
                <a:solidFill>
                  <a:srgbClr val="000000"/>
                </a:solidFill>
              </a:rPr>
              <a:t>Conduct periodic audits frequently to ensure accuracy of time/leave data, also prior to submitting cash out requests</a:t>
            </a:r>
          </a:p>
          <a:p>
            <a:pPr marL="868680" lvl="2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n-US" altLang="en-US" sz="3200" dirty="0">
              <a:solidFill>
                <a:srgbClr val="000000"/>
              </a:solidFill>
            </a:endParaRPr>
          </a:p>
          <a:p>
            <a:pPr marL="868680" lvl="2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n-US" altLang="en-US" sz="3200" dirty="0">
              <a:solidFill>
                <a:srgbClr val="000000"/>
              </a:solidFill>
            </a:endParaRPr>
          </a:p>
          <a:p>
            <a:pPr marL="868680" lvl="2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n-US" altLang="en-US" sz="3200" dirty="0">
              <a:solidFill>
                <a:srgbClr val="000000"/>
              </a:solidFill>
            </a:endParaRPr>
          </a:p>
          <a:p>
            <a:pPr marL="411480" lvl="2" indent="0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altLang="en-US" sz="32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034" y="1375312"/>
            <a:ext cx="2290368" cy="17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86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947" y="387159"/>
            <a:ext cx="10719893" cy="1325563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Vacation Leave </a:t>
            </a:r>
            <a:r>
              <a:rPr lang="en-US" sz="4000" dirty="0" err="1">
                <a:solidFill>
                  <a:srgbClr val="FF6600"/>
                </a:solidFill>
                <a:latin typeface="Century Schoolbook" panose="02040604050505020304" pitchFamily="18" charset="0"/>
              </a:rPr>
              <a:t>Cashout</a:t>
            </a:r>
            <a:endParaRPr lang="en-US" sz="4000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85" y="1937313"/>
            <a:ext cx="11425555" cy="3632214"/>
          </a:xfrm>
        </p:spPr>
        <p:txBody>
          <a:bodyPr>
            <a:noAutofit/>
          </a:bodyPr>
          <a:lstStyle/>
          <a:p>
            <a:pPr marL="182880" lvl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3000" b="1" u="sng" dirty="0">
                <a:solidFill>
                  <a:srgbClr val="000000"/>
                </a:solidFill>
              </a:rPr>
              <a:t>Vacation </a:t>
            </a:r>
            <a:r>
              <a:rPr lang="en-US" altLang="en-US" sz="3000" b="1" u="sng" dirty="0" err="1">
                <a:solidFill>
                  <a:srgbClr val="000000"/>
                </a:solidFill>
              </a:rPr>
              <a:t>Cashout</a:t>
            </a:r>
            <a:r>
              <a:rPr lang="en-US" altLang="en-US" sz="3000" b="1" dirty="0">
                <a:solidFill>
                  <a:srgbClr val="000000"/>
                </a:solidFill>
              </a:rPr>
              <a:t> </a:t>
            </a:r>
            <a:r>
              <a:rPr lang="en-US" altLang="en-US" sz="3000" dirty="0">
                <a:solidFill>
                  <a:srgbClr val="000000"/>
                </a:solidFill>
              </a:rPr>
              <a:t>available to Teams, USPS, and 12 mo. Out-of-Unit Faculty</a:t>
            </a:r>
          </a:p>
          <a:p>
            <a:pPr marL="868680" lvl="4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>
                <a:solidFill>
                  <a:srgbClr val="000000"/>
                </a:solidFill>
              </a:rPr>
              <a:t>May cash out up to 200 hours of vacation time upon termination or retirement</a:t>
            </a:r>
          </a:p>
          <a:p>
            <a:pPr marL="868680" lvl="4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>
                <a:solidFill>
                  <a:srgbClr val="000000"/>
                </a:solidFill>
              </a:rPr>
              <a:t>Vacation time </a:t>
            </a:r>
            <a:r>
              <a:rPr lang="en-US" altLang="en-US" sz="3000" i="1" dirty="0">
                <a:solidFill>
                  <a:srgbClr val="000000"/>
                </a:solidFill>
              </a:rPr>
              <a:t>over</a:t>
            </a:r>
            <a:r>
              <a:rPr lang="en-US" altLang="en-US" sz="3000" dirty="0">
                <a:solidFill>
                  <a:srgbClr val="000000"/>
                </a:solidFill>
              </a:rPr>
              <a:t> 200 hours—forfeited if not used </a:t>
            </a:r>
          </a:p>
          <a:p>
            <a:pPr marL="868680" lvl="4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>
                <a:solidFill>
                  <a:srgbClr val="000000"/>
                </a:solidFill>
              </a:rPr>
              <a:t>12 mo. In-Unit Faculty—may cash out 352 hours of vacation time</a:t>
            </a:r>
          </a:p>
          <a:p>
            <a:pPr marL="868680" lvl="3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>
                <a:solidFill>
                  <a:srgbClr val="000000"/>
                </a:solidFill>
              </a:rPr>
              <a:t>Amounts are lifetime maximums</a:t>
            </a:r>
          </a:p>
          <a:p>
            <a:pPr marL="868680" lvl="3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000" dirty="0">
                <a:solidFill>
                  <a:srgbClr val="000000"/>
                </a:solidFill>
              </a:rPr>
              <a:t>9/10 mo. Faculty (Out-of-Unit and In-Unit) are not eligible for vacation </a:t>
            </a:r>
            <a:r>
              <a:rPr lang="en-US" altLang="en-US" sz="3000" dirty="0" err="1">
                <a:solidFill>
                  <a:srgbClr val="000000"/>
                </a:solidFill>
              </a:rPr>
              <a:t>cashout</a:t>
            </a:r>
            <a:endParaRPr lang="en-US" altLang="en-US" sz="30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14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867" y="387157"/>
            <a:ext cx="10719893" cy="1325563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Sick Leave </a:t>
            </a:r>
            <a:r>
              <a:rPr lang="en-US" sz="4000" dirty="0" err="1">
                <a:solidFill>
                  <a:srgbClr val="FF6600"/>
                </a:solidFill>
                <a:latin typeface="Century Schoolbook" panose="02040604050505020304" pitchFamily="18" charset="0"/>
              </a:rPr>
              <a:t>Cashout</a:t>
            </a:r>
            <a:endParaRPr lang="en-US" sz="4000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8131" y="1867819"/>
            <a:ext cx="1121731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Sick Leave </a:t>
            </a:r>
            <a:r>
              <a:rPr lang="en-US" sz="2800" b="1" u="sng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Cashout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only available for In-Unit Faculty hired prior to 4/1/10 with 10+ years of service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Departments should process cash-outs on pay period after employee’s retirement/termination date after performing a leave audit</a:t>
            </a:r>
          </a:p>
          <a:p>
            <a:endParaRPr lang="en-US" sz="2800" dirty="0">
              <a:solidFill>
                <a:srgbClr val="000000"/>
              </a:solidFill>
              <a:latin typeface="Arial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3000" dirty="0">
              <a:solidFill>
                <a:srgbClr val="000000"/>
              </a:solidFill>
              <a:latin typeface="Arial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771" y="4249377"/>
            <a:ext cx="11157764" cy="172354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2880" tIns="91440" rIns="0" bIns="91440">
            <a:spAutoFit/>
          </a:bodyPr>
          <a:lstStyle/>
          <a:p>
            <a:pPr lvl="1">
              <a:defRPr/>
            </a:pPr>
            <a:r>
              <a:rPr lang="en-US" altLang="en-US" sz="2500" b="1" u="sng" dirty="0"/>
              <a:t>Helpful Resources: </a:t>
            </a:r>
          </a:p>
          <a:p>
            <a:pPr lvl="1">
              <a:defRPr/>
            </a:pPr>
            <a:r>
              <a:rPr lang="en-US" altLang="en-US" sz="2500" b="1" dirty="0"/>
              <a:t>UFHR website: </a:t>
            </a:r>
            <a:r>
              <a:rPr lang="en-US" altLang="en-US" sz="2500" dirty="0">
                <a:hlinkClick r:id="rId4"/>
              </a:rPr>
              <a:t>Leave Entitlement &amp; Cash-out Chart </a:t>
            </a:r>
            <a:endParaRPr lang="en-US" altLang="en-US" sz="2500" dirty="0"/>
          </a:p>
          <a:p>
            <a:pPr lvl="1">
              <a:defRPr/>
            </a:pPr>
            <a:r>
              <a:rPr lang="en-US" altLang="en-US" sz="2500" b="1" dirty="0">
                <a:solidFill>
                  <a:srgbClr val="000000"/>
                </a:solidFill>
              </a:rPr>
              <a:t>Toolkit: </a:t>
            </a:r>
            <a:r>
              <a:rPr lang="en-US" altLang="en-US" sz="2500" b="1" dirty="0">
                <a:solidFill>
                  <a:srgbClr val="000000"/>
                </a:solidFill>
                <a:hlinkClick r:id="rId5"/>
              </a:rPr>
              <a:t>http://training.hr.ufl.edu/instructionguides/time&amp;labor/leave_cash_out.pdf</a:t>
            </a:r>
            <a:endParaRPr lang="en-US" alt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22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947" y="387159"/>
            <a:ext cx="10719893" cy="1325563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Voluntary Retirement Savings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972" y="1812623"/>
            <a:ext cx="11425555" cy="3632214"/>
          </a:xfrm>
        </p:spPr>
        <p:txBody>
          <a:bodyPr>
            <a:noAutofit/>
          </a:bodyPr>
          <a:lstStyle/>
          <a:p>
            <a:pPr marL="1005840" lvl="1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</a:rPr>
              <a:t>Available to Faculty, TEAMS, USPS, and OPS employees</a:t>
            </a:r>
          </a:p>
          <a:p>
            <a:pPr marL="1005840" lvl="1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</a:rPr>
              <a:t>403(b) and 457 Deferred Compensation plans available</a:t>
            </a:r>
          </a:p>
          <a:p>
            <a:pPr marL="1005840" lvl="1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</a:rPr>
              <a:t>No employer contribution to voluntary plans—funded entirely by employee</a:t>
            </a:r>
          </a:p>
          <a:p>
            <a:pPr marL="1005840" lvl="1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</a:rPr>
              <a:t>Payroll deductions for contributions</a:t>
            </a:r>
          </a:p>
          <a:p>
            <a:pPr marL="1005840" lvl="1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</a:rPr>
              <a:t>Open account or change contribution amounts at any time</a:t>
            </a:r>
          </a:p>
          <a:p>
            <a:pPr marL="1005840" lvl="1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</a:rPr>
              <a:t>May contribute up to each plan’s separate IRS limit</a:t>
            </a:r>
          </a:p>
          <a:p>
            <a:pPr marL="1005840" lvl="1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</a:rPr>
              <a:t>2019 Calendar Year limits:</a:t>
            </a:r>
          </a:p>
          <a:p>
            <a:pPr marL="1463040" lvl="2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</a:rPr>
              <a:t>$19,000 for under age 50 as of 12/31/19</a:t>
            </a:r>
          </a:p>
          <a:p>
            <a:pPr marL="1463040" lvl="2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</a:rPr>
              <a:t>$25,000 for age 50 or over as of 12/31/19</a:t>
            </a: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3200" dirty="0">
              <a:solidFill>
                <a:srgbClr val="000000"/>
              </a:solidFill>
            </a:endParaRPr>
          </a:p>
          <a:p>
            <a:pPr marL="182880" lvl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30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98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947" y="387159"/>
            <a:ext cx="10719893" cy="1325563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Provider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60749"/>
            <a:ext cx="11425555" cy="3632214"/>
          </a:xfrm>
        </p:spPr>
        <p:txBody>
          <a:bodyPr>
            <a:noAutofit/>
          </a:bodyPr>
          <a:lstStyle/>
          <a:p>
            <a:pPr marL="868680" lvl="1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rgbClr val="000000"/>
                </a:solidFill>
              </a:rPr>
              <a:t>Remember to confirm your medical providers still participate in your plan’s network</a:t>
            </a:r>
          </a:p>
          <a:p>
            <a:pPr marL="868680" lvl="1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rgbClr val="000000"/>
                </a:solidFill>
              </a:rPr>
              <a:t>Changes to provider network may occur throughout the year</a:t>
            </a:r>
          </a:p>
          <a:p>
            <a:pPr marL="868680" lvl="1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rgbClr val="000000"/>
                </a:solidFill>
              </a:rPr>
              <a:t>Pay close attention to mailings from your insuring company regarding your plan network </a:t>
            </a:r>
          </a:p>
          <a:p>
            <a:pPr marL="868680" lvl="1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rgbClr val="000000"/>
                </a:solidFill>
              </a:rPr>
              <a:t>Review insurance company website or contact the company’s customer service number on your insurance ID card for participating providers </a:t>
            </a:r>
          </a:p>
          <a:p>
            <a:pPr marL="182880" lvl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30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75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947" y="387159"/>
            <a:ext cx="10719893" cy="1325563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Change to Aetna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1816768"/>
            <a:ext cx="11136797" cy="3676195"/>
          </a:xfrm>
        </p:spPr>
        <p:txBody>
          <a:bodyPr>
            <a:noAutofit/>
          </a:bodyPr>
          <a:lstStyle/>
          <a:p>
            <a:pPr marL="868680" lvl="1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</a:rPr>
              <a:t>HCA Florida (49 hospitals) in negotiation with Aetna and may no longer be part of network as of 9/1/19</a:t>
            </a:r>
          </a:p>
          <a:p>
            <a:pPr marL="868680" lvl="1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</a:rPr>
              <a:t>Aetna sent plan participants notification in late July via mail and/or email stating their local HCA facility is no longer in network</a:t>
            </a:r>
          </a:p>
          <a:p>
            <a:pPr marL="868680" lvl="1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</a:rPr>
              <a:t>Negotiations are ongoing—if an agreement is reached, retraction letters will be sent</a:t>
            </a:r>
          </a:p>
          <a:p>
            <a:pPr marL="868680" lvl="1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</a:rPr>
              <a:t>Plan participants receiving care or planning on receiving care at HCA facilities should contact their medical provider immediately to discuss</a:t>
            </a:r>
          </a:p>
          <a:p>
            <a:pPr marL="868680" lvl="1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</a:rPr>
              <a:t>Plan participants may contact Aetna customer service at the phone number on their ID card to locate alternate in-network facilities</a:t>
            </a:r>
          </a:p>
          <a:p>
            <a:pPr marL="868680" lvl="1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i="1" dirty="0">
                <a:solidFill>
                  <a:srgbClr val="000000"/>
                </a:solidFill>
              </a:rPr>
              <a:t>North Florida Regional Hospital is an HCA Florida facility and will no longer be part of the network beginning 9/1/19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endParaRPr lang="en-US" altLang="en-US" sz="2800" dirty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spcAft>
                <a:spcPts val="600"/>
              </a:spcAft>
            </a:pPr>
            <a:endParaRPr lang="en-US" altLang="en-US" sz="2800" dirty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spcAft>
                <a:spcPts val="600"/>
              </a:spcAft>
            </a:pPr>
            <a:endParaRPr lang="en-US" altLang="en-US" sz="3200" dirty="0">
              <a:solidFill>
                <a:srgbClr val="000000"/>
              </a:solidFill>
            </a:endParaRPr>
          </a:p>
          <a:p>
            <a:pPr marL="182880" lvl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30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4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947" y="387159"/>
            <a:ext cx="10719893" cy="1325563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Shared Savings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6158" y="1853092"/>
            <a:ext cx="11590481" cy="3403991"/>
          </a:xfrm>
        </p:spPr>
        <p:txBody>
          <a:bodyPr>
            <a:noAutofit/>
          </a:bodyPr>
          <a:lstStyle/>
          <a:p>
            <a:pPr marL="1120140" lvl="1" indent="-571500"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rgbClr val="000000"/>
                </a:solidFill>
              </a:rPr>
              <a:t>Reward program for making informed decisions about your healthcare</a:t>
            </a:r>
          </a:p>
          <a:p>
            <a:pPr marL="1120140" lvl="1" indent="-571500"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rgbClr val="000000"/>
                </a:solidFill>
              </a:rPr>
              <a:t>Rewards credited to savings &amp; spending account of your choice</a:t>
            </a:r>
          </a:p>
          <a:p>
            <a:pPr marL="1120140" lvl="1" indent="-571500"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rgbClr val="000000"/>
                </a:solidFill>
              </a:rPr>
              <a:t>Find out more:</a:t>
            </a:r>
          </a:p>
          <a:p>
            <a:pPr marL="1577340" lvl="2" indent="-571500">
              <a:buFont typeface="Wingdings" panose="05000000000000000000" pitchFamily="2" charset="2"/>
              <a:buChar char="§"/>
            </a:pPr>
            <a:r>
              <a:rPr lang="en-US" altLang="en-US" sz="2800" dirty="0"/>
              <a:t>Shared Savings Program information: </a:t>
            </a:r>
            <a:r>
              <a:rPr lang="en-US" altLang="en-US" sz="2800" dirty="0">
                <a:solidFill>
                  <a:srgbClr val="000000"/>
                </a:solidFill>
                <a:hlinkClick r:id="rId3"/>
              </a:rPr>
              <a:t>https://www.mybenefits.myflorida.com/health/shared_savings_program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marL="1577340" lvl="2" indent="-571500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</a:rPr>
              <a:t>August 15</a:t>
            </a:r>
            <a:r>
              <a:rPr lang="en-US" altLang="en-US" sz="2800" baseline="30000" dirty="0">
                <a:solidFill>
                  <a:srgbClr val="000000"/>
                </a:solidFill>
              </a:rPr>
              <a:t>th</a:t>
            </a:r>
            <a:r>
              <a:rPr lang="en-US" altLang="en-US" sz="2800" dirty="0">
                <a:solidFill>
                  <a:srgbClr val="000000"/>
                </a:solidFill>
              </a:rPr>
              <a:t> webinar hosted by Division of State Group Insurance (more on next slide)</a:t>
            </a:r>
          </a:p>
          <a:p>
            <a:pPr marL="548640" lvl="1" indent="0">
              <a:buNone/>
            </a:pPr>
            <a:endParaRPr lang="en-US" altLang="en-US" sz="4000" dirty="0">
              <a:solidFill>
                <a:srgbClr val="000000"/>
              </a:solidFill>
            </a:endParaRPr>
          </a:p>
          <a:p>
            <a:pPr marL="182880" lvl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30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88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947" y="387159"/>
            <a:ext cx="10719893" cy="1325563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Shared Savings Program Webinar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6739" y="1712722"/>
            <a:ext cx="5499101" cy="2938309"/>
          </a:xfrm>
        </p:spPr>
        <p:txBody>
          <a:bodyPr>
            <a:noAutofit/>
          </a:bodyPr>
          <a:lstStyle/>
          <a:p>
            <a:pPr lvl="1"/>
            <a:endParaRPr lang="en-US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n-US" sz="3200" dirty="0"/>
              <a:t> Thursday, August 15, 2019 </a:t>
            </a:r>
          </a:p>
          <a:p>
            <a:pPr marL="274320" indent="-274320"/>
            <a:r>
              <a:rPr lang="en-US" sz="3200" dirty="0"/>
              <a:t>Register for Shared Savings Program webinar using the links below: </a:t>
            </a:r>
          </a:p>
          <a:p>
            <a:pPr marL="1371600" lvl="3" indent="0">
              <a:buNone/>
            </a:pPr>
            <a:r>
              <a:rPr lang="en-US" sz="3200" dirty="0">
                <a:hlinkClick r:id="rId3"/>
              </a:rPr>
              <a:t>9:00-10:00 a.m. </a:t>
            </a:r>
            <a:endParaRPr lang="en-US" sz="3200" dirty="0"/>
          </a:p>
          <a:p>
            <a:pPr marL="1371600" lvl="3" indent="0">
              <a:buNone/>
            </a:pPr>
            <a:r>
              <a:rPr lang="en-US" altLang="en-US" sz="3200" dirty="0">
                <a:hlinkClick r:id="rId4"/>
              </a:rPr>
              <a:t>12:00-1:00 p.m.</a:t>
            </a:r>
            <a:endParaRPr lang="en-US" altLang="en-US" sz="3200" dirty="0"/>
          </a:p>
          <a:p>
            <a:pPr marL="1371600" lvl="3" indent="0">
              <a:buNone/>
            </a:pPr>
            <a:r>
              <a:rPr lang="en-US" altLang="en-US" sz="3200" dirty="0">
                <a:hlinkClick r:id="rId5"/>
              </a:rPr>
              <a:t>2:00-3:00 p.m.</a:t>
            </a:r>
            <a:endParaRPr lang="en-US" altLang="en-US" sz="3200" dirty="0"/>
          </a:p>
          <a:p>
            <a:pPr marL="182880" lvl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30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055" y="2151329"/>
            <a:ext cx="5362734" cy="382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1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7" y="2156536"/>
            <a:ext cx="10058400" cy="306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645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947" y="387159"/>
            <a:ext cx="10719893" cy="1325563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Open Enrollment (OE) for 2020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35" y="1937313"/>
            <a:ext cx="11425555" cy="3632214"/>
          </a:xfrm>
        </p:spPr>
        <p:txBody>
          <a:bodyPr>
            <a:noAutofit/>
          </a:bodyPr>
          <a:lstStyle/>
          <a:p>
            <a:pPr marL="548640" lvl="1" indent="0">
              <a:buNone/>
            </a:pPr>
            <a:r>
              <a:rPr lang="en-US" altLang="en-US" sz="4000" dirty="0">
                <a:solidFill>
                  <a:srgbClr val="000000"/>
                </a:solidFill>
              </a:rPr>
              <a:t>Save the Date!</a:t>
            </a:r>
          </a:p>
          <a:p>
            <a:pPr marL="1120140" lvl="1" indent="-571500">
              <a:buFont typeface="Wingdings" panose="05000000000000000000" pitchFamily="2" charset="2"/>
              <a:buChar char="§"/>
            </a:pPr>
            <a:r>
              <a:rPr lang="en-US" altLang="en-US" sz="4000" dirty="0">
                <a:solidFill>
                  <a:srgbClr val="000000"/>
                </a:solidFill>
              </a:rPr>
              <a:t>October 14-November 1, 2019 - Open enrollment period</a:t>
            </a:r>
          </a:p>
          <a:p>
            <a:pPr marL="1120140" lvl="1" indent="-571500">
              <a:buFont typeface="Wingdings" panose="05000000000000000000" pitchFamily="2" charset="2"/>
              <a:buChar char="§"/>
            </a:pPr>
            <a:r>
              <a:rPr lang="en-US" altLang="en-US" sz="4000" dirty="0">
                <a:solidFill>
                  <a:srgbClr val="000000"/>
                </a:solidFill>
              </a:rPr>
              <a:t>October 28, 2019 - Benefits &amp; Wellness Fair (Champions Club at Ben Hill Griffin Stadium)</a:t>
            </a:r>
          </a:p>
          <a:p>
            <a:pPr marL="1120140" lvl="1" indent="-571500"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rgbClr val="000000"/>
              </a:solidFill>
            </a:endParaRPr>
          </a:p>
          <a:p>
            <a:pPr marL="548640" lvl="1" indent="0">
              <a:buNone/>
            </a:pPr>
            <a:endParaRPr lang="en-US" altLang="en-US" sz="4000" dirty="0">
              <a:solidFill>
                <a:srgbClr val="000000"/>
              </a:solidFill>
            </a:endParaRPr>
          </a:p>
          <a:p>
            <a:pPr marL="182880" lvl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30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474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947" y="387159"/>
            <a:ext cx="10719893" cy="1325563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Preparing for Open Enrollment (OE)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35" y="1937313"/>
            <a:ext cx="11425555" cy="3632214"/>
          </a:xfrm>
        </p:spPr>
        <p:txBody>
          <a:bodyPr>
            <a:noAutofit/>
          </a:bodyPr>
          <a:lstStyle/>
          <a:p>
            <a:pPr marL="548640" lvl="1" indent="0">
              <a:buNone/>
            </a:pPr>
            <a:r>
              <a:rPr lang="en-US" altLang="en-US" sz="4000" dirty="0">
                <a:solidFill>
                  <a:srgbClr val="000000"/>
                </a:solidFill>
              </a:rPr>
              <a:t>How can employees prepare now for OE?</a:t>
            </a:r>
          </a:p>
          <a:p>
            <a:pPr marL="548640" lvl="1" indent="0">
              <a:buNone/>
            </a:pPr>
            <a:endParaRPr lang="en-US" altLang="en-US" sz="4000" dirty="0">
              <a:solidFill>
                <a:srgbClr val="000000"/>
              </a:solidFill>
            </a:endParaRPr>
          </a:p>
          <a:p>
            <a:pPr marL="1005840" lvl="2" indent="-45720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Update life insurance beneficiaries</a:t>
            </a:r>
          </a:p>
          <a:p>
            <a:pPr marL="1005840" lvl="2" indent="-45720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Update mailing address in PeopleSoft</a:t>
            </a:r>
          </a:p>
          <a:p>
            <a:pPr marL="1005840" lvl="2" indent="-45720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Watch for OE communications</a:t>
            </a:r>
            <a:endParaRPr lang="en-US" altLang="en-US" sz="4000" dirty="0">
              <a:solidFill>
                <a:srgbClr val="000000"/>
              </a:solidFill>
            </a:endParaRPr>
          </a:p>
          <a:p>
            <a:pPr marL="182880" lvl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30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414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947" y="387159"/>
            <a:ext cx="10719893" cy="1325563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Update Beneficiaries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937313"/>
            <a:ext cx="11263745" cy="3632214"/>
          </a:xfrm>
        </p:spPr>
        <p:txBody>
          <a:bodyPr>
            <a:noAutofit/>
          </a:bodyPr>
          <a:lstStyle/>
          <a:p>
            <a:pPr marL="0" indent="0">
              <a:lnSpc>
                <a:spcPts val="3400"/>
              </a:lnSpc>
              <a:buFontTx/>
              <a:buNone/>
              <a:defRPr/>
            </a:pPr>
            <a:r>
              <a:rPr lang="en-US" altLang="en-US" sz="3400" dirty="0">
                <a:solidFill>
                  <a:srgbClr val="000000"/>
                </a:solidFill>
              </a:rPr>
              <a:t>Life insurance beneficiaries can be updated any time—no need to wait until OE</a:t>
            </a:r>
          </a:p>
          <a:p>
            <a:pPr marL="1005840" lvl="1" indent="-457200">
              <a:buFont typeface="Wingdings" panose="05000000000000000000" pitchFamily="2" charset="2"/>
              <a:buChar char="§"/>
              <a:defRPr/>
            </a:pPr>
            <a:r>
              <a:rPr lang="en-US" altLang="en-US" sz="3400" dirty="0">
                <a:solidFill>
                  <a:srgbClr val="000000"/>
                </a:solidFill>
              </a:rPr>
              <a:t>State life plans—visit </a:t>
            </a:r>
            <a:r>
              <a:rPr lang="en-US" altLang="en-US" sz="3400" u="sng" dirty="0">
                <a:hlinkClick r:id="rId3"/>
              </a:rPr>
              <a:t>www.lifebenefits.com/florida</a:t>
            </a:r>
            <a:r>
              <a:rPr lang="en-US" altLang="en-US" sz="3400" dirty="0"/>
              <a:t> and complete form</a:t>
            </a:r>
          </a:p>
          <a:p>
            <a:pPr marL="1005840" lvl="1" indent="-457200">
              <a:buFont typeface="Wingdings" panose="05000000000000000000" pitchFamily="2" charset="2"/>
              <a:buChar char="§"/>
              <a:defRPr/>
            </a:pPr>
            <a:r>
              <a:rPr lang="en-US" altLang="en-US" sz="3400" dirty="0">
                <a:solidFill>
                  <a:srgbClr val="000000"/>
                </a:solidFill>
              </a:rPr>
              <a:t>UFSelect life plans—update in myUFL </a:t>
            </a:r>
            <a:r>
              <a:rPr lang="en-US" altLang="en-US" sz="3600" i="1" dirty="0">
                <a:solidFill>
                  <a:srgbClr val="3333FF"/>
                </a:solidFill>
              </a:rPr>
              <a:t>Main Menu &gt; My Self Service &gt; Benefits &gt; Benefits Summary</a:t>
            </a:r>
            <a:endParaRPr lang="en-US" altLang="en-US" sz="3600" dirty="0">
              <a:solidFill>
                <a:srgbClr val="3333FF"/>
              </a:solidFill>
            </a:endParaRPr>
          </a:p>
          <a:p>
            <a:pPr marL="182880" lvl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30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093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947" y="387159"/>
            <a:ext cx="10719893" cy="1325563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Update Mailing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35" y="1937313"/>
            <a:ext cx="11425555" cy="3632214"/>
          </a:xfrm>
        </p:spPr>
        <p:txBody>
          <a:bodyPr>
            <a:noAutofit/>
          </a:bodyPr>
          <a:lstStyle/>
          <a:p>
            <a:pPr lvl="1" indent="0">
              <a:buFontTx/>
              <a:buNone/>
            </a:pPr>
            <a:r>
              <a:rPr lang="en-US" altLang="en-US" sz="3400" dirty="0">
                <a:solidFill>
                  <a:srgbClr val="000000"/>
                </a:solidFill>
              </a:rPr>
              <a:t>Employees should review and update mailing addresses by </a:t>
            </a:r>
            <a:r>
              <a:rPr lang="en-US" altLang="en-US" sz="3400" b="1" dirty="0">
                <a:solidFill>
                  <a:srgbClr val="000000"/>
                </a:solidFill>
              </a:rPr>
              <a:t>September 30</a:t>
            </a:r>
            <a:r>
              <a:rPr lang="en-US" altLang="en-US" sz="3400" b="1" baseline="30000" dirty="0">
                <a:solidFill>
                  <a:srgbClr val="000000"/>
                </a:solidFill>
              </a:rPr>
              <a:t>th</a:t>
            </a:r>
          </a:p>
          <a:p>
            <a:pPr lvl="2"/>
            <a:r>
              <a:rPr lang="en-US" altLang="en-US" sz="3400" u="sng" dirty="0">
                <a:solidFill>
                  <a:srgbClr val="000000"/>
                </a:solidFill>
                <a:hlinkClick r:id="rId3"/>
              </a:rPr>
              <a:t>UF PeopleSoft</a:t>
            </a:r>
            <a:r>
              <a:rPr lang="en-US" altLang="en-US" sz="3400" dirty="0">
                <a:solidFill>
                  <a:srgbClr val="000000"/>
                </a:solidFill>
              </a:rPr>
              <a:t> – through myUFL portal</a:t>
            </a:r>
          </a:p>
          <a:p>
            <a:pPr lvl="3"/>
            <a:r>
              <a:rPr lang="en-US" altLang="en-US" sz="3400" i="1" dirty="0"/>
              <a:t>Main Menu &gt; My Account &gt; Update My Directory Profile</a:t>
            </a:r>
          </a:p>
          <a:p>
            <a:pPr lvl="3"/>
            <a:r>
              <a:rPr lang="en-US" altLang="en-US" sz="3400" dirty="0"/>
              <a:t>Remember to update your emergency contacts, too!</a:t>
            </a:r>
          </a:p>
          <a:p>
            <a:pPr lvl="2"/>
            <a:r>
              <a:rPr lang="en-US" altLang="en-US" sz="3400" u="sng" dirty="0">
                <a:solidFill>
                  <a:srgbClr val="000000"/>
                </a:solidFill>
                <a:hlinkClick r:id="rId4"/>
              </a:rPr>
              <a:t>People First</a:t>
            </a:r>
            <a:r>
              <a:rPr lang="en-US" altLang="en-US" sz="3400" dirty="0">
                <a:solidFill>
                  <a:srgbClr val="000000"/>
                </a:solidFill>
              </a:rPr>
              <a:t> – PF address verification process opening soon</a:t>
            </a:r>
            <a:endParaRPr lang="en-US" altLang="en-US" sz="3400" baseline="30000" dirty="0">
              <a:solidFill>
                <a:srgbClr val="000000"/>
              </a:solidFill>
            </a:endParaRPr>
          </a:p>
          <a:p>
            <a:pPr marL="182880" lvl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30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288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947" y="387159"/>
            <a:ext cx="10719893" cy="1325563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OE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35" y="1937313"/>
            <a:ext cx="11425555" cy="3632214"/>
          </a:xfrm>
        </p:spPr>
        <p:txBody>
          <a:bodyPr>
            <a:noAutofit/>
          </a:bodyPr>
          <a:lstStyle/>
          <a:p>
            <a:pPr marL="1005840" lvl="1" indent="-457200">
              <a:buFont typeface="Wingdings" panose="05000000000000000000" pitchFamily="2" charset="2"/>
              <a:buChar char="§"/>
              <a:defRPr/>
            </a:pPr>
            <a:r>
              <a:rPr lang="en-US" altLang="en-US" sz="3600" dirty="0">
                <a:solidFill>
                  <a:srgbClr val="000000"/>
                </a:solidFill>
              </a:rPr>
              <a:t>Mailings from People First</a:t>
            </a:r>
          </a:p>
          <a:p>
            <a:pPr marL="1005840" lvl="1" indent="-457200">
              <a:buFont typeface="Wingdings" panose="05000000000000000000" pitchFamily="2" charset="2"/>
              <a:buChar char="§"/>
              <a:defRPr/>
            </a:pPr>
            <a:r>
              <a:rPr lang="en-US" altLang="en-US" sz="3600" dirty="0">
                <a:solidFill>
                  <a:srgbClr val="000000"/>
                </a:solidFill>
              </a:rPr>
              <a:t>Emails from UFHR</a:t>
            </a:r>
          </a:p>
          <a:p>
            <a:pPr marL="1005840" lvl="1" indent="-457200">
              <a:buFont typeface="Wingdings" panose="05000000000000000000" pitchFamily="2" charset="2"/>
              <a:buChar char="§"/>
              <a:defRPr/>
            </a:pPr>
            <a:r>
              <a:rPr lang="en-US" altLang="en-US" sz="3600" i="1" dirty="0">
                <a:solidFill>
                  <a:srgbClr val="000000"/>
                </a:solidFill>
                <a:hlinkClick r:id="rId3"/>
              </a:rPr>
              <a:t>UF at Work </a:t>
            </a:r>
            <a:r>
              <a:rPr lang="en-US" altLang="en-US" sz="3600" dirty="0">
                <a:solidFill>
                  <a:srgbClr val="000000"/>
                </a:solidFill>
              </a:rPr>
              <a:t>articles</a:t>
            </a:r>
          </a:p>
          <a:p>
            <a:pPr marL="1005840" lvl="1" indent="-457200">
              <a:buFont typeface="Wingdings" panose="05000000000000000000" pitchFamily="2" charset="2"/>
              <a:buChar char="§"/>
              <a:defRPr/>
            </a:pPr>
            <a:r>
              <a:rPr lang="en-US" altLang="en-US" sz="3600" dirty="0">
                <a:solidFill>
                  <a:srgbClr val="000000"/>
                </a:solidFill>
              </a:rPr>
              <a:t>State’s </a:t>
            </a:r>
            <a:r>
              <a:rPr lang="en-US" altLang="en-US" sz="3600" dirty="0" err="1">
                <a:solidFill>
                  <a:srgbClr val="000000"/>
                </a:solidFill>
                <a:hlinkClick r:id="rId4"/>
              </a:rPr>
              <a:t>myBenefits</a:t>
            </a:r>
            <a:r>
              <a:rPr lang="en-US" altLang="en-US" sz="3600" dirty="0">
                <a:solidFill>
                  <a:srgbClr val="000000"/>
                </a:solidFill>
                <a:hlinkClick r:id="rId4"/>
              </a:rPr>
              <a:t> website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marL="1005840" lvl="1" indent="-457200">
              <a:buFont typeface="Wingdings" panose="05000000000000000000" pitchFamily="2" charset="2"/>
              <a:buChar char="§"/>
              <a:defRPr/>
            </a:pPr>
            <a:r>
              <a:rPr lang="en-US" altLang="en-US" sz="3600" dirty="0">
                <a:solidFill>
                  <a:srgbClr val="000000"/>
                </a:solidFill>
              </a:rPr>
              <a:t>UF </a:t>
            </a:r>
            <a:r>
              <a:rPr lang="en-US" altLang="en-US" sz="3600" dirty="0">
                <a:solidFill>
                  <a:srgbClr val="000000"/>
                </a:solidFill>
                <a:hlinkClick r:id="rId5"/>
              </a:rPr>
              <a:t>Benefits website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marL="1005840" lvl="1" indent="-457200">
              <a:buFont typeface="Wingdings" panose="05000000000000000000" pitchFamily="2" charset="2"/>
              <a:buChar char="§"/>
              <a:defRPr/>
            </a:pPr>
            <a:r>
              <a:rPr lang="en-US" altLang="en-US" sz="3600" dirty="0">
                <a:solidFill>
                  <a:srgbClr val="000000"/>
                </a:solidFill>
              </a:rPr>
              <a:t>Future HR Forums</a:t>
            </a:r>
          </a:p>
          <a:p>
            <a:pPr marL="182880" lvl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30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7" name="Picture 2" descr="FearGames Network - Minecraft ITAL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43">
            <a:off x="7221327" y="2901881"/>
            <a:ext cx="2602332" cy="118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946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947" y="387159"/>
            <a:ext cx="10719893" cy="1325563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Century Schoolbook" panose="02040604050505020304" pitchFamily="18" charset="0"/>
              </a:rPr>
              <a:t>New </a:t>
            </a:r>
            <a:r>
              <a:rPr lang="en-US" sz="4000">
                <a:solidFill>
                  <a:srgbClr val="FF6600"/>
                </a:solidFill>
                <a:latin typeface="Century Schoolbook" panose="02040604050505020304" pitchFamily="18" charset="0"/>
              </a:rPr>
              <a:t>Benefits Director</a:t>
            </a:r>
            <a:endParaRPr lang="en-US" sz="4000" dirty="0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35" y="1937313"/>
            <a:ext cx="11425555" cy="3632214"/>
          </a:xfrm>
        </p:spPr>
        <p:txBody>
          <a:bodyPr>
            <a:noAutofit/>
          </a:bodyPr>
          <a:lstStyle/>
          <a:p>
            <a:pPr marL="182880" lvl="1" algn="ctr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4000" dirty="0">
              <a:solidFill>
                <a:srgbClr val="000000"/>
              </a:solidFill>
            </a:endParaRPr>
          </a:p>
          <a:p>
            <a:pPr marL="182880" lvl="1" algn="ctr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4000" dirty="0">
                <a:solidFill>
                  <a:srgbClr val="000000"/>
                </a:solidFill>
              </a:rPr>
              <a:t>We are excited to welcome our new </a:t>
            </a:r>
          </a:p>
          <a:p>
            <a:pPr marL="182880" lvl="1" algn="ctr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4000" dirty="0">
                <a:solidFill>
                  <a:srgbClr val="000000"/>
                </a:solidFill>
              </a:rPr>
              <a:t>Benefits &amp; Leave Director, </a:t>
            </a:r>
          </a:p>
          <a:p>
            <a:pPr marL="182880" lvl="1" algn="ctr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4400" b="1" dirty="0">
                <a:solidFill>
                  <a:srgbClr val="000000"/>
                </a:solidFill>
              </a:rPr>
              <a:t>Shannon Edwards!</a:t>
            </a:r>
          </a:p>
          <a:p>
            <a:pPr marL="182880" lvl="1" algn="ctr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3600" dirty="0">
              <a:solidFill>
                <a:srgbClr val="000000"/>
              </a:solidFill>
            </a:endParaRPr>
          </a:p>
          <a:p>
            <a:pPr marL="182880" lvl="1" algn="ctr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3600" i="1" dirty="0">
                <a:solidFill>
                  <a:srgbClr val="000000"/>
                </a:solidFill>
              </a:rPr>
              <a:t>Shannon is joining the UF team on August 13</a:t>
            </a:r>
            <a:r>
              <a:rPr lang="en-US" altLang="en-US" sz="3600" i="1" baseline="30000" dirty="0">
                <a:solidFill>
                  <a:srgbClr val="000000"/>
                </a:solidFill>
              </a:rPr>
              <a:t>th</a:t>
            </a:r>
            <a:r>
              <a:rPr lang="en-US" altLang="en-US" sz="3600" i="1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37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b="1" dirty="0">
                <a:latin typeface="+mn-lt"/>
              </a:rPr>
              <a:t>Important Dates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327071"/>
            <a:ext cx="11240069" cy="400197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b="1" dirty="0"/>
              <a:t>GBAS Workshop – </a:t>
            </a:r>
            <a:r>
              <a:rPr lang="en-US" altLang="en-US" dirty="0"/>
              <a:t>September 26, 2019;</a:t>
            </a:r>
            <a:r>
              <a:rPr lang="en-US" altLang="en-US" b="1" dirty="0"/>
              <a:t> </a:t>
            </a:r>
            <a:r>
              <a:rPr lang="en-US" altLang="en-US" dirty="0"/>
              <a:t>8:30-11:30 a.m.; The Straughn Center.</a:t>
            </a:r>
          </a:p>
          <a:p>
            <a:pPr>
              <a:defRPr/>
            </a:pPr>
            <a:r>
              <a:rPr lang="en-US" altLang="en-US" b="1" dirty="0"/>
              <a:t>Benefits Open Enrollment – </a:t>
            </a:r>
            <a:r>
              <a:rPr lang="en-US" altLang="en-US" dirty="0"/>
              <a:t>October 14-November 1, 2019.</a:t>
            </a:r>
            <a:endParaRPr lang="en-US" altLang="en-US" b="1" dirty="0"/>
          </a:p>
          <a:p>
            <a:pPr>
              <a:defRPr/>
            </a:pPr>
            <a:r>
              <a:rPr lang="en-US" altLang="en-US" b="1" dirty="0"/>
              <a:t>Benefits &amp; Wellness Fair – </a:t>
            </a:r>
            <a:r>
              <a:rPr lang="en-US" altLang="en-US" dirty="0"/>
              <a:t>October 28, 2019; Champions Club at the Ben Hill Griffin Stadium.</a:t>
            </a:r>
          </a:p>
          <a:p>
            <a:pPr>
              <a:defRPr/>
            </a:pPr>
            <a:r>
              <a:rPr lang="en-US" altLang="en-US" b="1" dirty="0"/>
              <a:t>GBAS Institute – </a:t>
            </a:r>
            <a:r>
              <a:rPr lang="en-US" altLang="en-US" dirty="0"/>
              <a:t>November 20, 2019;</a:t>
            </a:r>
            <a:r>
              <a:rPr lang="en-US" altLang="en-US" b="1" dirty="0"/>
              <a:t> </a:t>
            </a:r>
            <a:r>
              <a:rPr lang="en-US" altLang="en-US" dirty="0"/>
              <a:t>8:30 a.m. – 4:30 p.m.; Emerson Alumni Hall.</a:t>
            </a:r>
          </a:p>
          <a:p>
            <a:pPr>
              <a:defRPr/>
            </a:pPr>
            <a:r>
              <a:rPr lang="en-US" altLang="en-US" b="1" dirty="0"/>
              <a:t>Next HR Forum – </a:t>
            </a:r>
            <a:r>
              <a:rPr lang="en-US" altLang="en-US" dirty="0"/>
              <a:t>September 4, 2019 – 130 Bryan Hall (Warrington College of Business). </a:t>
            </a:r>
          </a:p>
        </p:txBody>
      </p:sp>
    </p:spTree>
    <p:extLst>
      <p:ext uri="{BB962C8B-B14F-4D97-AF65-F5344CB8AC3E}">
        <p14:creationId xmlns:p14="http://schemas.microsoft.com/office/powerpoint/2010/main" val="1139743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2508" b="4699"/>
          <a:stretch/>
        </p:blipFill>
        <p:spPr>
          <a:xfrm>
            <a:off x="-10633" y="579939"/>
            <a:ext cx="12202632" cy="4908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3" y="304844"/>
            <a:ext cx="857143" cy="70476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1988771" y="1792452"/>
            <a:ext cx="8203824" cy="2826613"/>
          </a:xfrm>
          <a:solidFill>
            <a:srgbClr val="002060">
              <a:alpha val="51000"/>
            </a:srgbClr>
          </a:solidFill>
        </p:spPr>
        <p:txBody>
          <a:bodyPr anchor="ctr"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Thank you </a:t>
            </a:r>
            <a:br>
              <a:rPr lang="en-US" sz="5400" b="1" dirty="0">
                <a:solidFill>
                  <a:schemeClr val="bg1"/>
                </a:solidFill>
                <a:latin typeface="+mn-lt"/>
              </a:rPr>
            </a:br>
            <a:r>
              <a:rPr lang="en-US" sz="5400" b="1" dirty="0">
                <a:solidFill>
                  <a:schemeClr val="bg1"/>
                </a:solidFill>
                <a:latin typeface="+mn-lt"/>
              </a:rPr>
              <a:t>for attending the </a:t>
            </a:r>
            <a:br>
              <a:rPr lang="en-US" sz="5400" b="1" dirty="0">
                <a:solidFill>
                  <a:schemeClr val="bg1"/>
                </a:solidFill>
                <a:latin typeface="+mn-lt"/>
              </a:rPr>
            </a:br>
            <a:r>
              <a:rPr lang="en-US" sz="5400" b="1" dirty="0">
                <a:solidFill>
                  <a:schemeClr val="bg1"/>
                </a:solidFill>
                <a:latin typeface="+mn-lt"/>
              </a:rPr>
              <a:t>HR Forum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625" y="5871182"/>
            <a:ext cx="2474976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UF Engaged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Notes is available now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Store all personal notes/documents in one spot, for easy access and recall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If you haven't already, please try it out! </a:t>
            </a:r>
          </a:p>
          <a:p>
            <a:r>
              <a:rPr lang="en-US" dirty="0"/>
              <a:t>Supervisor IDs  need to be up-to-date and accurate.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 system will route the Quarterly Check-in to the supervisor that is listed in myUFL Job Data.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If the supervisor ID is inaccurate then an individual’s Quarterly Check-in will go to the wrong supervisor.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An email reminder will be going out on August 13</a:t>
            </a:r>
            <a:r>
              <a:rPr lang="en-US" baseline="30000" dirty="0"/>
              <a:t>th</a:t>
            </a:r>
            <a:r>
              <a:rPr lang="en-US" dirty="0"/>
              <a:t> to all employees (except OPS student employee), to check the accuracy of your supervisor IDs within your college/unit.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98013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14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0931" y="0"/>
            <a:ext cx="1036911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E5660A-7022-4C74-92A5-39C9FEC5E3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24" y="1490662"/>
            <a:ext cx="528019" cy="528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E5C287-E428-4525-8538-CC6BB11048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08" y="2641684"/>
            <a:ext cx="528019" cy="528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9F8702-6FD4-47B7-A528-ACAC72801A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97" y="3844841"/>
            <a:ext cx="528019" cy="528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A1F021-E62C-4E8E-B237-FE227283B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56" y="5011904"/>
            <a:ext cx="528019" cy="5280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10915E-E95A-4E9D-9DDE-D9DCEAE26AE0}"/>
              </a:ext>
            </a:extLst>
          </p:cNvPr>
          <p:cNvSpPr/>
          <p:nvPr/>
        </p:nvSpPr>
        <p:spPr>
          <a:xfrm>
            <a:off x="11390050" y="6205491"/>
            <a:ext cx="639193" cy="461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3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707" y="209513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sz="3200" dirty="0"/>
              <a:t>Town Hall—September</a:t>
            </a:r>
          </a:p>
          <a:p>
            <a:r>
              <a:rPr lang="en-US" sz="3200" dirty="0"/>
              <a:t>Quarterly Check-in system opens in myUFL—October</a:t>
            </a:r>
          </a:p>
          <a:p>
            <a:r>
              <a:rPr lang="en-US" sz="3200" dirty="0"/>
              <a:t>First round of Quarterly Check-ins completed—November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875" y="184932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sz="4000" cap="all" dirty="0"/>
          </a:p>
          <a:p>
            <a:pPr marL="0" indent="0" algn="ctr">
              <a:buNone/>
            </a:pPr>
            <a:r>
              <a:rPr lang="en-US" sz="4000" cap="all" dirty="0"/>
              <a:t>EMAIL: </a:t>
            </a:r>
            <a:r>
              <a:rPr lang="en-US" sz="4000" cap="all" dirty="0">
                <a:hlinkClick r:id="rId2"/>
              </a:rPr>
              <a:t>UFENGAGED@HR.UFL.EDU</a:t>
            </a:r>
            <a:endParaRPr lang="en-US" sz="4000" cap="all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9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69576"/>
            <a:ext cx="10515600" cy="2733675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Talent Acquisition</a:t>
            </a:r>
            <a:br>
              <a:rPr lang="en-US" sz="4800" b="1" dirty="0">
                <a:latin typeface="+mn-lt"/>
              </a:rPr>
            </a:br>
            <a:r>
              <a:rPr lang="en-US" sz="4800" b="1" dirty="0">
                <a:latin typeface="+mn-lt"/>
              </a:rPr>
              <a:t>&amp; Onboarding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055374"/>
            <a:ext cx="10515600" cy="2950665"/>
          </a:xfrm>
        </p:spPr>
        <p:txBody>
          <a:bodyPr/>
          <a:lstStyle/>
          <a:p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Onboarding Project:  </a:t>
            </a:r>
          </a:p>
          <a:p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First Advantage</a:t>
            </a:r>
          </a:p>
          <a:p>
            <a:r>
              <a:rPr lang="en-US" altLang="en-US" sz="4400" dirty="0">
                <a:solidFill>
                  <a:schemeClr val="accent5">
                    <a:lumMod val="75000"/>
                  </a:schemeClr>
                </a:solidFill>
              </a:rPr>
              <a:t> Pre-employment Screenings</a:t>
            </a:r>
          </a:p>
          <a:p>
            <a:endParaRPr lang="en-US" altLang="en-US" sz="4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4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4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29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11236</TotalTime>
  <Words>2582</Words>
  <Application>Microsoft Office PowerPoint</Application>
  <PresentationFormat>Widescreen</PresentationFormat>
  <Paragraphs>378</Paragraphs>
  <Slides>47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Bookman Old Style</vt:lpstr>
      <vt:lpstr>Calibri</vt:lpstr>
      <vt:lpstr>Calibri Light</vt:lpstr>
      <vt:lpstr>Century Gothic</vt:lpstr>
      <vt:lpstr>Century Schoolbook</vt:lpstr>
      <vt:lpstr>Courier New</vt:lpstr>
      <vt:lpstr>Palatino Linotype</vt:lpstr>
      <vt:lpstr>Wingdings</vt:lpstr>
      <vt:lpstr>Office Theme</vt:lpstr>
      <vt:lpstr>1_Office Theme</vt:lpstr>
      <vt:lpstr>2_Office Theme</vt:lpstr>
      <vt:lpstr>HR Forum</vt:lpstr>
      <vt:lpstr>Today’s Agenda Items / HR Area Updates</vt:lpstr>
      <vt:lpstr>Employee Relations</vt:lpstr>
      <vt:lpstr>PowerPoint Presentation</vt:lpstr>
      <vt:lpstr>UF Engaged</vt:lpstr>
      <vt:lpstr>PowerPoint Presentation</vt:lpstr>
      <vt:lpstr>Timeline</vt:lpstr>
      <vt:lpstr>Questions</vt:lpstr>
      <vt:lpstr>Talent Acquisition &amp; Onboarding</vt:lpstr>
      <vt:lpstr>Focus of the Project</vt:lpstr>
      <vt:lpstr>First Advantage: Services</vt:lpstr>
      <vt:lpstr>First Advantage: Packages</vt:lpstr>
      <vt:lpstr>Hiring Department Experience</vt:lpstr>
      <vt:lpstr>Hiring Department Experience</vt:lpstr>
      <vt:lpstr>Clear for Offer for Staff Positions</vt:lpstr>
      <vt:lpstr>Clear for Offer for Staff Positions</vt:lpstr>
      <vt:lpstr>Updates</vt:lpstr>
      <vt:lpstr>Resources</vt:lpstr>
      <vt:lpstr>Communications &amp; WorkLife</vt:lpstr>
      <vt:lpstr>Expanded UF Employee Assistance Program</vt:lpstr>
      <vt:lpstr>Expanded UF Employee Assistance Program</vt:lpstr>
      <vt:lpstr>Expanded UF Employee Assistance Program</vt:lpstr>
      <vt:lpstr>Class and Comp</vt:lpstr>
      <vt:lpstr>2019-2020 Pay Program</vt:lpstr>
      <vt:lpstr>2019-2020 Pay Program</vt:lpstr>
      <vt:lpstr>2019-2020 Pay Program</vt:lpstr>
      <vt:lpstr>2019-2020 Pay Program</vt:lpstr>
      <vt:lpstr>2019-2020 Pay Program</vt:lpstr>
      <vt:lpstr>2019-2020 Pay Program</vt:lpstr>
      <vt:lpstr>2019-2020 Pay Program</vt:lpstr>
      <vt:lpstr>Benefits &amp; Leave</vt:lpstr>
      <vt:lpstr>Approving &amp; Auditing Time and Leave</vt:lpstr>
      <vt:lpstr>Vacation Leave Cashout</vt:lpstr>
      <vt:lpstr>Sick Leave Cashout</vt:lpstr>
      <vt:lpstr>Voluntary Retirement Savings Plans</vt:lpstr>
      <vt:lpstr>Provider Networks</vt:lpstr>
      <vt:lpstr>Change to Aetna Network</vt:lpstr>
      <vt:lpstr>Shared Savings Program</vt:lpstr>
      <vt:lpstr>Shared Savings Program Webinar</vt:lpstr>
      <vt:lpstr>Open Enrollment (OE) for 2020 Benefits</vt:lpstr>
      <vt:lpstr>Preparing for Open Enrollment (OE)</vt:lpstr>
      <vt:lpstr>Update Beneficiaries</vt:lpstr>
      <vt:lpstr>Update Mailing Address</vt:lpstr>
      <vt:lpstr>OE Information</vt:lpstr>
      <vt:lpstr>New Benefits Director</vt:lpstr>
      <vt:lpstr>Important Dates</vt:lpstr>
      <vt:lpstr>Thank you  for attending the  HR Forum</vt:lpstr>
    </vt:vector>
  </TitlesOfParts>
  <Company>Customer Technology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Gould,Angela</dc:creator>
  <cp:lastModifiedBy>Cobb, Kara Sue</cp:lastModifiedBy>
  <cp:revision>228</cp:revision>
  <cp:lastPrinted>2019-08-07T12:28:56Z</cp:lastPrinted>
  <dcterms:created xsi:type="dcterms:W3CDTF">2017-01-03T16:22:19Z</dcterms:created>
  <dcterms:modified xsi:type="dcterms:W3CDTF">2019-08-07T15:48:40Z</dcterms:modified>
</cp:coreProperties>
</file>