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</p:sldMasterIdLst>
  <p:notesMasterIdLst>
    <p:notesMasterId r:id="rId41"/>
  </p:notesMasterIdLst>
  <p:sldIdLst>
    <p:sldId id="278" r:id="rId4"/>
    <p:sldId id="261" r:id="rId5"/>
    <p:sldId id="409" r:id="rId6"/>
    <p:sldId id="262" r:id="rId7"/>
    <p:sldId id="272" r:id="rId8"/>
    <p:sldId id="274" r:id="rId9"/>
    <p:sldId id="270" r:id="rId10"/>
    <p:sldId id="412" r:id="rId11"/>
    <p:sldId id="414" r:id="rId12"/>
    <p:sldId id="415" r:id="rId13"/>
    <p:sldId id="265" r:id="rId14"/>
    <p:sldId id="407" r:id="rId15"/>
    <p:sldId id="413" r:id="rId16"/>
    <p:sldId id="280" r:id="rId17"/>
    <p:sldId id="380" r:id="rId18"/>
    <p:sldId id="376" r:id="rId19"/>
    <p:sldId id="377" r:id="rId20"/>
    <p:sldId id="384" r:id="rId21"/>
    <p:sldId id="411" r:id="rId22"/>
    <p:sldId id="341" r:id="rId23"/>
    <p:sldId id="366" r:id="rId24"/>
    <p:sldId id="367" r:id="rId25"/>
    <p:sldId id="373" r:id="rId26"/>
    <p:sldId id="374" r:id="rId27"/>
    <p:sldId id="368" r:id="rId28"/>
    <p:sldId id="370" r:id="rId29"/>
    <p:sldId id="372" r:id="rId30"/>
    <p:sldId id="365" r:id="rId31"/>
    <p:sldId id="354" r:id="rId32"/>
    <p:sldId id="277" r:id="rId33"/>
    <p:sldId id="264" r:id="rId34"/>
    <p:sldId id="263" r:id="rId35"/>
    <p:sldId id="410" r:id="rId36"/>
    <p:sldId id="259" r:id="rId37"/>
    <p:sldId id="260" r:id="rId38"/>
    <p:sldId id="316" r:id="rId39"/>
    <p:sldId id="317" r:id="rId40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0" autoAdjust="0"/>
    <p:restoredTop sz="85562" autoAdjust="0"/>
  </p:normalViewPr>
  <p:slideViewPr>
    <p:cSldViewPr snapToGrid="0">
      <p:cViewPr varScale="1">
        <p:scale>
          <a:sx n="97" d="100"/>
          <a:sy n="97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2:00:19.417" idx="9">
    <p:pos x="6691" y="1267"/>
    <p:text>Source: https://www.irs.gov/newsroom/401k-contribution-limit-increases-to-19500-for-2020-catch-up-limit-rises-to-650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0T15:06:28.470" idx="12">
    <p:pos x="7168" y="2912"/>
    <p:text>Instruction Guide/Toolkit is still being updated for this year, but (hopefully) should be done in time for the Forum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4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1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9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3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9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9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31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6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0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3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58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268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3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8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1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2BCF-963F-4AA6-BCAB-A4261CB59CC6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C8FB-EABB-4479-B6F2-99F796074E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orklife.hr.ufl.edu/" TargetMode="External"/><Relationship Id="rId7" Type="http://schemas.openxmlformats.org/officeDocument/2006/relationships/hyperlink" Target="https://news.hr.ufl.edu/submit-a-sto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rcommunications@ufl.edu" TargetMode="External"/><Relationship Id="rId5" Type="http://schemas.openxmlformats.org/officeDocument/2006/relationships/hyperlink" Target="mailto:hrs-wellness@ufl.edu" TargetMode="External"/><Relationship Id="rId4" Type="http://schemas.openxmlformats.org/officeDocument/2006/relationships/hyperlink" Target="https://news.hr.ufl.ed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laryincrease@ufl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@hr.ufl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RSBackgrounds@admin.uf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RSImmigrationComplianceServices@mail.ufl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fl.edu/manager-resources/recruitment-staffing/immigration-compliance-servic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benefits@ufl.ed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hyperlink" Target="https://www.myfloridacfo.com/DeferredComp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2.xml"/><Relationship Id="rId5" Type="http://schemas.openxmlformats.org/officeDocument/2006/relationships/hyperlink" Target="http://training.hr.ufl.edu/instructionguides/time&amp;labor/personal_leave_days.pdf" TargetMode="External"/><Relationship Id="rId4" Type="http://schemas.openxmlformats.org/officeDocument/2006/relationships/hyperlink" Target="mailto:central-leave@ufl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FEngaged@hr.ufl.edu" TargetMode="External"/><Relationship Id="rId2" Type="http://schemas.openxmlformats.org/officeDocument/2006/relationships/hyperlink" Target="https://hr.ufl.edu/manager-resources/employee-relations/uf-engage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December 4,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Additional offerings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Healthy Lifestyle Series: 3 six-week sessions offered beginning in mid-January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Resilient Gators: Coming in March</a:t>
            </a:r>
            <a:br>
              <a:rPr lang="en-US" dirty="0"/>
            </a:br>
            <a:endParaRPr lang="en-US" dirty="0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Online resources, including: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10@10 Toolkit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Healthy Potlucks Toolkit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Goal-Setting Toolkit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Summer Camps Directory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Guide to Affinity Groups &amp; Communities of Practice at UF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Gratitude Spreads Cards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Spring </a:t>
            </a:r>
            <a:r>
              <a:rPr lang="en-US" sz="4800" dirty="0" err="1">
                <a:latin typeface="+mn-lt"/>
              </a:rPr>
              <a:t>Worklife</a:t>
            </a:r>
            <a:r>
              <a:rPr lang="en-US" sz="4800" dirty="0">
                <a:latin typeface="+mn-lt"/>
              </a:rPr>
              <a:t> Events and Programs</a:t>
            </a:r>
          </a:p>
        </p:txBody>
      </p:sp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20360"/>
          <a:stretch/>
        </p:blipFill>
        <p:spPr bwMode="auto">
          <a:xfrm>
            <a:off x="7764779" y="3258766"/>
            <a:ext cx="2677543" cy="16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 lnSpcReduction="10000"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Follow us on Facebook and Twitter @</a:t>
            </a:r>
            <a:r>
              <a:rPr lang="en-US" dirty="0" err="1"/>
              <a:t>UFatWork</a:t>
            </a:r>
            <a:endParaRPr lang="en-US" dirty="0"/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i="1" dirty="0"/>
              <a:t>Coming this spring: @</a:t>
            </a:r>
            <a:r>
              <a:rPr lang="en-US" i="1" dirty="0" err="1"/>
              <a:t>WellatUF</a:t>
            </a:r>
            <a:br>
              <a:rPr lang="en-US" i="1" dirty="0"/>
            </a:br>
            <a:endParaRPr lang="en-US" dirty="0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Visit us online at: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>
                <a:hlinkClick r:id="rId3"/>
              </a:rPr>
              <a:t>worklife.hr.ufl.edu</a:t>
            </a:r>
            <a:endParaRPr lang="en-US" dirty="0"/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>
                <a:hlinkClick r:id="rId4"/>
              </a:rPr>
              <a:t>news.hr.ufl.edu</a:t>
            </a:r>
            <a:endParaRPr lang="en-US" dirty="0"/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We’ll come to your department to share information on UF Wellness and/or EAP offerings. Email </a:t>
            </a:r>
            <a:r>
              <a:rPr lang="en-US" dirty="0">
                <a:hlinkClick r:id="rId5"/>
              </a:rPr>
              <a:t>hrs-wellness@ufl.edu</a:t>
            </a:r>
            <a:r>
              <a:rPr lang="en-US" dirty="0"/>
              <a:t> to request a visit.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Events, news or activities happening in your area to share with faculty and staff? Email </a:t>
            </a:r>
            <a:r>
              <a:rPr lang="en-US" dirty="0">
                <a:hlinkClick r:id="rId6"/>
              </a:rPr>
              <a:t>hrcommunications@ufl.edu</a:t>
            </a:r>
            <a:r>
              <a:rPr lang="en-US" dirty="0"/>
              <a:t> or submit online via </a:t>
            </a:r>
            <a:r>
              <a:rPr lang="en-US" dirty="0">
                <a:hlinkClick r:id="rId7"/>
              </a:rPr>
              <a:t>news.hr.ufl.edu/submit-a-story/</a:t>
            </a: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Stay in touch</a:t>
            </a:r>
          </a:p>
        </p:txBody>
      </p:sp>
    </p:spTree>
    <p:extLst>
      <p:ext uri="{BB962C8B-B14F-4D97-AF65-F5344CB8AC3E}">
        <p14:creationId xmlns:p14="http://schemas.microsoft.com/office/powerpoint/2010/main" val="162128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48" y="880490"/>
            <a:ext cx="10515600" cy="2733675"/>
          </a:xfrm>
        </p:spPr>
        <p:txBody>
          <a:bodyPr/>
          <a:lstStyle/>
          <a:p>
            <a:r>
              <a:rPr lang="en-US" b="1" dirty="0"/>
              <a:t>Classification &amp; Compensation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72216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Florida Minimum Wage Increase     </a:t>
            </a: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FLSA Changes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2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Florida Minimum Wage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January 1, 2020, the state minimum wage will increase from $8.46 to $8.56 per hour and applies to all employees including FWSP, STAS, and OPS.</a:t>
            </a:r>
          </a:p>
          <a:p>
            <a:r>
              <a:rPr lang="en-US" altLang="en-US" dirty="0"/>
              <a:t>UFHR will process pay increases for all employees currently below $8.56 with an effective date of January 1, 2020.</a:t>
            </a:r>
          </a:p>
          <a:p>
            <a:r>
              <a:rPr lang="en-US" altLang="en-US" dirty="0"/>
              <a:t>The University’s minimum hourly wage for TEAMS and USPS employee will remain $14.00.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Florida Minimum Wage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pPr lvl="1"/>
            <a:r>
              <a:rPr lang="en-US" altLang="en-US" dirty="0"/>
              <a:t>If you have questions, please contact Classification and Compensation at (352) 392-2477 or by email at </a:t>
            </a:r>
            <a:r>
              <a:rPr lang="en-US" altLang="en-US" dirty="0">
                <a:hlinkClick r:id="rId3"/>
              </a:rPr>
              <a:t>salaryincrease@ufl.edu</a:t>
            </a:r>
            <a:r>
              <a:rPr lang="en-US" altLang="en-US" dirty="0"/>
              <a:t>. 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Changes to the FLSA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 September 24, 2019, the Department of Labor (DOL) announced a final rule that makes changes to the Fair Labor Standards Act (FLSA) that take effect January 1, 2020.</a:t>
            </a:r>
          </a:p>
          <a:p>
            <a:r>
              <a:rPr lang="en-US" sz="2400" dirty="0"/>
              <a:t>The most notable change is that the DOL has raised the salary threshold from the current level of $455/week ($23,660 annually) that was established in 2004 to $684/week ($35,568 annually).</a:t>
            </a:r>
          </a:p>
          <a:p>
            <a:r>
              <a:rPr lang="en-US" sz="2400" dirty="0"/>
              <a:t>The final rule does not make changes to the job duties tests.</a:t>
            </a:r>
          </a:p>
          <a:p>
            <a:r>
              <a:rPr lang="en-US" sz="2400" dirty="0"/>
              <a:t>Unlike the previous proposed rule, the final rule does not include automatic adjustments to the salary threshold.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2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Proposed Changes to the FLSA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a refresher, in order to be exempt from the overtime provisions of the FLSA, a position must meet the following tests.</a:t>
            </a:r>
          </a:p>
          <a:p>
            <a:pPr lvl="1"/>
            <a:r>
              <a:rPr lang="en-US" dirty="0"/>
              <a:t>The employee must be compensated on a salary or fee basis at a rate not less than $455* per week</a:t>
            </a:r>
          </a:p>
          <a:p>
            <a:pPr lvl="1"/>
            <a:r>
              <a:rPr lang="en-US" dirty="0"/>
              <a:t>The employee’s primary duty must be the performance of duties that are Executive, Administrative, Professional, and/or meet another exemption under the DOL’s regulations.</a:t>
            </a:r>
          </a:p>
          <a:p>
            <a:r>
              <a:rPr lang="en-US" sz="2400" dirty="0"/>
              <a:t>The minimum salary threshold cannot be prorated based on an employee’s FTE.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01E07-54B7-45C6-81DE-A6E532194284}"/>
              </a:ext>
            </a:extLst>
          </p:cNvPr>
          <p:cNvSpPr txBox="1"/>
          <p:nvPr/>
        </p:nvSpPr>
        <p:spPr>
          <a:xfrm>
            <a:off x="973343" y="6346371"/>
            <a:ext cx="411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*$684 per week effective January 1, 2020</a:t>
            </a:r>
          </a:p>
        </p:txBody>
      </p:sp>
    </p:spTree>
    <p:extLst>
      <p:ext uri="{BB962C8B-B14F-4D97-AF65-F5344CB8AC3E}">
        <p14:creationId xmlns:p14="http://schemas.microsoft.com/office/powerpoint/2010/main" val="8050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Proposed Changes to the FLSA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000" dirty="0"/>
              <a:t>Under the provisions of the FLSA, some types of Professional Employees are exempted from the salary basis test.</a:t>
            </a:r>
          </a:p>
          <a:p>
            <a:pPr>
              <a:defRPr/>
            </a:pPr>
            <a:r>
              <a:rPr lang="en-US" altLang="en-US" sz="2000" dirty="0"/>
              <a:t>Teachers - whose primary duty of teaching, tutoring, instructing or lecturing in the activity of imparting knowledge who are employed and engaged in this activity as a teacher in an educational establishment.</a:t>
            </a:r>
          </a:p>
          <a:p>
            <a:pPr>
              <a:defRPr/>
            </a:pPr>
            <a:r>
              <a:rPr lang="en-US" altLang="en-US" sz="2000" dirty="0"/>
              <a:t>Employees holding a valid license or certificate permitting the practice of law.</a:t>
            </a:r>
          </a:p>
          <a:p>
            <a:pPr>
              <a:defRPr/>
            </a:pPr>
            <a:r>
              <a:rPr lang="en-US" altLang="en-US" sz="2000" dirty="0"/>
              <a:t>Employees holding a valid license or certificate permitting the practice of medicine.</a:t>
            </a:r>
          </a:p>
          <a:p>
            <a:pPr>
              <a:defRPr/>
            </a:pPr>
            <a:r>
              <a:rPr lang="en-US" altLang="en-US" sz="2000" dirty="0"/>
              <a:t>An employee who holds the requisite academic degree for the general practice of medicine is exempt if he or she is engaged in an internship or resident program for the profession.</a:t>
            </a:r>
          </a:p>
          <a:p>
            <a:pPr>
              <a:defRPr/>
            </a:pPr>
            <a:r>
              <a:rPr lang="en-US" altLang="en-US" sz="2000" dirty="0"/>
              <a:t>In addition, several categories of student classifications, such as Graduate Assistants and Pre-doctoral Fellows, are not expected to be impacted by the salary threshold.</a:t>
            </a:r>
          </a:p>
          <a:p>
            <a:pPr>
              <a:defRPr/>
            </a:pPr>
            <a:endParaRPr lang="en-US" altLang="en-US" sz="2000" dirty="0"/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0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Please contact Classification &amp; Compensation at </a:t>
            </a:r>
            <a:r>
              <a:rPr lang="en-US" altLang="en-US" sz="2400" dirty="0">
                <a:hlinkClick r:id="rId3"/>
              </a:rPr>
              <a:t>compensation@ufl.edu</a:t>
            </a:r>
            <a:r>
              <a:rPr lang="en-US" altLang="en-US" sz="2400" dirty="0"/>
              <a:t> or by phone at (352)273-2842.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764095"/>
            <a:ext cx="10515600" cy="2733675"/>
          </a:xfrm>
        </p:spPr>
        <p:txBody>
          <a:bodyPr/>
          <a:lstStyle/>
          <a:p>
            <a:r>
              <a:rPr lang="en-US" b="1" dirty="0"/>
              <a:t>Talent Acquisition </a:t>
            </a:r>
            <a:br>
              <a:rPr lang="en-US" b="1" dirty="0"/>
            </a:br>
            <a:r>
              <a:rPr lang="en-US" b="1" dirty="0"/>
              <a:t>&amp;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41114"/>
            <a:ext cx="10515600" cy="2950665"/>
          </a:xfrm>
        </p:spPr>
        <p:txBody>
          <a:bodyPr>
            <a:normAutofit fontScale="32500" lnSpcReduction="20000"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6500" dirty="0">
                <a:solidFill>
                  <a:schemeClr val="accent5">
                    <a:lumMod val="75000"/>
                  </a:schemeClr>
                </a:solidFill>
              </a:rPr>
              <a:t>TAO’s Contact Information</a:t>
            </a:r>
          </a:p>
          <a:p>
            <a:r>
              <a:rPr lang="en-US" altLang="en-US" sz="6500" dirty="0">
                <a:solidFill>
                  <a:schemeClr val="accent5">
                    <a:lumMod val="75000"/>
                  </a:schemeClr>
                </a:solidFill>
              </a:rPr>
              <a:t>Immigration Compliance Services Update</a:t>
            </a:r>
          </a:p>
          <a:p>
            <a:r>
              <a:rPr lang="en-US" altLang="en-US" sz="6500" dirty="0">
                <a:solidFill>
                  <a:schemeClr val="accent5">
                    <a:lumMod val="75000"/>
                  </a:schemeClr>
                </a:solidFill>
              </a:rPr>
              <a:t>Job Requisitions Update</a:t>
            </a:r>
          </a:p>
          <a:p>
            <a:r>
              <a:rPr lang="en-US" altLang="en-US" sz="6500" dirty="0">
                <a:solidFill>
                  <a:schemeClr val="accent5">
                    <a:lumMod val="75000"/>
                  </a:schemeClr>
                </a:solidFill>
              </a:rPr>
              <a:t>Holiday Deadlines for Posting ePAF’s and Criminal Background Checks</a:t>
            </a:r>
          </a:p>
          <a:p>
            <a:endParaRPr lang="en-US" altLang="en-US" sz="6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4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0" indent="0">
              <a:buNone/>
              <a:defRPr/>
            </a:pPr>
            <a:endParaRPr lang="en-US" sz="3200" dirty="0"/>
          </a:p>
          <a:p>
            <a:pPr marL="457200" indent="-457200">
              <a:defRPr/>
            </a:pPr>
            <a:r>
              <a:rPr lang="en-US" sz="3200" b="1" dirty="0"/>
              <a:t>UFHR Area Updates</a:t>
            </a:r>
            <a:endParaRPr lang="en-US" sz="2800" b="1" dirty="0"/>
          </a:p>
          <a:p>
            <a:pPr marL="914400" lvl="1" indent="-457200">
              <a:defRPr/>
            </a:pPr>
            <a:r>
              <a:rPr lang="en-US" sz="2800" b="1" dirty="0"/>
              <a:t>Employee Relations – Brook Mercier</a:t>
            </a:r>
          </a:p>
          <a:p>
            <a:pPr marL="914400" lvl="1" indent="-457200">
              <a:defRPr/>
            </a:pPr>
            <a:r>
              <a:rPr lang="en-US" sz="2800" b="1" dirty="0"/>
              <a:t>Communications &amp; WorkLife – Angie Brown</a:t>
            </a:r>
          </a:p>
          <a:p>
            <a:pPr marL="914400" lvl="1" indent="-457200">
              <a:defRPr/>
            </a:pPr>
            <a:r>
              <a:rPr lang="en-US" sz="2800" b="1" dirty="0"/>
              <a:t>Classification &amp; Compensation – Brent Goodman</a:t>
            </a:r>
          </a:p>
          <a:p>
            <a:pPr marL="914400" lvl="1" indent="-457200">
              <a:defRPr/>
            </a:pPr>
            <a:r>
              <a:rPr lang="en-US" sz="2800" b="1" dirty="0"/>
              <a:t>Talent Acquisition &amp; Onboarding – John Sun</a:t>
            </a:r>
          </a:p>
          <a:p>
            <a:pPr marL="914400" lvl="1" indent="-457200">
              <a:defRPr/>
            </a:pPr>
            <a:r>
              <a:rPr lang="en-US" sz="2800" b="1" dirty="0"/>
              <a:t>Benefits &amp; Leave – </a:t>
            </a:r>
            <a:r>
              <a:rPr lang="en-US" sz="2800" b="1"/>
              <a:t>Shannon Edwards</a:t>
            </a:r>
            <a:endParaRPr lang="en-US" sz="2800" b="1" dirty="0"/>
          </a:p>
          <a:p>
            <a:pPr marL="457200" indent="-457200">
              <a:defRPr/>
            </a:pPr>
            <a:r>
              <a:rPr lang="en-US" altLang="en-US" sz="3200" b="1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Talent Acquisition and 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854" y="1825625"/>
            <a:ext cx="10529319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Scope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Job postings and applicant tracking systems (</a:t>
            </a:r>
            <a:r>
              <a:rPr lang="en-US" sz="2800" dirty="0" err="1"/>
              <a:t>Interfolio</a:t>
            </a:r>
            <a:r>
              <a:rPr lang="en-US" sz="2800" dirty="0"/>
              <a:t> and PageUp)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Recruitment programs and policies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High level and difficult-to-fill searches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Talent Pipeline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Phone Number: (352) 273-2841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Main email address: </a:t>
            </a:r>
            <a:r>
              <a:rPr lang="en-US" sz="3200" dirty="0">
                <a:hlinkClick r:id="rId3"/>
              </a:rPr>
              <a:t>talent@hr.ufl.edu</a:t>
            </a:r>
            <a:endParaRPr lang="en-US" sz="32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Criminal Background Check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Scope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Criminal background check programs and policies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First Advantage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FBI and 435 Livescans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Phone Number: (352) 273-2841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Main email address: </a:t>
            </a:r>
            <a:r>
              <a:rPr lang="en-US" sz="3200" dirty="0">
                <a:hlinkClick r:id="rId3"/>
              </a:rPr>
              <a:t>HRSBackgrounds@admin.ufl.edu</a:t>
            </a:r>
            <a:endParaRPr lang="en-US" sz="3200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Fax Number: (352) 846-3058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Immigration Compliance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Scope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Immigrant and non-immigrant visa program and policies</a:t>
            </a:r>
          </a:p>
          <a:p>
            <a:pPr lvl="2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H1B, TN, O-1, E-3</a:t>
            </a:r>
          </a:p>
          <a:p>
            <a:pPr lvl="2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/>
              <a:t>Employment based permanent residency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UF liaison with </a:t>
            </a:r>
            <a:r>
              <a:rPr lang="en-US" sz="3200" dirty="0" err="1"/>
              <a:t>Fragomen</a:t>
            </a:r>
            <a:r>
              <a:rPr lang="en-US" sz="3200" dirty="0"/>
              <a:t>, immigration law firm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Phone Number: (352) 392-2477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600" dirty="0"/>
              <a:t>Email Address: </a:t>
            </a:r>
            <a:r>
              <a:rPr lang="en-US" sz="3600" dirty="0">
                <a:hlinkClick r:id="rId3"/>
              </a:rPr>
              <a:t>HRSImmigrationComplianceServices@mail.ufl.edu</a:t>
            </a:r>
            <a:r>
              <a:rPr lang="en-US" sz="3600" dirty="0"/>
              <a:t>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2599679"/>
            <a:ext cx="10594433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6600"/>
                </a:solidFill>
              </a:rPr>
              <a:t>Immigration Compliance Services Update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Premium Processing Fee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Effective December, USCIS increased the fee from $1,410 to $1,440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Rush Fee Timeframe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dirty="0">
                <a:latin typeface="Tw Cen MT" panose="020B0602020104020603" pitchFamily="34" charset="0"/>
              </a:rPr>
              <a:t>	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https://hr.ufl.edu/manager-resources/recruitment-staffing/immigration-compliance-services/</a:t>
            </a:r>
            <a:r>
              <a:rPr lang="en-US" dirty="0"/>
              <a:t> for additional information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53885" y="3022509"/>
          <a:ext cx="96946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621">
                  <a:extLst>
                    <a:ext uri="{9D8B030D-6E8A-4147-A177-3AD203B41FA5}">
                      <a16:colId xmlns:a16="http://schemas.microsoft.com/office/drawing/2014/main" val="210735557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3819255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89379650"/>
                    </a:ext>
                  </a:extLst>
                </a:gridCol>
                <a:gridCol w="2845503">
                  <a:extLst>
                    <a:ext uri="{9D8B030D-6E8A-4147-A177-3AD203B41FA5}">
                      <a16:colId xmlns:a16="http://schemas.microsoft.com/office/drawing/2014/main" val="3674691566"/>
                    </a:ext>
                  </a:extLst>
                </a:gridCol>
                <a:gridCol w="1938931">
                  <a:extLst>
                    <a:ext uri="{9D8B030D-6E8A-4147-A177-3AD203B41FA5}">
                      <a16:colId xmlns:a16="http://schemas.microsoft.com/office/drawing/2014/main" val="186246778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CASES</a:t>
                      </a:r>
                      <a:r>
                        <a:rPr lang="en-US" baseline="0" dirty="0"/>
                        <a:t>: Official PWD Request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CASES: Unofficial PWD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8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Days before</a:t>
                      </a:r>
                      <a:r>
                        <a:rPr lang="en-US" baseline="0" dirty="0"/>
                        <a:t> Start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Rush</a:t>
                      </a:r>
                      <a:r>
                        <a:rPr lang="en-US" baseline="0" dirty="0"/>
                        <a:t>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 before</a:t>
                      </a:r>
                      <a:r>
                        <a:rPr lang="en-US" baseline="0" dirty="0"/>
                        <a:t> Start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Rush</a:t>
                      </a:r>
                      <a:r>
                        <a:rPr lang="en-US" baseline="0" dirty="0"/>
                        <a:t> Fee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3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126 – 140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95 – 120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$1,500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47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110 – 125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– 94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4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than 110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60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67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All research and TEAMS positions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/>
                        <a:t>All</a:t>
                      </a:r>
                      <a:r>
                        <a:rPr lang="en-US" b="1" baseline="0" dirty="0"/>
                        <a:t> faculty “teaching” and clinical positions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8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84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2599679"/>
            <a:ext cx="10594433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rgbClr val="FF6600"/>
                </a:solidFill>
              </a:rPr>
              <a:t>Job Requisitions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Posting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Define active recruitment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Close out inactive searches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Ensure better data provided for departmental, institutional, and federal reports (i.e. OFCCP reporting)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Prevent delay in delivering requested reports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2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7974" cy="426670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November – December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Focusing on postings that are more than 180 days in PageUp (as of November 13)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Including TEAMS, OPS, Student, and </a:t>
            </a:r>
            <a:r>
              <a:rPr lang="en-US" dirty="0" err="1"/>
              <a:t>PostDoc</a:t>
            </a:r>
            <a:r>
              <a:rPr lang="en-US" dirty="0"/>
              <a:t> postings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Will move unaccounted OPS and Student postings to “Filled” status on Friday, December 13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3200" dirty="0"/>
              <a:t>January – February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Postings in </a:t>
            </a:r>
            <a:r>
              <a:rPr lang="en-US" dirty="0" err="1"/>
              <a:t>Interfolio</a:t>
            </a:r>
            <a:endParaRPr lang="en-US" dirty="0"/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/>
              <a:t>Academic postings more than a year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31" y="2599679"/>
            <a:ext cx="10594433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rgbClr val="FF6600"/>
                </a:solidFill>
              </a:rPr>
              <a:t>Holiday Deadlines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3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Posting, Background Check &amp; </a:t>
            </a:r>
            <a:r>
              <a:rPr lang="en-US" sz="4800" dirty="0" err="1">
                <a:solidFill>
                  <a:srgbClr val="FF6600"/>
                </a:solidFill>
              </a:rPr>
              <a:t>ePAF</a:t>
            </a:r>
            <a:endParaRPr lang="en-US" sz="4800" dirty="0">
              <a:solidFill>
                <a:srgbClr val="FF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9643281" cy="435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230">
                  <a:extLst>
                    <a:ext uri="{9D8B030D-6E8A-4147-A177-3AD203B41FA5}">
                      <a16:colId xmlns:a16="http://schemas.microsoft.com/office/drawing/2014/main" val="4154445765"/>
                    </a:ext>
                  </a:extLst>
                </a:gridCol>
                <a:gridCol w="6027051">
                  <a:extLst>
                    <a:ext uri="{9D8B030D-6E8A-4147-A177-3AD203B41FA5}">
                      <a16:colId xmlns:a16="http://schemas.microsoft.com/office/drawing/2014/main" val="2440427557"/>
                    </a:ext>
                  </a:extLst>
                </a:gridCol>
              </a:tblGrid>
              <a:tr h="484356">
                <a:tc>
                  <a:txBody>
                    <a:bodyPr/>
                    <a:lstStyle/>
                    <a:p>
                      <a:r>
                        <a:rPr lang="en-US" sz="2000" dirty="0"/>
                        <a:t>Service</a:t>
                      </a:r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3224212449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r>
                        <a:rPr lang="en-US" sz="2000" dirty="0"/>
                        <a:t>Job Posting/Careers</a:t>
                      </a:r>
                      <a:r>
                        <a:rPr lang="en-US" sz="2000" baseline="0" dirty="0"/>
                        <a:t> at UF</a:t>
                      </a:r>
                      <a:endParaRPr lang="en-US" sz="2000" dirty="0"/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Friday,</a:t>
                      </a:r>
                      <a:r>
                        <a:rPr lang="en-US" sz="2000" baseline="0" dirty="0"/>
                        <a:t> December 20</a:t>
                      </a:r>
                      <a:endParaRPr lang="en-US" sz="2000" dirty="0"/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4035990525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r>
                        <a:rPr lang="en-US" sz="2000" dirty="0"/>
                        <a:t>Clearance for Hire</a:t>
                      </a:r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Friday,</a:t>
                      </a:r>
                      <a:r>
                        <a:rPr lang="en-US" sz="2000" baseline="0" dirty="0"/>
                        <a:t> December 20</a:t>
                      </a:r>
                      <a:endParaRPr lang="en-US" sz="2000" dirty="0"/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867585100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r>
                        <a:rPr lang="en-US" sz="2000" dirty="0"/>
                        <a:t>FBI Livescan</a:t>
                      </a:r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Fingerprinted by Monday, December 17</a:t>
                      </a:r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3282412552"/>
                  </a:ext>
                </a:extLst>
              </a:tr>
              <a:tr h="484356">
                <a:tc>
                  <a:txBody>
                    <a:bodyPr/>
                    <a:lstStyle/>
                    <a:p>
                      <a:r>
                        <a:rPr lang="en-US" sz="2000" dirty="0"/>
                        <a:t>435</a:t>
                      </a:r>
                      <a:r>
                        <a:rPr lang="en-US" sz="2000" baseline="0" dirty="0"/>
                        <a:t> Livescan</a:t>
                      </a:r>
                      <a:endParaRPr lang="en-US" sz="2000" dirty="0"/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Fingerprinted</a:t>
                      </a:r>
                      <a:r>
                        <a:rPr lang="en-US" sz="2000" baseline="0" dirty="0"/>
                        <a:t> by Monday, December 10</a:t>
                      </a:r>
                      <a:endParaRPr lang="en-US" sz="2000" dirty="0"/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359695830"/>
                  </a:ext>
                </a:extLst>
              </a:tr>
              <a:tr h="1857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ePAF</a:t>
                      </a:r>
                      <a:r>
                        <a:rPr lang="en-US" sz="2000" dirty="0"/>
                        <a:t> Approval</a:t>
                      </a:r>
                    </a:p>
                  </a:txBody>
                  <a:tcPr marL="103321" marR="103321" marT="51646" marB="5164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Arrive</a:t>
                      </a:r>
                      <a:r>
                        <a:rPr lang="en-US" sz="2000" baseline="0" dirty="0"/>
                        <a:t> to HR for approval by Wednesday, December 11 (PP 12/13 – 12/26)</a:t>
                      </a:r>
                    </a:p>
                    <a:p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Last day for HR to approve </a:t>
                      </a:r>
                      <a:r>
                        <a:rPr lang="en-US" sz="2000" dirty="0" err="1"/>
                        <a:t>ePAF’s</a:t>
                      </a:r>
                      <a:r>
                        <a:rPr lang="en-US" sz="2000" dirty="0"/>
                        <a:t> is Thursday, December 19 (PP</a:t>
                      </a:r>
                      <a:r>
                        <a:rPr lang="en-US" sz="2000" baseline="0" dirty="0"/>
                        <a:t> 12/13 – 12/26)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03321" marR="103321" marT="51646" marB="51646"/>
                </a:tc>
                <a:extLst>
                  <a:ext uri="{0D108BD9-81ED-4DB2-BD59-A6C34878D82A}">
                    <a16:rowId xmlns:a16="http://schemas.microsoft.com/office/drawing/2014/main" val="269979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29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73" y="1366221"/>
            <a:ext cx="10515600" cy="2733675"/>
          </a:xfrm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Employee Relations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827" y="1149231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UF Engaged</a:t>
            </a:r>
          </a:p>
        </p:txBody>
      </p:sp>
    </p:spTree>
    <p:extLst>
      <p:ext uri="{BB962C8B-B14F-4D97-AF65-F5344CB8AC3E}">
        <p14:creationId xmlns:p14="http://schemas.microsoft.com/office/powerpoint/2010/main" val="11623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695325"/>
            <a:ext cx="10515600" cy="2733675"/>
          </a:xfrm>
        </p:spPr>
        <p:txBody>
          <a:bodyPr/>
          <a:lstStyle/>
          <a:p>
            <a:r>
              <a:rPr lang="en-US" b="1" dirty="0"/>
              <a:t>Benefits and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366221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Payroll Deductions for 2020 Benefits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Voluntary Savings Plan Limits Increased for 2020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December Personal Leave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Year-End Vacation Leave Conversion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Reviewing Leave Balances</a:t>
            </a: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15" y="446064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Reminder: Payroll Deductions for </a:t>
            </a:r>
            <a:b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</a:br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2020 Benefits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771" y="1853637"/>
            <a:ext cx="11178037" cy="40465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prstClr val="black"/>
                </a:solidFill>
              </a:rPr>
              <a:t>December &amp; January payroll deductions reflect 2020 benefits elections: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b="1" u="sng" dirty="0">
                <a:solidFill>
                  <a:prstClr val="black"/>
                </a:solidFill>
              </a:rPr>
              <a:t>State / People First Deductions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</a:rPr>
              <a:t>Most plans paid a month in advance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solidFill>
                  <a:prstClr val="black"/>
                </a:solidFill>
              </a:rPr>
              <a:t>December 6 &amp; December 20 </a:t>
            </a:r>
            <a:r>
              <a:rPr lang="en-US" sz="2200" dirty="0">
                <a:solidFill>
                  <a:prstClr val="black"/>
                </a:solidFill>
              </a:rPr>
              <a:t>paychecks </a:t>
            </a:r>
            <a:r>
              <a:rPr lang="en-US" sz="2200" b="1" dirty="0">
                <a:solidFill>
                  <a:prstClr val="black"/>
                </a:solidFill>
              </a:rPr>
              <a:t>pre-pay</a:t>
            </a:r>
            <a:r>
              <a:rPr lang="en-US" sz="2200" dirty="0">
                <a:solidFill>
                  <a:prstClr val="black"/>
                </a:solidFill>
              </a:rPr>
              <a:t> for January 2020 coverage</a:t>
            </a:r>
          </a:p>
          <a:p>
            <a:pPr marL="804672" lvl="1" indent="-347472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/>
              <a:t>OE changes to </a:t>
            </a:r>
            <a:r>
              <a:rPr lang="en-US" sz="2200" i="1" dirty="0"/>
              <a:t>reimbursement accounts</a:t>
            </a:r>
            <a:r>
              <a:rPr lang="en-US" sz="2200" dirty="0"/>
              <a:t> reflected beginning on the </a:t>
            </a:r>
            <a:r>
              <a:rPr lang="en-US" sz="2200" b="1" dirty="0"/>
              <a:t>January 3</a:t>
            </a:r>
            <a:r>
              <a:rPr lang="en-US" sz="2200" dirty="0"/>
              <a:t> paycheck (i.e. Medical Reimbursement, Dependent Care, Limited Purpose, and Health Savings Accounts)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b="1" u="sng" dirty="0">
                <a:solidFill>
                  <a:prstClr val="black"/>
                </a:solidFill>
              </a:rPr>
              <a:t>UFSelect and GatorCare Deductions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</a:rPr>
              <a:t>Paid month of coverage, not paid in advance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</a:rPr>
              <a:t>Changes made during OE reflected in paycheck beginning </a:t>
            </a:r>
            <a:r>
              <a:rPr lang="en-US" sz="2200" b="1" dirty="0">
                <a:solidFill>
                  <a:prstClr val="black"/>
                </a:solidFill>
              </a:rPr>
              <a:t>January 3</a:t>
            </a:r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7188" y="5332721"/>
            <a:ext cx="10628564" cy="731520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about benefits or deductions? Email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benefits@ufl.edu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call (352) 392-2477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68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96" y="415798"/>
            <a:ext cx="9571430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Voluntary Savings Plan Limits Increased for 2020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770" y="1965537"/>
            <a:ext cx="10991910" cy="423408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2020 annual limits increasing to $19,500 each for 403(b) plan &amp; 457 Deferred Compensation plan contributions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Age 50 &amp; over catchup increased to $6,500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To change </a:t>
            </a:r>
            <a:r>
              <a:rPr lang="en-US" sz="3200" b="1" dirty="0">
                <a:latin typeface="Calibri" panose="020F0502020204030204" pitchFamily="34" charset="0"/>
                <a:ea typeface="Arial" panose="020B0604020202020204" pitchFamily="34" charset="0"/>
              </a:rPr>
              <a:t>403(b)</a:t>
            </a: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 contributions for 2020--complete a </a:t>
            </a:r>
            <a:r>
              <a:rPr lang="en-US" sz="3200" b="1" u="sng" dirty="0">
                <a:latin typeface="Calibri" panose="020F0502020204030204" pitchFamily="34" charset="0"/>
                <a:ea typeface="Arial" panose="020B0604020202020204" pitchFamily="34" charset="0"/>
              </a:rPr>
              <a:t>new</a:t>
            </a: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 Salary Reduction Agreement (SRA)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To change </a:t>
            </a:r>
            <a:r>
              <a:rPr lang="en-US" sz="3200" b="1" dirty="0">
                <a:latin typeface="Calibri" panose="020F0502020204030204" pitchFamily="34" charset="0"/>
                <a:ea typeface="Arial" panose="020B0604020202020204" pitchFamily="34" charset="0"/>
              </a:rPr>
              <a:t>457 Deferred Comp </a:t>
            </a: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</a:rPr>
              <a:t>contributions for 2020--contact Deferred Comp or increase contributions on their </a:t>
            </a:r>
            <a:r>
              <a:rPr lang="en-US" sz="3200" dirty="0">
                <a:latin typeface="Calibri" panose="020F0502020204030204" pitchFamily="34" charset="0"/>
                <a:ea typeface="Arial" panose="020B0604020202020204" pitchFamily="34" charset="0"/>
                <a:hlinkClick r:id="rId4"/>
              </a:rPr>
              <a:t>website</a:t>
            </a:r>
            <a:endParaRPr lang="en-US" sz="32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85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31" y="387159"/>
            <a:ext cx="9571430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December Personal Leave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771" y="1760095"/>
            <a:ext cx="11218638" cy="4138380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Holiday closing period from 12/26 – 12/31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Personal leave days auto-populated for eligible TEAMS and Faculty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System does not require approval for personal leave days for </a:t>
            </a:r>
            <a:r>
              <a:rPr lang="en-US" sz="2000" i="1" dirty="0">
                <a:solidFill>
                  <a:srgbClr val="000000"/>
                </a:solidFill>
              </a:rPr>
              <a:t>exempt </a:t>
            </a:r>
            <a:r>
              <a:rPr lang="en-US" sz="2000" dirty="0">
                <a:solidFill>
                  <a:srgbClr val="000000"/>
                </a:solidFill>
              </a:rPr>
              <a:t>employees -- hours automatically populated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Time reporting code (TRC) – DPL-270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0033CC"/>
                </a:solidFill>
              </a:rPr>
              <a:t>NOTE: Departments with employees whose hire approvals are not fully executed by November 26</a:t>
            </a:r>
            <a:r>
              <a:rPr lang="en-US" sz="2000" i="1" baseline="30000" dirty="0">
                <a:solidFill>
                  <a:srgbClr val="0033CC"/>
                </a:solidFill>
              </a:rPr>
              <a:t>th</a:t>
            </a:r>
            <a:r>
              <a:rPr lang="en-US" sz="2000" i="1" dirty="0">
                <a:solidFill>
                  <a:srgbClr val="0033CC"/>
                </a:solidFill>
              </a:rPr>
              <a:t> must </a:t>
            </a:r>
            <a:r>
              <a:rPr lang="en-US" sz="2000" i="1" dirty="0">
                <a:solidFill>
                  <a:srgbClr val="0033CC"/>
                </a:solidFill>
                <a:hlinkClick r:id="rId4"/>
              </a:rPr>
              <a:t>contact Leave Administration</a:t>
            </a:r>
            <a:r>
              <a:rPr lang="en-US" sz="2000" i="1" dirty="0">
                <a:solidFill>
                  <a:srgbClr val="0033CC"/>
                </a:solidFill>
              </a:rPr>
              <a:t> to manually load DPL hours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Instruction guide “Personal Leave Days” </a:t>
            </a:r>
            <a:r>
              <a:rPr lang="en-US" sz="2000" dirty="0">
                <a:hlinkClick r:id="rId5"/>
              </a:rPr>
              <a:t>http://training.hr.ufl.edu/instructionguides/time&amp;labor/personal_leave_days.pdf</a:t>
            </a:r>
            <a:endParaRPr lang="en-US" sz="2000" dirty="0"/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endParaRPr lang="en-US" sz="2000" i="1" dirty="0">
              <a:solidFill>
                <a:srgbClr val="0033CC"/>
              </a:solidFill>
            </a:endParaRPr>
          </a:p>
          <a:p>
            <a:pPr marL="0" lvl="1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200" i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3231" y="5391398"/>
            <a:ext cx="10628564" cy="641268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/>
            </a:pPr>
            <a:endParaRPr lang="en-US" sz="2100" dirty="0"/>
          </a:p>
          <a:p>
            <a:pPr algn="ctr">
              <a:spcAft>
                <a:spcPts val="1200"/>
              </a:spcAft>
              <a:defRPr/>
            </a:pPr>
            <a:r>
              <a:rPr lang="en-US" sz="2200" b="1" dirty="0">
                <a:solidFill>
                  <a:schemeClr val="tx1"/>
                </a:solidFill>
              </a:rPr>
              <a:t>Questions? Email </a:t>
            </a:r>
            <a:r>
              <a:rPr lang="en-US" sz="2200" b="1" dirty="0">
                <a:hlinkClick r:id="rId4"/>
              </a:rPr>
              <a:t>central-leave@ufl.edu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or call (352) 392-2477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09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31" y="387159"/>
            <a:ext cx="9571430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Year-End Vacation Leave Conversion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771" y="1965537"/>
            <a:ext cx="10854480" cy="337576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annual conversion for accrued vacation leave over the maximum will occur after the pay period ending </a:t>
            </a: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January 9, 2020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Accruals over the max amounts convert to sick leave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Annual maximum hours are as follows: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1923" y="4230303"/>
          <a:ext cx="8954816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8274">
                  <a:extLst>
                    <a:ext uri="{9D8B030D-6E8A-4147-A177-3AD203B41FA5}">
                      <a16:colId xmlns:a16="http://schemas.microsoft.com/office/drawing/2014/main" val="689583587"/>
                    </a:ext>
                  </a:extLst>
                </a:gridCol>
                <a:gridCol w="4016542">
                  <a:extLst>
                    <a:ext uri="{9D8B030D-6E8A-4147-A177-3AD203B41FA5}">
                      <a16:colId xmlns:a16="http://schemas.microsoft.com/office/drawing/2014/main" val="2873662661"/>
                    </a:ext>
                  </a:extLst>
                </a:gridCol>
              </a:tblGrid>
              <a:tr h="51057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 and out-of-unit faculty</a:t>
                      </a:r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8768656"/>
                  </a:ext>
                </a:extLst>
              </a:tr>
              <a:tr h="368486">
                <a:tc>
                  <a:txBody>
                    <a:bodyPr/>
                    <a:lstStyle/>
                    <a:p>
                      <a:r>
                        <a:rPr lang="en-US" sz="2800" b="1" dirty="0"/>
                        <a:t>In-unit</a:t>
                      </a:r>
                      <a:r>
                        <a:rPr lang="en-US" sz="2800" b="1" baseline="0" dirty="0"/>
                        <a:t> faculty</a:t>
                      </a:r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167500"/>
                  </a:ext>
                </a:extLst>
              </a:tr>
              <a:tr h="368486">
                <a:tc>
                  <a:txBody>
                    <a:bodyPr/>
                    <a:lstStyle/>
                    <a:p>
                      <a:r>
                        <a:rPr lang="en-US" sz="2800" b="1" dirty="0"/>
                        <a:t>USPS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74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98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31" y="387159"/>
            <a:ext cx="9571430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Reviewing Leave Balances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402" y="1901301"/>
            <a:ext cx="10854480" cy="4138380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en-US" sz="44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r>
              <a:rPr lang="en-US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may review their leave balances in PeopleSoft:  </a:t>
            </a:r>
          </a:p>
          <a:p>
            <a:pPr marL="274320" lvl="0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4400" i="1" dirty="0">
                <a:solidFill>
                  <a:srgbClr val="000000"/>
                </a:solidFill>
              </a:rPr>
              <a:t>Main Menu &gt; </a:t>
            </a:r>
            <a:r>
              <a:rPr lang="en-US" sz="4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 Self Service &gt; Payroll and Compensation &gt; UF Leave History </a:t>
            </a:r>
          </a:p>
          <a:p>
            <a:pPr marL="0" lvl="0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4400" b="1" u="sng" dirty="0">
                <a:solidFill>
                  <a:srgbClr val="000000"/>
                </a:solidFill>
              </a:rPr>
              <a:t>Payroll Processors</a:t>
            </a:r>
            <a:r>
              <a:rPr lang="en-US" sz="4400" b="1" dirty="0">
                <a:solidFill>
                  <a:srgbClr val="000000"/>
                </a:solidFill>
              </a:rPr>
              <a:t> may review employee leave balances in PeopleSoft:</a:t>
            </a:r>
            <a:endParaRPr lang="en-US" sz="4400" u="sng" dirty="0">
              <a:solidFill>
                <a:srgbClr val="000000"/>
              </a:solidFill>
            </a:endParaRPr>
          </a:p>
          <a:p>
            <a:pPr marL="274320" lvl="1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4400" i="1" dirty="0">
                <a:solidFill>
                  <a:srgbClr val="000000"/>
                </a:solidFill>
              </a:rPr>
              <a:t>Main Menu &gt; Human Resources &gt; Benefits &gt; Manage Leave Accruals &gt; Review Accrual Balances</a:t>
            </a:r>
          </a:p>
          <a:p>
            <a:pPr marL="274320" lvl="1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4400" i="1" dirty="0">
              <a:solidFill>
                <a:srgbClr val="000000"/>
              </a:solidFill>
            </a:endParaRPr>
          </a:p>
          <a:p>
            <a:pPr marL="274320" lvl="1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4400" i="1" dirty="0">
                <a:solidFill>
                  <a:srgbClr val="000000"/>
                </a:solidFill>
              </a:rPr>
              <a:t>Enterprise Reporting &gt; Access Reporting ‎&gt; Human Resources Information ‎&gt; Benefit Information ‎&gt; Leave &gt; Leave Accruals, Usage, and Balances By Pay Period, Department</a:t>
            </a:r>
            <a:endParaRPr lang="en-US" sz="4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200" i="1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9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31" y="1560155"/>
            <a:ext cx="11240069" cy="40019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December 25 – Christmas Day Holiday</a:t>
            </a:r>
          </a:p>
          <a:p>
            <a:pPr>
              <a:defRPr/>
            </a:pPr>
            <a:r>
              <a:rPr lang="en-US" altLang="en-US" b="1" dirty="0"/>
              <a:t>December 26-31 – Holiday Closing Period</a:t>
            </a:r>
          </a:p>
          <a:p>
            <a:pPr>
              <a:defRPr/>
            </a:pPr>
            <a:r>
              <a:rPr lang="en-US" altLang="en-US" b="1" dirty="0"/>
              <a:t>January 1 – New Year’s Day Holiday</a:t>
            </a:r>
          </a:p>
          <a:p>
            <a:pPr>
              <a:defRPr/>
            </a:pPr>
            <a:r>
              <a:rPr lang="en-US" altLang="en-US" b="1" dirty="0"/>
              <a:t>January 1 – Effective date for benefits elections for 2020</a:t>
            </a:r>
          </a:p>
          <a:p>
            <a:pPr>
              <a:defRPr/>
            </a:pPr>
            <a:r>
              <a:rPr lang="en-US" altLang="en-US" b="1" dirty="0"/>
              <a:t>January 20 – MLK Jr. Birthday Holiday</a:t>
            </a:r>
          </a:p>
          <a:p>
            <a:pPr>
              <a:defRPr/>
            </a:pPr>
            <a:r>
              <a:rPr lang="en-US" altLang="en-US" b="1" u="sng" dirty="0"/>
              <a:t>Next HR Forum</a:t>
            </a:r>
            <a:r>
              <a:rPr lang="en-US" altLang="en-US" b="1" dirty="0"/>
              <a:t> – February 5, 2020 – UFHR Room 120. 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4" y="2156536"/>
            <a:ext cx="10058400" cy="3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100" b="1" dirty="0"/>
              <a:t>Email notifications not being received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sz="2800" dirty="0"/>
              <a:t>Check “Junk Mail” and “Deleted Items”</a:t>
            </a:r>
          </a:p>
          <a:p>
            <a:pPr lvl="2"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If you find the email reminder there and you did not accidentally delete or move the email yourself. </a:t>
            </a:r>
          </a:p>
          <a:p>
            <a:pPr lvl="3">
              <a:buClr>
                <a:srgbClr val="92D05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600" i="1" dirty="0"/>
              <a:t>You need to adjust a “Rule” or “Move” command within your personal email.</a:t>
            </a:r>
          </a:p>
          <a:p>
            <a:pPr lvl="2">
              <a:buClr>
                <a:srgbClr val="92D050"/>
              </a:buClr>
              <a:buSzPct val="80000"/>
            </a:pPr>
            <a:endParaRPr lang="en-US" sz="2800" dirty="0"/>
          </a:p>
          <a:p>
            <a:pPr lvl="2">
              <a:buClr>
                <a:srgbClr val="92D05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800" dirty="0"/>
              <a:t>If you do not find the email reminder in your “Junk Mail” or “Deleted Items” and you have not cleared those boxes. </a:t>
            </a:r>
          </a:p>
          <a:p>
            <a:pPr lvl="3">
              <a:buClr>
                <a:srgbClr val="92D05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600" i="1" dirty="0"/>
              <a:t>Check your business email within the PeopleSoft system to ensure it is accurate.</a:t>
            </a:r>
          </a:p>
          <a:p>
            <a:pPr marL="914400" lvl="2" indent="0">
              <a:buClr>
                <a:srgbClr val="92D050"/>
              </a:buClr>
              <a:buSzPct val="80000"/>
              <a:buNone/>
            </a:pPr>
            <a:endParaRPr lang="en-US" sz="3800" b="1" dirty="0"/>
          </a:p>
          <a:p>
            <a:pPr marL="228600" lvl="2">
              <a:spcBef>
                <a:spcPts val="10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3100" b="1" dirty="0"/>
              <a:t>If you are still unable to locate the UF Engaged Notification contact your departmental IT. </a:t>
            </a:r>
          </a:p>
          <a:p>
            <a:pPr lvl="1">
              <a:buClr>
                <a:srgbClr val="92D050"/>
              </a:buClr>
              <a:buSzPct val="80000"/>
            </a:pPr>
            <a:endParaRPr lang="en-US" sz="38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1975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Make sure you save your content so you don’t lose it.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If you walk away without saving, the system may timeout and you will lose all content entered.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PeopleSoft does not have an auto save feature.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endParaRPr lang="en-US" sz="2700" b="1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Supervisor IDs, keep them up-to-date</a:t>
            </a:r>
            <a:r>
              <a:rPr lang="en-US" sz="2700" dirty="0"/>
              <a:t>. 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UF Engaged pulls the supervisor ID from myUFL Job Data</a:t>
            </a:r>
          </a:p>
          <a:p>
            <a:pPr lvl="1">
              <a:buClr>
                <a:srgbClr val="92D050"/>
              </a:buClr>
              <a:buSzPct val="80000"/>
            </a:pPr>
            <a:r>
              <a:rPr lang="en-US" dirty="0"/>
              <a:t>If the supervisor ID is inaccurate then an individual’s Quarterly Check-in will go to the wrong supervisor</a:t>
            </a:r>
          </a:p>
          <a:p>
            <a:pPr lvl="1">
              <a:buClr>
                <a:srgbClr val="92D050"/>
              </a:buClr>
              <a:buSzPct val="80000"/>
            </a:pPr>
            <a:endParaRPr lang="en-US" dirty="0"/>
          </a:p>
          <a:p>
            <a:pPr marL="228600" lvl="1">
              <a:spcBef>
                <a:spcPts val="1000"/>
              </a:spcBef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700" b="1" dirty="0"/>
              <a:t>Beginning in January, USPS employees will start to use UF Engaged</a:t>
            </a:r>
          </a:p>
          <a:p>
            <a:pPr lvl="1">
              <a:buClr>
                <a:srgbClr val="92D050"/>
              </a:buClr>
              <a:buSzPct val="80000"/>
            </a:pPr>
            <a:endParaRPr lang="en-US" dirty="0">
              <a:latin typeface="+mj-lt"/>
            </a:endParaRPr>
          </a:p>
          <a:p>
            <a:pPr marL="457200" lvl="1" indent="0">
              <a:buClr>
                <a:srgbClr val="92D050"/>
              </a:buClr>
              <a:buSzPct val="80000"/>
              <a:buNone/>
            </a:pPr>
            <a:endParaRPr lang="en-US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5" y="862993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74" y="18088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UF Engaged Website </a:t>
            </a:r>
            <a:r>
              <a:rPr lang="en-US" dirty="0"/>
              <a:t>– offers a variety of </a:t>
            </a:r>
            <a:r>
              <a:rPr lang="en-US" dirty="0">
                <a:solidFill>
                  <a:schemeClr val="accent6"/>
                </a:solidFill>
              </a:rPr>
              <a:t>guides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simulations</a:t>
            </a:r>
            <a:r>
              <a:rPr lang="en-US" dirty="0"/>
              <a:t>, and available </a:t>
            </a:r>
            <a:r>
              <a:rPr lang="en-US" dirty="0">
                <a:solidFill>
                  <a:schemeClr val="accent6"/>
                </a:solidFill>
              </a:rPr>
              <a:t>trainings</a:t>
            </a:r>
            <a:r>
              <a:rPr lang="en-US" dirty="0"/>
              <a:t> to aide in the </a:t>
            </a:r>
            <a:r>
              <a:rPr lang="en-US" dirty="0">
                <a:solidFill>
                  <a:schemeClr val="accent6"/>
                </a:solidFill>
              </a:rPr>
              <a:t>success</a:t>
            </a:r>
            <a:r>
              <a:rPr lang="en-US" dirty="0"/>
              <a:t> of leaders and staff.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Utilize your Department Human Resources representative</a:t>
            </a:r>
          </a:p>
          <a:p>
            <a:pPr marL="0" indent="0">
              <a:buClr>
                <a:srgbClr val="92D050"/>
              </a:buClr>
              <a:buSzPct val="80000"/>
              <a:buNone/>
            </a:pPr>
            <a:endParaRPr lang="en-US" dirty="0"/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Email us at: </a:t>
            </a:r>
            <a:r>
              <a:rPr lang="en-US" dirty="0">
                <a:hlinkClick r:id="rId3"/>
              </a:rPr>
              <a:t>UFEngaged@hr.ufl.edu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4356709-C98B-40C8-8E2E-A7F3958CF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3" y="880682"/>
            <a:ext cx="3723922" cy="9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/>
              <a:t>Communications &amp; WorkLife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438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Worklife and Wellness Spring Events    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>
                <a:solidFill>
                  <a:srgbClr val="DE5500"/>
                </a:solidFill>
              </a:rPr>
              <a:t>Save the Date! </a:t>
            </a:r>
            <a:r>
              <a:rPr lang="en-US" dirty="0"/>
              <a:t>Our second annual “Perk Up Your</a:t>
            </a:r>
            <a:br>
              <a:rPr lang="en-US" dirty="0"/>
            </a:br>
            <a:r>
              <a:rPr lang="en-US" dirty="0"/>
              <a:t>Summer” event will be Tuesday, Feb. 25, 2020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Summer camps from throughout the area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err="1"/>
              <a:t>GatorPerks</a:t>
            </a:r>
            <a:r>
              <a:rPr lang="en-US" dirty="0"/>
              <a:t> vendors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Summer activities/events for all ages</a:t>
            </a:r>
            <a:br>
              <a:rPr lang="en-US" dirty="0"/>
            </a:br>
            <a:endParaRPr lang="en-US" dirty="0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Wellness Wednesdays: Two per month beginning in January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One campus-based expert (join in-person or online)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One EAP expert (webinar only)</a:t>
            </a:r>
          </a:p>
          <a:p>
            <a:pPr marL="628650" lvl="1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Watch for schedule to be released in early January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Spring </a:t>
            </a:r>
            <a:r>
              <a:rPr lang="en-US" sz="4800" dirty="0" err="1">
                <a:latin typeface="+mn-lt"/>
              </a:rPr>
              <a:t>Worklife</a:t>
            </a:r>
            <a:r>
              <a:rPr lang="en-US" sz="4800" dirty="0">
                <a:latin typeface="+mn-lt"/>
              </a:rPr>
              <a:t> Events and Programs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33" y="2047781"/>
            <a:ext cx="1952586" cy="19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7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16362</TotalTime>
  <Words>2119</Words>
  <Application>Microsoft Office PowerPoint</Application>
  <PresentationFormat>Widescreen</PresentationFormat>
  <Paragraphs>341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Century Gothic</vt:lpstr>
      <vt:lpstr>Century Schoolbook</vt:lpstr>
      <vt:lpstr>Courier New</vt:lpstr>
      <vt:lpstr>Tw Cen MT</vt:lpstr>
      <vt:lpstr>Wingdings</vt:lpstr>
      <vt:lpstr>Office Theme</vt:lpstr>
      <vt:lpstr>1_Office Theme</vt:lpstr>
      <vt:lpstr>2_Office Theme</vt:lpstr>
      <vt:lpstr>HR Forum</vt:lpstr>
      <vt:lpstr>Today’s Agenda Items</vt:lpstr>
      <vt:lpstr>Employee Relations</vt:lpstr>
      <vt:lpstr>PowerPoint Presentation</vt:lpstr>
      <vt:lpstr> </vt:lpstr>
      <vt:lpstr>PowerPoint Presentation</vt:lpstr>
      <vt:lpstr> </vt:lpstr>
      <vt:lpstr>Communications &amp; WorkLife</vt:lpstr>
      <vt:lpstr>Spring Worklife Events and Programs</vt:lpstr>
      <vt:lpstr>Spring Worklife Events and Programs</vt:lpstr>
      <vt:lpstr>Stay in touch</vt:lpstr>
      <vt:lpstr>Classification &amp; Compensation</vt:lpstr>
      <vt:lpstr>Florida Minimum Wage Increase</vt:lpstr>
      <vt:lpstr>Florida Minimum Wage Increase</vt:lpstr>
      <vt:lpstr>Changes to the FLSA</vt:lpstr>
      <vt:lpstr>Proposed Changes to the FLSA</vt:lpstr>
      <vt:lpstr>Proposed Changes to the FLSA</vt:lpstr>
      <vt:lpstr>Questions</vt:lpstr>
      <vt:lpstr>Talent Acquisition  &amp; Onboarding</vt:lpstr>
      <vt:lpstr>Talent Acquisition and Onboarding</vt:lpstr>
      <vt:lpstr>Criminal Background Check Team</vt:lpstr>
      <vt:lpstr>Immigration Compliance Services</vt:lpstr>
      <vt:lpstr>Immigration Compliance Services Update</vt:lpstr>
      <vt:lpstr>Fees</vt:lpstr>
      <vt:lpstr>Job Requisitions</vt:lpstr>
      <vt:lpstr>Posting Maintenance</vt:lpstr>
      <vt:lpstr>Timeline</vt:lpstr>
      <vt:lpstr>Holiday Deadlines</vt:lpstr>
      <vt:lpstr>Posting, Background Check &amp; ePAF</vt:lpstr>
      <vt:lpstr>Benefits and Leave</vt:lpstr>
      <vt:lpstr>Reminder: Payroll Deductions for  2020 Benefits </vt:lpstr>
      <vt:lpstr>Voluntary Savings Plan Limits Increased for 2020</vt:lpstr>
      <vt:lpstr>December Personal Leave</vt:lpstr>
      <vt:lpstr>Year-End Vacation Leave Conversion</vt:lpstr>
      <vt:lpstr>Reviewing Leave Balances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Cobb, Kara Sue</cp:lastModifiedBy>
  <cp:revision>295</cp:revision>
  <cp:lastPrinted>2019-12-04T12:50:56Z</cp:lastPrinted>
  <dcterms:created xsi:type="dcterms:W3CDTF">2017-01-03T16:22:19Z</dcterms:created>
  <dcterms:modified xsi:type="dcterms:W3CDTF">2019-12-04T19:38:23Z</dcterms:modified>
</cp:coreProperties>
</file>