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</p:sldMasterIdLst>
  <p:notesMasterIdLst>
    <p:notesMasterId r:id="rId44"/>
  </p:notesMasterIdLst>
  <p:sldIdLst>
    <p:sldId id="278" r:id="rId4"/>
    <p:sldId id="261" r:id="rId5"/>
    <p:sldId id="409" r:id="rId6"/>
    <p:sldId id="416" r:id="rId7"/>
    <p:sldId id="276" r:id="rId8"/>
    <p:sldId id="420" r:id="rId9"/>
    <p:sldId id="279" r:id="rId10"/>
    <p:sldId id="272" r:id="rId11"/>
    <p:sldId id="274" r:id="rId12"/>
    <p:sldId id="275" r:id="rId13"/>
    <p:sldId id="270" r:id="rId14"/>
    <p:sldId id="419" r:id="rId15"/>
    <p:sldId id="414" r:id="rId16"/>
    <p:sldId id="412" r:id="rId17"/>
    <p:sldId id="262" r:id="rId18"/>
    <p:sldId id="264" r:id="rId19"/>
    <p:sldId id="265" r:id="rId20"/>
    <p:sldId id="415" r:id="rId21"/>
    <p:sldId id="373" r:id="rId22"/>
    <p:sldId id="374" r:id="rId23"/>
    <p:sldId id="383" r:id="rId24"/>
    <p:sldId id="384" r:id="rId25"/>
    <p:sldId id="385" r:id="rId26"/>
    <p:sldId id="411" r:id="rId27"/>
    <p:sldId id="376" r:id="rId28"/>
    <p:sldId id="341" r:id="rId29"/>
    <p:sldId id="366" r:id="rId30"/>
    <p:sldId id="375" r:id="rId31"/>
    <p:sldId id="367" r:id="rId32"/>
    <p:sldId id="417" r:id="rId33"/>
    <p:sldId id="418" r:id="rId34"/>
    <p:sldId id="377" r:id="rId35"/>
    <p:sldId id="378" r:id="rId36"/>
    <p:sldId id="277" r:id="rId37"/>
    <p:sldId id="258" r:id="rId38"/>
    <p:sldId id="259" r:id="rId39"/>
    <p:sldId id="260" r:id="rId40"/>
    <p:sldId id="413" r:id="rId41"/>
    <p:sldId id="316" r:id="rId42"/>
    <p:sldId id="317" r:id="rId4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0" autoAdjust="0"/>
    <p:restoredTop sz="85562" autoAdjust="0"/>
  </p:normalViewPr>
  <p:slideViewPr>
    <p:cSldViewPr snapToGrid="0">
      <p:cViewPr varScale="1">
        <p:scale>
          <a:sx n="97" d="100"/>
          <a:sy n="97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6T13:10:24.277" idx="2">
    <p:pos x="5836" y="3354"/>
    <p:text>Stewart wanted to have his contact information on this slide for the last few years. I updated it with Shannon's info, but maybe this needs to go to someone else?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6T13:39:42.764" idx="3">
    <p:pos x="4015" y="1443"/>
    <p:text>Source: https://www.chard-snyder.com/uploads/miscellaneous/SOF_FSA_FAQ_v8.19.pdf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8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4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emailed</a:t>
            </a:r>
            <a:r>
              <a:rPr lang="en-US" baseline="0" dirty="0"/>
              <a:t> out back </a:t>
            </a:r>
            <a:r>
              <a:rPr lang="en-US" baseline="0"/>
              <a:t>on January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9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emailed</a:t>
            </a:r>
            <a:r>
              <a:rPr lang="en-US" baseline="0" dirty="0"/>
              <a:t> out back </a:t>
            </a:r>
            <a:r>
              <a:rPr lang="en-US" baseline="0"/>
              <a:t>on January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1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emailed</a:t>
            </a:r>
            <a:r>
              <a:rPr lang="en-US" baseline="0" dirty="0"/>
              <a:t> out back </a:t>
            </a:r>
            <a:r>
              <a:rPr lang="en-US" baseline="0"/>
              <a:t>on January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42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31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0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23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1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3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8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1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FEngaged@hr.ufl.edu" TargetMode="External"/><Relationship Id="rId2" Type="http://schemas.openxmlformats.org/officeDocument/2006/relationships/hyperlink" Target="https://hr.ufl.edu/manager-resources/employee-relations/uf-engage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ness.hr.ufl.edu/initiatives/programs/wellness-wednesdays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life.hr.ufl.edu/eap-feedback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eap-help@ufl.edu" TargetMode="External"/><Relationship Id="rId4" Type="http://schemas.openxmlformats.org/officeDocument/2006/relationships/hyperlink" Target="https://eap.ufl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RSImmigrationComplianceServices@mail.ufl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hyperlink" Target="mailto:shannon.edwards@ufl.ed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hyperlink" Target="mailto:FloridaAskPenny@chard-snyder.co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February 5,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SzPct val="80000"/>
              <a:buNone/>
            </a:pPr>
            <a:endParaRPr lang="en-US" sz="2700" b="1" dirty="0">
              <a:latin typeface="+mj-lt"/>
            </a:endParaRP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Supervisor IDs, keep them up-to-date</a:t>
            </a:r>
            <a:r>
              <a:rPr lang="en-US" sz="2700" dirty="0"/>
              <a:t>. 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UF Engaged pulls the supervisor ID from myUFL Job Data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If the supervisor ID is inaccurate, then an individual’s Quarterly Check-in will go to the wrong supervisor</a:t>
            </a:r>
          </a:p>
          <a:p>
            <a:pPr lvl="1">
              <a:buClr>
                <a:srgbClr val="92D050"/>
              </a:buClr>
              <a:buSzPct val="80000"/>
            </a:pPr>
            <a:endParaRPr lang="en-US" dirty="0"/>
          </a:p>
          <a:p>
            <a:pPr marL="0" indent="0">
              <a:buClr>
                <a:srgbClr val="92D050"/>
              </a:buClr>
              <a:buSzPct val="80000"/>
              <a:buNone/>
            </a:pPr>
            <a:r>
              <a:rPr lang="en-US" b="1" i="1" dirty="0">
                <a:solidFill>
                  <a:srgbClr val="00B050"/>
                </a:solidFill>
              </a:rPr>
              <a:t>IT’S JUST 15 MINUTES!!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r>
              <a:rPr lang="en-US" sz="2600" b="1" i="1" dirty="0">
                <a:solidFill>
                  <a:srgbClr val="00B050"/>
                </a:solidFill>
              </a:rPr>
              <a:t>Supervisors: Take advantage of these Check-ins to speak with your direct reports about their current performance, areas of development and growth opportunities.  Regular Check-ins will help you develop your team, increasing productivity within your department/college and the University. </a:t>
            </a: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07" y="20951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UF Engaged Website </a:t>
            </a:r>
            <a:r>
              <a:rPr lang="en-US" dirty="0"/>
              <a:t>– offers a variety of </a:t>
            </a:r>
            <a:r>
              <a:rPr lang="en-US" dirty="0">
                <a:solidFill>
                  <a:schemeClr val="accent6"/>
                </a:solidFill>
              </a:rPr>
              <a:t>guides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simulations</a:t>
            </a:r>
            <a:r>
              <a:rPr lang="en-US" dirty="0"/>
              <a:t>, and available </a:t>
            </a:r>
            <a:r>
              <a:rPr lang="en-US" dirty="0">
                <a:solidFill>
                  <a:schemeClr val="accent6"/>
                </a:solidFill>
              </a:rPr>
              <a:t>trainings</a:t>
            </a:r>
            <a:r>
              <a:rPr lang="en-US" dirty="0"/>
              <a:t> to aid in the </a:t>
            </a:r>
            <a:r>
              <a:rPr lang="en-US" dirty="0">
                <a:solidFill>
                  <a:schemeClr val="accent6"/>
                </a:solidFill>
              </a:rPr>
              <a:t>success</a:t>
            </a:r>
            <a:r>
              <a:rPr lang="en-US" dirty="0"/>
              <a:t> of leaders and staff.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Utilize your Department Human Resources representative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Please email us with questions/feedback: </a:t>
            </a:r>
            <a:r>
              <a:rPr lang="en-US" b="1" dirty="0">
                <a:hlinkClick r:id="rId3"/>
              </a:rPr>
              <a:t>UFEngaged@hr.ufl.edu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3" y="880682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/>
              <a:t>Training &amp;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438"/>
            <a:ext cx="10515600" cy="2950665"/>
          </a:xfrm>
        </p:spPr>
        <p:txBody>
          <a:bodyPr>
            <a:normAutofit fontScale="92500" lnSpcReduction="20000"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  At-Risk Student Training  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341" y="1876923"/>
            <a:ext cx="10431600" cy="4351338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Part of effort to better identify and support students in distress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Expectation for all Florida universities and colleges from Board of Governors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Training assignment went out Friday to all faculty—</a:t>
            </a:r>
            <a:r>
              <a:rPr lang="en-US" dirty="0" err="1"/>
              <a:t>Kognito</a:t>
            </a:r>
            <a:r>
              <a:rPr lang="en-US" dirty="0"/>
              <a:t> (At-Risk for Faculty &amp; Staff Training)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Faculty have until May 1 to complete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Important notes: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If they have completed within last year, no need to retake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Need to complete through </a:t>
            </a:r>
            <a:r>
              <a:rPr lang="en-US" dirty="0" err="1"/>
              <a:t>myTraining</a:t>
            </a:r>
            <a:r>
              <a:rPr lang="en-US" dirty="0"/>
              <a:t>—can use the link in system-generated email or directly in </a:t>
            </a:r>
            <a:r>
              <a:rPr lang="en-US" dirty="0" err="1"/>
              <a:t>myTraining</a:t>
            </a:r>
            <a:r>
              <a:rPr lang="en-US" dirty="0"/>
              <a:t> system (mytraining.hr.ufl.edu)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Use Chrome or Firefox for </a:t>
            </a:r>
            <a:r>
              <a:rPr lang="en-US" dirty="0" err="1"/>
              <a:t>Kognito</a:t>
            </a:r>
            <a:endParaRPr lang="en-US" dirty="0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At-Risk Student Training</a:t>
            </a:r>
          </a:p>
        </p:txBody>
      </p:sp>
    </p:spTree>
    <p:extLst>
      <p:ext uri="{BB962C8B-B14F-4D97-AF65-F5344CB8AC3E}">
        <p14:creationId xmlns:p14="http://schemas.microsoft.com/office/powerpoint/2010/main" val="353201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/>
              <a:t>Communications &amp; WorkLife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438"/>
            <a:ext cx="10515600" cy="2950665"/>
          </a:xfrm>
        </p:spPr>
        <p:txBody>
          <a:bodyPr>
            <a:normAutofit fontScale="92500" lnSpcReduction="20000"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“Perk Up Your Summer” 2020</a:t>
            </a: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Wellness Wednesdays-2x/month</a:t>
            </a: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EAP:  Reminder about feedback form    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4400" b="1" dirty="0"/>
              <a:t>Help spread the word…</a:t>
            </a:r>
            <a:br>
              <a:rPr lang="en-US" sz="4400" b="1" dirty="0"/>
            </a:br>
            <a:r>
              <a:rPr lang="en-US" sz="4800" b="1" dirty="0">
                <a:solidFill>
                  <a:srgbClr val="FF6405"/>
                </a:solidFill>
              </a:rPr>
              <a:t>Perk Up Your Summer</a:t>
            </a:r>
            <a:br>
              <a:rPr lang="en-US" sz="4800" dirty="0">
                <a:solidFill>
                  <a:srgbClr val="FF6405"/>
                </a:solidFill>
              </a:rPr>
            </a:br>
            <a:r>
              <a:rPr lang="en-US" sz="4000" dirty="0"/>
              <a:t>Tuesday, Feb. 25, 10-2</a:t>
            </a:r>
            <a:br>
              <a:rPr lang="en-US" sz="4000" dirty="0"/>
            </a:br>
            <a:r>
              <a:rPr lang="en-US" i="1" dirty="0"/>
              <a:t>Champions Club, Ben Hill Griffin Stadium</a:t>
            </a:r>
            <a:br>
              <a:rPr lang="en-US" dirty="0"/>
            </a:br>
            <a:endParaRPr lang="en-US" sz="1400" dirty="0"/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Summer camps from throughout the area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err="1"/>
              <a:t>GatorPerks</a:t>
            </a:r>
            <a:r>
              <a:rPr lang="en-US" dirty="0"/>
              <a:t> vendors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Summer activities/events for all ages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/>
              <a:t>Summer Camps &amp; </a:t>
            </a:r>
            <a:r>
              <a:rPr lang="en-US" sz="4800" dirty="0" err="1"/>
              <a:t>GatorPerks</a:t>
            </a:r>
            <a:r>
              <a:rPr lang="en-US" sz="4800" dirty="0"/>
              <a:t> Expo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60" y="2047781"/>
            <a:ext cx="3273249" cy="32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7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6" y="2111305"/>
            <a:ext cx="10637480" cy="4351338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Wellness Wednesdays — now twice a month!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One campus-based expert (join in-person or online)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One EAP expert (webinar only)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b="1" dirty="0"/>
              <a:t>	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FF6405"/>
                </a:solidFill>
              </a:rPr>
              <a:t>TODAY, 12-1 p.m.				FEB. 19, 12-1 p.m.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b="1" dirty="0"/>
              <a:t>Embodied Difference				Civility in the Workplace		</a:t>
            </a:r>
            <a:r>
              <a:rPr lang="en-US" sz="2000" i="1" dirty="0"/>
              <a:t>A Guide to Healthy Living in a			EAP Webinar</a:t>
            </a:r>
            <a:br>
              <a:rPr lang="en-US" sz="2000" i="1" dirty="0"/>
            </a:br>
            <a:r>
              <a:rPr lang="en-US" sz="2000" i="1" dirty="0"/>
              <a:t>		Multicultural World				</a:t>
            </a:r>
            <a:r>
              <a:rPr lang="en-US" sz="2000" dirty="0"/>
              <a:t>Online only</a:t>
            </a:r>
            <a:br>
              <a:rPr lang="en-US" sz="2000" dirty="0"/>
            </a:br>
            <a:r>
              <a:rPr lang="en-US" sz="2000" dirty="0"/>
              <a:t>		Antonio Farias, UF CDO</a:t>
            </a:r>
            <a:br>
              <a:rPr lang="en-US" sz="2000" dirty="0"/>
            </a:br>
            <a:r>
              <a:rPr lang="en-US" sz="2000" dirty="0"/>
              <a:t>		120 HR Building or online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000" dirty="0"/>
              <a:t>More information: </a:t>
            </a:r>
            <a:r>
              <a:rPr lang="en-US" sz="2000" dirty="0">
                <a:hlinkClick r:id="rId3"/>
              </a:rPr>
              <a:t>https://wellness.hr.ufl.edu/initiatives/programs/wellness-wednesdays/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/>
              <a:t>Wellness Wednesdays</a:t>
            </a:r>
          </a:p>
        </p:txBody>
      </p:sp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20360"/>
          <a:stretch/>
        </p:blipFill>
        <p:spPr bwMode="auto">
          <a:xfrm>
            <a:off x="8018166" y="1798118"/>
            <a:ext cx="2677543" cy="16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86" y="3600803"/>
            <a:ext cx="1828800" cy="1837990"/>
          </a:xfrm>
          <a:prstGeom prst="rect">
            <a:avLst/>
          </a:prstGeom>
        </p:spPr>
      </p:pic>
      <p:pic>
        <p:nvPicPr>
          <p:cNvPr id="4" name="Picture 2" descr="Group of People Sitting Indoor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2" r="5389" b="1852"/>
          <a:stretch/>
        </p:blipFill>
        <p:spPr bwMode="auto">
          <a:xfrm>
            <a:off x="6189366" y="3616353"/>
            <a:ext cx="1828800" cy="18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/>
              <a:t>How is it going? We want to hear from you and employees in your area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/>
              <a:t>Online feedback form available at: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hlinkClick r:id="rId3"/>
              </a:rPr>
              <a:t>https://worklife.hr.ufl.edu/eap-feedback/</a:t>
            </a: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/>
              <a:t>Feedback may be submitted anonymously</a:t>
            </a:r>
            <a:br>
              <a:rPr lang="en-US" dirty="0"/>
            </a:br>
            <a:r>
              <a:rPr lang="en-US" dirty="0"/>
              <a:t>or with contact info for follow-up.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/>
              <a:t>Visit </a:t>
            </a:r>
            <a:r>
              <a:rPr lang="en-US" dirty="0">
                <a:hlinkClick r:id="rId4"/>
              </a:rPr>
              <a:t>eap.ufl.edu/</a:t>
            </a:r>
            <a:r>
              <a:rPr lang="en-US" dirty="0"/>
              <a:t> for more info.</a:t>
            </a:r>
            <a:br>
              <a:rPr lang="en-US" dirty="0"/>
            </a:br>
            <a:r>
              <a:rPr lang="en-US" dirty="0"/>
              <a:t>Questions? Email </a:t>
            </a:r>
            <a:r>
              <a:rPr lang="en-US" dirty="0">
                <a:hlinkClick r:id="rId5"/>
              </a:rPr>
              <a:t>eap-help@ufl.edu</a:t>
            </a:r>
            <a:endParaRPr lang="en-US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/>
              <a:t>Employee Assistance Program</a:t>
            </a:r>
          </a:p>
        </p:txBody>
      </p:sp>
      <p:pic>
        <p:nvPicPr>
          <p:cNvPr id="2050" name="Picture 2" descr="eap image of camp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99" y="2706997"/>
            <a:ext cx="3229882" cy="32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8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764095"/>
            <a:ext cx="10515600" cy="2733675"/>
          </a:xfrm>
        </p:spPr>
        <p:txBody>
          <a:bodyPr/>
          <a:lstStyle/>
          <a:p>
            <a:r>
              <a:rPr lang="en-US" b="1" dirty="0"/>
              <a:t>Employment Operations </a:t>
            </a:r>
            <a:br>
              <a:rPr lang="en-US" b="1" dirty="0"/>
            </a:br>
            <a:r>
              <a:rPr lang="en-US" b="1" dirty="0"/>
              <a:t>&amp;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438"/>
            <a:ext cx="10515600" cy="2950665"/>
          </a:xfrm>
        </p:spPr>
        <p:txBody>
          <a:bodyPr>
            <a:normAutofit fontScale="25000" lnSpcReduction="20000"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6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6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17600" dirty="0">
                <a:solidFill>
                  <a:schemeClr val="accent5">
                    <a:lumMod val="75000"/>
                  </a:schemeClr>
                </a:solidFill>
              </a:rPr>
              <a:t>Change of Employment ePAF</a:t>
            </a:r>
          </a:p>
          <a:p>
            <a:r>
              <a:rPr lang="en-US" altLang="en-US" sz="17600" dirty="0">
                <a:solidFill>
                  <a:schemeClr val="accent5">
                    <a:lumMod val="75000"/>
                  </a:schemeClr>
                </a:solidFill>
              </a:rPr>
              <a:t>Change to Hire ePAF</a:t>
            </a:r>
          </a:p>
          <a:p>
            <a:r>
              <a:rPr lang="en-US" altLang="en-US" sz="17600" dirty="0">
                <a:solidFill>
                  <a:schemeClr val="accent5">
                    <a:lumMod val="75000"/>
                  </a:schemeClr>
                </a:solidFill>
              </a:rPr>
              <a:t>Change to Form I-9</a:t>
            </a:r>
          </a:p>
          <a:p>
            <a:endParaRPr lang="en-US" altLang="en-US" sz="6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6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9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65125"/>
            <a:ext cx="7083262" cy="1325563"/>
          </a:xfrm>
        </p:spPr>
        <p:txBody>
          <a:bodyPr anchor="b">
            <a:normAutofit fontScale="90000"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Change of Employment ePAF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90503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Also known as “Termination ePAF”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Added new fields to complete: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 dirty="0"/>
              <a:t>Personal</a:t>
            </a:r>
            <a:r>
              <a:rPr lang="en-US" dirty="0"/>
              <a:t> email address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Home and mailing address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Cell phone and home phone number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To capture critical information of exiting employees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6E76A8-EC83-4953-9BD9-C9578E54E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57" y="1224477"/>
            <a:ext cx="5205443" cy="56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457200" indent="-457200">
              <a:defRPr/>
            </a:pPr>
            <a:r>
              <a:rPr lang="en-US" sz="3200" b="1" dirty="0"/>
              <a:t>UFHR Area Updates</a:t>
            </a:r>
            <a:endParaRPr lang="en-US" sz="2800" b="1" dirty="0"/>
          </a:p>
          <a:p>
            <a:pPr marL="914400" lvl="1" indent="-457200">
              <a:defRPr/>
            </a:pPr>
            <a:r>
              <a:rPr lang="en-US" sz="2800" b="1" dirty="0"/>
              <a:t>Employee Relations – Brook Mercier and Jennifer Munroe</a:t>
            </a:r>
          </a:p>
          <a:p>
            <a:pPr marL="914400" lvl="1" indent="-457200">
              <a:defRPr/>
            </a:pPr>
            <a:r>
              <a:rPr lang="en-US" sz="2800" b="1" dirty="0"/>
              <a:t>Training &amp; Organizational Development – Jenny Seitz</a:t>
            </a:r>
          </a:p>
          <a:p>
            <a:pPr marL="914400" lvl="1" indent="-457200">
              <a:defRPr/>
            </a:pPr>
            <a:r>
              <a:rPr lang="en-US" sz="2800" b="1" dirty="0"/>
              <a:t>Communications &amp; WorkLife – Angie Brown</a:t>
            </a:r>
          </a:p>
          <a:p>
            <a:pPr marL="914400" lvl="1" indent="-457200">
              <a:defRPr/>
            </a:pPr>
            <a:r>
              <a:rPr lang="en-US" sz="2800" b="1" dirty="0"/>
              <a:t>Employment Operations &amp; Records – Cynthia Mendoza</a:t>
            </a:r>
          </a:p>
          <a:p>
            <a:pPr marL="914400" lvl="1" indent="-457200">
              <a:defRPr/>
            </a:pPr>
            <a:r>
              <a:rPr lang="en-US" sz="2800" b="1" dirty="0"/>
              <a:t>Talent Acquisition &amp; Onboarding – Melissa Curry and Audrey Gainey</a:t>
            </a:r>
          </a:p>
          <a:p>
            <a:pPr marL="914400" lvl="1" indent="-457200">
              <a:defRPr/>
            </a:pPr>
            <a:r>
              <a:rPr lang="en-US" sz="2800" b="1" dirty="0"/>
              <a:t>Benefits &amp; Leave – Shannon Edwards</a:t>
            </a:r>
          </a:p>
          <a:p>
            <a:pPr marL="457200" indent="-457200">
              <a:defRPr/>
            </a:pPr>
            <a:r>
              <a:rPr lang="en-US" altLang="en-US" sz="3200" b="1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Change to Hire ePAF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52461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As part of the ADP initiative, we’ve added the tax location field in the new hire ePAF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Help identify and correctly tax individuals working outside of the state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40759-6473-4DA7-8A5B-6ECCFF93F88E}"/>
              </a:ext>
            </a:extLst>
          </p:cNvPr>
          <p:cNvPicPr/>
          <p:nvPr/>
        </p:nvPicPr>
        <p:blipFill rotWithShape="1">
          <a:blip r:embed="rId4"/>
          <a:srcRect l="876" r="13053"/>
          <a:stretch/>
        </p:blipFill>
        <p:spPr>
          <a:xfrm>
            <a:off x="5795319" y="1934809"/>
            <a:ext cx="6012369" cy="2760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C793FF-40A9-4282-9A76-B190F24FFF17}"/>
              </a:ext>
            </a:extLst>
          </p:cNvPr>
          <p:cNvSpPr/>
          <p:nvPr/>
        </p:nvSpPr>
        <p:spPr>
          <a:xfrm>
            <a:off x="6647933" y="4048227"/>
            <a:ext cx="2137721" cy="514782"/>
          </a:xfrm>
          <a:prstGeom prst="rect">
            <a:avLst/>
          </a:prstGeom>
          <a:noFill/>
          <a:ln w="7620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7E74E-2644-42F6-95D5-BFDDBD592621}"/>
              </a:ext>
            </a:extLst>
          </p:cNvPr>
          <p:cNvSpPr/>
          <p:nvPr/>
        </p:nvSpPr>
        <p:spPr>
          <a:xfrm>
            <a:off x="6647933" y="3972274"/>
            <a:ext cx="2137721" cy="75953"/>
          </a:xfrm>
          <a:prstGeom prst="rect">
            <a:avLst/>
          </a:prstGeom>
          <a:solidFill>
            <a:srgbClr val="FFE600"/>
          </a:solidFill>
          <a:ln w="7620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0AEBF-65AA-461B-A36F-3D68AAAE6625}"/>
              </a:ext>
            </a:extLst>
          </p:cNvPr>
          <p:cNvSpPr/>
          <p:nvPr/>
        </p:nvSpPr>
        <p:spPr>
          <a:xfrm flipH="1">
            <a:off x="8673152" y="3972274"/>
            <a:ext cx="112501" cy="206033"/>
          </a:xfrm>
          <a:prstGeom prst="rect">
            <a:avLst/>
          </a:prstGeom>
          <a:solidFill>
            <a:srgbClr val="FFE600"/>
          </a:solidFill>
          <a:ln w="7620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Change to Hire ePAF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7378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The options available are where we’ve established a presence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Currently, that includes: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Florida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Georgia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District of Columbia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Maryland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Virginia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55ACC-9819-447F-8F65-758F8BB37046}"/>
              </a:ext>
            </a:extLst>
          </p:cNvPr>
          <p:cNvPicPr/>
          <p:nvPr/>
        </p:nvPicPr>
        <p:blipFill rotWithShape="1">
          <a:blip r:embed="rId4"/>
          <a:srcRect l="1892" t="1170" r="1784" b="13929"/>
          <a:stretch/>
        </p:blipFill>
        <p:spPr>
          <a:xfrm>
            <a:off x="7041291" y="2046020"/>
            <a:ext cx="4312509" cy="3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Change to Hire ePAF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7378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If you have an employee that is working in a state not listed, contact Payroll Services to request a new state to be added</a:t>
            </a:r>
            <a:endParaRPr lang="en-US" sz="28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55ACC-9819-447F-8F65-758F8BB37046}"/>
              </a:ext>
            </a:extLst>
          </p:cNvPr>
          <p:cNvPicPr/>
          <p:nvPr/>
        </p:nvPicPr>
        <p:blipFill rotWithShape="1">
          <a:blip r:embed="rId4"/>
          <a:srcRect l="1892" t="1170" r="1784" b="13929"/>
          <a:stretch/>
        </p:blipFill>
        <p:spPr>
          <a:xfrm>
            <a:off x="7041291" y="2046020"/>
            <a:ext cx="4312509" cy="3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Change to Form I-9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418805" cy="4266701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A new form I-9 became effective on 1/31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Version date: 10/21/2019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The fields did not change in the actual form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 the smart form they updated the names of two countries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In the instructions: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Clarified who can act as an authorized representative on behalf of an employer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Updated USCIS website addresses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Provided clarifications on acceptable documents for Form I-9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Updated the process for requesting paper Forms I-9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Updated the DHS Privacy Notice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764095"/>
            <a:ext cx="10515600" cy="2733675"/>
          </a:xfrm>
        </p:spPr>
        <p:txBody>
          <a:bodyPr/>
          <a:lstStyle/>
          <a:p>
            <a:r>
              <a:rPr lang="en-US" b="1" dirty="0"/>
              <a:t>Talent Acquisition </a:t>
            </a:r>
            <a:br>
              <a:rPr lang="en-US" b="1" dirty="0"/>
            </a:br>
            <a:r>
              <a:rPr lang="en-US" b="1" dirty="0"/>
              <a:t>&amp;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41114"/>
            <a:ext cx="10515600" cy="2950665"/>
          </a:xfrm>
        </p:spPr>
        <p:txBody>
          <a:bodyPr>
            <a:normAutofit fontScale="25000" lnSpcReduction="20000"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5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12800" dirty="0">
                <a:solidFill>
                  <a:schemeClr val="accent5">
                    <a:lumMod val="75000"/>
                  </a:schemeClr>
                </a:solidFill>
              </a:rPr>
              <a:t>Introductions – Audrey Gainey</a:t>
            </a:r>
          </a:p>
          <a:p>
            <a:r>
              <a:rPr lang="en-US" altLang="en-US" sz="12800" dirty="0">
                <a:solidFill>
                  <a:schemeClr val="accent5">
                    <a:lumMod val="75000"/>
                  </a:schemeClr>
                </a:solidFill>
              </a:rPr>
              <a:t>First Advantage Updates</a:t>
            </a:r>
          </a:p>
          <a:p>
            <a:r>
              <a:rPr lang="en-US" altLang="en-US" sz="12800" dirty="0">
                <a:solidFill>
                  <a:schemeClr val="accent5">
                    <a:lumMod val="75000"/>
                  </a:schemeClr>
                </a:solidFill>
              </a:rPr>
              <a:t>Department Assignment Update</a:t>
            </a:r>
          </a:p>
          <a:p>
            <a:r>
              <a:rPr lang="en-US" altLang="en-US" sz="12800" dirty="0">
                <a:solidFill>
                  <a:schemeClr val="accent5">
                    <a:lumMod val="75000"/>
                  </a:schemeClr>
                </a:solidFill>
              </a:rPr>
              <a:t>Travel Restrictions and Quarantines</a:t>
            </a:r>
          </a:p>
          <a:p>
            <a:r>
              <a:rPr lang="en-US" altLang="en-US" sz="12800" dirty="0">
                <a:solidFill>
                  <a:schemeClr val="accent5">
                    <a:lumMod val="75000"/>
                  </a:schemeClr>
                </a:solidFill>
              </a:rPr>
              <a:t>Guide to Greater Gainesville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4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3343" y="2103437"/>
            <a:ext cx="105944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6600"/>
                </a:solidFill>
              </a:rPr>
              <a:t>First Advantage Updates</a:t>
            </a:r>
          </a:p>
        </p:txBody>
      </p:sp>
    </p:spTree>
    <p:extLst>
      <p:ext uri="{BB962C8B-B14F-4D97-AF65-F5344CB8AC3E}">
        <p14:creationId xmlns:p14="http://schemas.microsoft.com/office/powerpoint/2010/main" val="351339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First Advantage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44" y="1825626"/>
            <a:ext cx="10752830" cy="45466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Effective Monday, February 3, 2020, UFHR will be implementing a new process in conducting international criminal background check through First Advantage.</a:t>
            </a: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This is to enhance the onboarding process and </a:t>
            </a:r>
            <a:r>
              <a:rPr lang="en-US" sz="3600" dirty="0" err="1"/>
              <a:t>rightsize</a:t>
            </a:r>
            <a:r>
              <a:rPr lang="en-US" sz="3600" dirty="0"/>
              <a:t> the spending on criminal background checks.</a:t>
            </a:r>
            <a:endParaRPr lang="en-US" sz="32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Eliminate the unnecessary steps for our applicants in supplying required documents or materials for international checks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Reduce the money spent on conducting international criminal background checks, since none of the criminal background checks conducted in other countries returned with any criminal records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Packages are created to accommodate the new process – only conduct international criminal background check on those who have not lived in the U.S. for the last three years.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42467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Basic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New or returning OPS staff, students, and graduate assistants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Searches for criminal records within the U.S.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Optional: employees transferring from one department to another on the same pay plan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Basic – Int’l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New or returning OPS staff, students, and graduate assistants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Have not been in the U.S. for the last three years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Searches for criminal records within the U.S. and international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 descr="Nicu's How-to - Inkscape shiny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4" y="2599679"/>
            <a:ext cx="841472" cy="458985"/>
          </a:xfrm>
          <a:prstGeom prst="rect">
            <a:avLst/>
          </a:prstGeom>
        </p:spPr>
      </p:pic>
      <p:pic>
        <p:nvPicPr>
          <p:cNvPr id="11" name="Picture 10" descr="Nicu's How-to - Inkscape shiny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4" y="5541817"/>
            <a:ext cx="841472" cy="4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7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 err="1"/>
              <a:t>Basic+Edu+Empl</a:t>
            </a:r>
            <a:r>
              <a:rPr lang="en-US" sz="3200" dirty="0"/>
              <a:t> </a:t>
            </a:r>
            <a:r>
              <a:rPr lang="en-US" sz="3200" dirty="0" err="1"/>
              <a:t>Verf</a:t>
            </a:r>
            <a:endParaRPr lang="en-US" sz="32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New or returning salary/regular faculty, TEAMS, Adjuncts, and </a:t>
            </a:r>
            <a:r>
              <a:rPr lang="en-US" sz="2800" dirty="0" err="1"/>
              <a:t>PostDocs</a:t>
            </a:r>
            <a:endParaRPr lang="en-US" sz="28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u="sng" dirty="0"/>
              <a:t>Searches for criminal records within the U.S.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Able to verify education and employment outside of the U.S.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 err="1"/>
              <a:t>Basic+Edu+Empl</a:t>
            </a:r>
            <a:r>
              <a:rPr lang="en-US" sz="3200" dirty="0"/>
              <a:t> </a:t>
            </a:r>
            <a:r>
              <a:rPr lang="en-US" sz="3200" dirty="0" err="1"/>
              <a:t>Verf</a:t>
            </a:r>
            <a:r>
              <a:rPr lang="en-US" sz="3200" dirty="0"/>
              <a:t> – Int’l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New or returning salary/regular faculty, TEAMS, Adjuncts, and </a:t>
            </a:r>
            <a:r>
              <a:rPr lang="en-US" sz="2800" dirty="0" err="1"/>
              <a:t>PostDocs</a:t>
            </a:r>
            <a:endParaRPr lang="en-US" sz="28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u="sng" dirty="0"/>
              <a:t>Searches for criminal records within and outside of the U.S.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Able to verify education and employment outside of the U.S.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3200" dirty="0">
              <a:latin typeface="Tw Cen MT" panose="020B0602020104020603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6" name="Picture 5" descr="Nicu's How-to - Inkscape shiny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4" y="2760517"/>
            <a:ext cx="841472" cy="458985"/>
          </a:xfrm>
          <a:prstGeom prst="rect">
            <a:avLst/>
          </a:prstGeom>
        </p:spPr>
      </p:pic>
      <p:pic>
        <p:nvPicPr>
          <p:cNvPr id="11" name="Picture 10" descr="Nicu's How-to - Inkscape shiny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4" y="4924760"/>
            <a:ext cx="841472" cy="4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Additional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3600" dirty="0">
              <a:latin typeface="Tw Cen MT" panose="020B0602020104020603" pitchFamily="34" charset="0"/>
            </a:endParaRPr>
          </a:p>
          <a:p>
            <a:pPr marL="0" indent="0" algn="ctr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sz="3600" dirty="0"/>
              <a:t>UFHR Criminal Background Check Team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sz="3600" dirty="0"/>
              <a:t>Phone Number: (352) 392-2477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sz="3600" dirty="0"/>
              <a:t>Email Address: </a:t>
            </a:r>
            <a:r>
              <a:rPr lang="en-US" sz="3600" dirty="0">
                <a:hlinkClick r:id="rId3"/>
              </a:rPr>
              <a:t>HRBackgrounds@admin.ufl.edu</a:t>
            </a:r>
            <a:r>
              <a:rPr lang="en-US" sz="3600" dirty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73" y="1366221"/>
            <a:ext cx="10515600" cy="2733675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Employee Relations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827" y="1149231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UF Engaged</a:t>
            </a:r>
          </a:p>
        </p:txBody>
      </p:sp>
    </p:spTree>
    <p:extLst>
      <p:ext uri="{BB962C8B-B14F-4D97-AF65-F5344CB8AC3E}">
        <p14:creationId xmlns:p14="http://schemas.microsoft.com/office/powerpoint/2010/main" val="11623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4350" y="1936897"/>
            <a:ext cx="111633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6405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6600"/>
                </a:solidFill>
              </a:rPr>
              <a:t>Department Assignment Update</a:t>
            </a:r>
          </a:p>
        </p:txBody>
      </p:sp>
    </p:spTree>
    <p:extLst>
      <p:ext uri="{BB962C8B-B14F-4D97-AF65-F5344CB8AC3E}">
        <p14:creationId xmlns:p14="http://schemas.microsoft.com/office/powerpoint/2010/main" val="1349584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New Assignments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distribution by volume of postings</a:t>
            </a:r>
          </a:p>
          <a:p>
            <a:r>
              <a:rPr lang="en-US" dirty="0"/>
              <a:t>Addition of a new member – Brittany Law</a:t>
            </a:r>
          </a:p>
          <a:p>
            <a:r>
              <a:rPr lang="en-US" dirty="0"/>
              <a:t>List of three TAO Representatives</a:t>
            </a:r>
          </a:p>
          <a:p>
            <a:pPr lvl="1"/>
            <a:r>
              <a:rPr lang="en-US" dirty="0"/>
              <a:t>Christina </a:t>
            </a:r>
            <a:r>
              <a:rPr lang="en-US" dirty="0" err="1"/>
              <a:t>Salva</a:t>
            </a:r>
            <a:endParaRPr lang="en-US" dirty="0"/>
          </a:p>
          <a:p>
            <a:pPr lvl="1"/>
            <a:r>
              <a:rPr lang="en-US" dirty="0"/>
              <a:t>Hal Courson</a:t>
            </a:r>
          </a:p>
          <a:p>
            <a:pPr lvl="1"/>
            <a:r>
              <a:rPr lang="en-US" dirty="0"/>
              <a:t>Brittany Law</a:t>
            </a:r>
          </a:p>
          <a:p>
            <a:r>
              <a:rPr lang="en-US" dirty="0"/>
              <a:t>Updated department assignment can be found by visiting the UF Careers at UF toolkit.</a:t>
            </a:r>
          </a:p>
        </p:txBody>
      </p:sp>
    </p:spTree>
    <p:extLst>
      <p:ext uri="{BB962C8B-B14F-4D97-AF65-F5344CB8AC3E}">
        <p14:creationId xmlns:p14="http://schemas.microsoft.com/office/powerpoint/2010/main" val="904849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Travel Restrictions and Quarantines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White House issued a presidential proclamation imposing travel restrictions and quarantines on travelers from China </a:t>
            </a:r>
          </a:p>
          <a:p>
            <a:r>
              <a:rPr lang="en-US" dirty="0"/>
              <a:t>This presidential proclamation temporarily bars the entry of foreign nationals coming from mainland China in the 14 days preceding their attempted admission to the United States</a:t>
            </a:r>
          </a:p>
          <a:p>
            <a:r>
              <a:rPr lang="en-US" dirty="0"/>
              <a:t>If you have foreign national faculty, staff or students that are currently in mainland China, their entry into the U.S. could be delayed </a:t>
            </a:r>
          </a:p>
          <a:p>
            <a:r>
              <a:rPr lang="en-US" dirty="0"/>
              <a:t>Please contact Immigration Compliance Services for employees and the International Center for scholars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269731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Guide to Greater Gainesville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publishing company will publish the next Guide to Greater Gainesville</a:t>
            </a:r>
          </a:p>
          <a:p>
            <a:r>
              <a:rPr lang="en-US" dirty="0"/>
              <a:t>Moving to academic year</a:t>
            </a:r>
          </a:p>
          <a:p>
            <a:r>
              <a:rPr lang="en-US" dirty="0"/>
              <a:t>2020-2021 version will be available in July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373" y="2682048"/>
            <a:ext cx="232277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48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695325"/>
            <a:ext cx="10515600" cy="2733675"/>
          </a:xfrm>
        </p:spPr>
        <p:txBody>
          <a:bodyPr/>
          <a:lstStyle/>
          <a:p>
            <a:r>
              <a:rPr lang="en-US" b="1" dirty="0"/>
              <a:t>Benefits and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366221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Double Deductions for 9/10-Month Employees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IRS Reporting Form 1095-C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Marketplace Tax Credit Notices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Flexible Spending Accounts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40" y="412595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Double Deductions for 9/10-Month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0" y="1739926"/>
            <a:ext cx="11534040" cy="1835112"/>
          </a:xfrm>
        </p:spPr>
        <p:txBody>
          <a:bodyPr>
            <a:noAutofit/>
          </a:bodyPr>
          <a:lstStyle/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9/10-month employees have double premium deductions during the spring to cover summer when no payroll is issued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Double deductions begin on 2/14/20 and end </a:t>
            </a:r>
            <a:r>
              <a:rPr lang="en-US" altLang="en-US" sz="2500" ker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 5/8/20 </a:t>
            </a: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paycheck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Departments with new 9/10-mo. employees </a:t>
            </a:r>
            <a:r>
              <a:rPr lang="en-US" altLang="en-US" sz="2500" b="1" i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whose hires are executed between February 1</a:t>
            </a:r>
            <a:r>
              <a:rPr lang="en-US" altLang="en-US" sz="2500" b="1" i="1" kern="0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500" b="1" i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the start of the Fall term </a:t>
            </a: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should advise their new hires to contact UFHR Benefits for assistance regarding benefit premiums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no action is taken, premiums will be underfunded, and coverages may be suspended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88636"/>
            <a:ext cx="857143" cy="70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771" y="5283501"/>
            <a:ext cx="11194473" cy="760891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Questions? </a:t>
            </a:r>
            <a:r>
              <a:rPr lang="en-US" sz="2400" dirty="0">
                <a:solidFill>
                  <a:schemeClr val="tx1"/>
                </a:solidFill>
                <a:latin typeface="Calibri" panose="020F0502020204030204"/>
              </a:rPr>
              <a:t>Contact UFHR Benefits at (352) 392-2477 or email benefits@ufl.edu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656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IRS Reporting Form 1095-C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44" y="1898958"/>
            <a:ext cx="11545579" cy="4351338"/>
          </a:xfrm>
        </p:spPr>
        <p:txBody>
          <a:bodyPr>
            <a:normAutofit fontScale="92500" lnSpcReduction="10000"/>
          </a:bodyPr>
          <a:lstStyle/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Employer Provided Insurance Offer and Coverage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Reports employees’ health insurance information for prior calendar year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State of Florida and GatorCare plan participants will receive forms within the next several weeks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State</a:t>
            </a:r>
            <a:r>
              <a:rPr lang="en-US" dirty="0"/>
              <a:t> 1095s available in PeopleFirst beginning 1/31, if you opted for electronic delivery</a:t>
            </a:r>
          </a:p>
          <a:p>
            <a:pPr marL="914400" lvl="1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GatorCare</a:t>
            </a:r>
            <a:r>
              <a:rPr lang="en-US" dirty="0"/>
              <a:t> 1095s are sent by postal mail only (no electronic option)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Employees may file income tax returns </a:t>
            </a:r>
            <a:r>
              <a:rPr lang="en-US" sz="2400" b="1" i="1" dirty="0"/>
              <a:t>prior</a:t>
            </a:r>
            <a:r>
              <a:rPr lang="en-US" sz="2400" dirty="0"/>
              <a:t> to receiving 1095-C if they know they had coverage for the entire year</a:t>
            </a:r>
          </a:p>
          <a:p>
            <a:pPr marL="914400" indent="-457200">
              <a:lnSpc>
                <a:spcPct val="11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Employees enrolled in ACA Marketplace plans must report UF’s offer of employer-sponsored health coverage to IRS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4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Marketplace Tax Credit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29" y="1734757"/>
            <a:ext cx="11291760" cy="2469284"/>
          </a:xfrm>
        </p:spPr>
        <p:txBody>
          <a:bodyPr>
            <a:normAutofit fontScale="92500"/>
          </a:bodyPr>
          <a:lstStyle/>
          <a:p>
            <a:pPr marL="914400" indent="-457200">
              <a:lnSpc>
                <a:spcPct val="11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Employees using Healthcare Marketplace may qualify for premium tax credit</a:t>
            </a:r>
          </a:p>
          <a:p>
            <a:pPr marL="914400" indent="-457200">
              <a:lnSpc>
                <a:spcPct val="11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UF is subject to penalty if full-time employee offered coverage by UF receives the tax credit</a:t>
            </a:r>
          </a:p>
          <a:p>
            <a:pPr marL="914400" indent="-457200">
              <a:lnSpc>
                <a:spcPct val="11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If tax credit notice received by departmental UF campus location, forward to UFHR Benefits immediately (fax, email, or postal mail):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131" y="4204041"/>
            <a:ext cx="11028771" cy="254623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Physical Address: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UFHR 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Attn: </a:t>
            </a:r>
            <a:r>
              <a:rPr kumimoji="0" lang="en-US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Shanno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/>
              </a:rPr>
              <a:t>n Edwards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903 W. University 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Gainesville, FL 32601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Campus Mailing Address: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UFHR Benefits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Attn: Shannon Edwards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P.O. Box 115007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defRPr/>
            </a:pPr>
            <a:endParaRPr lang="en-US" altLang="en-US" sz="23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Email: </a:t>
            </a:r>
            <a:r>
              <a:rPr lang="en-US" altLang="en-US" sz="2300" i="1" dirty="0">
                <a:solidFill>
                  <a:srgbClr val="0070C0"/>
                </a:solidFill>
                <a:hlinkClick r:id="rId4"/>
              </a:rPr>
              <a:t>shannon.edwards@ufl.edu</a:t>
            </a:r>
            <a:endParaRPr lang="en-US" altLang="en-US" sz="2300" i="1" dirty="0">
              <a:solidFill>
                <a:srgbClr val="0070C0"/>
              </a:solidFill>
            </a:endParaRPr>
          </a:p>
          <a:p>
            <a:pPr lvl="0">
              <a:defRPr/>
            </a:pPr>
            <a:endParaRPr kumimoji="0" lang="en-US" altLang="en-US" sz="23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Fax: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(352) 392-5166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00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412595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Flexible Spending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92" y="1825625"/>
            <a:ext cx="11460170" cy="1886839"/>
          </a:xfrm>
        </p:spPr>
        <p:txBody>
          <a:bodyPr>
            <a:noAutofit/>
          </a:bodyPr>
          <a:lstStyle/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FSA and Limited Purpose FSA Plans</a:t>
            </a:r>
          </a:p>
          <a:p>
            <a:pPr marL="9144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Carryover feature permits up to $500 of unused money to carry into the next plan year</a:t>
            </a:r>
          </a:p>
          <a:p>
            <a:pPr marL="9144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Turn in claims by 4/15/20 for expenses incurred by 12/31/19</a:t>
            </a:r>
          </a:p>
          <a:p>
            <a:pPr marL="914400" lvl="2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Dependent Care FSA Plan</a:t>
            </a:r>
          </a:p>
          <a:p>
            <a:pPr marL="9144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Grace period that allows you to incur eligible expenses through 3/15/20</a:t>
            </a:r>
          </a:p>
          <a:p>
            <a:pPr marL="914400" lvl="3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Additional 30 days to turn in claims (submit by 4/15/20 )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333" y="5029200"/>
            <a:ext cx="10804129" cy="1024128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FSA Questions?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Chard Snyder 855-824-9284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FloridaAskPenny@chard-snyder.com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01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31" y="1560155"/>
            <a:ext cx="11240069" cy="40019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u="sng" dirty="0"/>
              <a:t>Next HR Forum</a:t>
            </a:r>
            <a:r>
              <a:rPr lang="en-US" altLang="en-US" b="1" dirty="0"/>
              <a:t> – March 4, 2020 – UFHR Room 120. 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159"/>
            <a:ext cx="10515600" cy="1325563"/>
          </a:xfrm>
        </p:spPr>
        <p:txBody>
          <a:bodyPr anchor="b">
            <a:normAutofit/>
          </a:bodyPr>
          <a:lstStyle/>
          <a:p>
            <a:endParaRPr lang="en-US" sz="48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9348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2AF59-5337-4F57-83FB-2BAE176F6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4631"/>
            <a:ext cx="10058400" cy="3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4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5261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University's Completion Rate 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Overall Completion rate - 58%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Self Assessment Completion rate - 47%</a:t>
            </a:r>
          </a:p>
          <a:p>
            <a:pPr lvl="1">
              <a:buClr>
                <a:srgbClr val="92D050"/>
              </a:buClr>
              <a:buSzPct val="80000"/>
            </a:pPr>
            <a:endParaRPr lang="en-US" sz="2800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Top 5 College/Admin unit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cs typeface="Calibri Light" panose="020F0302020204030204" pitchFamily="34" charset="0"/>
              </a:rPr>
              <a:t>Stephen C. O'Connell Center - 94%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cs typeface="Calibri Light" panose="020F0302020204030204" pitchFamily="34" charset="0"/>
              </a:rPr>
              <a:t>University of Florida Press - 86%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cs typeface="Calibri Light" panose="020F0302020204030204" pitchFamily="34" charset="0"/>
              </a:rPr>
              <a:t>Office of Admissions - 85%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cs typeface="Calibri Light" panose="020F0302020204030204" pitchFamily="34" charset="0"/>
              </a:rPr>
              <a:t>UF Human Resources - 84%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cs typeface="Calibri Light" panose="020F0302020204030204" pitchFamily="34" charset="0"/>
              </a:rPr>
              <a:t>Student Financial Affairs - 83%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sz="1800" i="1" dirty="0">
              <a:solidFill>
                <a:srgbClr val="92D050"/>
              </a:solidFill>
            </a:endParaRPr>
          </a:p>
          <a:p>
            <a:pPr marL="0" indent="0">
              <a:buClr>
                <a:srgbClr val="92D050"/>
              </a:buClr>
              <a:buSzPct val="80000"/>
              <a:buNone/>
            </a:pPr>
            <a:r>
              <a:rPr lang="en-US" sz="1800" i="1" dirty="0">
                <a:solidFill>
                  <a:srgbClr val="92D050"/>
                </a:solidFill>
              </a:rPr>
              <a:t>Data from October ‘19 through January ‘20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endParaRPr lang="en-US" sz="2700" b="1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" y="2756434"/>
            <a:ext cx="6236908" cy="3118454"/>
          </a:xfrm>
        </p:spPr>
      </p:pic>
      <p:sp>
        <p:nvSpPr>
          <p:cNvPr id="7" name="Rectangle 6"/>
          <p:cNvSpPr/>
          <p:nvPr/>
        </p:nvSpPr>
        <p:spPr>
          <a:xfrm>
            <a:off x="6420853" y="2916582"/>
            <a:ext cx="448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9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ENGAGE YOUR EMPLOYEES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0853" y="3710036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9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LIMIT THE SCOPE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0853" y="4448590"/>
            <a:ext cx="3736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9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SET EFFECTIVE GOALS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0853" y="5278119"/>
            <a:ext cx="5296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94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ENSURE A SENSE OF ALIGNMENT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7068" y="2046210"/>
            <a:ext cx="823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6F2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Align individual goals with your team’s purpose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5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698EDE1-2DD1-49BC-9DD3-6FB31D782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03" y="67455"/>
            <a:ext cx="6352160" cy="6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780190"/>
            <a:ext cx="10941908" cy="454646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900" b="1" dirty="0"/>
              <a:t>Email notifications not being received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sz="2600" dirty="0"/>
              <a:t>Check “Junk Mail” and “Deleted Items”</a:t>
            </a:r>
          </a:p>
          <a:p>
            <a:pPr lvl="2"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If you find the email reminder there and you did not accidentally delete or move the email yourself. </a:t>
            </a:r>
          </a:p>
          <a:p>
            <a:pPr lvl="3">
              <a:buClr>
                <a:srgbClr val="92D05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600" i="1" dirty="0"/>
              <a:t>You need to adjust a “Rule” or “Move” command within your personal email.</a:t>
            </a:r>
            <a:endParaRPr lang="en-US" sz="2600" dirty="0"/>
          </a:p>
          <a:p>
            <a:pPr lvl="2"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600" dirty="0"/>
              <a:t>If you do not find the email reminder in your “Junk Mail” or “Deleted Items” and you have not cleared those boxes. </a:t>
            </a:r>
          </a:p>
          <a:p>
            <a:pPr lvl="3">
              <a:buClr>
                <a:srgbClr val="92D05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600" i="1" dirty="0"/>
              <a:t>Check your business email within the PeopleSoft system to ensure it is accurate.</a:t>
            </a:r>
            <a:endParaRPr lang="en-US" sz="2600" b="1" dirty="0"/>
          </a:p>
          <a:p>
            <a:pPr marL="228600" lvl="2">
              <a:spcBef>
                <a:spcPts val="10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900" b="1" dirty="0"/>
              <a:t>If you are still unable to locate the UF Engaged Notification contact your departmental IT. </a:t>
            </a:r>
          </a:p>
          <a:p>
            <a:pPr marL="0" lvl="2" indent="0">
              <a:spcBef>
                <a:spcPts val="1000"/>
              </a:spcBef>
              <a:buClr>
                <a:srgbClr val="92D050"/>
              </a:buClr>
              <a:buSzPct val="80000"/>
              <a:buNone/>
            </a:pPr>
            <a:r>
              <a:rPr lang="en-US" i="1" dirty="0">
                <a:solidFill>
                  <a:srgbClr val="00B050"/>
                </a:solidFill>
              </a:rPr>
              <a:t>Please note supervisors receive two emails, 1</a:t>
            </a:r>
            <a:r>
              <a:rPr lang="en-US" i="1" baseline="30000" dirty="0">
                <a:solidFill>
                  <a:srgbClr val="00B050"/>
                </a:solidFill>
              </a:rPr>
              <a:t>st</a:t>
            </a:r>
            <a:r>
              <a:rPr lang="en-US" i="1" dirty="0">
                <a:solidFill>
                  <a:srgbClr val="00B050"/>
                </a:solidFill>
              </a:rPr>
              <a:t> email approximately 30 days out, 2</a:t>
            </a:r>
            <a:r>
              <a:rPr lang="en-US" i="1" baseline="30000" dirty="0">
                <a:solidFill>
                  <a:srgbClr val="00B050"/>
                </a:solidFill>
              </a:rPr>
              <a:t>nd</a:t>
            </a:r>
            <a:r>
              <a:rPr lang="en-US" i="1" dirty="0">
                <a:solidFill>
                  <a:srgbClr val="00B050"/>
                </a:solidFill>
              </a:rPr>
              <a:t> email approx. 14 days out. Employees only receive one email, approx. 30 days out.</a:t>
            </a:r>
            <a:endParaRPr lang="en-US" sz="3100" dirty="0">
              <a:solidFill>
                <a:srgbClr val="00B050"/>
              </a:solidFill>
            </a:endParaRPr>
          </a:p>
          <a:p>
            <a:pPr lvl="1">
              <a:buClr>
                <a:srgbClr val="92D050"/>
              </a:buClr>
              <a:buSzPct val="80000"/>
            </a:pPr>
            <a:endParaRPr lang="en-US" sz="38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1975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Make sure you save your content so you don’t lose it.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If you walk away without saving, the system may timeout and you will lose all content entered.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PeopleSoft does not have an auto save feature.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endParaRPr lang="en-US" sz="2700" b="1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Performance Notes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>
                <a:cs typeface="Calibri Light" panose="020F0302020204030204" pitchFamily="34" charset="0"/>
              </a:rPr>
              <a:t>Optional tool for Supervisors and Employees to keep personal notes about performance and track specific events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>
                <a:cs typeface="Calibri Light" panose="020F0302020204030204" pitchFamily="34" charset="0"/>
              </a:rPr>
              <a:t>Used as a resource when preparing for Quarterly Check-ins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>
                <a:cs typeface="Calibri Light" panose="020F0302020204030204" pitchFamily="34" charset="0"/>
              </a:rPr>
              <a:t>Content of Performance Notes and any attachments are only accessible to the user who entered the information</a:t>
            </a: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endParaRPr lang="en-US" sz="2700" b="1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17708</TotalTime>
  <Words>2168</Words>
  <Application>Microsoft Office PowerPoint</Application>
  <PresentationFormat>Widescreen</PresentationFormat>
  <Paragraphs>359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Bookman Old Style</vt:lpstr>
      <vt:lpstr>Calibri</vt:lpstr>
      <vt:lpstr>Calibri Light</vt:lpstr>
      <vt:lpstr>Century Gothic</vt:lpstr>
      <vt:lpstr>Century Schoolbook</vt:lpstr>
      <vt:lpstr>Courier New</vt:lpstr>
      <vt:lpstr>Helvetica</vt:lpstr>
      <vt:lpstr>Tw Cen MT</vt:lpstr>
      <vt:lpstr>Wingdings</vt:lpstr>
      <vt:lpstr>Office Theme</vt:lpstr>
      <vt:lpstr>1_Office Theme</vt:lpstr>
      <vt:lpstr>2_Office Theme</vt:lpstr>
      <vt:lpstr>HR Forum</vt:lpstr>
      <vt:lpstr>Today’s Agenda Items</vt:lpstr>
      <vt:lpstr>Employee Relations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Training &amp; Organizational Development</vt:lpstr>
      <vt:lpstr>At-Risk Student Training</vt:lpstr>
      <vt:lpstr>Communications &amp; WorkLife</vt:lpstr>
      <vt:lpstr>Summer Camps &amp; GatorPerks Expo</vt:lpstr>
      <vt:lpstr>Wellness Wednesdays</vt:lpstr>
      <vt:lpstr>Employee Assistance Program</vt:lpstr>
      <vt:lpstr>Employment Operations  &amp; Records</vt:lpstr>
      <vt:lpstr>Change of Employment ePAF</vt:lpstr>
      <vt:lpstr>Change to Hire ePAF </vt:lpstr>
      <vt:lpstr>Change to Hire ePAF </vt:lpstr>
      <vt:lpstr>Change to Hire ePAF </vt:lpstr>
      <vt:lpstr>Change to Form I-9</vt:lpstr>
      <vt:lpstr>Talent Acquisition  &amp; Onboarding</vt:lpstr>
      <vt:lpstr>PowerPoint Presentation</vt:lpstr>
      <vt:lpstr>First Advantage Updates</vt:lpstr>
      <vt:lpstr>Packages</vt:lpstr>
      <vt:lpstr>Packages</vt:lpstr>
      <vt:lpstr>Additional Questions?</vt:lpstr>
      <vt:lpstr>PowerPoint Presentation</vt:lpstr>
      <vt:lpstr>New Assignments</vt:lpstr>
      <vt:lpstr>Travel Restrictions and Quarantines</vt:lpstr>
      <vt:lpstr>Guide to Greater Gainesville</vt:lpstr>
      <vt:lpstr>Benefits and Leave</vt:lpstr>
      <vt:lpstr>Double Deductions for 9/10-Month Employees</vt:lpstr>
      <vt:lpstr>IRS Reporting Form 1095-C</vt:lpstr>
      <vt:lpstr>Marketplace Tax Credit Notices</vt:lpstr>
      <vt:lpstr>Flexible Spending Accounts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Cobb, Kara Sue</cp:lastModifiedBy>
  <cp:revision>321</cp:revision>
  <cp:lastPrinted>2020-02-05T12:54:08Z</cp:lastPrinted>
  <dcterms:created xsi:type="dcterms:W3CDTF">2017-01-03T16:22:19Z</dcterms:created>
  <dcterms:modified xsi:type="dcterms:W3CDTF">2020-02-05T18:55:06Z</dcterms:modified>
</cp:coreProperties>
</file>