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2" r:id="rId3"/>
    <p:sldMasterId id="2147483665" r:id="rId4"/>
    <p:sldMasterId id="2147483684" r:id="rId5"/>
    <p:sldMasterId id="2147483696" r:id="rId6"/>
  </p:sldMasterIdLst>
  <p:notesMasterIdLst>
    <p:notesMasterId r:id="rId44"/>
  </p:notesMasterIdLst>
  <p:sldIdLst>
    <p:sldId id="278" r:id="rId7"/>
    <p:sldId id="261" r:id="rId8"/>
    <p:sldId id="375" r:id="rId9"/>
    <p:sldId id="376" r:id="rId10"/>
    <p:sldId id="256" r:id="rId11"/>
    <p:sldId id="275" r:id="rId12"/>
    <p:sldId id="272" r:id="rId13"/>
    <p:sldId id="274" r:id="rId14"/>
    <p:sldId id="298" r:id="rId15"/>
    <p:sldId id="355" r:id="rId16"/>
    <p:sldId id="356" r:id="rId17"/>
    <p:sldId id="368" r:id="rId18"/>
    <p:sldId id="369" r:id="rId19"/>
    <p:sldId id="365" r:id="rId20"/>
    <p:sldId id="370" r:id="rId21"/>
    <p:sldId id="371" r:id="rId22"/>
    <p:sldId id="279" r:id="rId23"/>
    <p:sldId id="372" r:id="rId24"/>
    <p:sldId id="366" r:id="rId25"/>
    <p:sldId id="364" r:id="rId26"/>
    <p:sldId id="367" r:id="rId27"/>
    <p:sldId id="362" r:id="rId28"/>
    <p:sldId id="363" r:id="rId29"/>
    <p:sldId id="373" r:id="rId30"/>
    <p:sldId id="280" r:id="rId31"/>
    <p:sldId id="281" r:id="rId32"/>
    <p:sldId id="282" r:id="rId33"/>
    <p:sldId id="277" r:id="rId34"/>
    <p:sldId id="259" r:id="rId35"/>
    <p:sldId id="263" r:id="rId36"/>
    <p:sldId id="260" r:id="rId37"/>
    <p:sldId id="374" r:id="rId38"/>
    <p:sldId id="262" r:id="rId39"/>
    <p:sldId id="264" r:id="rId40"/>
    <p:sldId id="265" r:id="rId41"/>
    <p:sldId id="316" r:id="rId42"/>
    <p:sldId id="317" r:id="rId43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era,Kay H" initials="BH" lastIdx="12" clrIdx="0">
    <p:extLst>
      <p:ext uri="{19B8F6BF-5375-455C-9EA6-DF929625EA0E}">
        <p15:presenceInfo xmlns:p15="http://schemas.microsoft.com/office/powerpoint/2012/main" userId="S-1-5-21-1308237860-4193317556-336787646-559629" providerId="AD"/>
      </p:ext>
    </p:extLst>
  </p:cmAuthor>
  <p:cmAuthor id="2" name="Salva,Christina" initials="S" lastIdx="5" clrIdx="1">
    <p:extLst>
      <p:ext uri="{19B8F6BF-5375-455C-9EA6-DF929625EA0E}">
        <p15:presenceInfo xmlns:p15="http://schemas.microsoft.com/office/powerpoint/2012/main" userId="S-1-5-21-1308237860-4193317556-336787646-1018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5"/>
    <a:srgbClr val="19C9E1"/>
    <a:srgbClr val="E65800"/>
    <a:srgbClr val="DE5500"/>
    <a:srgbClr val="FF6600"/>
    <a:srgbClr val="C24702"/>
    <a:srgbClr val="FC5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70" autoAdjust="0"/>
    <p:restoredTop sz="85562" autoAdjust="0"/>
  </p:normalViewPr>
  <p:slideViewPr>
    <p:cSldViewPr snapToGrid="0">
      <p:cViewPr varScale="1">
        <p:scale>
          <a:sx n="104" d="100"/>
          <a:sy n="104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employee-education-program-overview-experiences-registration-94030928037?ref=ecal" TargetMode="External"/><Relationship Id="rId2" Type="http://schemas.openxmlformats.org/officeDocument/2006/relationships/hyperlink" Target="https://www.eventbrite.com/e/apa-get-to-know-campus-tour-treeo-registration-77349180481?ref=ecal" TargetMode="External"/><Relationship Id="rId1" Type="http://schemas.openxmlformats.org/officeDocument/2006/relationships/hyperlink" Target="https://www.eventbrite.com/e/apa-monthly-mingle-march-tickets-96125003473?ref=ecal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eventbrite.com/e/apa-monthly-mingle-march-tickets-96125003473?ref=ecal" TargetMode="External"/><Relationship Id="rId1" Type="http://schemas.openxmlformats.org/officeDocument/2006/relationships/image" Target="../media/image16.jpeg"/><Relationship Id="rId6" Type="http://schemas.openxmlformats.org/officeDocument/2006/relationships/hyperlink" Target="https://www.eventbrite.com/e/employee-education-program-overview-experiences-registration-94030928037?ref=ecal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eventbrite.com/e/apa-get-to-know-campus-tour-treeo-registration-77349180481?ref=eca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7B3D8-3FAC-4B74-9A1B-56AC47160BB2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EEB7DDB-0A40-4220-8632-7A39B757D806}">
      <dgm:prSet phldrT="[Text]" custT="1"/>
      <dgm:spPr/>
      <dgm:t>
        <a:bodyPr/>
        <a:lstStyle/>
        <a:p>
          <a:pPr algn="ctr">
            <a:buNone/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March 18</a:t>
          </a:r>
          <a:r>
            <a: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th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@ 5:30pm</a:t>
          </a:r>
        </a:p>
        <a:p>
          <a:pPr algn="ctr">
            <a:buNone/>
          </a:pPr>
          <a:r>
            <a:rPr lang="en-US" sz="1600" dirty="0"/>
            <a:t>Monthly Mingle</a:t>
          </a:r>
        </a:p>
      </dgm:t>
    </dgm:pt>
    <dgm:pt modelId="{E618D08B-7F36-452F-82FE-7904B6E10790}" type="parTrans" cxnId="{9732D025-B467-4AE9-8211-18BDAF6B39D4}">
      <dgm:prSet/>
      <dgm:spPr/>
      <dgm:t>
        <a:bodyPr/>
        <a:lstStyle/>
        <a:p>
          <a:endParaRPr lang="en-US"/>
        </a:p>
      </dgm:t>
    </dgm:pt>
    <dgm:pt modelId="{79F599B6-5D4D-4715-845D-C03A9529CE51}" type="sibTrans" cxnId="{9732D025-B467-4AE9-8211-18BDAF6B39D4}">
      <dgm:prSet/>
      <dgm:spPr/>
      <dgm:t>
        <a:bodyPr/>
        <a:lstStyle/>
        <a:p>
          <a:endParaRPr lang="en-US"/>
        </a:p>
      </dgm:t>
    </dgm:pt>
    <dgm:pt modelId="{4BA7AA89-9786-441D-A1AB-AF5E120CA6FF}">
      <dgm:prSet phldrT="[Text]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March 19</a:t>
          </a:r>
          <a:r>
            <a: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th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@ 3:30pm</a:t>
          </a:r>
        </a:p>
        <a:p>
          <a:r>
            <a:rPr lang="en-US" sz="1600" dirty="0"/>
            <a:t>Get to Know Campus Tour @ Training Research &amp; Education for Environmental Occupations (TREEO)</a:t>
          </a:r>
        </a:p>
      </dgm:t>
    </dgm:pt>
    <dgm:pt modelId="{08B81C47-2DCA-473F-BC26-E2925697B63B}" type="parTrans" cxnId="{4F8613E1-3C11-4122-972F-E277A0B87590}">
      <dgm:prSet/>
      <dgm:spPr/>
      <dgm:t>
        <a:bodyPr/>
        <a:lstStyle/>
        <a:p>
          <a:endParaRPr lang="en-US"/>
        </a:p>
      </dgm:t>
    </dgm:pt>
    <dgm:pt modelId="{E0D07DCB-BA99-4E52-BA46-4071082EF4F8}" type="sibTrans" cxnId="{4F8613E1-3C11-4122-972F-E277A0B87590}">
      <dgm:prSet/>
      <dgm:spPr/>
      <dgm:t>
        <a:bodyPr/>
        <a:lstStyle/>
        <a:p>
          <a:endParaRPr lang="en-US"/>
        </a:p>
      </dgm:t>
    </dgm:pt>
    <dgm:pt modelId="{DF71D299-C2FF-4003-8277-5E75BDAE06BE}">
      <dgm:prSet phldrT="[Text]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March 31</a:t>
          </a:r>
          <a:r>
            <a: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st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@ 3pm</a:t>
          </a:r>
        </a:p>
        <a:p>
          <a:r>
            <a:rPr lang="en-US" sz="1600" dirty="0"/>
            <a:t>Employee Education Program</a:t>
          </a:r>
        </a:p>
        <a:p>
          <a:r>
            <a:rPr lang="en-US" sz="1600" dirty="0"/>
            <a:t>Overview &amp; Experiences</a:t>
          </a:r>
        </a:p>
      </dgm:t>
    </dgm:pt>
    <dgm:pt modelId="{42EEF4A0-0C1C-4383-855B-552C6FE14222}" type="parTrans" cxnId="{3530C157-19A1-424C-898F-8884193A7DB9}">
      <dgm:prSet/>
      <dgm:spPr/>
      <dgm:t>
        <a:bodyPr/>
        <a:lstStyle/>
        <a:p>
          <a:endParaRPr lang="en-US"/>
        </a:p>
      </dgm:t>
    </dgm:pt>
    <dgm:pt modelId="{32DEE19B-4312-4CD7-894D-850FBB618A41}" type="sibTrans" cxnId="{3530C157-19A1-424C-898F-8884193A7DB9}">
      <dgm:prSet/>
      <dgm:spPr/>
      <dgm:t>
        <a:bodyPr/>
        <a:lstStyle/>
        <a:p>
          <a:endParaRPr lang="en-US"/>
        </a:p>
      </dgm:t>
    </dgm:pt>
    <dgm:pt modelId="{2B29C4E2-5945-4B88-BB9E-D1091C1402C8}">
      <dgm:prSet phldrT="[Text]" custT="1"/>
      <dgm:spPr/>
      <dgm:t>
        <a:bodyPr/>
        <a:lstStyle/>
        <a:p>
          <a:pPr algn="ctr">
            <a:buNone/>
          </a:pPr>
          <a:r>
            <a:rPr lang="en-US" sz="1600" dirty="0"/>
            <a:t>connect with new colleagues from across campus!</a:t>
          </a:r>
        </a:p>
      </dgm:t>
    </dgm:pt>
    <dgm:pt modelId="{AD4F9C7C-4A08-4CFD-BEC7-BA36D6245920}" type="parTrans" cxnId="{29A1F18B-C1D2-4EFA-923D-34A92E261E4A}">
      <dgm:prSet/>
      <dgm:spPr/>
      <dgm:t>
        <a:bodyPr/>
        <a:lstStyle/>
        <a:p>
          <a:endParaRPr lang="en-US"/>
        </a:p>
      </dgm:t>
    </dgm:pt>
    <dgm:pt modelId="{D91E42B6-789A-4282-9CBB-BEBBABD891A3}" type="sibTrans" cxnId="{29A1F18B-C1D2-4EFA-923D-34A92E261E4A}">
      <dgm:prSet/>
      <dgm:spPr/>
      <dgm:t>
        <a:bodyPr/>
        <a:lstStyle/>
        <a:p>
          <a:endParaRPr lang="en-US"/>
        </a:p>
      </dgm:t>
    </dgm:pt>
    <dgm:pt modelId="{0E3AB375-F177-40FE-9D0B-E33C888BABE3}" type="pres">
      <dgm:prSet presAssocID="{1067B3D8-3FAC-4B74-9A1B-56AC47160B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6C33B-0815-44C7-9E3E-A7B70913E178}" type="pres">
      <dgm:prSet presAssocID="{0EEB7DDB-0A40-4220-8632-7A39B757D806}" presName="composite" presStyleCnt="0"/>
      <dgm:spPr/>
    </dgm:pt>
    <dgm:pt modelId="{1D88385A-25BF-48D5-9BC0-B607585E27C2}" type="pres">
      <dgm:prSet presAssocID="{0EEB7DDB-0A40-4220-8632-7A39B757D806}" presName="rect1" presStyleLbl="bgImgPlace1" presStyleIdx="0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110A7CAD-8E2F-4C63-839C-430BB1A3201C}" type="pres">
      <dgm:prSet presAssocID="{0EEB7DDB-0A40-4220-8632-7A39B757D806}" presName="wedgeRectCallout1" presStyleLbl="node1" presStyleIdx="0" presStyleCnt="3" custScaleY="177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83C00-7367-44C1-817F-C0B3B82F1621}" type="pres">
      <dgm:prSet presAssocID="{79F599B6-5D4D-4715-845D-C03A9529CE51}" presName="sibTrans" presStyleCnt="0"/>
      <dgm:spPr/>
    </dgm:pt>
    <dgm:pt modelId="{C6E05F67-FB53-403E-BB32-E5F8CFFF1D7E}" type="pres">
      <dgm:prSet presAssocID="{4BA7AA89-9786-441D-A1AB-AF5E120CA6FF}" presName="composite" presStyleCnt="0"/>
      <dgm:spPr/>
    </dgm:pt>
    <dgm:pt modelId="{2051514C-3614-47AD-8C27-E84FBDE15759}" type="pres">
      <dgm:prSet presAssocID="{4BA7AA89-9786-441D-A1AB-AF5E120CA6FF}" presName="rect1" presStyleLbl="bgImgPlac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1C8D9B3-6322-48B2-94CC-9FC7CD690F93}" type="pres">
      <dgm:prSet presAssocID="{4BA7AA89-9786-441D-A1AB-AF5E120CA6FF}" presName="wedgeRectCallout1" presStyleLbl="node1" presStyleIdx="1" presStyleCnt="3" custScaleX="105166" custScaleY="178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60C4F-62BE-449E-93F0-E6D779AE38DD}" type="pres">
      <dgm:prSet presAssocID="{E0D07DCB-BA99-4E52-BA46-4071082EF4F8}" presName="sibTrans" presStyleCnt="0"/>
      <dgm:spPr/>
    </dgm:pt>
    <dgm:pt modelId="{F238C565-E744-45D0-934A-8859E297FB5C}" type="pres">
      <dgm:prSet presAssocID="{DF71D299-C2FF-4003-8277-5E75BDAE06BE}" presName="composite" presStyleCnt="0"/>
      <dgm:spPr/>
    </dgm:pt>
    <dgm:pt modelId="{7B799B99-20EF-4BCE-A286-C1AC905D49C3}" type="pres">
      <dgm:prSet presAssocID="{DF71D299-C2FF-4003-8277-5E75BDAE06BE}" presName="rect1" presStyleLbl="bgImgPlace1" presStyleIdx="2" presStyleCnt="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944E9562-5371-4966-8F1A-10E4008868FE}" type="pres">
      <dgm:prSet presAssocID="{DF71D299-C2FF-4003-8277-5E75BDAE06BE}" presName="wedgeRectCallout1" presStyleLbl="node1" presStyleIdx="2" presStyleCnt="3" custScaleY="178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DB3FD-22FA-4C46-BB2B-DF93569AE78F}" type="presOf" srcId="{1067B3D8-3FAC-4B74-9A1B-56AC47160BB2}" destId="{0E3AB375-F177-40FE-9D0B-E33C888BABE3}" srcOrd="0" destOrd="0" presId="urn:microsoft.com/office/officeart/2008/layout/BendingPictureCaptionList"/>
    <dgm:cxn modelId="{8D574C21-33A1-4C58-9131-F3351D9DC660}" type="presOf" srcId="{DF71D299-C2FF-4003-8277-5E75BDAE06BE}" destId="{944E9562-5371-4966-8F1A-10E4008868FE}" srcOrd="0" destOrd="0" presId="urn:microsoft.com/office/officeart/2008/layout/BendingPictureCaptionList"/>
    <dgm:cxn modelId="{4F8613E1-3C11-4122-972F-E277A0B87590}" srcId="{1067B3D8-3FAC-4B74-9A1B-56AC47160BB2}" destId="{4BA7AA89-9786-441D-A1AB-AF5E120CA6FF}" srcOrd="1" destOrd="0" parTransId="{08B81C47-2DCA-473F-BC26-E2925697B63B}" sibTransId="{E0D07DCB-BA99-4E52-BA46-4071082EF4F8}"/>
    <dgm:cxn modelId="{7CC29C92-451C-4C3C-8268-315729F2E304}" type="presOf" srcId="{4BA7AA89-9786-441D-A1AB-AF5E120CA6FF}" destId="{41C8D9B3-6322-48B2-94CC-9FC7CD690F93}" srcOrd="0" destOrd="0" presId="urn:microsoft.com/office/officeart/2008/layout/BendingPictureCaptionList"/>
    <dgm:cxn modelId="{29A1F18B-C1D2-4EFA-923D-34A92E261E4A}" srcId="{0EEB7DDB-0A40-4220-8632-7A39B757D806}" destId="{2B29C4E2-5945-4B88-BB9E-D1091C1402C8}" srcOrd="0" destOrd="0" parTransId="{AD4F9C7C-4A08-4CFD-BEC7-BA36D6245920}" sibTransId="{D91E42B6-789A-4282-9CBB-BEBBABD891A3}"/>
    <dgm:cxn modelId="{35BD3836-9C10-41E7-BEA5-65030A6C16B0}" type="presOf" srcId="{0EEB7DDB-0A40-4220-8632-7A39B757D806}" destId="{110A7CAD-8E2F-4C63-839C-430BB1A3201C}" srcOrd="0" destOrd="0" presId="urn:microsoft.com/office/officeart/2008/layout/BendingPictureCaptionList"/>
    <dgm:cxn modelId="{3530C157-19A1-424C-898F-8884193A7DB9}" srcId="{1067B3D8-3FAC-4B74-9A1B-56AC47160BB2}" destId="{DF71D299-C2FF-4003-8277-5E75BDAE06BE}" srcOrd="2" destOrd="0" parTransId="{42EEF4A0-0C1C-4383-855B-552C6FE14222}" sibTransId="{32DEE19B-4312-4CD7-894D-850FBB618A41}"/>
    <dgm:cxn modelId="{DAD76E65-8CCA-495D-B6EE-B7D28D900464}" type="presOf" srcId="{2B29C4E2-5945-4B88-BB9E-D1091C1402C8}" destId="{110A7CAD-8E2F-4C63-839C-430BB1A3201C}" srcOrd="0" destOrd="1" presId="urn:microsoft.com/office/officeart/2008/layout/BendingPictureCaptionList"/>
    <dgm:cxn modelId="{9732D025-B467-4AE9-8211-18BDAF6B39D4}" srcId="{1067B3D8-3FAC-4B74-9A1B-56AC47160BB2}" destId="{0EEB7DDB-0A40-4220-8632-7A39B757D806}" srcOrd="0" destOrd="0" parTransId="{E618D08B-7F36-452F-82FE-7904B6E10790}" sibTransId="{79F599B6-5D4D-4715-845D-C03A9529CE51}"/>
    <dgm:cxn modelId="{A2605B4F-996B-4456-BD30-B29B2D34A735}" type="presParOf" srcId="{0E3AB375-F177-40FE-9D0B-E33C888BABE3}" destId="{C566C33B-0815-44C7-9E3E-A7B70913E178}" srcOrd="0" destOrd="0" presId="urn:microsoft.com/office/officeart/2008/layout/BendingPictureCaptionList"/>
    <dgm:cxn modelId="{306C4AE0-0E65-4F5A-91A3-644728C0D7A8}" type="presParOf" srcId="{C566C33B-0815-44C7-9E3E-A7B70913E178}" destId="{1D88385A-25BF-48D5-9BC0-B607585E27C2}" srcOrd="0" destOrd="0" presId="urn:microsoft.com/office/officeart/2008/layout/BendingPictureCaptionList"/>
    <dgm:cxn modelId="{5C2435C3-8F9F-4B07-B87D-9F36512C9D12}" type="presParOf" srcId="{C566C33B-0815-44C7-9E3E-A7B70913E178}" destId="{110A7CAD-8E2F-4C63-839C-430BB1A3201C}" srcOrd="1" destOrd="0" presId="urn:microsoft.com/office/officeart/2008/layout/BendingPictureCaptionList"/>
    <dgm:cxn modelId="{A3E621AD-0577-41CC-9801-D492707BF58C}" type="presParOf" srcId="{0E3AB375-F177-40FE-9D0B-E33C888BABE3}" destId="{90D83C00-7367-44C1-817F-C0B3B82F1621}" srcOrd="1" destOrd="0" presId="urn:microsoft.com/office/officeart/2008/layout/BendingPictureCaptionList"/>
    <dgm:cxn modelId="{020B1673-B9D1-4174-944E-6424158EAF9C}" type="presParOf" srcId="{0E3AB375-F177-40FE-9D0B-E33C888BABE3}" destId="{C6E05F67-FB53-403E-BB32-E5F8CFFF1D7E}" srcOrd="2" destOrd="0" presId="urn:microsoft.com/office/officeart/2008/layout/BendingPictureCaptionList"/>
    <dgm:cxn modelId="{FE6323A9-44D8-41A8-974F-410EDD239DFA}" type="presParOf" srcId="{C6E05F67-FB53-403E-BB32-E5F8CFFF1D7E}" destId="{2051514C-3614-47AD-8C27-E84FBDE15759}" srcOrd="0" destOrd="0" presId="urn:microsoft.com/office/officeart/2008/layout/BendingPictureCaptionList"/>
    <dgm:cxn modelId="{47F4272B-2134-4A55-92BA-E47E843254B9}" type="presParOf" srcId="{C6E05F67-FB53-403E-BB32-E5F8CFFF1D7E}" destId="{41C8D9B3-6322-48B2-94CC-9FC7CD690F93}" srcOrd="1" destOrd="0" presId="urn:microsoft.com/office/officeart/2008/layout/BendingPictureCaptionList"/>
    <dgm:cxn modelId="{35C7283B-6CCD-4018-A3B1-501B51372281}" type="presParOf" srcId="{0E3AB375-F177-40FE-9D0B-E33C888BABE3}" destId="{5B660C4F-62BE-449E-93F0-E6D779AE38DD}" srcOrd="3" destOrd="0" presId="urn:microsoft.com/office/officeart/2008/layout/BendingPictureCaptionList"/>
    <dgm:cxn modelId="{CEAB6ED9-A9DD-40F5-A504-D1AB6B4A34F2}" type="presParOf" srcId="{0E3AB375-F177-40FE-9D0B-E33C888BABE3}" destId="{F238C565-E744-45D0-934A-8859E297FB5C}" srcOrd="4" destOrd="0" presId="urn:microsoft.com/office/officeart/2008/layout/BendingPictureCaptionList"/>
    <dgm:cxn modelId="{B3A9DDED-81B8-4E65-A4FF-AFDF4ECD4FC0}" type="presParOf" srcId="{F238C565-E744-45D0-934A-8859E297FB5C}" destId="{7B799B99-20EF-4BCE-A286-C1AC905D49C3}" srcOrd="0" destOrd="0" presId="urn:microsoft.com/office/officeart/2008/layout/BendingPictureCaptionList"/>
    <dgm:cxn modelId="{D894E759-F988-41EA-ACA7-A2B7FCE336A8}" type="presParOf" srcId="{F238C565-E744-45D0-934A-8859E297FB5C}" destId="{944E9562-5371-4966-8F1A-10E4008868FE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2C9A6-6251-4906-8A58-FDE5F489826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9987F5C-636A-4F58-80CA-40D97E008A2D}">
      <dgm:prSet phldrT="[Text]" custT="1"/>
      <dgm:spPr>
        <a:solidFill>
          <a:srgbClr val="03326E"/>
        </a:solidFill>
        <a:ln w="25400">
          <a:solidFill>
            <a:schemeClr val="accent2"/>
          </a:solidFill>
        </a:ln>
      </dgm:spPr>
      <dgm:t>
        <a:bodyPr/>
        <a:lstStyle/>
        <a:p>
          <a:r>
            <a:rPr lang="en-US" sz="2200" dirty="0"/>
            <a:t>Review Research</a:t>
          </a:r>
        </a:p>
      </dgm:t>
    </dgm:pt>
    <dgm:pt modelId="{9321C61A-2BEC-48D3-8AD4-850027E6CD3E}" type="parTrans" cxnId="{4D2AE9F8-4DE1-407E-82CC-0AFE9B907557}">
      <dgm:prSet/>
      <dgm:spPr/>
      <dgm:t>
        <a:bodyPr/>
        <a:lstStyle/>
        <a:p>
          <a:endParaRPr lang="en-US"/>
        </a:p>
      </dgm:t>
    </dgm:pt>
    <dgm:pt modelId="{02DCC7E4-9D42-49F8-8146-923D36407414}" type="sibTrans" cxnId="{4D2AE9F8-4DE1-407E-82CC-0AFE9B907557}">
      <dgm:prSet/>
      <dgm:spPr/>
      <dgm:t>
        <a:bodyPr/>
        <a:lstStyle/>
        <a:p>
          <a:endParaRPr lang="en-US"/>
        </a:p>
      </dgm:t>
    </dgm:pt>
    <dgm:pt modelId="{65F03893-0138-467F-B7D3-2A5B5D855B1B}">
      <dgm:prSet phldrT="[Text]" custT="1"/>
      <dgm:spPr>
        <a:solidFill>
          <a:srgbClr val="03326E"/>
        </a:solidFill>
        <a:ln w="25400">
          <a:solidFill>
            <a:schemeClr val="accent2"/>
          </a:solidFill>
        </a:ln>
      </dgm:spPr>
      <dgm:t>
        <a:bodyPr/>
        <a:lstStyle/>
        <a:p>
          <a:r>
            <a:rPr lang="en-US" sz="2200" dirty="0"/>
            <a:t>Conduct Focus Groups</a:t>
          </a:r>
        </a:p>
      </dgm:t>
    </dgm:pt>
    <dgm:pt modelId="{A3F45389-3268-46B0-972C-02B8264D2508}" type="parTrans" cxnId="{F33EB2B4-3001-487D-8094-5A4631FE9DF7}">
      <dgm:prSet/>
      <dgm:spPr/>
      <dgm:t>
        <a:bodyPr/>
        <a:lstStyle/>
        <a:p>
          <a:endParaRPr lang="en-US"/>
        </a:p>
      </dgm:t>
    </dgm:pt>
    <dgm:pt modelId="{7551B7CF-887E-4F1A-A5DD-5C513D185F36}" type="sibTrans" cxnId="{F33EB2B4-3001-487D-8094-5A4631FE9DF7}">
      <dgm:prSet/>
      <dgm:spPr/>
      <dgm:t>
        <a:bodyPr/>
        <a:lstStyle/>
        <a:p>
          <a:endParaRPr lang="en-US"/>
        </a:p>
      </dgm:t>
    </dgm:pt>
    <dgm:pt modelId="{C57E18E6-53D5-4DCA-B9A8-92FB96129DE1}">
      <dgm:prSet phldrT="[Text]" custT="1"/>
      <dgm:spPr>
        <a:solidFill>
          <a:srgbClr val="03326E"/>
        </a:solidFill>
        <a:ln w="25400">
          <a:solidFill>
            <a:schemeClr val="accent2"/>
          </a:solidFill>
        </a:ln>
      </dgm:spPr>
      <dgm:t>
        <a:bodyPr/>
        <a:lstStyle/>
        <a:p>
          <a:r>
            <a:rPr lang="en-US" sz="2200" dirty="0"/>
            <a:t>Send Surveys</a:t>
          </a:r>
        </a:p>
      </dgm:t>
    </dgm:pt>
    <dgm:pt modelId="{A2092F15-9545-42CE-90CA-0C3F0CEA760A}" type="parTrans" cxnId="{F53CAF0D-A614-4217-AD5D-D72B9F393FDF}">
      <dgm:prSet/>
      <dgm:spPr/>
      <dgm:t>
        <a:bodyPr/>
        <a:lstStyle/>
        <a:p>
          <a:endParaRPr lang="en-US"/>
        </a:p>
      </dgm:t>
    </dgm:pt>
    <dgm:pt modelId="{8EC298D0-7B30-4F13-A01A-BB418C24167A}" type="sibTrans" cxnId="{F53CAF0D-A614-4217-AD5D-D72B9F393FDF}">
      <dgm:prSet/>
      <dgm:spPr/>
      <dgm:t>
        <a:bodyPr/>
        <a:lstStyle/>
        <a:p>
          <a:endParaRPr lang="en-US"/>
        </a:p>
      </dgm:t>
    </dgm:pt>
    <dgm:pt modelId="{08B04263-6876-4877-BA17-795138F5FB5D}">
      <dgm:prSet custT="1"/>
      <dgm:spPr>
        <a:solidFill>
          <a:srgbClr val="03326E"/>
        </a:solidFill>
        <a:ln w="25400">
          <a:solidFill>
            <a:schemeClr val="accent2"/>
          </a:solidFill>
        </a:ln>
      </dgm:spPr>
      <dgm:t>
        <a:bodyPr/>
        <a:lstStyle/>
        <a:p>
          <a:r>
            <a:rPr lang="en-US" sz="2200" dirty="0"/>
            <a:t>Design Competency Model</a:t>
          </a:r>
        </a:p>
      </dgm:t>
    </dgm:pt>
    <dgm:pt modelId="{E029A54C-AE27-43BB-9519-0F7F57E4ECAC}" type="parTrans" cxnId="{0ED849ED-0DC9-407A-924F-5B45E08EDC49}">
      <dgm:prSet/>
      <dgm:spPr/>
      <dgm:t>
        <a:bodyPr/>
        <a:lstStyle/>
        <a:p>
          <a:endParaRPr lang="en-US"/>
        </a:p>
      </dgm:t>
    </dgm:pt>
    <dgm:pt modelId="{07084994-9196-4A40-93A7-26CBE540AAC7}" type="sibTrans" cxnId="{0ED849ED-0DC9-407A-924F-5B45E08EDC49}">
      <dgm:prSet/>
      <dgm:spPr/>
      <dgm:t>
        <a:bodyPr/>
        <a:lstStyle/>
        <a:p>
          <a:endParaRPr lang="en-US"/>
        </a:p>
      </dgm:t>
    </dgm:pt>
    <dgm:pt modelId="{90C515CE-720A-4F6E-82D8-76535948E7D0}">
      <dgm:prSet custT="1"/>
      <dgm:spPr>
        <a:solidFill>
          <a:srgbClr val="03326E"/>
        </a:solidFill>
        <a:ln w="25400">
          <a:solidFill>
            <a:schemeClr val="accent2"/>
          </a:solidFill>
        </a:ln>
      </dgm:spPr>
      <dgm:t>
        <a:bodyPr/>
        <a:lstStyle/>
        <a:p>
          <a:r>
            <a:rPr lang="en-US" sz="2200" dirty="0"/>
            <a:t>Align Resources</a:t>
          </a:r>
        </a:p>
      </dgm:t>
    </dgm:pt>
    <dgm:pt modelId="{89E48D3D-544B-47D4-9228-9B9285DF9872}" type="parTrans" cxnId="{FB78210A-B899-4D58-B6F4-46ADACAAB999}">
      <dgm:prSet/>
      <dgm:spPr/>
      <dgm:t>
        <a:bodyPr/>
        <a:lstStyle/>
        <a:p>
          <a:endParaRPr lang="en-US"/>
        </a:p>
      </dgm:t>
    </dgm:pt>
    <dgm:pt modelId="{BBA3F28B-92CE-4952-9BE4-004B3DBC2573}" type="sibTrans" cxnId="{FB78210A-B899-4D58-B6F4-46ADACAAB999}">
      <dgm:prSet/>
      <dgm:spPr/>
      <dgm:t>
        <a:bodyPr/>
        <a:lstStyle/>
        <a:p>
          <a:endParaRPr lang="en-US"/>
        </a:p>
      </dgm:t>
    </dgm:pt>
    <dgm:pt modelId="{637015DF-6AFD-4F25-AF31-A343CECBBC87}" type="pres">
      <dgm:prSet presAssocID="{6B72C9A6-6251-4906-8A58-FDE5F4898268}" presName="CompostProcess" presStyleCnt="0">
        <dgm:presLayoutVars>
          <dgm:dir/>
          <dgm:resizeHandles val="exact"/>
        </dgm:presLayoutVars>
      </dgm:prSet>
      <dgm:spPr/>
    </dgm:pt>
    <dgm:pt modelId="{6B9BAFEF-E77B-4486-9626-A2BC1DAF2203}" type="pres">
      <dgm:prSet presAssocID="{6B72C9A6-6251-4906-8A58-FDE5F4898268}" presName="arrow" presStyleLbl="bgShp" presStyleIdx="0" presStyleCnt="1"/>
      <dgm:spPr>
        <a:solidFill>
          <a:srgbClr val="D0F4F9"/>
        </a:solidFill>
      </dgm:spPr>
    </dgm:pt>
    <dgm:pt modelId="{1D27EA29-25AC-4E29-AAB2-46C2CE531CF1}" type="pres">
      <dgm:prSet presAssocID="{6B72C9A6-6251-4906-8A58-FDE5F4898268}" presName="linearProcess" presStyleCnt="0"/>
      <dgm:spPr/>
    </dgm:pt>
    <dgm:pt modelId="{A50D1642-C477-4DD1-91F5-E60CE5D22CCB}" type="pres">
      <dgm:prSet presAssocID="{89987F5C-636A-4F58-80CA-40D97E008A2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4544D-4360-45BB-A928-86D31F6BC433}" type="pres">
      <dgm:prSet presAssocID="{02DCC7E4-9D42-49F8-8146-923D36407414}" presName="sibTrans" presStyleCnt="0"/>
      <dgm:spPr/>
    </dgm:pt>
    <dgm:pt modelId="{E9DCDC57-9585-49DE-A5DA-3BC289366D3C}" type="pres">
      <dgm:prSet presAssocID="{65F03893-0138-467F-B7D3-2A5B5D855B1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6B032-84F2-445D-AE0F-BCC5B5C29EBE}" type="pres">
      <dgm:prSet presAssocID="{7551B7CF-887E-4F1A-A5DD-5C513D185F36}" presName="sibTrans" presStyleCnt="0"/>
      <dgm:spPr/>
    </dgm:pt>
    <dgm:pt modelId="{687EAAFD-ED63-45E9-9C87-A9063D6E6308}" type="pres">
      <dgm:prSet presAssocID="{C57E18E6-53D5-4DCA-B9A8-92FB96129DE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D4BDF-514B-45FB-81E9-7A56D88B3952}" type="pres">
      <dgm:prSet presAssocID="{8EC298D0-7B30-4F13-A01A-BB418C24167A}" presName="sibTrans" presStyleCnt="0"/>
      <dgm:spPr/>
    </dgm:pt>
    <dgm:pt modelId="{9DD1FF8D-3BB6-46A6-A4DA-8F00128A36B1}" type="pres">
      <dgm:prSet presAssocID="{08B04263-6876-4877-BA17-795138F5FB5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5EB0B-C5A3-4DE2-8BC0-4FACB64870DE}" type="pres">
      <dgm:prSet presAssocID="{07084994-9196-4A40-93A7-26CBE540AAC7}" presName="sibTrans" presStyleCnt="0"/>
      <dgm:spPr/>
    </dgm:pt>
    <dgm:pt modelId="{D7BE7C3C-664B-4F79-A0AD-2A78178CE833}" type="pres">
      <dgm:prSet presAssocID="{90C515CE-720A-4F6E-82D8-76535948E7D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B837AC-19F8-4D07-8B0B-FEC18E2BC92B}" type="presOf" srcId="{90C515CE-720A-4F6E-82D8-76535948E7D0}" destId="{D7BE7C3C-664B-4F79-A0AD-2A78178CE833}" srcOrd="0" destOrd="0" presId="urn:microsoft.com/office/officeart/2005/8/layout/hProcess9"/>
    <dgm:cxn modelId="{8A2A8555-945D-4B95-A3C3-034469FCDC26}" type="presOf" srcId="{08B04263-6876-4877-BA17-795138F5FB5D}" destId="{9DD1FF8D-3BB6-46A6-A4DA-8F00128A36B1}" srcOrd="0" destOrd="0" presId="urn:microsoft.com/office/officeart/2005/8/layout/hProcess9"/>
    <dgm:cxn modelId="{FB78210A-B899-4D58-B6F4-46ADACAAB999}" srcId="{6B72C9A6-6251-4906-8A58-FDE5F4898268}" destId="{90C515CE-720A-4F6E-82D8-76535948E7D0}" srcOrd="4" destOrd="0" parTransId="{89E48D3D-544B-47D4-9228-9B9285DF9872}" sibTransId="{BBA3F28B-92CE-4952-9BE4-004B3DBC2573}"/>
    <dgm:cxn modelId="{F53CAF0D-A614-4217-AD5D-D72B9F393FDF}" srcId="{6B72C9A6-6251-4906-8A58-FDE5F4898268}" destId="{C57E18E6-53D5-4DCA-B9A8-92FB96129DE1}" srcOrd="2" destOrd="0" parTransId="{A2092F15-9545-42CE-90CA-0C3F0CEA760A}" sibTransId="{8EC298D0-7B30-4F13-A01A-BB418C24167A}"/>
    <dgm:cxn modelId="{E84AB653-D378-4005-BFD5-AFA5D4552761}" type="presOf" srcId="{6B72C9A6-6251-4906-8A58-FDE5F4898268}" destId="{637015DF-6AFD-4F25-AF31-A343CECBBC87}" srcOrd="0" destOrd="0" presId="urn:microsoft.com/office/officeart/2005/8/layout/hProcess9"/>
    <dgm:cxn modelId="{F33EB2B4-3001-487D-8094-5A4631FE9DF7}" srcId="{6B72C9A6-6251-4906-8A58-FDE5F4898268}" destId="{65F03893-0138-467F-B7D3-2A5B5D855B1B}" srcOrd="1" destOrd="0" parTransId="{A3F45389-3268-46B0-972C-02B8264D2508}" sibTransId="{7551B7CF-887E-4F1A-A5DD-5C513D185F36}"/>
    <dgm:cxn modelId="{4D2AE9F8-4DE1-407E-82CC-0AFE9B907557}" srcId="{6B72C9A6-6251-4906-8A58-FDE5F4898268}" destId="{89987F5C-636A-4F58-80CA-40D97E008A2D}" srcOrd="0" destOrd="0" parTransId="{9321C61A-2BEC-48D3-8AD4-850027E6CD3E}" sibTransId="{02DCC7E4-9D42-49F8-8146-923D36407414}"/>
    <dgm:cxn modelId="{152EC3B6-3A74-43AF-A95C-168AE274ABFF}" type="presOf" srcId="{C57E18E6-53D5-4DCA-B9A8-92FB96129DE1}" destId="{687EAAFD-ED63-45E9-9C87-A9063D6E6308}" srcOrd="0" destOrd="0" presId="urn:microsoft.com/office/officeart/2005/8/layout/hProcess9"/>
    <dgm:cxn modelId="{0ED849ED-0DC9-407A-924F-5B45E08EDC49}" srcId="{6B72C9A6-6251-4906-8A58-FDE5F4898268}" destId="{08B04263-6876-4877-BA17-795138F5FB5D}" srcOrd="3" destOrd="0" parTransId="{E029A54C-AE27-43BB-9519-0F7F57E4ECAC}" sibTransId="{07084994-9196-4A40-93A7-26CBE540AAC7}"/>
    <dgm:cxn modelId="{B7A5CB4C-C84E-4431-8D8A-8BE3A8A587B3}" type="presOf" srcId="{89987F5C-636A-4F58-80CA-40D97E008A2D}" destId="{A50D1642-C477-4DD1-91F5-E60CE5D22CCB}" srcOrd="0" destOrd="0" presId="urn:microsoft.com/office/officeart/2005/8/layout/hProcess9"/>
    <dgm:cxn modelId="{FC6957D6-FB67-462B-8F03-782651494739}" type="presOf" srcId="{65F03893-0138-467F-B7D3-2A5B5D855B1B}" destId="{E9DCDC57-9585-49DE-A5DA-3BC289366D3C}" srcOrd="0" destOrd="0" presId="urn:microsoft.com/office/officeart/2005/8/layout/hProcess9"/>
    <dgm:cxn modelId="{D9A7B5EE-5A7B-415F-8334-4E7E9E5738F1}" type="presParOf" srcId="{637015DF-6AFD-4F25-AF31-A343CECBBC87}" destId="{6B9BAFEF-E77B-4486-9626-A2BC1DAF2203}" srcOrd="0" destOrd="0" presId="urn:microsoft.com/office/officeart/2005/8/layout/hProcess9"/>
    <dgm:cxn modelId="{2B43A1D0-4DFF-479A-9D92-AE63AEAD9CAD}" type="presParOf" srcId="{637015DF-6AFD-4F25-AF31-A343CECBBC87}" destId="{1D27EA29-25AC-4E29-AAB2-46C2CE531CF1}" srcOrd="1" destOrd="0" presId="urn:microsoft.com/office/officeart/2005/8/layout/hProcess9"/>
    <dgm:cxn modelId="{C1F6D825-CA93-45CE-8E8B-C5613D1C649A}" type="presParOf" srcId="{1D27EA29-25AC-4E29-AAB2-46C2CE531CF1}" destId="{A50D1642-C477-4DD1-91F5-E60CE5D22CCB}" srcOrd="0" destOrd="0" presId="urn:microsoft.com/office/officeart/2005/8/layout/hProcess9"/>
    <dgm:cxn modelId="{80ACCCB7-996E-4EF2-A466-FD5A304F1995}" type="presParOf" srcId="{1D27EA29-25AC-4E29-AAB2-46C2CE531CF1}" destId="{2194544D-4360-45BB-A928-86D31F6BC433}" srcOrd="1" destOrd="0" presId="urn:microsoft.com/office/officeart/2005/8/layout/hProcess9"/>
    <dgm:cxn modelId="{C93B2773-3874-4319-9D56-1D0C98AD2582}" type="presParOf" srcId="{1D27EA29-25AC-4E29-AAB2-46C2CE531CF1}" destId="{E9DCDC57-9585-49DE-A5DA-3BC289366D3C}" srcOrd="2" destOrd="0" presId="urn:microsoft.com/office/officeart/2005/8/layout/hProcess9"/>
    <dgm:cxn modelId="{3FBE8CCD-8E90-4133-B384-3F81F0191F0F}" type="presParOf" srcId="{1D27EA29-25AC-4E29-AAB2-46C2CE531CF1}" destId="{4886B032-84F2-445D-AE0F-BCC5B5C29EBE}" srcOrd="3" destOrd="0" presId="urn:microsoft.com/office/officeart/2005/8/layout/hProcess9"/>
    <dgm:cxn modelId="{C88D7550-396B-43F6-B1D8-DA392D666F25}" type="presParOf" srcId="{1D27EA29-25AC-4E29-AAB2-46C2CE531CF1}" destId="{687EAAFD-ED63-45E9-9C87-A9063D6E6308}" srcOrd="4" destOrd="0" presId="urn:microsoft.com/office/officeart/2005/8/layout/hProcess9"/>
    <dgm:cxn modelId="{944DFE6C-2DD6-4C90-B2A7-62C1F71BA153}" type="presParOf" srcId="{1D27EA29-25AC-4E29-AAB2-46C2CE531CF1}" destId="{C08D4BDF-514B-45FB-81E9-7A56D88B3952}" srcOrd="5" destOrd="0" presId="urn:microsoft.com/office/officeart/2005/8/layout/hProcess9"/>
    <dgm:cxn modelId="{9E74F19E-B82A-48B9-9DE7-391C52AA0482}" type="presParOf" srcId="{1D27EA29-25AC-4E29-AAB2-46C2CE531CF1}" destId="{9DD1FF8D-3BB6-46A6-A4DA-8F00128A36B1}" srcOrd="6" destOrd="0" presId="urn:microsoft.com/office/officeart/2005/8/layout/hProcess9"/>
    <dgm:cxn modelId="{EB2D299C-5221-40E8-B51D-E9BF7F2B276F}" type="presParOf" srcId="{1D27EA29-25AC-4E29-AAB2-46C2CE531CF1}" destId="{1A95EB0B-C5A3-4DE2-8BC0-4FACB64870DE}" srcOrd="7" destOrd="0" presId="urn:microsoft.com/office/officeart/2005/8/layout/hProcess9"/>
    <dgm:cxn modelId="{1AA8964B-E369-41E3-B0E5-88898861DCDF}" type="presParOf" srcId="{1D27EA29-25AC-4E29-AAB2-46C2CE531CF1}" destId="{D7BE7C3C-664B-4F79-A0AD-2A78178CE83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8385A-25BF-48D5-9BC0-B607585E27C2}">
      <dsp:nvSpPr>
        <dsp:cNvPr id="0" name=""/>
        <dsp:cNvSpPr/>
      </dsp:nvSpPr>
      <dsp:spPr>
        <a:xfrm>
          <a:off x="2712" y="905687"/>
          <a:ext cx="2686608" cy="21492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A7CAD-8E2F-4C63-839C-430BB1A3201C}">
      <dsp:nvSpPr>
        <dsp:cNvPr id="0" name=""/>
        <dsp:cNvSpPr/>
      </dsp:nvSpPr>
      <dsp:spPr>
        <a:xfrm>
          <a:off x="244507" y="2547607"/>
          <a:ext cx="2391081" cy="133712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March 18</a:t>
          </a:r>
          <a:r>
            <a:rPr lang="en-US" sz="16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th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@ 5:30pm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Monthly Mingle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connect with new colleagues from across campus!</a:t>
          </a:r>
        </a:p>
      </dsp:txBody>
      <dsp:txXfrm>
        <a:off x="244507" y="2547607"/>
        <a:ext cx="2391081" cy="1337124"/>
      </dsp:txXfrm>
    </dsp:sp>
    <dsp:sp modelId="{2051514C-3614-47AD-8C27-E84FBDE15759}">
      <dsp:nvSpPr>
        <dsp:cNvPr id="0" name=""/>
        <dsp:cNvSpPr/>
      </dsp:nvSpPr>
      <dsp:spPr>
        <a:xfrm>
          <a:off x="2957981" y="904451"/>
          <a:ext cx="2686608" cy="21492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C8D9B3-6322-48B2-94CC-9FC7CD690F93}">
      <dsp:nvSpPr>
        <dsp:cNvPr id="0" name=""/>
        <dsp:cNvSpPr/>
      </dsp:nvSpPr>
      <dsp:spPr>
        <a:xfrm>
          <a:off x="3138014" y="2543901"/>
          <a:ext cx="2514604" cy="134206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March 19</a:t>
          </a:r>
          <a:r>
            <a:rPr lang="en-US" sz="16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th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@ 3:30pm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Get to Know Campus Tour @ Training Research &amp; Education for Environmental Occupations (TREEO)</a:t>
          </a:r>
        </a:p>
      </dsp:txBody>
      <dsp:txXfrm>
        <a:off x="3138014" y="2543901"/>
        <a:ext cx="2514604" cy="1342067"/>
      </dsp:txXfrm>
    </dsp:sp>
    <dsp:sp modelId="{7B799B99-20EF-4BCE-A286-C1AC905D49C3}">
      <dsp:nvSpPr>
        <dsp:cNvPr id="0" name=""/>
        <dsp:cNvSpPr/>
      </dsp:nvSpPr>
      <dsp:spPr>
        <a:xfrm>
          <a:off x="5921279" y="904451"/>
          <a:ext cx="2686608" cy="214928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4E9562-5371-4966-8F1A-10E4008868FE}">
      <dsp:nvSpPr>
        <dsp:cNvPr id="0" name=""/>
        <dsp:cNvSpPr/>
      </dsp:nvSpPr>
      <dsp:spPr>
        <a:xfrm>
          <a:off x="6163074" y="2543901"/>
          <a:ext cx="2391081" cy="134206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March 31</a:t>
          </a:r>
          <a:r>
            <a:rPr lang="en-US" sz="16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st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@ 3pm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Employee Education Program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Overview &amp; Experiences</a:t>
          </a:r>
        </a:p>
      </dsp:txBody>
      <dsp:txXfrm>
        <a:off x="6163074" y="2543901"/>
        <a:ext cx="2391081" cy="1342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BAFEF-E77B-4486-9626-A2BC1DAF2203}">
      <dsp:nvSpPr>
        <dsp:cNvPr id="0" name=""/>
        <dsp:cNvSpPr/>
      </dsp:nvSpPr>
      <dsp:spPr>
        <a:xfrm>
          <a:off x="750873" y="0"/>
          <a:ext cx="8509898" cy="3496454"/>
        </a:xfrm>
        <a:prstGeom prst="rightArrow">
          <a:avLst/>
        </a:prstGeom>
        <a:solidFill>
          <a:srgbClr val="D0F4F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D1642-C477-4DD1-91F5-E60CE5D22CCB}">
      <dsp:nvSpPr>
        <dsp:cNvPr id="0" name=""/>
        <dsp:cNvSpPr/>
      </dsp:nvSpPr>
      <dsp:spPr>
        <a:xfrm>
          <a:off x="2933" y="1048936"/>
          <a:ext cx="1765725" cy="1398581"/>
        </a:xfrm>
        <a:prstGeom prst="roundRect">
          <a:avLst/>
        </a:prstGeom>
        <a:solidFill>
          <a:srgbClr val="03326E"/>
        </a:solidFill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Review Research</a:t>
          </a:r>
        </a:p>
      </dsp:txBody>
      <dsp:txXfrm>
        <a:off x="71206" y="1117209"/>
        <a:ext cx="1629179" cy="1262035"/>
      </dsp:txXfrm>
    </dsp:sp>
    <dsp:sp modelId="{E9DCDC57-9585-49DE-A5DA-3BC289366D3C}">
      <dsp:nvSpPr>
        <dsp:cNvPr id="0" name=""/>
        <dsp:cNvSpPr/>
      </dsp:nvSpPr>
      <dsp:spPr>
        <a:xfrm>
          <a:off x="2062946" y="1048936"/>
          <a:ext cx="1765725" cy="1398581"/>
        </a:xfrm>
        <a:prstGeom prst="roundRect">
          <a:avLst/>
        </a:prstGeom>
        <a:solidFill>
          <a:srgbClr val="03326E"/>
        </a:solidFill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Conduct Focus Groups</a:t>
          </a:r>
        </a:p>
      </dsp:txBody>
      <dsp:txXfrm>
        <a:off x="2131219" y="1117209"/>
        <a:ext cx="1629179" cy="1262035"/>
      </dsp:txXfrm>
    </dsp:sp>
    <dsp:sp modelId="{687EAAFD-ED63-45E9-9C87-A9063D6E6308}">
      <dsp:nvSpPr>
        <dsp:cNvPr id="0" name=""/>
        <dsp:cNvSpPr/>
      </dsp:nvSpPr>
      <dsp:spPr>
        <a:xfrm>
          <a:off x="4122959" y="1048936"/>
          <a:ext cx="1765725" cy="1398581"/>
        </a:xfrm>
        <a:prstGeom prst="roundRect">
          <a:avLst/>
        </a:prstGeom>
        <a:solidFill>
          <a:srgbClr val="03326E"/>
        </a:solidFill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Send Surveys</a:t>
          </a:r>
        </a:p>
      </dsp:txBody>
      <dsp:txXfrm>
        <a:off x="4191232" y="1117209"/>
        <a:ext cx="1629179" cy="1262035"/>
      </dsp:txXfrm>
    </dsp:sp>
    <dsp:sp modelId="{9DD1FF8D-3BB6-46A6-A4DA-8F00128A36B1}">
      <dsp:nvSpPr>
        <dsp:cNvPr id="0" name=""/>
        <dsp:cNvSpPr/>
      </dsp:nvSpPr>
      <dsp:spPr>
        <a:xfrm>
          <a:off x="6182972" y="1048936"/>
          <a:ext cx="1765725" cy="1398581"/>
        </a:xfrm>
        <a:prstGeom prst="roundRect">
          <a:avLst/>
        </a:prstGeom>
        <a:solidFill>
          <a:srgbClr val="03326E"/>
        </a:solidFill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Design Competency Model</a:t>
          </a:r>
        </a:p>
      </dsp:txBody>
      <dsp:txXfrm>
        <a:off x="6251245" y="1117209"/>
        <a:ext cx="1629179" cy="1262035"/>
      </dsp:txXfrm>
    </dsp:sp>
    <dsp:sp modelId="{D7BE7C3C-664B-4F79-A0AD-2A78178CE833}">
      <dsp:nvSpPr>
        <dsp:cNvPr id="0" name=""/>
        <dsp:cNvSpPr/>
      </dsp:nvSpPr>
      <dsp:spPr>
        <a:xfrm>
          <a:off x="8242986" y="1048936"/>
          <a:ext cx="1765725" cy="1398581"/>
        </a:xfrm>
        <a:prstGeom prst="roundRect">
          <a:avLst/>
        </a:prstGeom>
        <a:solidFill>
          <a:srgbClr val="03326E"/>
        </a:solidFill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Align Resources</a:t>
          </a:r>
        </a:p>
      </dsp:txBody>
      <dsp:txXfrm>
        <a:off x="8311259" y="1117209"/>
        <a:ext cx="1629179" cy="1262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7C9419-65CE-4FD7-A936-319F3A4AEB7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3BCD7C5-17EC-4245-A808-3E160E6209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Annual Training</a:t>
            </a:r>
            <a:r>
              <a:rPr lang="en-US" baseline="0" dirty="0"/>
              <a:t> for anyone working in association with youth activities.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719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work closely</a:t>
            </a:r>
            <a:r>
              <a:rPr lang="en-US" baseline="0" dirty="0"/>
              <a:t> with UFHR on this process to make sure people know where to go and how to get background checks. </a:t>
            </a:r>
          </a:p>
          <a:p>
            <a:endParaRPr lang="en-US" baseline="0" dirty="0"/>
          </a:p>
          <a:p>
            <a:r>
              <a:rPr lang="en-US" baseline="0" dirty="0"/>
              <a:t>We are notified if someone if pinged and can no longer work with youth activities.</a:t>
            </a:r>
          </a:p>
          <a:p>
            <a:endParaRPr lang="en-US" baseline="0" dirty="0"/>
          </a:p>
          <a:p>
            <a:r>
              <a:rPr lang="en-US" baseline="0" dirty="0"/>
              <a:t>We do not see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109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 2012, Florida enacted what at least many refer to as the one of the toughest child abuse reporting law in the nation. 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The new provisions impose financial and criminal implications for universities and individuals who deliberately fail to report known or suspected child abuse.  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This is the $1 million dollar fine and  Individuals who fail to report can be charged with a third degree felony which includes jail time.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More information related to this law and recommended steps for reporting child abuse can be found in the youth protection training and on our website. 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By being aware of these type of provisions, employees will be better prepared to comply with their legal obligations and detect, prevent, and respond to instances of child abuse.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112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 2012, Florida enacted what at least many refer to as the one of the toughest child abuse reporting law in the nation. 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The new provisions impose financial and criminal implications for universities and individuals who deliberately fail to report known or suspected child abuse.  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This is the $1 million dollar fine and  Individuals who fail to report can be charged with a third degree felony which includes jail time.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More information related to this law and recommended steps for reporting child abuse can be found in the youth protection training and on our website.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855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558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255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892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0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136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40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70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94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080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1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692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293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980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0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E7652-46AF-4259-BAE2-54978EA07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GM all – Thank you for having me over. </a:t>
            </a:r>
          </a:p>
          <a:p>
            <a:endParaRPr lang="en-US" dirty="0"/>
          </a:p>
          <a:p>
            <a:r>
              <a:rPr lang="en-US" dirty="0"/>
              <a:t>I wanted to take a few minutes to get in front of you before the peak of the camps and conferences season to share a few key reminders related to the office of youth conference services.</a:t>
            </a:r>
          </a:p>
          <a:p>
            <a:endParaRPr lang="en-US" dirty="0"/>
          </a:p>
          <a:p>
            <a:r>
              <a:rPr lang="en-US" baseline="0" dirty="0"/>
              <a:t>My name is Carolynn Komanski, and today </a:t>
            </a:r>
            <a:r>
              <a:rPr lang="en-US" dirty="0"/>
              <a:t>… I’ll briefly touch on the overall scope of the office, and then provide a summary of pre-program requirements as well as some of the processes involved in meeting such requirements.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05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scope of the office revolves around 3 central themes and those are:</a:t>
            </a:r>
          </a:p>
          <a:p>
            <a:endParaRPr lang="en-US" dirty="0"/>
          </a:p>
          <a:p>
            <a:pPr defTabSz="931774">
              <a:defRPr/>
            </a:pPr>
            <a:r>
              <a:rPr lang="en-US" dirty="0"/>
              <a:t>ED –</a:t>
            </a:r>
            <a:r>
              <a:rPr lang="en-US" baseline="0" dirty="0"/>
              <a:t> </a:t>
            </a:r>
            <a:r>
              <a:rPr lang="en-US" dirty="0"/>
              <a:t>We develop and deliver educational resources on youth protection strategies, applicable policies and laws, and mandatory reporting requirements.</a:t>
            </a:r>
          </a:p>
          <a:p>
            <a:endParaRPr lang="en-US" dirty="0"/>
          </a:p>
          <a:p>
            <a:r>
              <a:rPr lang="en-US" dirty="0"/>
              <a:t>Tracking – We equip youth programs with a vehicle to centrally track youth activities and those involved. </a:t>
            </a:r>
          </a:p>
          <a:p>
            <a:endParaRPr lang="en-US" dirty="0"/>
          </a:p>
          <a:p>
            <a:pPr defTabSz="931774">
              <a:defRPr/>
            </a:pPr>
            <a:r>
              <a:rPr lang="en-US" dirty="0"/>
              <a:t>Compliance - We provide guidance on compliance requirements for UF-affiliated youth activities, assist programs with navigating through methods for reporting child abuse or neglect, and conduct internal monitoring activities to ensure compliance.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3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if you area is hosting a</a:t>
            </a:r>
            <a:r>
              <a:rPr lang="en-US" baseline="0" dirty="0"/>
              <a:t> youth activity involving </a:t>
            </a:r>
            <a:r>
              <a:rPr lang="en-US" dirty="0"/>
              <a:t>children or</a:t>
            </a:r>
            <a:r>
              <a:rPr lang="en-US" baseline="0" dirty="0"/>
              <a:t> youth</a:t>
            </a:r>
            <a:r>
              <a:rPr lang="en-US" dirty="0"/>
              <a:t>, they are a set requirements that should be met</a:t>
            </a:r>
            <a:r>
              <a:rPr lang="en-US" baseline="0" dirty="0"/>
              <a:t> 3 months in advance </a:t>
            </a:r>
            <a:r>
              <a:rPr lang="en-US" dirty="0"/>
              <a:t>of program operations.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if you area is hosting a</a:t>
            </a:r>
            <a:r>
              <a:rPr lang="en-US" baseline="0" dirty="0"/>
              <a:t> youth activity involving </a:t>
            </a:r>
            <a:r>
              <a:rPr lang="en-US" dirty="0"/>
              <a:t>children or</a:t>
            </a:r>
            <a:r>
              <a:rPr lang="en-US" baseline="0" dirty="0"/>
              <a:t> youth</a:t>
            </a:r>
            <a:r>
              <a:rPr lang="en-US" dirty="0"/>
              <a:t>, they are a set requirements that should be met</a:t>
            </a:r>
            <a:r>
              <a:rPr lang="en-US" baseline="0" dirty="0"/>
              <a:t> 3 months in advance </a:t>
            </a:r>
            <a:r>
              <a:rPr lang="en-US" dirty="0"/>
              <a:t>of program operations.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034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 must be coordinated in a way that eliminates one-on-one interactions and ensures that adequate staff-to-participant ratios are in place at all times (including when overnight accommodations or transportation is needed). </a:t>
            </a:r>
          </a:p>
          <a:p>
            <a:endParaRPr lang="en-US" dirty="0"/>
          </a:p>
          <a:p>
            <a:r>
              <a:rPr lang="en-US" dirty="0"/>
              <a:t>We work with groups to evaluate the best procedure for the pick-up and drop-off of program participants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20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10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395"/>
            <a:ext cx="6502400" cy="7993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173196"/>
            <a:ext cx="3291840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6807200" y="3143"/>
            <a:ext cx="53848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5655"/>
            <a:ext cx="1030224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0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1600" y="173195"/>
            <a:ext cx="3140075" cy="301752"/>
          </a:xfr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760" y="173195"/>
            <a:ext cx="67056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2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295400"/>
            <a:ext cx="1219200" cy="5015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5" y="1295400"/>
            <a:ext cx="3251200" cy="501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333" y="1295400"/>
            <a:ext cx="7034784" cy="501396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3200" y="173195"/>
            <a:ext cx="3098928" cy="301752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128" y="173195"/>
            <a:ext cx="670560" cy="301752"/>
          </a:xfrm>
        </p:spPr>
        <p:txBody>
          <a:bodyPr/>
          <a:lstStyle>
            <a:lvl1pPr>
              <a:defRPr sz="12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13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8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7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0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3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0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1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5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9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04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47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9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79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5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37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63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9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085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86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19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0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67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51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45D50-769C-4166-9104-423A3363434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46E60-3DB4-49FA-A4A8-EAB6184FB6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8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29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5250-4205-4E8C-AA01-379B89684F1F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B13E-BA9A-4175-A862-604EEE935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6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2" y="-10825"/>
            <a:ext cx="12192003" cy="6515395"/>
            <a:chOff x="-1" y="-10825"/>
            <a:chExt cx="9144002" cy="651539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368800" y="1213333"/>
            <a:ext cx="7102475" cy="1425577"/>
          </a:xfrm>
        </p:spPr>
        <p:txBody>
          <a:bodyPr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299200" y="3849667"/>
            <a:ext cx="5172075" cy="1234575"/>
          </a:xfrm>
          <a:noFill/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749675" y="6322008"/>
            <a:ext cx="77216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3/4/2020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749675" y="5960056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9094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Relationship Id="rId14" Type="http://schemas.openxmlformats.org/officeDocument/2006/relationships/image" Target="../media/image10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6807200" y="3143"/>
            <a:ext cx="5384801" cy="1101851"/>
            <a:chOff x="5334000" y="-37306"/>
            <a:chExt cx="3281716" cy="8953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22300" y="381198"/>
            <a:ext cx="6184899" cy="675926"/>
          </a:xfrm>
          <a:prstGeom prst="rect">
            <a:avLst/>
          </a:prstGeom>
        </p:spPr>
        <p:txBody>
          <a:bodyPr vert="horz" lIns="0" rIns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566839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23200" y="174117"/>
            <a:ext cx="2949576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11840" y="173195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5307178"/>
            <a:ext cx="1625600" cy="15508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21945" y="4545317"/>
            <a:ext cx="1664613" cy="15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41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5D50-769C-4166-9104-423A3363434E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5D50-769C-4166-9104-423A3363434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8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hyperlink" Target="https://oycs.ufsa.ufl.edu/" TargetMode="Externa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learn-and-grow.hr.ufl.edu/" TargetMode="Externa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learn-and-grow.hr.ufl.edu/toolkits-resource-center/teamwork-and-collaboration-toolkit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learn-and-grow.hr.ufl.edu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benefits@ufl.edu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gcadwallader@ufl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l.edu/health-updat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hyperlink" Target="https://apassembly.ufl.edu/our-event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openxmlformats.org/officeDocument/2006/relationships/image" Target="../media/image21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apassembly.ufl.edu/subcribe-to-our-newslette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PAboard192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4840" b="4699"/>
          <a:stretch/>
        </p:blipFill>
        <p:spPr>
          <a:xfrm>
            <a:off x="-10633" y="712383"/>
            <a:ext cx="12202632" cy="4725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566036" y="5511644"/>
            <a:ext cx="10515600" cy="947405"/>
          </a:xfrm>
        </p:spPr>
        <p:txBody>
          <a:bodyPr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HR Forum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566036" y="6332090"/>
            <a:ext cx="10515600" cy="430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March 4,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43" y="4269467"/>
            <a:ext cx="6624088" cy="22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026"/>
          <a:stretch/>
        </p:blipFill>
        <p:spPr>
          <a:xfrm>
            <a:off x="0" y="0"/>
            <a:ext cx="12192000" cy="6887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SCOPE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5132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 </a:t>
            </a:r>
          </a:p>
          <a:p>
            <a:endParaRPr lang="en-US" dirty="0"/>
          </a:p>
          <a:p>
            <a:r>
              <a:rPr lang="en-US" dirty="0"/>
              <a:t>Registration / Tracking</a:t>
            </a:r>
          </a:p>
          <a:p>
            <a:endParaRPr lang="en-US" dirty="0"/>
          </a:p>
          <a:p>
            <a:r>
              <a:rPr lang="en-US" dirty="0"/>
              <a:t>Compliance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23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Youth Activity Requirements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131" y="2577644"/>
            <a:ext cx="51807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 Registration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Youth Protection Training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 Checks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426" y="1851053"/>
            <a:ext cx="7195068" cy="4194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84DB1-32B6-44AF-A235-026F043F6E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46" t="16434" r="36502" b="79577"/>
          <a:stretch/>
        </p:blipFill>
        <p:spPr>
          <a:xfrm>
            <a:off x="5789301" y="2572385"/>
            <a:ext cx="2330246" cy="180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0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91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Central Registration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131" y="2577644"/>
            <a:ext cx="5180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 to events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Months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Youth Activities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&amp; Long Term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AD231-F432-432B-A939-37E0C527E9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3" t="29331" r="1358"/>
          <a:stretch/>
        </p:blipFill>
        <p:spPr>
          <a:xfrm>
            <a:off x="4429126" y="1914525"/>
            <a:ext cx="7540604" cy="394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626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Supervision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131" y="1921159"/>
            <a:ext cx="518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 1:1 Interactions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82"/>
          <a:stretch/>
        </p:blipFill>
        <p:spPr bwMode="auto">
          <a:xfrm>
            <a:off x="973343" y="2652815"/>
            <a:ext cx="4099103" cy="2660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67"/>
          <a:stretch/>
        </p:blipFill>
        <p:spPr bwMode="auto">
          <a:xfrm>
            <a:off x="5390865" y="2652815"/>
            <a:ext cx="4168771" cy="2704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53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0928"/>
            <a:ext cx="12192000" cy="7038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107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Youth Protection Training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131" y="2577644"/>
            <a:ext cx="51807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 Employees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Volunteers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Party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924" b="2690"/>
          <a:stretch/>
        </p:blipFill>
        <p:spPr>
          <a:xfrm>
            <a:off x="3934015" y="2090788"/>
            <a:ext cx="7693798" cy="3759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9323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1782" y="2366129"/>
            <a:ext cx="13393782" cy="192455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  BACKGROUND CHECKS</a:t>
            </a:r>
            <a:endParaRPr kumimoji="0" lang="en-US" sz="6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706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71"/>
          <a:stretch/>
        </p:blipFill>
        <p:spPr>
          <a:xfrm>
            <a:off x="-87882" y="-112201"/>
            <a:ext cx="12407343" cy="6970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216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Reporting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131" y="2577644"/>
            <a:ext cx="39502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Florida Mandatory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 Requirements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 Million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Degree Felony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721" y="1712722"/>
            <a:ext cx="7432721" cy="4515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9F1705-609C-4C1A-991B-E59D4685B7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46" t="16434" r="36502" b="79577"/>
          <a:stretch/>
        </p:blipFill>
        <p:spPr>
          <a:xfrm>
            <a:off x="5436876" y="2448560"/>
            <a:ext cx="2330246" cy="180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639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6600"/>
                </a:solidFill>
              </a:rPr>
              <a:t>Today’s Agenda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06988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3200" dirty="0"/>
              <a:t> </a:t>
            </a:r>
          </a:p>
          <a:p>
            <a:pPr marL="0" indent="0">
              <a:buNone/>
              <a:defRPr/>
            </a:pPr>
            <a:endParaRPr lang="en-US" sz="3200" b="1" dirty="0"/>
          </a:p>
          <a:p>
            <a:pPr marL="457200" indent="-457200">
              <a:defRPr/>
            </a:pPr>
            <a:r>
              <a:rPr lang="en-US" sz="3200" dirty="0"/>
              <a:t>COVID-19 Planning – Jodi Gentry</a:t>
            </a:r>
          </a:p>
          <a:p>
            <a:pPr marL="457200" indent="-457200">
              <a:defRPr/>
            </a:pPr>
            <a:r>
              <a:rPr lang="en-US" sz="3200" dirty="0"/>
              <a:t>Academic and Professional Assembly (APA) – Corina Velasquez</a:t>
            </a:r>
          </a:p>
          <a:p>
            <a:pPr marL="457200" indent="-457200">
              <a:defRPr/>
            </a:pPr>
            <a:r>
              <a:rPr lang="en-US" sz="3200" dirty="0"/>
              <a:t>Youth Activities &amp; Summer Camp – Carolynn Komanski (Office of Youth Compliance Services)</a:t>
            </a:r>
          </a:p>
          <a:p>
            <a:pPr marL="457200" indent="-457200">
              <a:defRPr/>
            </a:pPr>
            <a:r>
              <a:rPr lang="en-US" sz="3200" dirty="0"/>
              <a:t>UFHR Area Updates</a:t>
            </a:r>
            <a:endParaRPr lang="en-US" sz="2800" dirty="0"/>
          </a:p>
          <a:p>
            <a:pPr marL="914400" lvl="1" indent="-457200">
              <a:defRPr/>
            </a:pPr>
            <a:r>
              <a:rPr lang="en-US" sz="2800" dirty="0"/>
              <a:t>Training &amp; Organizational Development – Barb Mitola (GBAS) and Sarah Hanson (T&amp;OD)</a:t>
            </a:r>
          </a:p>
          <a:p>
            <a:pPr marL="914400" lvl="1" indent="-457200">
              <a:defRPr/>
            </a:pPr>
            <a:r>
              <a:rPr lang="en-US" sz="2800" dirty="0"/>
              <a:t>Benefits &amp; Leave – Shannon Edwards</a:t>
            </a:r>
          </a:p>
          <a:p>
            <a:pPr marL="457200" indent="-457200"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Important Dates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7749">
            <a:off x="6400028" y="726589"/>
            <a:ext cx="5442510" cy="6117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71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On-Site Visits &amp; Consulting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8131" y="1690688"/>
            <a:ext cx="6444065" cy="22034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131" y="1971168"/>
            <a:ext cx="51807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Pre-Activity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On-Site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Post-Activity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28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03465"/>
            <a:ext cx="12192000" cy="7864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622" y="5114695"/>
            <a:ext cx="51807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https://oycs.ufsa.ufl.edu/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352-846-4698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Ckomanski@ufl.edu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585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&amp; Organizational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16446"/>
            <a:ext cx="10515600" cy="2950665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Gator Business Administrator Services (GBAS)</a:t>
            </a:r>
          </a:p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Team Competency Model</a:t>
            </a: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13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0104" y="365125"/>
            <a:ext cx="2598907" cy="1325563"/>
          </a:xfrm>
        </p:spPr>
        <p:txBody>
          <a:bodyPr/>
          <a:lstStyle/>
          <a:p>
            <a:r>
              <a:rPr lang="en-US" dirty="0"/>
              <a:t>April 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3" y="1857983"/>
            <a:ext cx="27081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8:30am – 4:30pm</a:t>
            </a:r>
          </a:p>
          <a:p>
            <a:endParaRPr lang="en-US" dirty="0"/>
          </a:p>
          <a:p>
            <a:r>
              <a:rPr lang="en-US" dirty="0"/>
              <a:t>Emerson Alumni Hall</a:t>
            </a:r>
          </a:p>
          <a:p>
            <a:r>
              <a:rPr lang="en-US" dirty="0"/>
              <a:t>President’s Ballroom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Registration opens March 16</a:t>
            </a:r>
            <a:r>
              <a:rPr lang="en-US" baseline="30000" dirty="0"/>
              <a:t>th</a:t>
            </a:r>
            <a:r>
              <a:rPr lang="en-US" dirty="0"/>
              <a:t>  and closes </a:t>
            </a:r>
            <a:br>
              <a:rPr lang="en-US" dirty="0"/>
            </a:br>
            <a:r>
              <a:rPr lang="en-US" dirty="0"/>
              <a:t>April 2</a:t>
            </a:r>
            <a:r>
              <a:rPr lang="en-US" baseline="30000" dirty="0"/>
              <a:t>nd</a:t>
            </a:r>
            <a:r>
              <a:rPr lang="en-US" dirty="0"/>
              <a:t> in </a:t>
            </a:r>
            <a:r>
              <a:rPr lang="en-US" dirty="0" err="1"/>
              <a:t>myTraining</a:t>
            </a:r>
            <a:endParaRPr lang="en-US" dirty="0"/>
          </a:p>
          <a:p>
            <a:r>
              <a:rPr lang="en-US" dirty="0"/>
              <a:t>UF_GBS250</a:t>
            </a:r>
          </a:p>
          <a:p>
            <a:endParaRPr lang="en-US" dirty="0"/>
          </a:p>
          <a:p>
            <a:r>
              <a:rPr lang="en-US" dirty="0"/>
              <a:t>Questions? Contact: gcadwallader@ufl.edu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72774" y="0"/>
            <a:ext cx="0" cy="6858000"/>
          </a:xfrm>
          <a:prstGeom prst="line">
            <a:avLst/>
          </a:prstGeom>
          <a:ln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294" y="0"/>
            <a:ext cx="9031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75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23" y="365125"/>
            <a:ext cx="10712777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Teamwork &amp; Collaboration Toolkit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8131" y="1690688"/>
            <a:ext cx="9028038" cy="22034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24" y="2125247"/>
            <a:ext cx="6265607" cy="3132804"/>
          </a:xfrm>
          <a:prstGeom prst="rect">
            <a:avLst/>
          </a:prstGeom>
          <a:ln w="25400">
            <a:solidFill>
              <a:srgbClr val="03326E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04912" y="5416612"/>
            <a:ext cx="2167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Released 2.28.20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1596" y="5408909"/>
            <a:ext cx="4131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https://learn-and-grow.hr.ufl.edu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972492" y="5461216"/>
            <a:ext cx="0" cy="3151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4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23" y="365125"/>
            <a:ext cx="10712777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Design and Development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74476" y="1671307"/>
            <a:ext cx="10297884" cy="514331"/>
          </a:xfrm>
          <a:prstGeom prst="round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Team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Bob Parks, Tricia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Bachus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Sarah Hanson, Courtney Moon, Jenny Seitz, Becky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Younglove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738130" y="2415027"/>
          <a:ext cx="10011645" cy="349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130" y="6287482"/>
            <a:ext cx="276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32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Team Competency Toolkit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32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38131" y="1690688"/>
            <a:ext cx="9028038" cy="22034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19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71" y="365125"/>
            <a:ext cx="10707029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Toolkit Highlights!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3326E"/>
                </a:solidFill>
              </a:rPr>
              <a:t>Interactive Competency Model</a:t>
            </a:r>
          </a:p>
          <a:p>
            <a:r>
              <a:rPr lang="en-US" sz="3200" dirty="0">
                <a:solidFill>
                  <a:srgbClr val="03326E"/>
                </a:solidFill>
              </a:rPr>
              <a:t>Team Member/Leader Behaviors</a:t>
            </a:r>
          </a:p>
          <a:p>
            <a:r>
              <a:rPr lang="en-US" sz="3200" dirty="0">
                <a:solidFill>
                  <a:srgbClr val="03326E"/>
                </a:solidFill>
              </a:rPr>
              <a:t>Self-Assessment</a:t>
            </a:r>
          </a:p>
          <a:p>
            <a:r>
              <a:rPr lang="en-US" sz="3200" dirty="0">
                <a:solidFill>
                  <a:srgbClr val="03326E"/>
                </a:solidFill>
              </a:rPr>
              <a:t>Courses</a:t>
            </a:r>
          </a:p>
          <a:p>
            <a:r>
              <a:rPr lang="en-US" sz="3200" dirty="0">
                <a:solidFill>
                  <a:srgbClr val="03326E"/>
                </a:solidFill>
              </a:rPr>
              <a:t>Resources</a:t>
            </a:r>
          </a:p>
          <a:p>
            <a:r>
              <a:rPr lang="en-US" sz="3200" dirty="0">
                <a:solidFill>
                  <a:srgbClr val="03326E"/>
                </a:solidFill>
              </a:rPr>
              <a:t>Team Building Activities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45" y="1032362"/>
            <a:ext cx="4019017" cy="2679344"/>
          </a:xfrm>
          <a:prstGeom prst="rect">
            <a:avLst/>
          </a:prstGeom>
          <a:ln w="38100">
            <a:solidFill>
              <a:srgbClr val="03326E"/>
            </a:solidFill>
          </a:ln>
        </p:spPr>
      </p:pic>
    </p:spTree>
    <p:extLst>
      <p:ext uri="{BB962C8B-B14F-4D97-AF65-F5344CB8AC3E}">
        <p14:creationId xmlns:p14="http://schemas.microsoft.com/office/powerpoint/2010/main" val="46828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87912" y="449355"/>
            <a:ext cx="4957131" cy="435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33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167" y="703477"/>
            <a:ext cx="4649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Interested in what great teamwork looks        like at UF?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Want to complete an anonymous self-assessment to rate yourself in the 5 main team competency areas?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 the Teamwork &amp; Collaboration Toolkit at                    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http://learn-and-grow.hr.ufl.edu/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 overview of the team competencies and behaviors as well as courses, resources, and a self-assessment to help cultivate these competencies.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945" y="5054815"/>
            <a:ext cx="3218079" cy="1093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98" y="460506"/>
            <a:ext cx="5342898" cy="5364101"/>
          </a:xfrm>
          <a:prstGeom prst="rect">
            <a:avLst/>
          </a:prstGeom>
          <a:ln w="44450">
            <a:solidFill>
              <a:srgbClr val="03326E"/>
            </a:solidFill>
          </a:ln>
        </p:spPr>
      </p:pic>
    </p:spTree>
    <p:extLst>
      <p:ext uri="{BB962C8B-B14F-4D97-AF65-F5344CB8AC3E}">
        <p14:creationId xmlns:p14="http://schemas.microsoft.com/office/powerpoint/2010/main" val="696241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695325"/>
            <a:ext cx="10515600" cy="2733675"/>
          </a:xfrm>
        </p:spPr>
        <p:txBody>
          <a:bodyPr/>
          <a:lstStyle/>
          <a:p>
            <a:r>
              <a:rPr lang="en-US" b="1" dirty="0"/>
              <a:t>Benefits and Leave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1366221"/>
            <a:ext cx="10515600" cy="2950665"/>
          </a:xfrm>
        </p:spPr>
        <p:txBody>
          <a:bodyPr>
            <a:noAutofit/>
          </a:bodyPr>
          <a:lstStyle/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IRS Form 1095-C</a:t>
            </a: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OPS Benefits Eligibility</a:t>
            </a: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New Hire Benefits Enrollment &amp; Effective Dates</a:t>
            </a: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FY19-20 Comp Leave Cash-Out Changes</a:t>
            </a: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1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IRS Reporting Form 1095-C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08" y="1783805"/>
            <a:ext cx="11545579" cy="4351338"/>
          </a:xfrm>
        </p:spPr>
        <p:txBody>
          <a:bodyPr>
            <a:normAutofit lnSpcReduction="10000"/>
          </a:bodyPr>
          <a:lstStyle/>
          <a:p>
            <a:pPr marL="914400" indent="-457200">
              <a:lnSpc>
                <a:spcPct val="11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Reports employees’ group health insurance information for prior calendar year</a:t>
            </a:r>
          </a:p>
          <a:p>
            <a:pPr marL="914400" lvl="1" indent="-457200">
              <a:lnSpc>
                <a:spcPct val="11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b="1" dirty="0"/>
              <a:t>State</a:t>
            </a:r>
            <a:r>
              <a:rPr lang="en-US" sz="2600" dirty="0"/>
              <a:t> 1095’s already sent by mail &amp; are also available online through PeopleFirst </a:t>
            </a:r>
          </a:p>
          <a:p>
            <a:pPr marL="914400" lvl="1" indent="-457200">
              <a:lnSpc>
                <a:spcPct val="11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b="1" dirty="0"/>
              <a:t>GatorCare </a:t>
            </a:r>
            <a:r>
              <a:rPr lang="en-US" sz="2600" dirty="0"/>
              <a:t>plan participants will receive forms by postal mail within the next several weeks (no online option)</a:t>
            </a:r>
          </a:p>
          <a:p>
            <a:pPr marL="914400" lvl="1" indent="-457200">
              <a:lnSpc>
                <a:spcPct val="11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Employees do </a:t>
            </a:r>
            <a:r>
              <a:rPr lang="en-US" sz="2600" u="sng" dirty="0"/>
              <a:t>not</a:t>
            </a:r>
            <a:r>
              <a:rPr lang="en-US" sz="2600" dirty="0"/>
              <a:t> need 1095-C to file income tax returns</a:t>
            </a:r>
          </a:p>
          <a:p>
            <a:pPr marL="914400" lvl="1" indent="-457200">
              <a:lnSpc>
                <a:spcPct val="11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Employees enrolled in </a:t>
            </a:r>
            <a:r>
              <a:rPr lang="en-US" sz="2600" b="1" dirty="0"/>
              <a:t>ACA Marketplace plans </a:t>
            </a:r>
            <a:r>
              <a:rPr lang="en-US" sz="2600" dirty="0"/>
              <a:t>must report UF’s offer of employer-sponsored health coverage to IRS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3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6600"/>
                </a:solidFill>
              </a:rPr>
              <a:t>COVID-19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069886"/>
            <a:ext cx="10515600" cy="54768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200" dirty="0"/>
              <a:t> </a:t>
            </a:r>
          </a:p>
          <a:p>
            <a:pPr marL="0" indent="0">
              <a:buNone/>
              <a:defRPr/>
            </a:pPr>
            <a:endParaRPr lang="en-US" sz="3200" b="1" dirty="0"/>
          </a:p>
          <a:p>
            <a:pPr marL="457200" indent="-457200">
              <a:defRPr/>
            </a:pPr>
            <a:r>
              <a:rPr lang="en-US" sz="3200" dirty="0"/>
              <a:t>Prevention is the key:  </a:t>
            </a:r>
          </a:p>
          <a:p>
            <a:pPr marL="914400" lvl="1" indent="-457200">
              <a:defRPr/>
            </a:pPr>
            <a:r>
              <a:rPr lang="en-US" sz="2800" dirty="0"/>
              <a:t>Stay home when sick</a:t>
            </a:r>
          </a:p>
          <a:p>
            <a:pPr marL="914400" lvl="1" indent="-457200">
              <a:defRPr/>
            </a:pPr>
            <a:r>
              <a:rPr lang="en-US" sz="2800" dirty="0"/>
              <a:t>Appropriately cover coughs and sneezes</a:t>
            </a:r>
          </a:p>
          <a:p>
            <a:pPr marL="914400" lvl="1" indent="-457200">
              <a:defRPr/>
            </a:pPr>
            <a:r>
              <a:rPr lang="en-US" sz="2800" dirty="0"/>
              <a:t>Clean frequently touched surfaces</a:t>
            </a:r>
          </a:p>
          <a:p>
            <a:pPr marL="914400" lvl="1" indent="-457200">
              <a:defRPr/>
            </a:pPr>
            <a:r>
              <a:rPr lang="en-US" sz="2800" dirty="0"/>
              <a:t>Wash hands often</a:t>
            </a:r>
          </a:p>
          <a:p>
            <a:pPr marL="457200" indent="-457200">
              <a:defRPr/>
            </a:pPr>
            <a:r>
              <a:rPr lang="en-US" dirty="0"/>
              <a:t>UF has cancelled all university travel to China, Iran, Italy, South Korea, and Japan</a:t>
            </a:r>
          </a:p>
          <a:p>
            <a:pPr marL="914400" lvl="1" indent="-457200">
              <a:defRPr/>
            </a:pPr>
            <a:r>
              <a:rPr lang="en-US" sz="2800" dirty="0"/>
              <a:t>Open-ended timeframe at this time</a:t>
            </a:r>
          </a:p>
          <a:p>
            <a:pPr marL="914400" lvl="1" indent="-457200"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14-day self-monitoring for those returning from those countries</a:t>
            </a:r>
          </a:p>
          <a:p>
            <a:pPr marL="914400" lvl="1" indent="-457200"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Personally accrued paid leave, Occupational Health clearance required before returning to work</a:t>
            </a:r>
          </a:p>
          <a:p>
            <a:pPr marL="457200" indent="-457200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marL="457200" indent="-457200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3" y="387159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OPS Benefits Eligibility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22" y="1856639"/>
            <a:ext cx="11702220" cy="4227703"/>
          </a:xfrm>
        </p:spPr>
        <p:txBody>
          <a:bodyPr>
            <a:noAutofit/>
          </a:bodyPr>
          <a:lstStyle/>
          <a:p>
            <a:pPr marL="742950" lvl="2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OPS employees eligible for state benefits when expected to work 30+ hours on average (.75 FTE)</a:t>
            </a:r>
          </a:p>
          <a:p>
            <a:pPr marL="742950" lvl="2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Applicable to:</a:t>
            </a:r>
          </a:p>
          <a:p>
            <a:pPr marL="1200150" lvl="3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hires</a:t>
            </a:r>
          </a:p>
          <a:p>
            <a:pPr marL="1200150" lvl="3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Internal promotions</a:t>
            </a:r>
          </a:p>
          <a:p>
            <a:pPr marL="1200150" lvl="3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Movement to/from other state agencies</a:t>
            </a:r>
          </a:p>
          <a:p>
            <a:pPr marL="1200150" lvl="3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 in hours without position change</a:t>
            </a:r>
          </a:p>
          <a:p>
            <a:pPr marL="742950" lvl="2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lang="en-US" altLang="en-US" sz="2800" i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Increases/changes in FTE must be entered in PeopleSoft. This is reported to PeopleFirst as there may be an impact to benefits </a:t>
            </a:r>
            <a:r>
              <a:rPr lang="en-US" altLang="en-US" sz="2800" i="1" ker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eligiblity. </a:t>
            </a:r>
            <a:endParaRPr lang="en-US" altLang="en-US" sz="2800" i="1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51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New Hire Benefits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825625"/>
            <a:ext cx="10615669" cy="3273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Departmental considerations for new hires: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Job appt./actions must be active in all systems before the employee can complete enrollment online (this takes about 2-3 days)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possible, choose early to mid-month hire dates—allows time to process in system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4771" y="4298931"/>
            <a:ext cx="10866455" cy="1600021"/>
          </a:xfrm>
          <a:prstGeom prst="rect">
            <a:avLst/>
          </a:prstGeom>
          <a:solidFill>
            <a:srgbClr val="19C9E1">
              <a:alpha val="3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you know?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new hire jobs are not in the UF and People First systems by the end of month, it can delay the employee’s insurance coverage effective date by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one month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state plans!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747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New Hire Benefits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825624"/>
            <a:ext cx="10615669" cy="438060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600" b="1" dirty="0">
                <a:solidFill>
                  <a:prstClr val="black"/>
                </a:solidFill>
              </a:rPr>
              <a:t>Other departmental considerations for new hires: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</a:rPr>
              <a:t>Encourage new hires to complete benefits enrollment early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</a:rPr>
              <a:t>Inform new hires about when coverage may reasonably begin (more on next slide) or refer them to Benefits staff for assistance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</a:rPr>
              <a:t>Health insurance ID cards are mailed once coverage is processed by the company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</a:rPr>
              <a:t>Employees have </a:t>
            </a:r>
            <a:r>
              <a:rPr lang="en-US" sz="2600" b="1" i="1" u="sng" dirty="0">
                <a:solidFill>
                  <a:prstClr val="black"/>
                </a:solidFill>
              </a:rPr>
              <a:t>60 calendar days*</a:t>
            </a:r>
            <a:r>
              <a:rPr lang="en-US" sz="2600" b="1" i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from hire date to enroll in benefits</a:t>
            </a:r>
          </a:p>
          <a:p>
            <a:pPr marL="457200" lvl="1" indent="0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20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3" y="387159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Benefits Effective Dates for</a:t>
            </a:r>
            <a:b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</a:br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New Hires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825625"/>
            <a:ext cx="10615669" cy="422770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100" b="1" dirty="0">
                <a:solidFill>
                  <a:prstClr val="black"/>
                </a:solidFill>
              </a:rPr>
              <a:t>State health* &amp; supplemental coverage can begin:	</a:t>
            </a:r>
          </a:p>
          <a:p>
            <a:pPr marL="971550" lvl="1" indent="-457200"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prstClr val="black"/>
                </a:solidFill>
              </a:rPr>
              <a:t>The 1</a:t>
            </a:r>
            <a:r>
              <a:rPr lang="en-US" sz="2100" baseline="30000" dirty="0">
                <a:solidFill>
                  <a:prstClr val="black"/>
                </a:solidFill>
              </a:rPr>
              <a:t>st</a:t>
            </a:r>
            <a:r>
              <a:rPr lang="en-US" sz="2100" dirty="0">
                <a:solidFill>
                  <a:prstClr val="black"/>
                </a:solidFill>
              </a:rPr>
              <a:t> of the month </a:t>
            </a:r>
            <a:r>
              <a:rPr lang="en-US" sz="2100" u="sng" dirty="0">
                <a:solidFill>
                  <a:prstClr val="black"/>
                </a:solidFill>
              </a:rPr>
              <a:t>after enrollment</a:t>
            </a:r>
            <a:r>
              <a:rPr lang="en-US" sz="2100" dirty="0">
                <a:solidFill>
                  <a:prstClr val="black"/>
                </a:solidFill>
              </a:rPr>
              <a:t>, provided 2 consecutive payroll </a:t>
            </a:r>
            <a:r>
              <a:rPr lang="en-US" sz="2100" dirty="0"/>
              <a:t>deductions occur in the same month </a:t>
            </a:r>
          </a:p>
          <a:p>
            <a:pPr marL="971550" lvl="1" indent="-457200"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prstClr val="black"/>
                </a:solidFill>
              </a:rPr>
              <a:t>No earlier than hire date (if job processed BEFORE date of hire)</a:t>
            </a:r>
          </a:p>
          <a:p>
            <a:pPr marL="274320" indent="-91440">
              <a:buNone/>
              <a:defRPr/>
            </a:pPr>
            <a:r>
              <a:rPr lang="en-US" sz="2000" dirty="0"/>
              <a:t>*</a:t>
            </a:r>
            <a:r>
              <a:rPr lang="en-US" sz="1800" i="1" dirty="0"/>
              <a:t>Early effective date available upon request for health plan coverage only. He</a:t>
            </a:r>
            <a:r>
              <a:rPr lang="en-US" sz="1800" i="1" dirty="0">
                <a:solidFill>
                  <a:prstClr val="black"/>
                </a:solidFill>
              </a:rPr>
              <a:t>alth insurance premiums must be posted before coverage can be used. </a:t>
            </a:r>
          </a:p>
          <a:p>
            <a:pPr marL="57150" indent="0">
              <a:buNone/>
              <a:defRPr/>
            </a:pPr>
            <a:r>
              <a:rPr lang="en-US" sz="2100" b="1" dirty="0">
                <a:solidFill>
                  <a:prstClr val="black"/>
                </a:solidFill>
              </a:rPr>
              <a:t>UFSelect &amp; GatorCare plan coverage is effective:</a:t>
            </a:r>
          </a:p>
          <a:p>
            <a:pPr marL="857250" lvl="1" indent="-342900"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prstClr val="black"/>
                </a:solidFill>
              </a:rPr>
              <a:t>On date of hire, once enrolled (coverage is retroactive to hire)</a:t>
            </a:r>
          </a:p>
          <a:p>
            <a:pPr marL="857250" lvl="1" indent="-342900"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prstClr val="black"/>
                </a:solidFill>
              </a:rPr>
              <a:t>Premiums owed for period coverage in effect &amp; missed deductions are collected on future paychecks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5770" y="5314921"/>
            <a:ext cx="9928927" cy="825873"/>
          </a:xfrm>
          <a:prstGeom prst="rect">
            <a:avLst/>
          </a:prstGeom>
          <a:solidFill>
            <a:srgbClr val="19C9E1">
              <a:alpha val="3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questions about benefits eligibility, enrollment, or effective dates?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the UF HR Benefits Office: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benefits@ufl.edu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(352) 392-2477</a:t>
            </a:r>
          </a:p>
        </p:txBody>
      </p:sp>
    </p:spTree>
    <p:extLst>
      <p:ext uri="{BB962C8B-B14F-4D97-AF65-F5344CB8AC3E}">
        <p14:creationId xmlns:p14="http://schemas.microsoft.com/office/powerpoint/2010/main" val="1593421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3" y="387159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FY 19-20 Comp Leave Cash-Out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22" y="1856639"/>
            <a:ext cx="11702220" cy="4227703"/>
          </a:xfrm>
        </p:spPr>
        <p:txBody>
          <a:bodyPr>
            <a:noAutofit/>
          </a:bodyPr>
          <a:lstStyle/>
          <a:p>
            <a:pPr marL="742950" lvl="2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Overtime, regular, and compensatory leave will be cashed out on the final paycheck of FY 19-20 (06/19/2020).</a:t>
            </a:r>
          </a:p>
          <a:p>
            <a:pPr marL="742950" lvl="2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Accrued balances (less use) as of the end of PPE 5/28/20 will be paid out.</a:t>
            </a:r>
          </a:p>
          <a:p>
            <a:pPr marL="742950" lvl="2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prevent negative balances and payroll corrections, TRCs pertaining to comp leave will be unavailable during PP 05/29/20-06/11/20.</a:t>
            </a:r>
          </a:p>
          <a:p>
            <a:pPr marL="742950" lvl="2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Employees will enter PP 06/12/20-06/25/20 with comp leave balances accrued during the previous payroll period.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70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3" y="387159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FY 19-20 Comp Leave Cash-Out Departmental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22" y="1856639"/>
            <a:ext cx="11702220" cy="4227703"/>
          </a:xfrm>
        </p:spPr>
        <p:txBody>
          <a:bodyPr>
            <a:noAutofit/>
          </a:bodyPr>
          <a:lstStyle/>
          <a:p>
            <a:pPr marL="742950" lvl="2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most cases, units can adjust work schedules to prevent compensatory leave from accruing. </a:t>
            </a:r>
          </a:p>
          <a:p>
            <a:pPr marL="742950" lvl="2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Accrued comp leave can be taken in place of other leave types.</a:t>
            </a:r>
          </a:p>
          <a:p>
            <a:pPr marL="742950" lvl="2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Review accruals anytime (recommended on at least a per-pay basis): Enterprise Reporting &gt; Access Reporting &gt; Human Resources Information &gt; Benefit Information &gt; Leave &gt; Leave Accruals, Usage, and Balances By Pay Period, Department - COMP ONLY.</a:t>
            </a:r>
          </a:p>
          <a:p>
            <a:pPr marL="742950" lvl="2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Correct negative balances as quickly as possible.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40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b="1" dirty="0"/>
              <a:t>Important 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5631" y="1560155"/>
            <a:ext cx="11240069" cy="400197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altLang="en-US" b="1" dirty="0"/>
          </a:p>
          <a:p>
            <a:pPr marL="0" indent="0">
              <a:buNone/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sz="3200" b="1" u="sng" dirty="0"/>
              <a:t>GBAS Spring Institute</a:t>
            </a:r>
            <a:r>
              <a:rPr lang="en-US" altLang="en-US" sz="3200" b="1" dirty="0"/>
              <a:t> – April 21, 2020; Emerson Hall-President’s Ballroom; Contact </a:t>
            </a:r>
            <a:r>
              <a:rPr lang="en-US" altLang="en-US" sz="3200" b="1" dirty="0">
                <a:hlinkClick r:id="rId3"/>
              </a:rPr>
              <a:t>gcadwallader@ufl.edu</a:t>
            </a:r>
            <a:r>
              <a:rPr lang="en-US" altLang="en-US" sz="3200" b="1" dirty="0"/>
              <a:t> </a:t>
            </a:r>
            <a:endParaRPr lang="en-US" altLang="en-US" sz="3200" b="1" u="sng" dirty="0"/>
          </a:p>
          <a:p>
            <a:pPr>
              <a:defRPr/>
            </a:pPr>
            <a:r>
              <a:rPr lang="en-US" altLang="en-US" sz="3200" b="1" u="sng" dirty="0"/>
              <a:t>Next HR Forum</a:t>
            </a:r>
            <a:r>
              <a:rPr lang="en-US" altLang="en-US" sz="3200" b="1" dirty="0"/>
              <a:t> – April 1, 2020 – UFHR Room 120. </a:t>
            </a:r>
          </a:p>
        </p:txBody>
      </p:sp>
    </p:spTree>
    <p:extLst>
      <p:ext uri="{BB962C8B-B14F-4D97-AF65-F5344CB8AC3E}">
        <p14:creationId xmlns:p14="http://schemas.microsoft.com/office/powerpoint/2010/main" val="1139743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508" b="4699"/>
          <a:stretch/>
        </p:blipFill>
        <p:spPr>
          <a:xfrm>
            <a:off x="-10633" y="579939"/>
            <a:ext cx="12202632" cy="4908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988771" y="1792452"/>
            <a:ext cx="8203824" cy="2826613"/>
          </a:xfrm>
          <a:solidFill>
            <a:srgbClr val="002060">
              <a:alpha val="51000"/>
            </a:srgbClr>
          </a:solidFill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Thank you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for attending the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HR Forum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25" y="5871182"/>
            <a:ext cx="2474976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6600"/>
                </a:solidFill>
              </a:rPr>
              <a:t>COVID-19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069886"/>
            <a:ext cx="10515600" cy="547682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/>
              <a:t> </a:t>
            </a:r>
          </a:p>
          <a:p>
            <a:pPr marL="0" indent="0">
              <a:buNone/>
              <a:defRPr/>
            </a:pPr>
            <a:endParaRPr lang="en-US" sz="3200" b="1" dirty="0"/>
          </a:p>
          <a:p>
            <a:pPr marL="457200" indent="-457200">
              <a:defRPr/>
            </a:pPr>
            <a:r>
              <a:rPr lang="en-US" sz="3200" dirty="0"/>
              <a:t>Additional precautionary emergency planning is underway</a:t>
            </a:r>
          </a:p>
          <a:p>
            <a:pPr marL="457200" indent="-457200"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Normal health precautions:</a:t>
            </a:r>
          </a:p>
          <a:p>
            <a:pPr marL="914400" lvl="1" indent="-457200">
              <a:defRPr/>
            </a:pPr>
            <a:r>
              <a:rPr lang="en-US" dirty="0"/>
              <a:t>Staff and faculty should not attend class or work when sick </a:t>
            </a:r>
          </a:p>
          <a:p>
            <a:pPr marL="914400" lvl="1" indent="-457200">
              <a:defRPr/>
            </a:pPr>
            <a:r>
              <a:rPr lang="en-US" altLang="en-US" dirty="0">
                <a:solidFill>
                  <a:srgbClr val="000000"/>
                </a:solidFill>
              </a:rPr>
              <a:t>If an employee comes to work ill or becomes ill while at work (with any symptoms), they should go home</a:t>
            </a:r>
          </a:p>
          <a:p>
            <a:pPr marL="1371600" lvl="2" indent="-457200">
              <a:defRPr/>
            </a:pPr>
            <a:r>
              <a:rPr lang="en-US" altLang="en-US" sz="2600" dirty="0">
                <a:solidFill>
                  <a:srgbClr val="000000"/>
                </a:solidFill>
              </a:rPr>
              <a:t>Employee Relations can help </a:t>
            </a:r>
          </a:p>
          <a:p>
            <a:pPr marL="457200" indent="-457200">
              <a:defRPr/>
            </a:pPr>
            <a:r>
              <a:rPr lang="en-US" u="sng" dirty="0">
                <a:hlinkClick r:id="rId3"/>
              </a:rPr>
              <a:t>http://www.ufl.edu/health-updates/</a:t>
            </a:r>
            <a:endParaRPr lang="en-US" dirty="0"/>
          </a:p>
          <a:p>
            <a:pPr marL="457200" indent="-457200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marL="457200" indent="-457200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5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191000" y="457201"/>
            <a:ext cx="5936456" cy="1425577"/>
          </a:xfrm>
        </p:spPr>
        <p:txBody>
          <a:bodyPr/>
          <a:lstStyle/>
          <a:p>
            <a:r>
              <a:rPr lang="en-US" sz="4800" dirty="0"/>
              <a:t>APA…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here for you!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096001" y="3505200"/>
            <a:ext cx="4336257" cy="32004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800" b="1" dirty="0"/>
              <a:t> </a:t>
            </a:r>
            <a:r>
              <a:rPr lang="en-US" sz="1600" dirty="0"/>
              <a:t>The University of Florida Academic and Professional Assembly (APA) is an official UF organization sponsored by Human Resources.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en-US" sz="1600" b="1" i="1" dirty="0"/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600" b="1" i="1" u="sng" dirty="0"/>
              <a:t>Purpose statement: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600" b="1" dirty="0"/>
              <a:t>To enrich the professional lives of UF staff by fostering an inclusive community through advocacy, education, and recognition.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en-US" sz="1600" b="1" dirty="0"/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600" b="1" i="1" u="sng" dirty="0"/>
              <a:t>Vision statement: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600" b="1" dirty="0"/>
              <a:t>The APA is an influential and inclusive community, driving meaningful engagement and consistent advocacy for UF staff.</a:t>
            </a:r>
            <a:endParaRPr lang="en-US" sz="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AF396-7087-465D-843F-405F6901B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8" r="8559"/>
          <a:stretch/>
        </p:blipFill>
        <p:spPr>
          <a:xfrm>
            <a:off x="1828800" y="2667001"/>
            <a:ext cx="3657600" cy="2459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BEE8-EDCF-4D58-A5DF-AE67DA97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395"/>
            <a:ext cx="4876800" cy="799306"/>
          </a:xfrm>
        </p:spPr>
        <p:txBody>
          <a:bodyPr/>
          <a:lstStyle/>
          <a:p>
            <a:r>
              <a:rPr lang="en-US" dirty="0"/>
              <a:t>Recent events…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E2915-0E87-4B80-AC2D-FB350EF8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9067800" cy="4572000"/>
          </a:xfrm>
        </p:spPr>
        <p:txBody>
          <a:bodyPr>
            <a:normAutofit/>
          </a:bodyPr>
          <a:lstStyle/>
          <a:p>
            <a:r>
              <a:rPr lang="en-US" sz="2000" dirty="0"/>
              <a:t>Get to Know Campus Tour: Wilmot Botanical Gardens</a:t>
            </a:r>
          </a:p>
          <a:p>
            <a:r>
              <a:rPr lang="en-US" sz="2000" dirty="0"/>
              <a:t>Get to Know Campus Tour: Harn Museum</a:t>
            </a:r>
          </a:p>
          <a:p>
            <a:r>
              <a:rPr lang="en-US" sz="2000" dirty="0"/>
              <a:t>Work session and Focus groups on APA Strategic Plan</a:t>
            </a:r>
          </a:p>
          <a:p>
            <a:r>
              <a:rPr lang="en-US" sz="2000" dirty="0"/>
              <a:t>Get to Know Campus Tour: UF Historic District Walking Tour</a:t>
            </a:r>
          </a:p>
          <a:p>
            <a:r>
              <a:rPr lang="en-US" sz="2000" dirty="0"/>
              <a:t>Annual Bowling with Strangers</a:t>
            </a:r>
          </a:p>
          <a:p>
            <a:r>
              <a:rPr lang="en-US" sz="2000" dirty="0"/>
              <a:t>Resume Workshop at the Career Connections Center</a:t>
            </a:r>
          </a:p>
          <a:p>
            <a:r>
              <a:rPr lang="en-US" sz="2000" dirty="0"/>
              <a:t>Get to Know Campus Tour: IFAS Honey Bee Research &amp; Extension Lab</a:t>
            </a:r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1C7C7-168A-4545-8E2C-E40084199052}"/>
              </a:ext>
            </a:extLst>
          </p:cNvPr>
          <p:cNvSpPr/>
          <p:nvPr/>
        </p:nvSpPr>
        <p:spPr>
          <a:xfrm>
            <a:off x="7239000" y="162580"/>
            <a:ext cx="3324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/>
              </a:rPr>
              <a:t>Visit our website for more information:</a:t>
            </a:r>
            <a:endParaRPr lang="en-US" sz="1400" dirty="0">
              <a:solidFill>
                <a:prstClr val="white"/>
              </a:solidFill>
              <a:latin typeface="Arial"/>
              <a:hlinkClick r:id="" action="ppaction://noaction"/>
            </a:endParaRPr>
          </a:p>
          <a:p>
            <a:pPr algn="ctr"/>
            <a:r>
              <a:rPr lang="en-US" sz="1400" dirty="0">
                <a:solidFill>
                  <a:prstClr val="white"/>
                </a:solidFill>
                <a:latin typeface="Arial"/>
                <a:hlinkClick r:id="" action="ppaction://noaction"/>
              </a:rPr>
              <a:t>https://apassembly.ufl.edu/</a:t>
            </a:r>
            <a:r>
              <a:rPr lang="en-US" sz="1400" dirty="0">
                <a:solidFill>
                  <a:prstClr val="white"/>
                </a:solidFill>
                <a:latin typeface="Arial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51ACB2-B0B5-4E79-884B-59F2E2F34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12963" r="25833" b="35185"/>
          <a:stretch/>
        </p:blipFill>
        <p:spPr>
          <a:xfrm>
            <a:off x="4191001" y="5029200"/>
            <a:ext cx="3733800" cy="1446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011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4D3689-EA83-41F1-A5AA-98F149BD9F70}"/>
              </a:ext>
            </a:extLst>
          </p:cNvPr>
          <p:cNvSpPr/>
          <p:nvPr/>
        </p:nvSpPr>
        <p:spPr>
          <a:xfrm>
            <a:off x="7239000" y="162580"/>
            <a:ext cx="3324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/>
              </a:rPr>
              <a:t>Visit our website for more information:</a:t>
            </a:r>
            <a:endParaRPr lang="en-US" sz="1400" dirty="0">
              <a:solidFill>
                <a:prstClr val="white"/>
              </a:solidFill>
              <a:latin typeface="Arial"/>
              <a:hlinkClick r:id="" action="ppaction://noaction"/>
            </a:endParaRPr>
          </a:p>
          <a:p>
            <a:pPr algn="ctr"/>
            <a:r>
              <a:rPr lang="en-US" sz="1400" dirty="0">
                <a:solidFill>
                  <a:prstClr val="white"/>
                </a:solidFill>
                <a:latin typeface="Arial"/>
                <a:hlinkClick r:id="" action="ppaction://noaction"/>
              </a:rPr>
              <a:t>https://apassembly.ufl.edu/</a:t>
            </a:r>
            <a:r>
              <a:rPr lang="en-US" sz="1400" dirty="0">
                <a:solidFill>
                  <a:prstClr val="white"/>
                </a:solidFill>
                <a:latin typeface="Arial"/>
              </a:rPr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6FCC97D-E3D2-4097-8B20-0C92B278BB32}"/>
              </a:ext>
            </a:extLst>
          </p:cNvPr>
          <p:cNvGraphicFramePr/>
          <p:nvPr/>
        </p:nvGraphicFramePr>
        <p:xfrm>
          <a:off x="1725891" y="1381780"/>
          <a:ext cx="8610600" cy="479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E04FEC-9791-41B3-AC63-6D24E249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05274"/>
            <a:ext cx="8382000" cy="675926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ln w="6350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Upcoming events - </a:t>
            </a:r>
            <a:r>
              <a:rPr lang="en-US" sz="4000" b="1" i="1" dirty="0">
                <a:ln w="6350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Join Us!</a:t>
            </a:r>
          </a:p>
        </p:txBody>
      </p:sp>
      <p:pic>
        <p:nvPicPr>
          <p:cNvPr id="24" name="Picture 23">
            <a:hlinkClick r:id="rId7"/>
            <a:extLst>
              <a:ext uri="{FF2B5EF4-FFF2-40B4-BE49-F238E27FC236}">
                <a16:creationId xmlns:a16="http://schemas.microsoft.com/office/drawing/2014/main" id="{B1CCD19B-BDF0-432C-839C-CFED1E038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-109028"/>
            <a:ext cx="3614738" cy="976472"/>
          </a:xfrm>
          <a:prstGeom prst="rect">
            <a:avLst/>
          </a:prstGeom>
        </p:spPr>
      </p:pic>
      <p:sp>
        <p:nvSpPr>
          <p:cNvPr id="29" name="Rectangle 2">
            <a:extLst>
              <a:ext uri="{FF2B5EF4-FFF2-40B4-BE49-F238E27FC236}">
                <a16:creationId xmlns:a16="http://schemas.microsoft.com/office/drawing/2014/main" id="{4383FE0C-0ADE-4F77-949A-E7C13A93EC7A}"/>
              </a:ext>
            </a:extLst>
          </p:cNvPr>
          <p:cNvSpPr txBox="1">
            <a:spLocks/>
          </p:cNvSpPr>
          <p:nvPr/>
        </p:nvSpPr>
        <p:spPr>
          <a:xfrm>
            <a:off x="4419601" y="5747048"/>
            <a:ext cx="5916891" cy="8061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64008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7210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77824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161288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buClr>
                <a:srgbClr val="C94C25"/>
              </a:buClr>
            </a:pPr>
            <a:r>
              <a:rPr lang="en-US" sz="1600" i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…and more!  </a:t>
            </a:r>
          </a:p>
          <a:p>
            <a:pPr algn="r">
              <a:spcBef>
                <a:spcPts val="0"/>
              </a:spcBef>
              <a:spcAft>
                <a:spcPts val="0"/>
              </a:spcAft>
              <a:buClr>
                <a:srgbClr val="C94C25"/>
              </a:buClr>
            </a:pPr>
            <a:r>
              <a:rPr lang="en-US" sz="16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Stay tuned for a “Warm Welcome” event coming soon</a:t>
            </a:r>
            <a:endParaRPr lang="en-US" sz="1600" i="1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32" name="Picture 31">
            <a:hlinkClick r:id="rId9"/>
            <a:extLst>
              <a:ext uri="{FF2B5EF4-FFF2-40B4-BE49-F238E27FC236}">
                <a16:creationId xmlns:a16="http://schemas.microsoft.com/office/drawing/2014/main" id="{41C15C85-DDDB-4801-BD29-B73348F0C2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5552726"/>
            <a:ext cx="3657600" cy="13052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777CEC-AE77-4D72-B5B4-1881544CF47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625" t="15189" r="6666"/>
          <a:stretch/>
        </p:blipFill>
        <p:spPr>
          <a:xfrm>
            <a:off x="9067075" y="785921"/>
            <a:ext cx="1525451" cy="9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5EC31-A4B3-41AB-A54C-51E69CC30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1800" y="533400"/>
            <a:ext cx="3345656" cy="2209800"/>
          </a:xfrm>
        </p:spPr>
        <p:txBody>
          <a:bodyPr/>
          <a:lstStyle/>
          <a:p>
            <a:pPr algn="ctr"/>
            <a:r>
              <a:rPr lang="en-US" dirty="0"/>
              <a:t>APA</a:t>
            </a:r>
            <a:br>
              <a:rPr lang="en-US" dirty="0"/>
            </a:br>
            <a:r>
              <a:rPr lang="en-US" dirty="0"/>
              <a:t>Leadership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0789E-5E88-4CE0-8606-90DC8D78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8142" r="27500" b="2070"/>
          <a:stretch/>
        </p:blipFill>
        <p:spPr>
          <a:xfrm>
            <a:off x="2082464" y="175808"/>
            <a:ext cx="4318336" cy="660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95F326B-1B93-48A5-B389-F838A55702D8}"/>
              </a:ext>
            </a:extLst>
          </p:cNvPr>
          <p:cNvSpPr txBox="1">
            <a:spLocks/>
          </p:cNvSpPr>
          <p:nvPr/>
        </p:nvSpPr>
        <p:spPr>
          <a:xfrm>
            <a:off x="6477000" y="3657600"/>
            <a:ext cx="3886200" cy="3037820"/>
          </a:xfrm>
          <a:prstGeom prst="rect">
            <a:avLst/>
          </a:prstGeom>
          <a:noFill/>
        </p:spPr>
        <p:txBody>
          <a:bodyPr vert="horz" anchor="t">
            <a:noAutofit/>
          </a:bodyPr>
          <a:lstStyle>
            <a:lvl1pPr marL="0" marR="36576" indent="0" algn="l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buClr>
                <a:srgbClr val="C94C25"/>
              </a:buClr>
            </a:pPr>
            <a:r>
              <a:rPr lang="en-US" b="1" dirty="0">
                <a:solidFill>
                  <a:srgbClr val="262626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Interested in a leadership role or committee?</a:t>
            </a:r>
          </a:p>
          <a:p>
            <a:pPr algn="ctr">
              <a:spcAft>
                <a:spcPts val="0"/>
              </a:spcAft>
              <a:buClr>
                <a:srgbClr val="C94C25"/>
              </a:buClr>
            </a:pPr>
            <a:r>
              <a:rPr lang="en-US" dirty="0">
                <a:solidFill>
                  <a:srgbClr val="262626">
                    <a:lumMod val="75000"/>
                    <a:lumOff val="25000"/>
                  </a:srgbClr>
                </a:solidFill>
                <a:latin typeface="Arial"/>
              </a:rPr>
              <a:t/>
            </a:r>
            <a:br>
              <a:rPr lang="en-US" dirty="0">
                <a:solidFill>
                  <a:srgbClr val="262626">
                    <a:lumMod val="75000"/>
                    <a:lumOff val="25000"/>
                  </a:srgbClr>
                </a:solidFill>
                <a:latin typeface="Arial"/>
              </a:rPr>
            </a:br>
            <a:r>
              <a:rPr lang="en-US" sz="1600" dirty="0">
                <a:solidFill>
                  <a:srgbClr val="262626">
                    <a:lumMod val="75000"/>
                    <a:lumOff val="25000"/>
                  </a:srgbClr>
                </a:solidFill>
                <a:latin typeface="Arial"/>
              </a:rPr>
              <a:t>If you are interested in getting involved in a leadership capacity, serving on a committee or project, or as a college/department representative, please </a:t>
            </a:r>
            <a:r>
              <a:rPr lang="en-US" sz="1600" u="sng" dirty="0">
                <a:solidFill>
                  <a:srgbClr val="262626">
                    <a:lumMod val="75000"/>
                    <a:lumOff val="25000"/>
                  </a:srgbClr>
                </a:solidFill>
                <a:latin typeface="Arial"/>
                <a:hlinkClick r:id="rId3"/>
              </a:rPr>
              <a:t>submit our online interest form</a:t>
            </a:r>
            <a:r>
              <a:rPr lang="en-US" sz="1600" b="1" dirty="0">
                <a:solidFill>
                  <a:srgbClr val="262626">
                    <a:lumMod val="75000"/>
                    <a:lumOff val="25000"/>
                  </a:srgbClr>
                </a:solidFill>
                <a:latin typeface="Arial"/>
              </a:rPr>
              <a:t>.</a:t>
            </a:r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21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Office of </a:t>
            </a:r>
            <a:r>
              <a:rPr lang="en-US" dirty="0" err="1"/>
              <a:t>YouthCompliance</a:t>
            </a:r>
            <a:r>
              <a:rPr lang="en-US" dirty="0"/>
              <a:t> Services (OYCS)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73823"/>
            <a:ext cx="10515600" cy="2950665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Year-Round Office for Youth Activities  </a:t>
            </a: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039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erve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167107_Project status report_RVA_v3.potx" id="{4F81F982-6C51-4092-B8D8-4B9E627EB026}" vid="{408BF7D7-5259-4FB8-AB61-68B3FB5EAB10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F5496"/>
      </a:hlink>
      <a:folHlink>
        <a:srgbClr val="2F549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19193</TotalTime>
  <Words>2064</Words>
  <Application>Microsoft Office PowerPoint</Application>
  <PresentationFormat>Widescreen</PresentationFormat>
  <Paragraphs>308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Arial</vt:lpstr>
      <vt:lpstr>Bookman Old Style</vt:lpstr>
      <vt:lpstr>Calibri</vt:lpstr>
      <vt:lpstr>Calibri Light</vt:lpstr>
      <vt:lpstr>Century Gothic</vt:lpstr>
      <vt:lpstr>Century Schoolbook</vt:lpstr>
      <vt:lpstr>Segoe UI</vt:lpstr>
      <vt:lpstr>Times New Roman</vt:lpstr>
      <vt:lpstr>Wingdings</vt:lpstr>
      <vt:lpstr>Wingdings 2</vt:lpstr>
      <vt:lpstr>Office Theme</vt:lpstr>
      <vt:lpstr>1_Office Theme</vt:lpstr>
      <vt:lpstr>2_Office Theme</vt:lpstr>
      <vt:lpstr>Verve</vt:lpstr>
      <vt:lpstr>4_Office Theme</vt:lpstr>
      <vt:lpstr>3_Office Theme</vt:lpstr>
      <vt:lpstr>HR Forum</vt:lpstr>
      <vt:lpstr>Today’s Agenda Items</vt:lpstr>
      <vt:lpstr>COVID-19 Planning</vt:lpstr>
      <vt:lpstr>COVID-19 Planning</vt:lpstr>
      <vt:lpstr>APA… we are here for you!</vt:lpstr>
      <vt:lpstr>Recent events…</vt:lpstr>
      <vt:lpstr>PowerPoint Presentation</vt:lpstr>
      <vt:lpstr>APA Leadership Team</vt:lpstr>
      <vt:lpstr>Office of YouthCompliance Services (OYCS)</vt:lpstr>
      <vt:lpstr>SCOPE</vt:lpstr>
      <vt:lpstr>Youth Activity Requirements</vt:lpstr>
      <vt:lpstr>PowerPoint Presentation</vt:lpstr>
      <vt:lpstr>Central Registration</vt:lpstr>
      <vt:lpstr>Supervision </vt:lpstr>
      <vt:lpstr>PowerPoint Presentation</vt:lpstr>
      <vt:lpstr>Youth Protection Training</vt:lpstr>
      <vt:lpstr>PowerPoint Presentation</vt:lpstr>
      <vt:lpstr>PowerPoint Presentation</vt:lpstr>
      <vt:lpstr>Reporting</vt:lpstr>
      <vt:lpstr>On-Site Visits &amp; Consulting </vt:lpstr>
      <vt:lpstr>PowerPoint Presentation</vt:lpstr>
      <vt:lpstr>Training &amp; Organizational Development</vt:lpstr>
      <vt:lpstr>April 21</vt:lpstr>
      <vt:lpstr>Teamwork &amp; Collaboration Toolkit</vt:lpstr>
      <vt:lpstr>Design and Development</vt:lpstr>
      <vt:lpstr>Toolkit Highlights!</vt:lpstr>
      <vt:lpstr>PowerPoint Presentation</vt:lpstr>
      <vt:lpstr>Benefits and Leave</vt:lpstr>
      <vt:lpstr>IRS Reporting Form 1095-C</vt:lpstr>
      <vt:lpstr>OPS Benefits Eligibility Reminder</vt:lpstr>
      <vt:lpstr>New Hire Benefits Enrollment</vt:lpstr>
      <vt:lpstr>New Hire Benefits Enrollment</vt:lpstr>
      <vt:lpstr>Benefits Effective Dates for New Hires</vt:lpstr>
      <vt:lpstr>FY 19-20 Comp Leave Cash-Out Changes</vt:lpstr>
      <vt:lpstr>FY 19-20 Comp Leave Cash-Out Departmental Preparation</vt:lpstr>
      <vt:lpstr>Important Dates</vt:lpstr>
      <vt:lpstr>Thank you  for attending the  HR Forum</vt:lpstr>
    </vt:vector>
  </TitlesOfParts>
  <Company>Customer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Gould,Angela</dc:creator>
  <cp:lastModifiedBy>Brown, Angie</cp:lastModifiedBy>
  <cp:revision>347</cp:revision>
  <cp:lastPrinted>2020-02-05T12:54:08Z</cp:lastPrinted>
  <dcterms:created xsi:type="dcterms:W3CDTF">2017-01-03T16:22:19Z</dcterms:created>
  <dcterms:modified xsi:type="dcterms:W3CDTF">2020-03-04T16:09:44Z</dcterms:modified>
</cp:coreProperties>
</file>