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62" r:id="rId3"/>
  </p:sldMasterIdLst>
  <p:notesMasterIdLst>
    <p:notesMasterId r:id="rId21"/>
  </p:notesMasterIdLst>
  <p:sldIdLst>
    <p:sldId id="278" r:id="rId4"/>
    <p:sldId id="261" r:id="rId5"/>
    <p:sldId id="396" r:id="rId6"/>
    <p:sldId id="380" r:id="rId7"/>
    <p:sldId id="394" r:id="rId8"/>
    <p:sldId id="395" r:id="rId9"/>
    <p:sldId id="362" r:id="rId10"/>
    <p:sldId id="376" r:id="rId11"/>
    <p:sldId id="379" r:id="rId12"/>
    <p:sldId id="356" r:id="rId13"/>
    <p:sldId id="277" r:id="rId14"/>
    <p:sldId id="272" r:id="rId15"/>
    <p:sldId id="274" r:id="rId16"/>
    <p:sldId id="398" r:id="rId17"/>
    <p:sldId id="397" r:id="rId18"/>
    <p:sldId id="316" r:id="rId19"/>
    <p:sldId id="317" r:id="rId20"/>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2"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70" autoAdjust="0"/>
    <p:restoredTop sz="85562" autoAdjust="0"/>
  </p:normalViewPr>
  <p:slideViewPr>
    <p:cSldViewPr snapToGrid="0">
      <p:cViewPr varScale="1">
        <p:scale>
          <a:sx n="57" d="100"/>
          <a:sy n="57" d="100"/>
        </p:scale>
        <p:origin x="520" y="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DE7C9419-65CE-4FD7-A936-319F3A4AEB74}" type="datetimeFigureOut">
              <a:rPr lang="en-US" smtClean="0"/>
              <a:t>4/21/2020</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4</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5</a:t>
            </a:fld>
            <a:endParaRPr lang="en-US" dirty="0"/>
          </a:p>
        </p:txBody>
      </p:sp>
    </p:spTree>
    <p:extLst>
      <p:ext uri="{BB962C8B-B14F-4D97-AF65-F5344CB8AC3E}">
        <p14:creationId xmlns:p14="http://schemas.microsoft.com/office/powerpoint/2010/main" val="134751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6</a:t>
            </a:fld>
            <a:endParaRPr lang="en-US" dirty="0"/>
          </a:p>
        </p:txBody>
      </p:sp>
    </p:spTree>
    <p:extLst>
      <p:ext uri="{BB962C8B-B14F-4D97-AF65-F5344CB8AC3E}">
        <p14:creationId xmlns:p14="http://schemas.microsoft.com/office/powerpoint/2010/main" val="4004416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8</a:t>
            </a:fld>
            <a:endParaRPr lang="en-US" dirty="0"/>
          </a:p>
        </p:txBody>
      </p:sp>
    </p:spTree>
    <p:extLst>
      <p:ext uri="{BB962C8B-B14F-4D97-AF65-F5344CB8AC3E}">
        <p14:creationId xmlns:p14="http://schemas.microsoft.com/office/powerpoint/2010/main" val="3220205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10</a:t>
            </a:fld>
            <a:endParaRPr lang="en-US"/>
          </a:p>
        </p:txBody>
      </p:sp>
    </p:spTree>
    <p:extLst>
      <p:ext uri="{BB962C8B-B14F-4D97-AF65-F5344CB8AC3E}">
        <p14:creationId xmlns:p14="http://schemas.microsoft.com/office/powerpoint/2010/main" val="346355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42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203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16</a:t>
            </a:fld>
            <a:endParaRPr lang="en-US" dirty="0"/>
          </a:p>
        </p:txBody>
      </p:sp>
    </p:spTree>
    <p:extLst>
      <p:ext uri="{BB962C8B-B14F-4D97-AF65-F5344CB8AC3E}">
        <p14:creationId xmlns:p14="http://schemas.microsoft.com/office/powerpoint/2010/main" val="335046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251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421656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929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dirty="0"/>
          </a:p>
        </p:txBody>
      </p:sp>
    </p:spTree>
    <p:extLst>
      <p:ext uri="{BB962C8B-B14F-4D97-AF65-F5344CB8AC3E}">
        <p14:creationId xmlns:p14="http://schemas.microsoft.com/office/powerpoint/2010/main" val="2102968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1"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58" r:id="rId1"/>
    <p:sldLayoutId id="2147483665"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4176453"/>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hr.ufl.edu/manager-resources/talent-share-progra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mailto:covid19leavedonation@hr.ufl.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benefits.hr.ufl.edu/gatorperks/aid-a-gator/" TargetMode="Externa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hr.ufl.edu/ufhr-guidance-to-hr-liaisons-on-covid-19-response-for-employees/"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it.ufl.edu/ufdocusig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na3.docusign.net/Signing/?insession=1&amp;ti=fc214bf0df4849d3a0a96efb7634d815"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hyperlink" Target="https://hr.ufl.edu/manager-resources/talent-share-program/talent-share-interest-for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b="1"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pPr marL="0" indent="0">
              <a:buNone/>
            </a:pPr>
            <a:r>
              <a:rPr lang="en-US" b="1" dirty="0">
                <a:solidFill>
                  <a:schemeClr val="accent5">
                    <a:lumMod val="75000"/>
                  </a:schemeClr>
                </a:solidFill>
              </a:rPr>
              <a:t>April 21, 2020</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Talent Share Program Resources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6" name="Rectangle 5">
            <a:extLst>
              <a:ext uri="{FF2B5EF4-FFF2-40B4-BE49-F238E27FC236}">
                <a16:creationId xmlns:a16="http://schemas.microsoft.com/office/drawing/2014/main" id="{B4C060EC-E1C4-4029-B031-2AEC8497DCD1}"/>
              </a:ext>
            </a:extLst>
          </p:cNvPr>
          <p:cNvSpPr/>
          <p:nvPr/>
        </p:nvSpPr>
        <p:spPr>
          <a:xfrm>
            <a:off x="973341" y="2090090"/>
            <a:ext cx="7458419" cy="646331"/>
          </a:xfrm>
          <a:prstGeom prst="rect">
            <a:avLst/>
          </a:prstGeom>
        </p:spPr>
        <p:txBody>
          <a:bodyPr wrap="square">
            <a:spAutoFit/>
          </a:bodyPr>
          <a:lstStyle/>
          <a:p>
            <a:r>
              <a:rPr lang="en-US" dirty="0">
                <a:hlinkClick r:id="rId4"/>
              </a:rPr>
              <a:t>https://hr.ufl.edu/manager-resources/talent-share-program/</a:t>
            </a:r>
            <a:endParaRPr lang="en-US" dirty="0"/>
          </a:p>
          <a:p>
            <a:endParaRPr lang="en-US" dirty="0"/>
          </a:p>
        </p:txBody>
      </p:sp>
      <p:pic>
        <p:nvPicPr>
          <p:cNvPr id="7" name="Picture 6">
            <a:extLst>
              <a:ext uri="{FF2B5EF4-FFF2-40B4-BE49-F238E27FC236}">
                <a16:creationId xmlns:a16="http://schemas.microsoft.com/office/drawing/2014/main" id="{16B0A117-2874-480D-B554-29D936C30487}"/>
              </a:ext>
            </a:extLst>
          </p:cNvPr>
          <p:cNvPicPr>
            <a:picLocks noChangeAspect="1"/>
          </p:cNvPicPr>
          <p:nvPr/>
        </p:nvPicPr>
        <p:blipFill>
          <a:blip r:embed="rId5"/>
          <a:stretch>
            <a:fillRect/>
          </a:stretch>
        </p:blipFill>
        <p:spPr>
          <a:xfrm>
            <a:off x="994412" y="2413255"/>
            <a:ext cx="7202138" cy="3785605"/>
          </a:xfrm>
          <a:prstGeom prst="rect">
            <a:avLst/>
          </a:prstGeom>
        </p:spPr>
      </p:pic>
    </p:spTree>
    <p:extLst>
      <p:ext uri="{BB962C8B-B14F-4D97-AF65-F5344CB8AC3E}">
        <p14:creationId xmlns:p14="http://schemas.microsoft.com/office/powerpoint/2010/main" val="1449361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44550" y="695325"/>
            <a:ext cx="10515600" cy="2733675"/>
          </a:xfrm>
        </p:spPr>
        <p:txBody>
          <a:bodyPr/>
          <a:lstStyle/>
          <a:p>
            <a:r>
              <a:rPr lang="en-US" b="1" dirty="0"/>
              <a:t>Benefits and Leave</a:t>
            </a:r>
          </a:p>
        </p:txBody>
      </p:sp>
      <p:sp>
        <p:nvSpPr>
          <p:cNvPr id="3" name="Text Placeholder 2"/>
          <p:cNvSpPr>
            <a:spLocks noGrp="1"/>
          </p:cNvSpPr>
          <p:nvPr>
            <p:ph type="body" idx="1"/>
          </p:nvPr>
        </p:nvSpPr>
        <p:spPr>
          <a:xfrm>
            <a:off x="844550" y="586829"/>
            <a:ext cx="10515600" cy="2950665"/>
          </a:xfrm>
        </p:spPr>
        <p:txBody>
          <a:bodyPr>
            <a:noAutofit/>
          </a:bodyPr>
          <a:lstStyle/>
          <a:p>
            <a:endParaRPr lang="en-US" altLang="en-US" sz="3200" dirty="0">
              <a:solidFill>
                <a:schemeClr val="accent5">
                  <a:lumMod val="75000"/>
                </a:schemeClr>
              </a:solidFill>
            </a:endParaRPr>
          </a:p>
          <a:p>
            <a:endParaRPr lang="en-US" altLang="en-US" sz="3600" dirty="0">
              <a:solidFill>
                <a:schemeClr val="accent5">
                  <a:lumMod val="75000"/>
                </a:schemeClr>
              </a:solidFill>
            </a:endParaRPr>
          </a:p>
          <a:p>
            <a:endParaRPr lang="en-US" altLang="en-US" sz="3600" dirty="0">
              <a:solidFill>
                <a:schemeClr val="accent5">
                  <a:lumMod val="75000"/>
                </a:schemeClr>
              </a:solidFill>
            </a:endParaRPr>
          </a:p>
          <a:p>
            <a:r>
              <a:rPr lang="en-US" altLang="en-US" sz="4000" dirty="0">
                <a:solidFill>
                  <a:schemeClr val="accent5">
                    <a:lumMod val="75000"/>
                  </a:schemeClr>
                </a:solidFill>
              </a:rPr>
              <a:t>Leave Donations</a:t>
            </a:r>
          </a:p>
          <a:p>
            <a:r>
              <a:rPr lang="en-US" altLang="en-US" sz="4000" dirty="0">
                <a:solidFill>
                  <a:schemeClr val="accent5">
                    <a:lumMod val="75000"/>
                  </a:schemeClr>
                </a:solidFill>
              </a:rPr>
              <a:t>Aid-A-Gator</a:t>
            </a:r>
          </a:p>
          <a:p>
            <a:endParaRPr lang="en-US" altLang="en-US" sz="36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p:txBody>
      </p:sp>
    </p:spTree>
    <p:extLst>
      <p:ext uri="{BB962C8B-B14F-4D97-AF65-F5344CB8AC3E}">
        <p14:creationId xmlns:p14="http://schemas.microsoft.com/office/powerpoint/2010/main" val="178691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437" y="387159"/>
            <a:ext cx="10515600" cy="1325563"/>
          </a:xfrm>
        </p:spPr>
        <p:txBody>
          <a:bodyPr anchor="b"/>
          <a:lstStyle/>
          <a:p>
            <a:r>
              <a:rPr lang="en-US" dirty="0">
                <a:solidFill>
                  <a:srgbClr val="FF6600"/>
                </a:solidFill>
                <a:latin typeface="Century Schoolbook" panose="02040604050505020304" pitchFamily="18" charset="0"/>
              </a:rPr>
              <a:t>Leave Donations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544286" y="1825625"/>
            <a:ext cx="11072751" cy="4351338"/>
          </a:xfrm>
        </p:spPr>
        <p:txBody>
          <a:bodyPr>
            <a:normAutofit/>
          </a:bodyPr>
          <a:lstStyle/>
          <a:p>
            <a:pPr marL="0" indent="0">
              <a:spcBef>
                <a:spcPts val="1200"/>
              </a:spcBef>
              <a:buNone/>
              <a:defRPr/>
            </a:pPr>
            <a:r>
              <a:rPr lang="en-US" altLang="en-US" sz="3200" b="1" dirty="0">
                <a:solidFill>
                  <a:prstClr val="black"/>
                </a:solidFill>
              </a:rPr>
              <a:t>Thank you to all who generously donated vacation and/or sick leave!</a:t>
            </a:r>
          </a:p>
          <a:p>
            <a:pPr lvl="1">
              <a:spcBef>
                <a:spcPts val="1200"/>
              </a:spcBef>
              <a:defRPr/>
            </a:pPr>
            <a:r>
              <a:rPr lang="en-US" altLang="en-US" sz="2800" dirty="0">
                <a:solidFill>
                  <a:prstClr val="black"/>
                </a:solidFill>
              </a:rPr>
              <a:t>Over </a:t>
            </a:r>
            <a:r>
              <a:rPr lang="en-US" altLang="en-US" sz="2800" b="1" i="1" dirty="0">
                <a:solidFill>
                  <a:prstClr val="black"/>
                </a:solidFill>
              </a:rPr>
              <a:t>271,000</a:t>
            </a:r>
            <a:r>
              <a:rPr lang="en-US" altLang="en-US" sz="2800" dirty="0">
                <a:solidFill>
                  <a:prstClr val="black"/>
                </a:solidFill>
              </a:rPr>
              <a:t> hours donated. </a:t>
            </a:r>
          </a:p>
          <a:p>
            <a:pPr lvl="1">
              <a:spcBef>
                <a:spcPts val="1200"/>
              </a:spcBef>
              <a:defRPr/>
            </a:pPr>
            <a:r>
              <a:rPr lang="en-US" altLang="en-US" sz="2800" dirty="0">
                <a:solidFill>
                  <a:prstClr val="black"/>
                </a:solidFill>
              </a:rPr>
              <a:t>Donated hours available to assist UF employees unable to work due to COVID-19.</a:t>
            </a:r>
          </a:p>
          <a:p>
            <a:pPr lvl="1">
              <a:spcBef>
                <a:spcPts val="1200"/>
              </a:spcBef>
              <a:defRPr/>
            </a:pPr>
            <a:r>
              <a:rPr lang="en-US" altLang="en-US" sz="2800" dirty="0">
                <a:solidFill>
                  <a:prstClr val="black"/>
                </a:solidFill>
              </a:rPr>
              <a:t>As of 4/17, over 70 requests received and nearly 3,000 hours awarded.</a:t>
            </a:r>
            <a:endParaRPr lang="en-US" altLang="en-US" sz="2000" dirty="0">
              <a:solidFill>
                <a:prstClr val="black"/>
              </a:solidFill>
            </a:endParaRPr>
          </a:p>
        </p:txBody>
      </p:sp>
      <p:sp>
        <p:nvSpPr>
          <p:cNvPr id="7" name="Rectangle 6"/>
          <p:cNvSpPr/>
          <p:nvPr/>
        </p:nvSpPr>
        <p:spPr>
          <a:xfrm>
            <a:off x="870857" y="5165571"/>
            <a:ext cx="10628564" cy="691361"/>
          </a:xfrm>
          <a:prstGeom prst="rect">
            <a:avLst/>
          </a:prstGeom>
          <a:solidFill>
            <a:srgbClr val="19C9E1">
              <a:alpha val="39000"/>
            </a:srgbClr>
          </a:solidFill>
          <a:ln>
            <a:solidFill>
              <a:schemeClr val="tx1"/>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ndParaRPr>
          </a:p>
          <a:p>
            <a:pPr>
              <a:defRPr/>
            </a:pPr>
            <a:endParaRPr lang="en-US" sz="2100" dirty="0"/>
          </a:p>
          <a:p>
            <a:pPr algn="ctr">
              <a:spcAft>
                <a:spcPts val="1200"/>
              </a:spcAft>
              <a:defRPr/>
            </a:pPr>
            <a:r>
              <a:rPr lang="en-US" sz="2400" b="1" dirty="0">
                <a:solidFill>
                  <a:schemeClr val="tx1"/>
                </a:solidFill>
              </a:rPr>
              <a:t>Questions? Email </a:t>
            </a:r>
            <a:r>
              <a:rPr lang="en-US" sz="2400" u="sng" dirty="0">
                <a:hlinkClick r:id="rId4"/>
              </a:rPr>
              <a:t>covid19leavedonation@hr.ufl.edu</a:t>
            </a:r>
            <a:r>
              <a:rPr lang="en-US" sz="2400" dirty="0"/>
              <a:t> </a:t>
            </a:r>
            <a:r>
              <a:rPr lang="en-US" sz="2400" b="1" dirty="0">
                <a:solidFill>
                  <a:schemeClr val="tx1"/>
                </a:solidFill>
              </a:rPr>
              <a:t>or call (352) 392-2477</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296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537177" y="1816996"/>
            <a:ext cx="11453869" cy="4351338"/>
          </a:xfrm>
        </p:spPr>
        <p:txBody>
          <a:bodyPr>
            <a:normAutofit/>
          </a:bodyPr>
          <a:lstStyle/>
          <a:p>
            <a:pPr marL="0" indent="0">
              <a:spcBef>
                <a:spcPts val="1200"/>
              </a:spcBef>
              <a:buNone/>
              <a:defRPr/>
            </a:pPr>
            <a:r>
              <a:rPr lang="en-US" sz="2400" dirty="0"/>
              <a:t>Employees experiencing an unforeseen, temporary financial hardship may apply for a grant through Aid-a-Gator at any time.</a:t>
            </a:r>
          </a:p>
          <a:p>
            <a:pPr marL="457200" lvl="1">
              <a:spcBef>
                <a:spcPts val="1200"/>
              </a:spcBef>
            </a:pPr>
            <a:r>
              <a:rPr lang="en-US" dirty="0">
                <a:ea typeface="Arial" panose="020B0604020202020204" pitchFamily="34" charset="0"/>
              </a:rPr>
              <a:t>As of 4/17/20:</a:t>
            </a:r>
          </a:p>
          <a:p>
            <a:pPr marL="1371600" lvl="3">
              <a:spcBef>
                <a:spcPts val="1200"/>
              </a:spcBef>
            </a:pPr>
            <a:r>
              <a:rPr lang="en-US" sz="2400" dirty="0">
                <a:ea typeface="Arial" panose="020B0604020202020204" pitchFamily="34" charset="0"/>
              </a:rPr>
              <a:t>147 applications for aid received</a:t>
            </a:r>
          </a:p>
          <a:p>
            <a:pPr marL="1371600" lvl="3">
              <a:spcBef>
                <a:spcPts val="1200"/>
              </a:spcBef>
            </a:pPr>
            <a:r>
              <a:rPr lang="en-US" sz="2400" dirty="0">
                <a:ea typeface="Arial" panose="020B0604020202020204" pitchFamily="34" charset="0"/>
              </a:rPr>
              <a:t>22 applications approved and $9,000 in aid provided</a:t>
            </a:r>
          </a:p>
          <a:p>
            <a:pPr marL="457200" lvl="1">
              <a:spcBef>
                <a:spcPts val="1200"/>
              </a:spcBef>
            </a:pPr>
            <a:r>
              <a:rPr lang="en-US" dirty="0">
                <a:ea typeface="Arial" panose="020B0604020202020204" pitchFamily="34" charset="0"/>
              </a:rPr>
              <a:t>Separate Aid-a-Gator program is available for students.</a:t>
            </a:r>
          </a:p>
          <a:p>
            <a:pPr marL="457200" lvl="1">
              <a:spcBef>
                <a:spcPts val="1200"/>
              </a:spcBef>
              <a:defRPr/>
            </a:pPr>
            <a:r>
              <a:rPr lang="en-US" b="1" i="1" dirty="0"/>
              <a:t>This is another great opportunity to help your fellow Gator employees</a:t>
            </a:r>
            <a:r>
              <a:rPr lang="en-US" i="1" dirty="0"/>
              <a:t>—please consider making a donation to Aid-a-Gator now or anytime!</a:t>
            </a:r>
          </a:p>
          <a:p>
            <a:pPr>
              <a:spcBef>
                <a:spcPts val="600"/>
              </a:spcBef>
              <a:defRPr/>
            </a:pPr>
            <a:endParaRPr lang="en-US" sz="2400" dirty="0"/>
          </a:p>
          <a:p>
            <a:pPr>
              <a:spcBef>
                <a:spcPts val="600"/>
              </a:spcBef>
              <a:defRPr/>
            </a:pPr>
            <a:endParaRPr lang="en-US" sz="2400" dirty="0"/>
          </a:p>
          <a:p>
            <a:pPr>
              <a:spcBef>
                <a:spcPts val="600"/>
              </a:spcBef>
              <a:defRPr/>
            </a:pPr>
            <a:endParaRPr lang="en-US" sz="2400" dirty="0"/>
          </a:p>
          <a:p>
            <a:pPr marL="457200" lvl="1" indent="0">
              <a:spcBef>
                <a:spcPts val="1200"/>
              </a:spcBef>
              <a:buNone/>
              <a:defRPr/>
            </a:pP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237" y="634620"/>
            <a:ext cx="5080000" cy="965200"/>
          </a:xfrm>
          <a:prstGeom prst="rect">
            <a:avLst/>
          </a:prstGeom>
        </p:spPr>
      </p:pic>
      <p:sp>
        <p:nvSpPr>
          <p:cNvPr id="9" name="Rectangle 8"/>
          <p:cNvSpPr/>
          <p:nvPr/>
        </p:nvSpPr>
        <p:spPr>
          <a:xfrm>
            <a:off x="973343" y="5440146"/>
            <a:ext cx="10327668" cy="668261"/>
          </a:xfrm>
          <a:prstGeom prst="rect">
            <a:avLst/>
          </a:prstGeom>
          <a:solidFill>
            <a:srgbClr val="19C9E1">
              <a:alpha val="39000"/>
            </a:srgb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anchor="ctr">
            <a:normAutofit fontScale="40000" lnSpcReduction="20000"/>
          </a:bodyP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ndParaRPr>
          </a:p>
          <a:p>
            <a:pPr>
              <a:defRPr/>
            </a:pPr>
            <a:endParaRPr lang="en-US" sz="2100" dirty="0"/>
          </a:p>
          <a:p>
            <a:pPr algn="ctr">
              <a:spcBef>
                <a:spcPts val="600"/>
              </a:spcBef>
              <a:defRPr/>
            </a:pPr>
            <a:r>
              <a:rPr lang="en-US" sz="6000" dirty="0">
                <a:solidFill>
                  <a:schemeClr val="tx1"/>
                </a:solidFill>
              </a:rPr>
              <a:t>More information is available on the </a:t>
            </a:r>
            <a:r>
              <a:rPr lang="en-US" sz="6000" dirty="0">
                <a:hlinkClick r:id="rId5"/>
              </a:rPr>
              <a:t>Aid-a-Gator website</a:t>
            </a:r>
            <a:endParaRPr lang="en-US" sz="6000" dirty="0"/>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906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44550" y="695325"/>
            <a:ext cx="10515600" cy="2733675"/>
          </a:xfrm>
        </p:spPr>
        <p:txBody>
          <a:bodyPr/>
          <a:lstStyle/>
          <a:p>
            <a:r>
              <a:rPr lang="en-US" b="1" dirty="0"/>
              <a:t>Employee Relations</a:t>
            </a:r>
          </a:p>
        </p:txBody>
      </p:sp>
      <p:sp>
        <p:nvSpPr>
          <p:cNvPr id="3" name="Text Placeholder 2"/>
          <p:cNvSpPr>
            <a:spLocks noGrp="1"/>
          </p:cNvSpPr>
          <p:nvPr>
            <p:ph type="body" idx="1"/>
          </p:nvPr>
        </p:nvSpPr>
        <p:spPr>
          <a:xfrm>
            <a:off x="844550" y="586829"/>
            <a:ext cx="10515600" cy="2950665"/>
          </a:xfrm>
        </p:spPr>
        <p:txBody>
          <a:bodyPr>
            <a:noAutofit/>
          </a:bodyPr>
          <a:lstStyle/>
          <a:p>
            <a:endParaRPr lang="en-US" altLang="en-US" sz="3200" dirty="0">
              <a:solidFill>
                <a:schemeClr val="accent5">
                  <a:lumMod val="75000"/>
                </a:schemeClr>
              </a:solidFill>
            </a:endParaRPr>
          </a:p>
          <a:p>
            <a:endParaRPr lang="en-US" altLang="en-US" sz="3600" dirty="0">
              <a:solidFill>
                <a:schemeClr val="accent5">
                  <a:lumMod val="75000"/>
                </a:schemeClr>
              </a:solidFill>
            </a:endParaRPr>
          </a:p>
          <a:p>
            <a:endParaRPr lang="en-US" altLang="en-US" sz="3600" dirty="0">
              <a:solidFill>
                <a:schemeClr val="accent5">
                  <a:lumMod val="75000"/>
                </a:schemeClr>
              </a:solidFill>
            </a:endParaRPr>
          </a:p>
          <a:p>
            <a:r>
              <a:rPr lang="en-US" altLang="en-US" sz="3600" dirty="0">
                <a:solidFill>
                  <a:schemeClr val="accent5">
                    <a:lumMod val="75000"/>
                  </a:schemeClr>
                </a:solidFill>
              </a:rPr>
              <a:t>UFHR Guidance on COVID-19 Matrix</a:t>
            </a:r>
          </a:p>
          <a:p>
            <a:endParaRPr lang="en-US" altLang="en-US" sz="3600" dirty="0">
              <a:solidFill>
                <a:schemeClr val="accent5">
                  <a:lumMod val="75000"/>
                </a:schemeClr>
              </a:solidFill>
            </a:endParaRPr>
          </a:p>
          <a:p>
            <a:endParaRPr lang="en-US" altLang="en-US" sz="3600" dirty="0">
              <a:solidFill>
                <a:schemeClr val="accent5">
                  <a:lumMod val="75000"/>
                </a:schemeClr>
              </a:solidFill>
            </a:endParaRPr>
          </a:p>
          <a:p>
            <a:endParaRPr lang="en-US" altLang="en-US" sz="4000" dirty="0">
              <a:solidFill>
                <a:schemeClr val="accent5">
                  <a:lumMod val="75000"/>
                </a:schemeClr>
              </a:solidFill>
            </a:endParaRPr>
          </a:p>
          <a:p>
            <a:endParaRPr lang="en-US" altLang="en-US" sz="4000" dirty="0">
              <a:solidFill>
                <a:schemeClr val="accent5">
                  <a:lumMod val="75000"/>
                </a:schemeClr>
              </a:solidFill>
            </a:endParaRPr>
          </a:p>
          <a:p>
            <a:endParaRPr lang="en-US" altLang="en-US" sz="36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p:txBody>
      </p:sp>
    </p:spTree>
    <p:extLst>
      <p:ext uri="{BB962C8B-B14F-4D97-AF65-F5344CB8AC3E}">
        <p14:creationId xmlns:p14="http://schemas.microsoft.com/office/powerpoint/2010/main" val="1195824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4CBA-7B93-4478-A9D2-FD170FA456F0}"/>
              </a:ext>
            </a:extLst>
          </p:cNvPr>
          <p:cNvSpPr>
            <a:spLocks noGrp="1"/>
          </p:cNvSpPr>
          <p:nvPr>
            <p:ph type="title"/>
          </p:nvPr>
        </p:nvSpPr>
        <p:spPr/>
        <p:txBody>
          <a:bodyPr/>
          <a:lstStyle/>
          <a:p>
            <a:r>
              <a:rPr lang="en-US" dirty="0"/>
              <a:t>UFHR Guidance on COVID-19 Matrix</a:t>
            </a:r>
          </a:p>
        </p:txBody>
      </p:sp>
      <p:sp>
        <p:nvSpPr>
          <p:cNvPr id="3" name="Content Placeholder 2">
            <a:extLst>
              <a:ext uri="{FF2B5EF4-FFF2-40B4-BE49-F238E27FC236}">
                <a16:creationId xmlns:a16="http://schemas.microsoft.com/office/drawing/2014/main" id="{FF3D7D31-01D4-4406-A5EB-6100C37F849A}"/>
              </a:ext>
            </a:extLst>
          </p:cNvPr>
          <p:cNvSpPr>
            <a:spLocks noGrp="1"/>
          </p:cNvSpPr>
          <p:nvPr>
            <p:ph idx="1"/>
          </p:nvPr>
        </p:nvSpPr>
        <p:spPr/>
        <p:txBody>
          <a:bodyPr/>
          <a:lstStyle/>
          <a:p>
            <a:r>
              <a:rPr lang="en-US" dirty="0"/>
              <a:t>Guidance for addressing employees directly impacted by COVID-19 is found at </a:t>
            </a:r>
            <a:r>
              <a:rPr lang="en-US" dirty="0">
                <a:hlinkClick r:id="rId2"/>
              </a:rPr>
              <a:t>https://hr.ufl.edu/ufhr-guidance-to-hr-liaisons-on-covid-19-response-for-employees/</a:t>
            </a:r>
            <a:r>
              <a:rPr lang="en-US" dirty="0"/>
              <a:t>.</a:t>
            </a:r>
          </a:p>
          <a:p>
            <a:r>
              <a:rPr lang="en-US" dirty="0"/>
              <a:t>Please use the guidance matrix when communicating with employees and departments about potential impacts from COVID-19.</a:t>
            </a:r>
          </a:p>
          <a:p>
            <a:pPr lvl="1"/>
            <a:r>
              <a:rPr lang="en-US" dirty="0"/>
              <a:t>Contains information about quarantine requirements</a:t>
            </a:r>
          </a:p>
          <a:p>
            <a:pPr lvl="1"/>
            <a:r>
              <a:rPr lang="en-US" dirty="0"/>
              <a:t>Outlines the Return to Work process</a:t>
            </a:r>
          </a:p>
          <a:p>
            <a:r>
              <a:rPr lang="en-US" dirty="0"/>
              <a:t>Inform Employee Relations if employees test positive or are not positive but should be designated according to the guidance matrix.</a:t>
            </a:r>
          </a:p>
        </p:txBody>
      </p:sp>
    </p:spTree>
    <p:extLst>
      <p:ext uri="{BB962C8B-B14F-4D97-AF65-F5344CB8AC3E}">
        <p14:creationId xmlns:p14="http://schemas.microsoft.com/office/powerpoint/2010/main" val="1367927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6000" b="1" dirty="0"/>
              <a:t>Important Dates</a:t>
            </a:r>
          </a:p>
        </p:txBody>
      </p:sp>
      <p:sp>
        <p:nvSpPr>
          <p:cNvPr id="5" name="Content Placeholder 4"/>
          <p:cNvSpPr>
            <a:spLocks noGrp="1"/>
          </p:cNvSpPr>
          <p:nvPr>
            <p:ph idx="1"/>
          </p:nvPr>
        </p:nvSpPr>
        <p:spPr>
          <a:xfrm>
            <a:off x="695631" y="1560155"/>
            <a:ext cx="11240069" cy="4001970"/>
          </a:xfrm>
        </p:spPr>
        <p:txBody>
          <a:bodyPr>
            <a:normAutofit/>
          </a:bodyPr>
          <a:lstStyle/>
          <a:p>
            <a:pPr marL="0" indent="0">
              <a:buNone/>
              <a:defRPr/>
            </a:pPr>
            <a:endParaRPr lang="en-US" altLang="en-US" b="1" dirty="0"/>
          </a:p>
          <a:p>
            <a:pPr marL="0" indent="0">
              <a:buNone/>
              <a:defRPr/>
            </a:pPr>
            <a:endParaRPr lang="en-US" altLang="en-US" b="1" dirty="0"/>
          </a:p>
          <a:p>
            <a:pPr>
              <a:defRPr/>
            </a:pPr>
            <a:r>
              <a:rPr lang="en-US" altLang="en-US" sz="3200" b="1" u="sng" dirty="0"/>
              <a:t>Next HR Forum</a:t>
            </a:r>
            <a:r>
              <a:rPr lang="en-US" altLang="en-US" sz="3200" b="1" dirty="0"/>
              <a:t> – May 6, 2020 - Zoom information will be provided. </a:t>
            </a:r>
          </a:p>
        </p:txBody>
      </p:sp>
    </p:spTree>
    <p:extLst>
      <p:ext uri="{BB962C8B-B14F-4D97-AF65-F5344CB8AC3E}">
        <p14:creationId xmlns:p14="http://schemas.microsoft.com/office/powerpoint/2010/main" val="1139743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latin typeface="+mn-lt"/>
              </a:rPr>
              <a:t>Thank you </a:t>
            </a:r>
            <a:br>
              <a:rPr lang="en-US" sz="5400" b="1" dirty="0">
                <a:solidFill>
                  <a:schemeClr val="bg1"/>
                </a:solidFill>
                <a:latin typeface="+mn-lt"/>
              </a:rPr>
            </a:br>
            <a:r>
              <a:rPr lang="en-US" sz="5400" b="1" dirty="0">
                <a:solidFill>
                  <a:schemeClr val="bg1"/>
                </a:solidFill>
                <a:latin typeface="+mn-lt"/>
              </a:rPr>
              <a:t>for attending the </a:t>
            </a:r>
            <a:br>
              <a:rPr lang="en-US" sz="5400" b="1" dirty="0">
                <a:solidFill>
                  <a:schemeClr val="bg1"/>
                </a:solidFill>
                <a:latin typeface="+mn-lt"/>
              </a:rPr>
            </a:br>
            <a:r>
              <a:rPr lang="en-US" sz="5400" b="1" dirty="0">
                <a:solidFill>
                  <a:schemeClr val="bg1"/>
                </a:solidFill>
                <a:latin typeface="+mn-lt"/>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dirty="0">
                <a:solidFill>
                  <a:srgbClr val="FF6600"/>
                </a:solidFill>
              </a:rPr>
              <a:t>Today’s Agenda Items</a:t>
            </a:r>
          </a:p>
        </p:txBody>
      </p:sp>
      <p:sp>
        <p:nvSpPr>
          <p:cNvPr id="3" name="Content Placeholder 2"/>
          <p:cNvSpPr>
            <a:spLocks noGrp="1"/>
          </p:cNvSpPr>
          <p:nvPr>
            <p:ph idx="1"/>
          </p:nvPr>
        </p:nvSpPr>
        <p:spPr>
          <a:xfrm>
            <a:off x="738131" y="1069887"/>
            <a:ext cx="10515600" cy="4351338"/>
          </a:xfrm>
        </p:spPr>
        <p:txBody>
          <a:bodyPr>
            <a:normAutofit lnSpcReduction="10000"/>
          </a:bodyPr>
          <a:lstStyle/>
          <a:p>
            <a:pPr marL="0" indent="0">
              <a:buNone/>
              <a:defRPr/>
            </a:pPr>
            <a:r>
              <a:rPr lang="en-US" sz="3200" dirty="0"/>
              <a:t> </a:t>
            </a:r>
          </a:p>
          <a:p>
            <a:pPr marL="0" indent="0">
              <a:buNone/>
              <a:defRPr/>
            </a:pPr>
            <a:endParaRPr lang="en-US" sz="3200" b="1" dirty="0"/>
          </a:p>
          <a:p>
            <a:pPr marL="457200" indent="-457200">
              <a:defRPr/>
            </a:pPr>
            <a:r>
              <a:rPr lang="en-US" sz="3200" dirty="0"/>
              <a:t>COVID-19 Current State – Jodi Gentry</a:t>
            </a:r>
          </a:p>
          <a:p>
            <a:pPr marL="457200" indent="-457200">
              <a:defRPr/>
            </a:pPr>
            <a:r>
              <a:rPr lang="en-US" sz="3200" dirty="0"/>
              <a:t>UFHR Area Updates</a:t>
            </a:r>
            <a:endParaRPr lang="en-US" sz="2800" dirty="0"/>
          </a:p>
          <a:p>
            <a:pPr marL="914400" lvl="1" indent="-457200">
              <a:defRPr/>
            </a:pPr>
            <a:r>
              <a:rPr lang="en-US" sz="2800" dirty="0"/>
              <a:t>Classification &amp; Compensation – Brent Goodman</a:t>
            </a:r>
          </a:p>
          <a:p>
            <a:pPr marL="914400" lvl="1" indent="-457200">
              <a:defRPr/>
            </a:pPr>
            <a:r>
              <a:rPr lang="en-US" sz="2800" dirty="0"/>
              <a:t>Talent Acquisition &amp; Onboarding – Audrey Gainey</a:t>
            </a:r>
          </a:p>
          <a:p>
            <a:pPr marL="914400" lvl="1" indent="-457200">
              <a:defRPr/>
            </a:pPr>
            <a:r>
              <a:rPr lang="en-US" sz="2800" dirty="0"/>
              <a:t>Benefits &amp; Leave – Shannon Edwards</a:t>
            </a:r>
          </a:p>
          <a:p>
            <a:pPr marL="914400" lvl="1" indent="-457200">
              <a:defRPr/>
            </a:pPr>
            <a:r>
              <a:rPr lang="en-US" sz="2800" dirty="0"/>
              <a:t>Employee Relations – Brook Mercier</a:t>
            </a:r>
          </a:p>
          <a:p>
            <a:pPr marL="457200" indent="-457200">
              <a:defRPr/>
            </a:pPr>
            <a:r>
              <a:rPr lang="en-US" altLang="en-US" sz="32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Classification &amp;</a:t>
            </a:r>
            <a:br>
              <a:rPr lang="en-US" dirty="0"/>
            </a:br>
            <a:r>
              <a:rPr lang="en-US" dirty="0"/>
              <a:t>Compensation</a:t>
            </a:r>
          </a:p>
        </p:txBody>
      </p:sp>
      <p:sp>
        <p:nvSpPr>
          <p:cNvPr id="3" name="Text Placeholder 2"/>
          <p:cNvSpPr>
            <a:spLocks noGrp="1"/>
          </p:cNvSpPr>
          <p:nvPr>
            <p:ph type="body" idx="1"/>
          </p:nvPr>
        </p:nvSpPr>
        <p:spPr>
          <a:xfrm>
            <a:off x="844550" y="3429000"/>
            <a:ext cx="10515600" cy="2950665"/>
          </a:xfrm>
        </p:spPr>
        <p:txBody>
          <a:bodyPr/>
          <a:lstStyle/>
          <a:p>
            <a:endParaRPr lang="en-US" altLang="en-US" sz="3200" dirty="0">
              <a:solidFill>
                <a:schemeClr val="accent5">
                  <a:lumMod val="75000"/>
                </a:schemeClr>
              </a:solidFill>
            </a:endParaRPr>
          </a:p>
          <a:p>
            <a:r>
              <a:rPr lang="en-US" altLang="en-US" sz="3600" dirty="0">
                <a:solidFill>
                  <a:schemeClr val="accent5">
                    <a:lumMod val="75000"/>
                  </a:schemeClr>
                </a:solidFill>
              </a:rPr>
              <a:t>DocuSign Update</a:t>
            </a:r>
          </a:p>
          <a:p>
            <a:endParaRPr lang="en-US" dirty="0"/>
          </a:p>
        </p:txBody>
      </p:sp>
    </p:spTree>
    <p:extLst>
      <p:ext uri="{BB962C8B-B14F-4D97-AF65-F5344CB8AC3E}">
        <p14:creationId xmlns:p14="http://schemas.microsoft.com/office/powerpoint/2010/main" val="425611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DocuSign Update</a:t>
            </a:r>
          </a:p>
        </p:txBody>
      </p:sp>
      <p:sp>
        <p:nvSpPr>
          <p:cNvPr id="3" name="Content Placeholder 2"/>
          <p:cNvSpPr>
            <a:spLocks noGrp="1"/>
          </p:cNvSpPr>
          <p:nvPr>
            <p:ph idx="1"/>
          </p:nvPr>
        </p:nvSpPr>
        <p:spPr/>
        <p:txBody>
          <a:bodyPr/>
          <a:lstStyle/>
          <a:p>
            <a:r>
              <a:rPr lang="en-US" altLang="en-US" dirty="0"/>
              <a:t>Prior to COVID-19, the DocuSign project team received multiple inquiries from campus stakeholders regarding restricted data and protected health information (PHI).</a:t>
            </a:r>
          </a:p>
          <a:p>
            <a:r>
              <a:rPr lang="en-US" altLang="en-US" dirty="0"/>
              <a:t>With a significant population of the university working remotely, the ability to include restricted data and PHI has become a significant need.</a:t>
            </a:r>
          </a:p>
          <a:p>
            <a:r>
              <a:rPr lang="en-US" altLang="en-US" dirty="0"/>
              <a:t>In order to allow restricted data and PHI to be transmitted within DocuSign, effective April 24</a:t>
            </a:r>
            <a:r>
              <a:rPr lang="en-US" altLang="en-US" baseline="30000" dirty="0"/>
              <a:t>th</a:t>
            </a:r>
            <a:r>
              <a:rPr lang="en-US" altLang="en-US" dirty="0"/>
              <a:t>, users will no longer receive a PDF attachment of the final document.</a:t>
            </a:r>
          </a:p>
          <a:p>
            <a:pPr marL="0" indent="0">
              <a:buNone/>
            </a:pPr>
            <a:endParaRPr lang="en-US" altLang="en-US" dirty="0"/>
          </a:p>
          <a:p>
            <a:pPr marL="0" indent="0">
              <a:buNone/>
            </a:pPr>
            <a:endParaRPr lang="en-US" altLang="en-US" sz="2400" dirty="0"/>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99689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DocuSign Update</a:t>
            </a:r>
          </a:p>
        </p:txBody>
      </p:sp>
      <p:sp>
        <p:nvSpPr>
          <p:cNvPr id="3" name="Content Placeholder 2"/>
          <p:cNvSpPr>
            <a:spLocks noGrp="1"/>
          </p:cNvSpPr>
          <p:nvPr>
            <p:ph idx="1"/>
          </p:nvPr>
        </p:nvSpPr>
        <p:spPr/>
        <p:txBody>
          <a:bodyPr/>
          <a:lstStyle/>
          <a:p>
            <a:r>
              <a:rPr lang="en-US" altLang="en-US" dirty="0"/>
              <a:t>Users will continue to receive notifications from DocuSign, which will include an embedded link that will allow users to retrieve the documents for storage.</a:t>
            </a:r>
          </a:p>
          <a:p>
            <a:r>
              <a:rPr lang="en-US" altLang="en-US" dirty="0"/>
              <a:t>As a reminder, DocuSign will only retain approved documents for 90 days.</a:t>
            </a:r>
          </a:p>
          <a:p>
            <a:r>
              <a:rPr lang="en-US" altLang="en-US" dirty="0"/>
              <a:t>Users are encouraged to limit restricted data and PHI to information required for approval of the requested document. </a:t>
            </a:r>
          </a:p>
          <a:p>
            <a:r>
              <a:rPr lang="en-US" altLang="en-US" dirty="0"/>
              <a:t>Additional information regarding the types of data that can be included can be found at </a:t>
            </a:r>
            <a:r>
              <a:rPr lang="en-US" altLang="en-US" dirty="0">
                <a:hlinkClick r:id="rId3"/>
              </a:rPr>
              <a:t>https://it.ufl.edu/ufdocusign</a:t>
            </a:r>
            <a:r>
              <a:rPr lang="en-US" altLang="en-US" dirty="0"/>
              <a:t> </a:t>
            </a:r>
          </a:p>
          <a:p>
            <a:endParaRPr lang="en-US" altLang="en-US" dirty="0"/>
          </a:p>
          <a:p>
            <a:pPr marL="0" indent="0">
              <a:buNone/>
            </a:pPr>
            <a:endParaRPr lang="en-US" altLang="en-US" dirty="0"/>
          </a:p>
          <a:p>
            <a:pPr marL="0" indent="0">
              <a:buNone/>
            </a:pPr>
            <a:endParaRPr lang="en-US" altLang="en-US" sz="2400" dirty="0"/>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475901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DocuSign Update</a:t>
            </a:r>
          </a:p>
        </p:txBody>
      </p:sp>
      <p:sp>
        <p:nvSpPr>
          <p:cNvPr id="3" name="Content Placeholder 2"/>
          <p:cNvSpPr>
            <a:spLocks noGrp="1"/>
          </p:cNvSpPr>
          <p:nvPr>
            <p:ph idx="1"/>
          </p:nvPr>
        </p:nvSpPr>
        <p:spPr/>
        <p:txBody>
          <a:bodyPr/>
          <a:lstStyle/>
          <a:p>
            <a:r>
              <a:rPr lang="en-US" altLang="en-US" dirty="0"/>
              <a:t>Questions</a:t>
            </a:r>
          </a:p>
          <a:p>
            <a:endParaRPr lang="en-US" altLang="en-US" dirty="0"/>
          </a:p>
          <a:p>
            <a:endParaRPr lang="en-US" altLang="en-US" dirty="0"/>
          </a:p>
          <a:p>
            <a:pPr marL="0" indent="0">
              <a:buNone/>
            </a:pPr>
            <a:endParaRPr lang="en-US" altLang="en-US" dirty="0"/>
          </a:p>
          <a:p>
            <a:pPr marL="0" indent="0">
              <a:buNone/>
            </a:pPr>
            <a:endParaRPr lang="en-US" altLang="en-US" sz="2400" dirty="0"/>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774744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Talent Acquisition &amp;</a:t>
            </a:r>
            <a:br>
              <a:rPr lang="en-US" dirty="0"/>
            </a:br>
            <a:r>
              <a:rPr lang="en-US" dirty="0"/>
              <a:t>Onboarding</a:t>
            </a:r>
          </a:p>
        </p:txBody>
      </p:sp>
      <p:sp>
        <p:nvSpPr>
          <p:cNvPr id="3" name="Text Placeholder 2"/>
          <p:cNvSpPr>
            <a:spLocks noGrp="1"/>
          </p:cNvSpPr>
          <p:nvPr>
            <p:ph type="body" idx="1"/>
          </p:nvPr>
        </p:nvSpPr>
        <p:spPr>
          <a:xfrm>
            <a:off x="844550" y="3429000"/>
            <a:ext cx="10515600" cy="2950665"/>
          </a:xfrm>
        </p:spPr>
        <p:txBody>
          <a:bodyPr/>
          <a:lstStyle/>
          <a:p>
            <a:endParaRPr lang="en-US" altLang="en-US" sz="3200" dirty="0">
              <a:solidFill>
                <a:schemeClr val="accent5">
                  <a:lumMod val="75000"/>
                </a:schemeClr>
              </a:solidFill>
            </a:endParaRPr>
          </a:p>
          <a:p>
            <a:r>
              <a:rPr lang="en-US" altLang="en-US" sz="3600" dirty="0">
                <a:solidFill>
                  <a:schemeClr val="accent5">
                    <a:lumMod val="75000"/>
                  </a:schemeClr>
                </a:solidFill>
              </a:rPr>
              <a:t>Talent Share Program</a:t>
            </a:r>
          </a:p>
          <a:p>
            <a:endParaRPr lang="en-US" dirty="0"/>
          </a:p>
        </p:txBody>
      </p:sp>
    </p:spTree>
    <p:extLst>
      <p:ext uri="{BB962C8B-B14F-4D97-AF65-F5344CB8AC3E}">
        <p14:creationId xmlns:p14="http://schemas.microsoft.com/office/powerpoint/2010/main" val="164831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4" y="365125"/>
            <a:ext cx="10515600" cy="1325563"/>
          </a:xfrm>
        </p:spPr>
        <p:txBody>
          <a:bodyPr anchor="b">
            <a:normAutofit/>
          </a:bodyPr>
          <a:lstStyle/>
          <a:p>
            <a:r>
              <a:rPr lang="en-US" dirty="0">
                <a:solidFill>
                  <a:srgbClr val="FF6600"/>
                </a:solidFill>
              </a:rPr>
              <a:t>Talent Share Program</a:t>
            </a:r>
          </a:p>
        </p:txBody>
      </p:sp>
      <p:sp>
        <p:nvSpPr>
          <p:cNvPr id="3" name="Content Placeholder 2"/>
          <p:cNvSpPr>
            <a:spLocks noGrp="1"/>
          </p:cNvSpPr>
          <p:nvPr>
            <p:ph idx="1"/>
          </p:nvPr>
        </p:nvSpPr>
        <p:spPr>
          <a:xfrm>
            <a:off x="544771" y="825766"/>
            <a:ext cx="10515600" cy="5476829"/>
          </a:xfrm>
        </p:spPr>
        <p:txBody>
          <a:bodyPr>
            <a:normAutofit lnSpcReduction="10000"/>
          </a:bodyPr>
          <a:lstStyle/>
          <a:p>
            <a:pPr marL="0" indent="0">
              <a:buNone/>
              <a:defRPr/>
            </a:pPr>
            <a:r>
              <a:rPr lang="en-US" sz="3200" dirty="0"/>
              <a:t> </a:t>
            </a:r>
          </a:p>
          <a:p>
            <a:pPr marL="0" indent="0">
              <a:buNone/>
              <a:defRPr/>
            </a:pPr>
            <a:endParaRPr lang="en-US" sz="3200" b="1" dirty="0"/>
          </a:p>
          <a:p>
            <a:pPr marL="0" indent="0">
              <a:buNone/>
              <a:defRPr/>
            </a:pPr>
            <a:r>
              <a:rPr lang="en-US" sz="3100" dirty="0"/>
              <a:t>What is Talent Share?</a:t>
            </a:r>
          </a:p>
          <a:p>
            <a:pPr marL="914400" lvl="1" indent="-457200">
              <a:defRPr/>
            </a:pPr>
            <a:r>
              <a:rPr lang="en-US" dirty="0"/>
              <a:t>Talent Share is a program designed to assist the UF community in connecting Faculty and Staff affected by the reduction in work with UF colleges and units who have temporary projects or assignments without change in job title or job structure.</a:t>
            </a:r>
          </a:p>
          <a:p>
            <a:pPr marL="457200" lvl="1" indent="0">
              <a:buNone/>
              <a:defRPr/>
            </a:pPr>
            <a:endParaRPr lang="en-US" sz="900" dirty="0"/>
          </a:p>
          <a:p>
            <a:pPr marL="0" indent="0">
              <a:buNone/>
              <a:defRPr/>
            </a:pPr>
            <a:r>
              <a:rPr lang="en-US" sz="3100" dirty="0"/>
              <a:t>How Does it Work?</a:t>
            </a:r>
          </a:p>
          <a:p>
            <a:pPr marL="914400" lvl="1" indent="-457200">
              <a:defRPr/>
            </a:pPr>
            <a:r>
              <a:rPr lang="en-US" dirty="0"/>
              <a:t>Supervisors and managers are able to look within their colleges and units to determine if there are employees there that can address short-term needs.  </a:t>
            </a:r>
          </a:p>
          <a:p>
            <a:pPr marL="914400" lvl="1" indent="-457200">
              <a:defRPr/>
            </a:pPr>
            <a:r>
              <a:rPr lang="en-US" dirty="0"/>
              <a:t>Supervisors and managers are encouraged to complete a </a:t>
            </a:r>
            <a:r>
              <a:rPr lang="en-US" dirty="0">
                <a:hlinkClick r:id="rId3"/>
              </a:rPr>
              <a:t>Talent Share Request Form</a:t>
            </a:r>
            <a:r>
              <a:rPr lang="en-US" dirty="0"/>
              <a:t> to gain support with locating employees from other colleges and units from the Talent Acquisition and Onboarding’s Strategic Talent Group.</a:t>
            </a:r>
          </a:p>
          <a:p>
            <a:pPr marL="1371600" lvl="2" indent="-457200">
              <a:defRPr/>
            </a:pPr>
            <a:endParaRPr lang="en-US" dirty="0"/>
          </a:p>
          <a:p>
            <a:pPr marL="1371600" lvl="2" indent="-457200">
              <a:defRPr/>
            </a:pPr>
            <a:endParaRPr lang="en-US" dirty="0"/>
          </a:p>
          <a:p>
            <a:pPr marL="1371600" lvl="2" indent="-457200">
              <a:defRPr/>
            </a:pPr>
            <a:endParaRPr lang="en-US" dirty="0"/>
          </a:p>
          <a:p>
            <a:pPr marL="914400" lvl="1" indent="-457200">
              <a:defRPr/>
            </a:pPr>
            <a:endParaRPr lang="en-US" altLang="en-US" sz="2800" dirty="0">
              <a:solidFill>
                <a:srgbClr val="000000"/>
              </a:solidFill>
            </a:endParaRPr>
          </a:p>
          <a:p>
            <a:pPr marL="457200" indent="-457200">
              <a:defRPr/>
            </a:pPr>
            <a:endParaRPr lang="en-US" altLang="en-US" dirty="0">
              <a:solidFill>
                <a:srgbClr val="000000"/>
              </a:solidFill>
            </a:endParaRPr>
          </a:p>
          <a:p>
            <a:pPr marL="457200" indent="-457200">
              <a:defRPr/>
            </a:pPr>
            <a:endParaRPr lang="en-US" altLang="en-US" b="1" dirty="0">
              <a:solidFill>
                <a:srgbClr val="000000"/>
              </a:solidFill>
            </a:endParaRP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75945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9103694-335C-4E9B-863C-8AAEBEB9DD6D}"/>
              </a:ext>
            </a:extLst>
          </p:cNvPr>
          <p:cNvSpPr txBox="1">
            <a:spLocks/>
          </p:cNvSpPr>
          <p:nvPr/>
        </p:nvSpPr>
        <p:spPr>
          <a:xfrm>
            <a:off x="544771" y="740454"/>
            <a:ext cx="10515600" cy="53770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3200" dirty="0"/>
              <a:t> </a:t>
            </a:r>
          </a:p>
          <a:p>
            <a:pPr marL="0" indent="0">
              <a:buFont typeface="Arial" panose="020B0604020202020204" pitchFamily="34" charset="0"/>
              <a:buNone/>
              <a:defRPr/>
            </a:pPr>
            <a:endParaRPr lang="en-US" sz="4600" dirty="0">
              <a:solidFill>
                <a:srgbClr val="FF6600"/>
              </a:solidFill>
              <a:latin typeface="Century Schoolbook" panose="02040604050505020304" pitchFamily="18" charset="0"/>
              <a:ea typeface="+mj-ea"/>
              <a:cs typeface="+mj-cs"/>
            </a:endParaRPr>
          </a:p>
          <a:p>
            <a:pPr marL="0" indent="0">
              <a:buFont typeface="Arial" panose="020B0604020202020204" pitchFamily="34" charset="0"/>
              <a:buNone/>
              <a:defRPr/>
            </a:pPr>
            <a:r>
              <a:rPr lang="en-US" sz="3100" dirty="0"/>
              <a:t>How are Employees Referred?</a:t>
            </a:r>
          </a:p>
          <a:p>
            <a:pPr lvl="1">
              <a:defRPr/>
            </a:pPr>
            <a:r>
              <a:rPr lang="en-US" dirty="0"/>
              <a:t>Supervisors and Managers may refer employees who are experiencing a reduction in work to complete a </a:t>
            </a:r>
            <a:r>
              <a:rPr lang="en-US" dirty="0">
                <a:hlinkClick r:id="rId2"/>
              </a:rPr>
              <a:t>Talent Share Interest Form</a:t>
            </a:r>
            <a:r>
              <a:rPr lang="en-US" dirty="0"/>
              <a:t> (Gatorlink Authentication Required) via PageUp.  </a:t>
            </a:r>
          </a:p>
          <a:p>
            <a:pPr lvl="1">
              <a:defRPr/>
            </a:pPr>
            <a:r>
              <a:rPr lang="en-US" dirty="0"/>
              <a:t>Once completed, a member of the Strategic Talent Group will assess that employee’s skills and match them with a work assignment throughout campus. </a:t>
            </a:r>
          </a:p>
          <a:p>
            <a:pPr lvl="1">
              <a:defRPr/>
            </a:pPr>
            <a:r>
              <a:rPr lang="en-US" dirty="0"/>
              <a:t>Supervisors and Managers will have the opportunity to review referrals and make a selection. </a:t>
            </a:r>
          </a:p>
          <a:p>
            <a:pPr marL="0" indent="0">
              <a:buNone/>
              <a:defRPr/>
            </a:pPr>
            <a:r>
              <a:rPr lang="en-US" sz="3100" dirty="0"/>
              <a:t>Who do You Contact With Questions?</a:t>
            </a:r>
          </a:p>
          <a:p>
            <a:pPr lvl="1">
              <a:defRPr/>
            </a:pPr>
            <a:r>
              <a:rPr lang="en-US" dirty="0"/>
              <a:t>Talent Acquisition and Onboarding @ talent@hr.ufl.edu	</a:t>
            </a:r>
          </a:p>
          <a:p>
            <a:pPr lvl="1">
              <a:defRPr/>
            </a:pPr>
            <a:endParaRPr lang="en-US" sz="2700" dirty="0"/>
          </a:p>
          <a:p>
            <a:pPr lvl="1">
              <a:defRPr/>
            </a:pPr>
            <a:endParaRPr lang="en-US" sz="3100" dirty="0"/>
          </a:p>
          <a:p>
            <a:pPr marL="457200" lvl="1" indent="0">
              <a:buNone/>
              <a:defRPr/>
            </a:pPr>
            <a:endParaRPr lang="en-US" dirty="0"/>
          </a:p>
          <a:p>
            <a:pPr marL="457200" indent="-457200">
              <a:defRPr/>
            </a:pPr>
            <a:endParaRPr lang="en-US" dirty="0"/>
          </a:p>
          <a:p>
            <a:pPr marL="914400" lvl="1" indent="-457200">
              <a:defRPr/>
            </a:pPr>
            <a:endParaRPr lang="en-US" altLang="en-US" sz="2800" dirty="0">
              <a:solidFill>
                <a:srgbClr val="000000"/>
              </a:solidFill>
            </a:endParaRPr>
          </a:p>
          <a:p>
            <a:pPr marL="457200" indent="-457200">
              <a:defRPr/>
            </a:pPr>
            <a:endParaRPr lang="en-US" altLang="en-US" dirty="0">
              <a:solidFill>
                <a:srgbClr val="000000"/>
              </a:solidFill>
            </a:endParaRPr>
          </a:p>
          <a:p>
            <a:pPr marL="457200" indent="-457200">
              <a:defRPr/>
            </a:pPr>
            <a:endParaRPr lang="en-US" altLang="en-US" b="1" dirty="0">
              <a:solidFill>
                <a:srgbClr val="000000"/>
              </a:solidFill>
            </a:endParaRPr>
          </a:p>
          <a:p>
            <a:endParaRPr lang="en-US" dirty="0"/>
          </a:p>
        </p:txBody>
      </p:sp>
      <p:sp>
        <p:nvSpPr>
          <p:cNvPr id="3" name="Title 1">
            <a:extLst>
              <a:ext uri="{FF2B5EF4-FFF2-40B4-BE49-F238E27FC236}">
                <a16:creationId xmlns:a16="http://schemas.microsoft.com/office/drawing/2014/main" id="{68D70540-8AAD-42D8-BF73-AB55B1841661}"/>
              </a:ext>
            </a:extLst>
          </p:cNvPr>
          <p:cNvSpPr txBox="1">
            <a:spLocks/>
          </p:cNvSpPr>
          <p:nvPr/>
        </p:nvSpPr>
        <p:spPr>
          <a:xfrm>
            <a:off x="838200" y="365125"/>
            <a:ext cx="10515600" cy="1325563"/>
          </a:xfrm>
          <a:prstGeom prst="rect">
            <a:avLst/>
          </a:prstGeom>
        </p:spPr>
        <p:txBody>
          <a:bodyPr anchor="b">
            <a:normAutofit/>
          </a:bodyPr>
          <a:lst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a:lstStyle>
          <a:p>
            <a:r>
              <a:rPr lang="en-US">
                <a:solidFill>
                  <a:srgbClr val="FF6600"/>
                </a:solidFill>
              </a:rPr>
              <a:t>Talent Share Program</a:t>
            </a:r>
            <a:endParaRPr lang="en-US" dirty="0">
              <a:solidFill>
                <a:srgbClr val="FF6600"/>
              </a:solidFill>
            </a:endParaRPr>
          </a:p>
        </p:txBody>
      </p:sp>
    </p:spTree>
    <p:extLst>
      <p:ext uri="{BB962C8B-B14F-4D97-AF65-F5344CB8AC3E}">
        <p14:creationId xmlns:p14="http://schemas.microsoft.com/office/powerpoint/2010/main" val="2327868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20138</TotalTime>
  <Words>751</Words>
  <Application>Microsoft Office PowerPoint</Application>
  <PresentationFormat>Widescreen</PresentationFormat>
  <Paragraphs>144</Paragraphs>
  <Slides>17</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Bookman Old Style</vt:lpstr>
      <vt:lpstr>Calibri</vt:lpstr>
      <vt:lpstr>Calibri Light</vt:lpstr>
      <vt:lpstr>Century Gothic</vt:lpstr>
      <vt:lpstr>Century Schoolbook</vt:lpstr>
      <vt:lpstr>Office Theme</vt:lpstr>
      <vt:lpstr>1_Office Theme</vt:lpstr>
      <vt:lpstr>2_Office Theme</vt:lpstr>
      <vt:lpstr>HR Forum</vt:lpstr>
      <vt:lpstr>Today’s Agenda Items</vt:lpstr>
      <vt:lpstr>Classification &amp; Compensation</vt:lpstr>
      <vt:lpstr>DocuSign Update</vt:lpstr>
      <vt:lpstr>DocuSign Update</vt:lpstr>
      <vt:lpstr>DocuSign Update</vt:lpstr>
      <vt:lpstr>Talent Acquisition &amp; Onboarding</vt:lpstr>
      <vt:lpstr>Talent Share Program</vt:lpstr>
      <vt:lpstr>PowerPoint Presentation</vt:lpstr>
      <vt:lpstr>Talent Share Program Resources</vt:lpstr>
      <vt:lpstr>Benefits and Leave</vt:lpstr>
      <vt:lpstr>Leave Donations</vt:lpstr>
      <vt:lpstr>PowerPoint Presentation</vt:lpstr>
      <vt:lpstr>Employee Relations</vt:lpstr>
      <vt:lpstr>UFHR Guidance on COVID-19 Matrix</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Cobb, Kara Sue</cp:lastModifiedBy>
  <cp:revision>357</cp:revision>
  <cp:lastPrinted>2020-02-05T12:54:08Z</cp:lastPrinted>
  <dcterms:created xsi:type="dcterms:W3CDTF">2017-01-03T16:22:19Z</dcterms:created>
  <dcterms:modified xsi:type="dcterms:W3CDTF">2020-04-21T16:16:06Z</dcterms:modified>
</cp:coreProperties>
</file>