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62" r:id="rId3"/>
  </p:sldMasterIdLst>
  <p:notesMasterIdLst>
    <p:notesMasterId r:id="rId43"/>
  </p:notesMasterIdLst>
  <p:sldIdLst>
    <p:sldId id="278" r:id="rId4"/>
    <p:sldId id="261" r:id="rId5"/>
    <p:sldId id="375" r:id="rId6"/>
    <p:sldId id="378" r:id="rId7"/>
    <p:sldId id="262" r:id="rId8"/>
    <p:sldId id="272" r:id="rId9"/>
    <p:sldId id="273" r:id="rId10"/>
    <p:sldId id="274" r:id="rId11"/>
    <p:sldId id="380" r:id="rId12"/>
    <p:sldId id="381" r:id="rId13"/>
    <p:sldId id="382" r:id="rId14"/>
    <p:sldId id="383" r:id="rId15"/>
    <p:sldId id="377" r:id="rId16"/>
    <p:sldId id="350" r:id="rId17"/>
    <p:sldId id="354" r:id="rId18"/>
    <p:sldId id="347" r:id="rId19"/>
    <p:sldId id="352" r:id="rId20"/>
    <p:sldId id="353" r:id="rId21"/>
    <p:sldId id="356" r:id="rId22"/>
    <p:sldId id="357" r:id="rId23"/>
    <p:sldId id="358" r:id="rId24"/>
    <p:sldId id="355" r:id="rId25"/>
    <p:sldId id="362" r:id="rId26"/>
    <p:sldId id="391" r:id="rId27"/>
    <p:sldId id="376" r:id="rId28"/>
    <p:sldId id="392" r:id="rId29"/>
    <p:sldId id="393" r:id="rId30"/>
    <p:sldId id="394" r:id="rId31"/>
    <p:sldId id="277" r:id="rId32"/>
    <p:sldId id="395" r:id="rId33"/>
    <p:sldId id="263" r:id="rId34"/>
    <p:sldId id="265" r:id="rId35"/>
    <p:sldId id="270" r:id="rId36"/>
    <p:sldId id="271" r:id="rId37"/>
    <p:sldId id="396" r:id="rId38"/>
    <p:sldId id="397" r:id="rId39"/>
    <p:sldId id="398" r:id="rId40"/>
    <p:sldId id="316" r:id="rId41"/>
    <p:sldId id="317" r:id="rId42"/>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era,Kay H" initials="BH" lastIdx="12" clrIdx="0">
    <p:extLst>
      <p:ext uri="{19B8F6BF-5375-455C-9EA6-DF929625EA0E}">
        <p15:presenceInfo xmlns:p15="http://schemas.microsoft.com/office/powerpoint/2012/main" userId="S-1-5-21-1308237860-4193317556-336787646-559629" providerId="AD"/>
      </p:ext>
    </p:extLst>
  </p:cmAuthor>
  <p:cmAuthor id="2" name="Salva,Christina" initials="S" lastIdx="5" clrIdx="1">
    <p:extLst>
      <p:ext uri="{19B8F6BF-5375-455C-9EA6-DF929625EA0E}">
        <p15:presenceInfo xmlns:p15="http://schemas.microsoft.com/office/powerpoint/2012/main" userId="S-1-5-21-1308237860-4193317556-336787646-1018205" providerId="AD"/>
      </p:ext>
    </p:extLst>
  </p:cmAuthor>
  <p:cmAuthor id="3" name="Clarke,Kevin L" initials="CL" lastIdx="1" clrIdx="2">
    <p:extLst>
      <p:ext uri="{19B8F6BF-5375-455C-9EA6-DF929625EA0E}">
        <p15:presenceInfo xmlns:p15="http://schemas.microsoft.com/office/powerpoint/2012/main" userId="S::keclark@ufl.edu::d335ed8a-aa4d-490a-b097-932099c1fc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05"/>
    <a:srgbClr val="19C9E1"/>
    <a:srgbClr val="E65800"/>
    <a:srgbClr val="DE5500"/>
    <a:srgbClr val="FF6600"/>
    <a:srgbClr val="C24702"/>
    <a:srgbClr val="FC5D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970" autoAdjust="0"/>
    <p:restoredTop sz="85562" autoAdjust="0"/>
  </p:normalViewPr>
  <p:slideViewPr>
    <p:cSldViewPr snapToGrid="0">
      <p:cViewPr varScale="1">
        <p:scale>
          <a:sx n="57" d="100"/>
          <a:sy n="57" d="100"/>
        </p:scale>
        <p:origin x="520" y="3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16T10:21:22.922" idx="4">
    <p:pos x="3439" y="687"/>
    <p:text>From Chard's FAQ on page 2: https://www.chard-snyder.com/uploads/miscellaneous/SOF_FSA_FAQ_v8.19.pdf</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237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5273004" y="0"/>
            <a:ext cx="4033943" cy="352375"/>
          </a:xfrm>
          <a:prstGeom prst="rect">
            <a:avLst/>
          </a:prstGeom>
        </p:spPr>
        <p:txBody>
          <a:bodyPr vert="horz" lIns="93324" tIns="46662" rIns="93324" bIns="46662" rtlCol="0"/>
          <a:lstStyle>
            <a:lvl1pPr algn="r">
              <a:defRPr sz="1200"/>
            </a:lvl1pPr>
          </a:lstStyle>
          <a:p>
            <a:fld id="{DE7C9419-65CE-4FD7-A936-319F3A4AEB74}" type="datetimeFigureOut">
              <a:rPr lang="en-US" smtClean="0"/>
              <a:t>4/1/2020</a:t>
            </a:fld>
            <a:endParaRPr lang="en-US" dirty="0"/>
          </a:p>
        </p:txBody>
      </p:sp>
      <p:sp>
        <p:nvSpPr>
          <p:cNvPr id="4" name="Slide Image Placeholder 3"/>
          <p:cNvSpPr>
            <a:spLocks noGrp="1" noRot="1" noChangeAspect="1"/>
          </p:cNvSpPr>
          <p:nvPr>
            <p:ph type="sldImg" idx="2"/>
          </p:nvPr>
        </p:nvSpPr>
        <p:spPr>
          <a:xfrm>
            <a:off x="2547938" y="877888"/>
            <a:ext cx="42132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6"/>
            <a:ext cx="7447280" cy="2765346"/>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0727"/>
            <a:ext cx="4033943" cy="352374"/>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73004" y="6670727"/>
            <a:ext cx="4033943" cy="352374"/>
          </a:xfrm>
          <a:prstGeom prst="rect">
            <a:avLst/>
          </a:prstGeom>
        </p:spPr>
        <p:txBody>
          <a:bodyPr vert="horz" lIns="93324" tIns="46662" rIns="93324" bIns="46662" rtlCol="0" anchor="b"/>
          <a:lstStyle>
            <a:lvl1pPr algn="r">
              <a:defRPr sz="1200"/>
            </a:lvl1pPr>
          </a:lstStyle>
          <a:p>
            <a:fld id="{23BCD7C5-17EC-4245-A808-3E160E620918}" type="slidenum">
              <a:rPr lang="en-US" smtClean="0"/>
              <a:t>‹#›</a:t>
            </a:fld>
            <a:endParaRPr lang="en-US" dirty="0"/>
          </a:p>
        </p:txBody>
      </p:sp>
    </p:spTree>
    <p:extLst>
      <p:ext uri="{BB962C8B-B14F-4D97-AF65-F5344CB8AC3E}">
        <p14:creationId xmlns:p14="http://schemas.microsoft.com/office/powerpoint/2010/main" val="18517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a:t>
            </a:fld>
            <a:endParaRPr lang="en-US" dirty="0"/>
          </a:p>
        </p:txBody>
      </p:sp>
    </p:spTree>
    <p:extLst>
      <p:ext uri="{BB962C8B-B14F-4D97-AF65-F5344CB8AC3E}">
        <p14:creationId xmlns:p14="http://schemas.microsoft.com/office/powerpoint/2010/main" val="128720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17</a:t>
            </a:fld>
            <a:endParaRPr lang="en-US"/>
          </a:p>
        </p:txBody>
      </p:sp>
    </p:spTree>
    <p:extLst>
      <p:ext uri="{BB962C8B-B14F-4D97-AF65-F5344CB8AC3E}">
        <p14:creationId xmlns:p14="http://schemas.microsoft.com/office/powerpoint/2010/main" val="1280624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18</a:t>
            </a:fld>
            <a:endParaRPr lang="en-US"/>
          </a:p>
        </p:txBody>
      </p:sp>
    </p:spTree>
    <p:extLst>
      <p:ext uri="{BB962C8B-B14F-4D97-AF65-F5344CB8AC3E}">
        <p14:creationId xmlns:p14="http://schemas.microsoft.com/office/powerpoint/2010/main" val="3845146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19</a:t>
            </a:fld>
            <a:endParaRPr lang="en-US"/>
          </a:p>
        </p:txBody>
      </p:sp>
    </p:spTree>
    <p:extLst>
      <p:ext uri="{BB962C8B-B14F-4D97-AF65-F5344CB8AC3E}">
        <p14:creationId xmlns:p14="http://schemas.microsoft.com/office/powerpoint/2010/main" val="346355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20</a:t>
            </a:fld>
            <a:endParaRPr lang="en-US"/>
          </a:p>
        </p:txBody>
      </p:sp>
    </p:spTree>
    <p:extLst>
      <p:ext uri="{BB962C8B-B14F-4D97-AF65-F5344CB8AC3E}">
        <p14:creationId xmlns:p14="http://schemas.microsoft.com/office/powerpoint/2010/main" val="1490685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22</a:t>
            </a:fld>
            <a:endParaRPr lang="en-US"/>
          </a:p>
        </p:txBody>
      </p:sp>
    </p:spTree>
    <p:extLst>
      <p:ext uri="{BB962C8B-B14F-4D97-AF65-F5344CB8AC3E}">
        <p14:creationId xmlns:p14="http://schemas.microsoft.com/office/powerpoint/2010/main" val="416790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24</a:t>
            </a:fld>
            <a:endParaRPr lang="en-US" dirty="0"/>
          </a:p>
        </p:txBody>
      </p:sp>
    </p:spTree>
    <p:extLst>
      <p:ext uri="{BB962C8B-B14F-4D97-AF65-F5344CB8AC3E}">
        <p14:creationId xmlns:p14="http://schemas.microsoft.com/office/powerpoint/2010/main" val="3306470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25</a:t>
            </a:fld>
            <a:endParaRPr lang="en-US" dirty="0"/>
          </a:p>
        </p:txBody>
      </p:sp>
    </p:spTree>
    <p:extLst>
      <p:ext uri="{BB962C8B-B14F-4D97-AF65-F5344CB8AC3E}">
        <p14:creationId xmlns:p14="http://schemas.microsoft.com/office/powerpoint/2010/main" val="3220205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26</a:t>
            </a:fld>
            <a:endParaRPr lang="en-US" dirty="0"/>
          </a:p>
        </p:txBody>
      </p:sp>
    </p:spTree>
    <p:extLst>
      <p:ext uri="{BB962C8B-B14F-4D97-AF65-F5344CB8AC3E}">
        <p14:creationId xmlns:p14="http://schemas.microsoft.com/office/powerpoint/2010/main" val="7141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27</a:t>
            </a:fld>
            <a:endParaRPr lang="en-US" dirty="0"/>
          </a:p>
        </p:txBody>
      </p:sp>
    </p:spTree>
    <p:extLst>
      <p:ext uri="{BB962C8B-B14F-4D97-AF65-F5344CB8AC3E}">
        <p14:creationId xmlns:p14="http://schemas.microsoft.com/office/powerpoint/2010/main" val="526905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28</a:t>
            </a:fld>
            <a:endParaRPr lang="en-US"/>
          </a:p>
        </p:txBody>
      </p:sp>
    </p:spTree>
    <p:extLst>
      <p:ext uri="{BB962C8B-B14F-4D97-AF65-F5344CB8AC3E}">
        <p14:creationId xmlns:p14="http://schemas.microsoft.com/office/powerpoint/2010/main" val="346355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3</a:t>
            </a:fld>
            <a:endParaRPr lang="en-US" dirty="0"/>
          </a:p>
        </p:txBody>
      </p:sp>
    </p:spTree>
    <p:extLst>
      <p:ext uri="{BB962C8B-B14F-4D97-AF65-F5344CB8AC3E}">
        <p14:creationId xmlns:p14="http://schemas.microsoft.com/office/powerpoint/2010/main" val="3306470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018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6319140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448027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2198781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943700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1701148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549138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237">
              <a:defRPr/>
            </a:pPr>
            <a:fld id="{23BCD7C5-17EC-4245-A808-3E160E620918}" type="slidenum">
              <a:rPr lang="en-US">
                <a:solidFill>
                  <a:prstClr val="black"/>
                </a:solidFill>
                <a:latin typeface="Calibri" panose="020F0502020204030204"/>
              </a:rPr>
              <a:pPr defTabSz="93323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380410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BCD7C5-17EC-4245-A808-3E160E620918}" type="slidenum">
              <a:rPr lang="en-US" smtClean="0"/>
              <a:t>38</a:t>
            </a:fld>
            <a:endParaRPr lang="en-US" dirty="0"/>
          </a:p>
        </p:txBody>
      </p:sp>
    </p:spTree>
    <p:extLst>
      <p:ext uri="{BB962C8B-B14F-4D97-AF65-F5344CB8AC3E}">
        <p14:creationId xmlns:p14="http://schemas.microsoft.com/office/powerpoint/2010/main" val="3350460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5</a:t>
            </a:fld>
            <a:endParaRPr lang="en-US" dirty="0"/>
          </a:p>
        </p:txBody>
      </p:sp>
    </p:spTree>
    <p:extLst>
      <p:ext uri="{BB962C8B-B14F-4D97-AF65-F5344CB8AC3E}">
        <p14:creationId xmlns:p14="http://schemas.microsoft.com/office/powerpoint/2010/main" val="414720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498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826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CD7C5-17EC-4245-A808-3E160E620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5472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14</a:t>
            </a:fld>
            <a:endParaRPr lang="en-US"/>
          </a:p>
        </p:txBody>
      </p:sp>
    </p:spTree>
    <p:extLst>
      <p:ext uri="{BB962C8B-B14F-4D97-AF65-F5344CB8AC3E}">
        <p14:creationId xmlns:p14="http://schemas.microsoft.com/office/powerpoint/2010/main" val="2870336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15</a:t>
            </a:fld>
            <a:endParaRPr lang="en-US"/>
          </a:p>
        </p:txBody>
      </p:sp>
    </p:spTree>
    <p:extLst>
      <p:ext uri="{BB962C8B-B14F-4D97-AF65-F5344CB8AC3E}">
        <p14:creationId xmlns:p14="http://schemas.microsoft.com/office/powerpoint/2010/main" val="1997510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BCD7C5-17EC-4245-A808-3E160E620918}" type="slidenum">
              <a:rPr lang="en-US" smtClean="0"/>
              <a:t>16</a:t>
            </a:fld>
            <a:endParaRPr lang="en-US"/>
          </a:p>
        </p:txBody>
      </p:sp>
    </p:spTree>
    <p:extLst>
      <p:ext uri="{BB962C8B-B14F-4D97-AF65-F5344CB8AC3E}">
        <p14:creationId xmlns:p14="http://schemas.microsoft.com/office/powerpoint/2010/main" val="199007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Century Schoolbook" panose="020406040505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210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005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0085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282519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34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F45D50-769C-4166-9104-423A3363434E}"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546E60-3DB4-49FA-A4A8-EAB6184FB695}" type="slidenum">
              <a:rPr lang="en-US" smtClean="0"/>
              <a:t>‹#›</a:t>
            </a:fld>
            <a:endParaRPr lang="en-US"/>
          </a:p>
        </p:txBody>
      </p:sp>
    </p:spTree>
    <p:extLst>
      <p:ext uri="{BB962C8B-B14F-4D97-AF65-F5344CB8AC3E}">
        <p14:creationId xmlns:p14="http://schemas.microsoft.com/office/powerpoint/2010/main" val="413324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28800"/>
            <a:ext cx="10515600" cy="2733675"/>
          </a:xfrm>
        </p:spPr>
        <p:txBody>
          <a:bodyPr anchor="t"/>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92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705250-4205-4E8C-AA01-379B89684F1F}" type="datetimeFigureOut">
              <a:rPr lang="en-US" smtClean="0"/>
              <a:t>4/1/2020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BFB13E-BA9A-4175-A862-604EEE9353F1}" type="slidenum">
              <a:rPr lang="en-US" smtClean="0"/>
              <a:t>‹#›</a:t>
            </a:fld>
            <a:endParaRPr lang="en-US" dirty="0"/>
          </a:p>
        </p:txBody>
      </p:sp>
    </p:spTree>
    <p:extLst>
      <p:ext uri="{BB962C8B-B14F-4D97-AF65-F5344CB8AC3E}">
        <p14:creationId xmlns:p14="http://schemas.microsoft.com/office/powerpoint/2010/main" val="2102968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6"/>
          <a:stretch>
            <a:fillRect/>
          </a:stretch>
        </p:blipFill>
        <p:spPr>
          <a:xfrm>
            <a:off x="116200" y="121004"/>
            <a:ext cx="857143" cy="704762"/>
          </a:xfrm>
          <a:prstGeom prst="rect">
            <a:avLst/>
          </a:prstGeom>
        </p:spPr>
      </p:pic>
      <p:cxnSp>
        <p:nvCxnSpPr>
          <p:cNvPr id="9" name="Straight Connector 8"/>
          <p:cNvCxnSpPr/>
          <p:nvPr userDrawn="1"/>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52002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4" r:id="rId3"/>
    <p:sldLayoutId id="2147483661" r:id="rId4"/>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8236787"/>
      </p:ext>
    </p:extLst>
  </p:cSld>
  <p:clrMap bg1="lt1" tx1="dk1" bg2="lt2" tx2="dk2" accent1="accent1" accent2="accent2" accent3="accent3" accent4="accent4" accent5="accent5" accent6="accent6" hlink="hlink" folHlink="folHlink"/>
  <p:sldLayoutIdLst>
    <p:sldLayoutId id="2147483658" r:id="rId1"/>
    <p:sldLayoutId id="2147483665"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6417645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l" defTabSz="914400" rtl="0" eaLnBrk="1" latinLnBrk="0" hangingPunct="1">
        <a:lnSpc>
          <a:spcPct val="90000"/>
        </a:lnSpc>
        <a:spcBef>
          <a:spcPct val="0"/>
        </a:spcBef>
        <a:buNone/>
        <a:defRPr sz="4400" kern="1200">
          <a:solidFill>
            <a:srgbClr val="FF6405"/>
          </a:solidFill>
          <a:latin typeface="Century Schoolbook" panose="020406040505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training.hr.ufl.edu/instructionguides/job_position_actions/shortworkbreak.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training.hr.ufl.edu/instructionguides/job_position_actions/summerjobreview.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mailto:Ufhr-mployment@ufl.edu"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hr.ufl.edu/manager-resources/employment-operations-and-records/employment-of-relatives-petiti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hr.ufl.edu/manager-resourc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comments" Target="../comments/comment1.xml"/><Relationship Id="rId4" Type="http://schemas.openxmlformats.org/officeDocument/2006/relationships/hyperlink" Target="mailto:FloridaAskPenny@chard-snyder.com"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gcadwallader@ufl.edu"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hr.ufl.edu/ufhr-guidance-to-hr-liaisons-on-covid-19-response-for-employees/"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4840" b="4699"/>
          <a:stretch/>
        </p:blipFill>
        <p:spPr>
          <a:xfrm>
            <a:off x="-10633" y="712383"/>
            <a:ext cx="12202632" cy="4725891"/>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566036" y="5511644"/>
            <a:ext cx="10515600" cy="947405"/>
          </a:xfrm>
        </p:spPr>
        <p:txBody>
          <a:bodyPr anchor="t"/>
          <a:lstStyle/>
          <a:p>
            <a:r>
              <a:rPr lang="en-US" b="1" dirty="0">
                <a:solidFill>
                  <a:schemeClr val="accent5">
                    <a:lumMod val="75000"/>
                  </a:schemeClr>
                </a:solidFill>
              </a:rPr>
              <a:t>HR Forum</a:t>
            </a:r>
          </a:p>
        </p:txBody>
      </p:sp>
      <p:sp>
        <p:nvSpPr>
          <p:cNvPr id="13" name="Text Placeholder 12"/>
          <p:cNvSpPr>
            <a:spLocks noGrp="1"/>
          </p:cNvSpPr>
          <p:nvPr>
            <p:ph type="body" idx="4294967295"/>
          </p:nvPr>
        </p:nvSpPr>
        <p:spPr>
          <a:xfrm>
            <a:off x="566036" y="6332090"/>
            <a:ext cx="10515600" cy="430213"/>
          </a:xfrm>
        </p:spPr>
        <p:txBody>
          <a:bodyPr>
            <a:normAutofit fontScale="92500" lnSpcReduction="10000"/>
          </a:bodyPr>
          <a:lstStyle/>
          <a:p>
            <a:pPr marL="0" indent="0">
              <a:buNone/>
            </a:pPr>
            <a:r>
              <a:rPr lang="en-US" b="1" dirty="0">
                <a:solidFill>
                  <a:schemeClr val="accent5">
                    <a:lumMod val="75000"/>
                  </a:schemeClr>
                </a:solidFill>
              </a:rPr>
              <a:t>April 1, 2020</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4643" y="4269467"/>
            <a:ext cx="6624088" cy="2295106"/>
          </a:xfrm>
          <a:prstGeom prst="rect">
            <a:avLst/>
          </a:prstGeom>
        </p:spPr>
      </p:pic>
    </p:spTree>
    <p:extLst>
      <p:ext uri="{BB962C8B-B14F-4D97-AF65-F5344CB8AC3E}">
        <p14:creationId xmlns:p14="http://schemas.microsoft.com/office/powerpoint/2010/main" val="45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771" y="365125"/>
            <a:ext cx="10707029" cy="1325563"/>
          </a:xfrm>
        </p:spPr>
        <p:txBody>
          <a:bodyPr anchor="b"/>
          <a:lstStyle/>
          <a:p>
            <a:r>
              <a:rPr lang="en-US" dirty="0">
                <a:solidFill>
                  <a:srgbClr val="FF6600"/>
                </a:solidFill>
                <a:latin typeface="Century Schoolbook" panose="02040604050505020304" pitchFamily="18" charset="0"/>
              </a:rPr>
              <a:t>Leadership Programs</a:t>
            </a:r>
          </a:p>
        </p:txBody>
      </p:sp>
      <p:sp>
        <p:nvSpPr>
          <p:cNvPr id="3" name="Content Placeholder 2"/>
          <p:cNvSpPr>
            <a:spLocks noGrp="1"/>
          </p:cNvSpPr>
          <p:nvPr>
            <p:ph idx="1"/>
          </p:nvPr>
        </p:nvSpPr>
        <p:spPr/>
        <p:txBody>
          <a:bodyPr/>
          <a:lstStyle/>
          <a:p>
            <a:r>
              <a:rPr lang="en-US" sz="3200" dirty="0"/>
              <a:t>Application period postponed for</a:t>
            </a:r>
            <a:br>
              <a:rPr lang="en-US" sz="3200" dirty="0"/>
            </a:br>
            <a:r>
              <a:rPr lang="en-US" sz="3200" dirty="0"/>
              <a:t>2020-2021 cohorts</a:t>
            </a:r>
          </a:p>
          <a:p>
            <a:pPr lvl="1"/>
            <a:r>
              <a:rPr lang="en-US" sz="2800" dirty="0"/>
              <a:t>Advanced Leadership for Academics and </a:t>
            </a:r>
            <a:br>
              <a:rPr lang="en-US" sz="2800" dirty="0"/>
            </a:br>
            <a:r>
              <a:rPr lang="en-US" sz="2800" dirty="0"/>
              <a:t>Professionals (ALAP)</a:t>
            </a:r>
          </a:p>
          <a:p>
            <a:pPr lvl="1"/>
            <a:r>
              <a:rPr lang="en-US" sz="2800" dirty="0"/>
              <a:t>UF Academy</a:t>
            </a:r>
          </a:p>
          <a:p>
            <a:pPr lvl="1"/>
            <a:r>
              <a:rPr lang="en-US" sz="2800" dirty="0"/>
              <a:t>Managers Cohort</a:t>
            </a:r>
          </a:p>
          <a:p>
            <a:r>
              <a:rPr lang="en-US" sz="3200" dirty="0"/>
              <a:t>Applications normally accepted in April—on hold and will open for applications at a later date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a:extLst>
              <a:ext uri="{FF2B5EF4-FFF2-40B4-BE49-F238E27FC236}">
                <a16:creationId xmlns:a16="http://schemas.microsoft.com/office/drawing/2014/main" id="{F6BA876E-2AE0-4932-A3A2-EB0006705C6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196550" y="180499"/>
            <a:ext cx="3020377" cy="3020377"/>
          </a:xfrm>
          <a:prstGeom prst="rect">
            <a:avLst/>
          </a:prstGeom>
        </p:spPr>
      </p:pic>
    </p:spTree>
    <p:extLst>
      <p:ext uri="{BB962C8B-B14F-4D97-AF65-F5344CB8AC3E}">
        <p14:creationId xmlns:p14="http://schemas.microsoft.com/office/powerpoint/2010/main" val="350919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65125"/>
            <a:ext cx="10712777" cy="1325563"/>
          </a:xfrm>
        </p:spPr>
        <p:txBody>
          <a:bodyPr anchor="b"/>
          <a:lstStyle/>
          <a:p>
            <a:r>
              <a:rPr lang="en-US" dirty="0">
                <a:solidFill>
                  <a:srgbClr val="FF6600"/>
                </a:solidFill>
                <a:latin typeface="Century Schoolbook" panose="02040604050505020304" pitchFamily="18" charset="0"/>
              </a:rPr>
              <a:t>Training Courses</a:t>
            </a:r>
          </a:p>
        </p:txBody>
      </p:sp>
      <p:cxnSp>
        <p:nvCxnSpPr>
          <p:cNvPr id="5" name="Straight Connector 4"/>
          <p:cNvCxnSpPr/>
          <p:nvPr/>
        </p:nvCxnSpPr>
        <p:spPr>
          <a:xfrm flipV="1">
            <a:off x="738131" y="1690688"/>
            <a:ext cx="9028038"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descr="A picture containing food, animal&#10;&#10;Description automatically generated">
            <a:extLst>
              <a:ext uri="{FF2B5EF4-FFF2-40B4-BE49-F238E27FC236}">
                <a16:creationId xmlns:a16="http://schemas.microsoft.com/office/drawing/2014/main" id="{D6D78C4A-00D2-4AC1-BEE4-4C18D7A473BD}"/>
              </a:ext>
            </a:extLst>
          </p:cNvPr>
          <p:cNvPicPr>
            <a:picLocks noChangeAspect="1"/>
          </p:cNvPicPr>
          <p:nvPr/>
        </p:nvPicPr>
        <p:blipFill rotWithShape="1">
          <a:blip r:embed="rId4">
            <a:extLst>
              <a:ext uri="{28A0092B-C50C-407E-A947-70E740481C1C}">
                <a14:useLocalDpi xmlns:a14="http://schemas.microsoft.com/office/drawing/2010/main" val="0"/>
              </a:ext>
            </a:extLst>
          </a:blip>
          <a:srcRect l="4992" t="28212" r="49066" b="17057"/>
          <a:stretch/>
        </p:blipFill>
        <p:spPr>
          <a:xfrm>
            <a:off x="8423906" y="121004"/>
            <a:ext cx="3454717" cy="2880967"/>
          </a:xfrm>
          <a:prstGeom prst="rect">
            <a:avLst/>
          </a:prstGeom>
        </p:spPr>
      </p:pic>
      <p:sp>
        <p:nvSpPr>
          <p:cNvPr id="14" name="Content Placeholder 2">
            <a:extLst>
              <a:ext uri="{FF2B5EF4-FFF2-40B4-BE49-F238E27FC236}">
                <a16:creationId xmlns:a16="http://schemas.microsoft.com/office/drawing/2014/main" id="{CA7940AB-ABA3-4027-A40D-634B08D6E303}"/>
              </a:ext>
            </a:extLst>
          </p:cNvPr>
          <p:cNvSpPr>
            <a:spLocks noGrp="1"/>
          </p:cNvSpPr>
          <p:nvPr>
            <p:ph idx="1"/>
          </p:nvPr>
        </p:nvSpPr>
        <p:spPr>
          <a:xfrm>
            <a:off x="838200" y="1825625"/>
            <a:ext cx="10515600" cy="4351338"/>
          </a:xfrm>
        </p:spPr>
        <p:txBody>
          <a:bodyPr/>
          <a:lstStyle/>
          <a:p>
            <a:r>
              <a:rPr lang="en-US" sz="3200" dirty="0"/>
              <a:t>Summer calendar of courses opens</a:t>
            </a:r>
            <a:br>
              <a:rPr lang="en-US" sz="3200" dirty="0"/>
            </a:br>
            <a:r>
              <a:rPr lang="en-US" sz="3200" dirty="0"/>
              <a:t>for registration beginning April 6</a:t>
            </a:r>
            <a:endParaRPr lang="en-US" dirty="0"/>
          </a:p>
          <a:p>
            <a:r>
              <a:rPr lang="en-US" sz="3200" dirty="0"/>
              <a:t>Courses offered virtually for foreseeable </a:t>
            </a:r>
            <a:br>
              <a:rPr lang="en-US" sz="3200" dirty="0"/>
            </a:br>
            <a:r>
              <a:rPr lang="en-US" sz="3200" dirty="0"/>
              <a:t>future </a:t>
            </a:r>
          </a:p>
        </p:txBody>
      </p:sp>
    </p:spTree>
    <p:extLst>
      <p:ext uri="{BB962C8B-B14F-4D97-AF65-F5344CB8AC3E}">
        <p14:creationId xmlns:p14="http://schemas.microsoft.com/office/powerpoint/2010/main" val="284091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023" y="365125"/>
            <a:ext cx="10712777" cy="1325563"/>
          </a:xfrm>
        </p:spPr>
        <p:txBody>
          <a:bodyPr anchor="b"/>
          <a:lstStyle/>
          <a:p>
            <a:r>
              <a:rPr lang="en-US" dirty="0">
                <a:solidFill>
                  <a:srgbClr val="FF6600"/>
                </a:solidFill>
                <a:latin typeface="Century Schoolbook" panose="02040604050505020304" pitchFamily="18" charset="0"/>
              </a:rPr>
              <a:t>Moving Forward</a:t>
            </a:r>
          </a:p>
        </p:txBody>
      </p:sp>
      <p:cxnSp>
        <p:nvCxnSpPr>
          <p:cNvPr id="5" name="Straight Connector 4"/>
          <p:cNvCxnSpPr/>
          <p:nvPr/>
        </p:nvCxnSpPr>
        <p:spPr>
          <a:xfrm flipV="1">
            <a:off x="738131" y="1690688"/>
            <a:ext cx="9028038" cy="22034"/>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descr="A picture containing food, animal&#10;&#10;Description automatically generated">
            <a:extLst>
              <a:ext uri="{FF2B5EF4-FFF2-40B4-BE49-F238E27FC236}">
                <a16:creationId xmlns:a16="http://schemas.microsoft.com/office/drawing/2014/main" id="{D6D78C4A-00D2-4AC1-BEE4-4C18D7A473BD}"/>
              </a:ext>
            </a:extLst>
          </p:cNvPr>
          <p:cNvPicPr>
            <a:picLocks noChangeAspect="1"/>
          </p:cNvPicPr>
          <p:nvPr/>
        </p:nvPicPr>
        <p:blipFill rotWithShape="1">
          <a:blip r:embed="rId4">
            <a:extLst>
              <a:ext uri="{28A0092B-C50C-407E-A947-70E740481C1C}">
                <a14:useLocalDpi xmlns:a14="http://schemas.microsoft.com/office/drawing/2010/main" val="0"/>
              </a:ext>
            </a:extLst>
          </a:blip>
          <a:srcRect l="4992" t="28212" r="49066" b="17057"/>
          <a:stretch/>
        </p:blipFill>
        <p:spPr>
          <a:xfrm>
            <a:off x="8423906" y="121004"/>
            <a:ext cx="3454717" cy="2880967"/>
          </a:xfrm>
          <a:prstGeom prst="rect">
            <a:avLst/>
          </a:prstGeom>
        </p:spPr>
      </p:pic>
      <p:sp>
        <p:nvSpPr>
          <p:cNvPr id="14" name="Content Placeholder 2">
            <a:extLst>
              <a:ext uri="{FF2B5EF4-FFF2-40B4-BE49-F238E27FC236}">
                <a16:creationId xmlns:a16="http://schemas.microsoft.com/office/drawing/2014/main" id="{CA7940AB-ABA3-4027-A40D-634B08D6E303}"/>
              </a:ext>
            </a:extLst>
          </p:cNvPr>
          <p:cNvSpPr>
            <a:spLocks noGrp="1"/>
          </p:cNvSpPr>
          <p:nvPr>
            <p:ph idx="1"/>
          </p:nvPr>
        </p:nvSpPr>
        <p:spPr>
          <a:xfrm>
            <a:off x="838200" y="1825625"/>
            <a:ext cx="10515600" cy="4351338"/>
          </a:xfrm>
        </p:spPr>
        <p:txBody>
          <a:bodyPr/>
          <a:lstStyle/>
          <a:p>
            <a:r>
              <a:rPr lang="en-US" sz="3200" dirty="0"/>
              <a:t>Training resources focused on working, </a:t>
            </a:r>
            <a:br>
              <a:rPr lang="en-US" sz="3200" dirty="0"/>
            </a:br>
            <a:r>
              <a:rPr lang="en-US" sz="3200" dirty="0"/>
              <a:t>collaborating, managing &amp; leading </a:t>
            </a:r>
            <a:br>
              <a:rPr lang="en-US" sz="3200" dirty="0"/>
            </a:br>
            <a:r>
              <a:rPr lang="en-US" sz="3200" dirty="0"/>
              <a:t>remotely in our UF-specific environment</a:t>
            </a:r>
          </a:p>
          <a:p>
            <a:r>
              <a:rPr lang="en-US" sz="3200" dirty="0"/>
              <a:t>Stay tuned…</a:t>
            </a:r>
          </a:p>
        </p:txBody>
      </p:sp>
    </p:spTree>
    <p:extLst>
      <p:ext uri="{BB962C8B-B14F-4D97-AF65-F5344CB8AC3E}">
        <p14:creationId xmlns:p14="http://schemas.microsoft.com/office/powerpoint/2010/main" val="302004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897870"/>
            <a:ext cx="10515600" cy="2733675"/>
          </a:xfrm>
        </p:spPr>
        <p:txBody>
          <a:bodyPr/>
          <a:lstStyle/>
          <a:p>
            <a:r>
              <a:rPr lang="en-US" dirty="0"/>
              <a:t>Employment Operations</a:t>
            </a:r>
            <a:br>
              <a:rPr lang="en-US" dirty="0"/>
            </a:br>
            <a:r>
              <a:rPr lang="en-US" dirty="0"/>
              <a:t> and Records</a:t>
            </a:r>
          </a:p>
        </p:txBody>
      </p:sp>
      <p:sp>
        <p:nvSpPr>
          <p:cNvPr id="3" name="Text Placeholder 2"/>
          <p:cNvSpPr>
            <a:spLocks noGrp="1"/>
          </p:cNvSpPr>
          <p:nvPr>
            <p:ph type="body" idx="1"/>
          </p:nvPr>
        </p:nvSpPr>
        <p:spPr>
          <a:xfrm>
            <a:off x="844550" y="2812114"/>
            <a:ext cx="10515600" cy="2950665"/>
          </a:xfrm>
        </p:spPr>
        <p:txBody>
          <a:bodyPr/>
          <a:lstStyle/>
          <a:p>
            <a:r>
              <a:rPr lang="en-US" altLang="en-US" sz="3200" dirty="0">
                <a:solidFill>
                  <a:schemeClr val="accent5">
                    <a:lumMod val="75000"/>
                  </a:schemeClr>
                </a:solidFill>
              </a:rPr>
              <a:t>Short Work Break for 9/10-Month Employees</a:t>
            </a:r>
          </a:p>
          <a:p>
            <a:r>
              <a:rPr lang="en-US" altLang="en-US" sz="3200" dirty="0">
                <a:solidFill>
                  <a:schemeClr val="accent5">
                    <a:lumMod val="75000"/>
                  </a:schemeClr>
                </a:solidFill>
              </a:rPr>
              <a:t>Faculty &amp; GA Summer Appointments</a:t>
            </a:r>
          </a:p>
          <a:p>
            <a:r>
              <a:rPr lang="en-US" altLang="en-US" sz="3200" dirty="0">
                <a:solidFill>
                  <a:schemeClr val="accent5">
                    <a:lumMod val="75000"/>
                  </a:schemeClr>
                </a:solidFill>
              </a:rPr>
              <a:t>Employment of Relatives Portal</a:t>
            </a:r>
          </a:p>
          <a:p>
            <a:r>
              <a:rPr lang="en-US" altLang="en-US" sz="3200" dirty="0">
                <a:solidFill>
                  <a:schemeClr val="accent5">
                    <a:lumMod val="75000"/>
                  </a:schemeClr>
                </a:solidFill>
              </a:rPr>
              <a:t>Spring Termination File Update</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249530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Short Work Break for 9/10- Month Employees </a:t>
            </a:r>
          </a:p>
        </p:txBody>
      </p:sp>
      <p:sp>
        <p:nvSpPr>
          <p:cNvPr id="3" name="Content Placeholder 2"/>
          <p:cNvSpPr>
            <a:spLocks noGrp="1"/>
          </p:cNvSpPr>
          <p:nvPr>
            <p:ph idx="1"/>
          </p:nvPr>
        </p:nvSpPr>
        <p:spPr>
          <a:xfrm>
            <a:off x="838200" y="1825625"/>
            <a:ext cx="9628991" cy="4740545"/>
          </a:xfrm>
        </p:spPr>
        <p:txBody>
          <a:bodyPr>
            <a:normAutofit fontScale="92500" lnSpcReduction="10000"/>
          </a:bodyPr>
          <a:lstStyle/>
          <a:p>
            <a:pPr>
              <a:buClr>
                <a:schemeClr val="accent3">
                  <a:lumMod val="75000"/>
                </a:schemeClr>
              </a:buClr>
              <a:buSzPct val="95000"/>
              <a:buFont typeface="Wingdings" panose="05000000000000000000" pitchFamily="2" charset="2"/>
              <a:buChar char="§"/>
            </a:pPr>
            <a:r>
              <a:rPr lang="en-US" dirty="0">
                <a:cs typeface="Calibri" panose="020F0502020204030204" pitchFamily="34" charset="0"/>
              </a:rPr>
              <a:t>Short Work Break file will take place on </a:t>
            </a:r>
            <a:r>
              <a:rPr lang="en-US" b="1" dirty="0">
                <a:cs typeface="Calibri" panose="020F0502020204030204" pitchFamily="34" charset="0"/>
              </a:rPr>
              <a:t>April 24, 2020</a:t>
            </a:r>
          </a:p>
          <a:p>
            <a:pPr marL="0" indent="0">
              <a:buClr>
                <a:schemeClr val="accent3">
                  <a:lumMod val="75000"/>
                </a:schemeClr>
              </a:buClr>
              <a:buSzPct val="95000"/>
              <a:buNone/>
            </a:pPr>
            <a:endParaRPr lang="en-US" dirty="0">
              <a:cs typeface="Calibri" panose="020F0502020204030204" pitchFamily="34" charset="0"/>
            </a:endParaRPr>
          </a:p>
          <a:p>
            <a:pPr>
              <a:buClr>
                <a:schemeClr val="accent3">
                  <a:lumMod val="75000"/>
                </a:schemeClr>
              </a:buClr>
              <a:buSzPct val="95000"/>
              <a:buFont typeface="Wingdings" panose="05000000000000000000" pitchFamily="2" charset="2"/>
              <a:buChar char="§"/>
            </a:pPr>
            <a:r>
              <a:rPr lang="en-US" dirty="0">
                <a:cs typeface="Calibri" panose="020F0502020204030204" pitchFamily="34" charset="0"/>
              </a:rPr>
              <a:t>9- and 10-month employees (faculty, graduate assistants and TEAMS) will be placed on Short Work Break in the myUFL system for the summer semester </a:t>
            </a:r>
          </a:p>
          <a:p>
            <a:pPr lvl="1">
              <a:buClr>
                <a:schemeClr val="accent3">
                  <a:lumMod val="75000"/>
                </a:schemeClr>
              </a:buClr>
              <a:buSzPct val="95000"/>
              <a:buFont typeface="Wingdings" panose="05000000000000000000" pitchFamily="2" charset="2"/>
              <a:buChar char="§"/>
            </a:pPr>
            <a:r>
              <a:rPr lang="en-US" dirty="0">
                <a:cs typeface="Calibri" panose="020F0502020204030204" pitchFamily="34" charset="0"/>
              </a:rPr>
              <a:t>Individual is still an active employee</a:t>
            </a:r>
          </a:p>
          <a:p>
            <a:pPr lvl="1">
              <a:buClr>
                <a:schemeClr val="accent3">
                  <a:lumMod val="75000"/>
                </a:schemeClr>
              </a:buClr>
              <a:buSzPct val="95000"/>
              <a:buFont typeface="Wingdings" panose="05000000000000000000" pitchFamily="2" charset="2"/>
              <a:buChar char="§"/>
            </a:pPr>
            <a:r>
              <a:rPr lang="en-US" dirty="0">
                <a:cs typeface="Calibri" panose="020F0502020204030204" pitchFamily="34" charset="0"/>
              </a:rPr>
              <a:t>Time Reporting is inactivated, and salary is not paid on this record during the short work break period </a:t>
            </a:r>
          </a:p>
          <a:p>
            <a:pPr marL="0" indent="0">
              <a:buClr>
                <a:schemeClr val="accent3">
                  <a:lumMod val="75000"/>
                </a:schemeClr>
              </a:buClr>
              <a:buSzPct val="95000"/>
              <a:buNone/>
            </a:pPr>
            <a:endParaRPr lang="en-US" dirty="0">
              <a:cs typeface="Calibri" panose="020F0502020204030204" pitchFamily="34" charset="0"/>
            </a:endParaRPr>
          </a:p>
          <a:p>
            <a:pPr>
              <a:buClr>
                <a:schemeClr val="accent3">
                  <a:lumMod val="75000"/>
                </a:schemeClr>
              </a:buClr>
              <a:buSzPct val="95000"/>
              <a:buFont typeface="Wingdings" panose="05000000000000000000" pitchFamily="2" charset="2"/>
              <a:buChar char="§"/>
            </a:pPr>
            <a:r>
              <a:rPr lang="en-US" dirty="0">
                <a:cs typeface="Calibri" panose="020F0502020204030204" pitchFamily="34" charset="0"/>
              </a:rPr>
              <a:t>Effective dates for Short Work Beak</a:t>
            </a:r>
          </a:p>
          <a:p>
            <a:pPr lvl="1">
              <a:buClr>
                <a:schemeClr val="accent3">
                  <a:lumMod val="75000"/>
                </a:schemeClr>
              </a:buClr>
              <a:buSzPct val="95000"/>
              <a:buFont typeface="Wingdings" panose="05000000000000000000" pitchFamily="2" charset="2"/>
              <a:buChar char="§"/>
            </a:pPr>
            <a:r>
              <a:rPr lang="en-US" sz="2800" dirty="0">
                <a:cs typeface="Calibri" panose="020F0502020204030204" pitchFamily="34" charset="0"/>
              </a:rPr>
              <a:t>9-month: 5/15/20</a:t>
            </a:r>
          </a:p>
          <a:p>
            <a:pPr lvl="1">
              <a:buClr>
                <a:schemeClr val="accent3">
                  <a:lumMod val="75000"/>
                </a:schemeClr>
              </a:buClr>
              <a:buSzPct val="95000"/>
              <a:buFont typeface="Wingdings" panose="05000000000000000000" pitchFamily="2" charset="2"/>
              <a:buChar char="§"/>
            </a:pPr>
            <a:r>
              <a:rPr lang="en-US" sz="2800" dirty="0">
                <a:cs typeface="Calibri" panose="020F0502020204030204" pitchFamily="34" charset="0"/>
              </a:rPr>
              <a:t>10-month: 6/2/20</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57839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Short Work Break for 9/10- Month Employees </a:t>
            </a:r>
          </a:p>
        </p:txBody>
      </p:sp>
      <p:sp>
        <p:nvSpPr>
          <p:cNvPr id="3" name="Content Placeholder 2"/>
          <p:cNvSpPr>
            <a:spLocks noGrp="1"/>
          </p:cNvSpPr>
          <p:nvPr>
            <p:ph idx="1"/>
          </p:nvPr>
        </p:nvSpPr>
        <p:spPr>
          <a:xfrm>
            <a:off x="838200" y="1825625"/>
            <a:ext cx="9628991" cy="4740545"/>
          </a:xfrm>
        </p:spPr>
        <p:txBody>
          <a:bodyPr>
            <a:normAutofit lnSpcReduction="10000"/>
          </a:bodyPr>
          <a:lstStyle/>
          <a:p>
            <a:pPr>
              <a:buClr>
                <a:schemeClr val="accent3">
                  <a:lumMod val="75000"/>
                </a:schemeClr>
              </a:buClr>
              <a:buSzPct val="95000"/>
              <a:buFont typeface="Wingdings" panose="05000000000000000000" pitchFamily="2" charset="2"/>
              <a:buChar char="§"/>
            </a:pPr>
            <a:r>
              <a:rPr lang="en-US" dirty="0"/>
              <a:t>Action Needed by Departments</a:t>
            </a:r>
          </a:p>
          <a:p>
            <a:pPr lvl="1">
              <a:buClr>
                <a:schemeClr val="accent3">
                  <a:lumMod val="75000"/>
                </a:schemeClr>
              </a:buClr>
              <a:buSzPct val="95000"/>
              <a:buFont typeface="Wingdings" panose="05000000000000000000" pitchFamily="2" charset="2"/>
              <a:buChar char="§"/>
            </a:pPr>
            <a:r>
              <a:rPr lang="en-US" dirty="0"/>
              <a:t>Verify all 9- and 10-month employees who will not return after Spring 2020 are terminated in myUFL</a:t>
            </a:r>
          </a:p>
          <a:p>
            <a:pPr lvl="1">
              <a:buClr>
                <a:schemeClr val="accent3">
                  <a:lumMod val="75000"/>
                </a:schemeClr>
              </a:buClr>
              <a:buSzPct val="95000"/>
              <a:buFont typeface="Wingdings" panose="05000000000000000000" pitchFamily="2" charset="2"/>
              <a:buChar char="§"/>
            </a:pPr>
            <a:r>
              <a:rPr lang="en-US" dirty="0"/>
              <a:t>If necessary, enter end-of-semester terminations </a:t>
            </a:r>
            <a:r>
              <a:rPr lang="en-US" b="1" dirty="0"/>
              <a:t>PRIOR</a:t>
            </a:r>
            <a:r>
              <a:rPr lang="en-US" dirty="0"/>
              <a:t> to April 24, 2020</a:t>
            </a:r>
          </a:p>
          <a:p>
            <a:pPr marL="457200" lvl="1" indent="0">
              <a:buClr>
                <a:schemeClr val="accent3">
                  <a:lumMod val="75000"/>
                </a:schemeClr>
              </a:buClr>
              <a:buSzPct val="95000"/>
              <a:buNone/>
            </a:pPr>
            <a:endParaRPr lang="en-US" dirty="0"/>
          </a:p>
          <a:p>
            <a:pPr>
              <a:buClr>
                <a:schemeClr val="accent3">
                  <a:lumMod val="75000"/>
                </a:schemeClr>
              </a:buClr>
              <a:buSzPct val="95000"/>
              <a:buFont typeface="Wingdings" panose="05000000000000000000" pitchFamily="2" charset="2"/>
              <a:buChar char="§"/>
            </a:pPr>
            <a:r>
              <a:rPr lang="en-US" dirty="0"/>
              <a:t>To review employees on Short Work Break after April 24:</a:t>
            </a:r>
          </a:p>
          <a:p>
            <a:pPr lvl="1">
              <a:buClr>
                <a:schemeClr val="accent3">
                  <a:lumMod val="75000"/>
                </a:schemeClr>
              </a:buClr>
              <a:buSzPct val="95000"/>
              <a:buFont typeface="Wingdings" panose="05000000000000000000" pitchFamily="2" charset="2"/>
              <a:buChar char="§"/>
            </a:pPr>
            <a:r>
              <a:rPr lang="en-US" dirty="0"/>
              <a:t>Main Menu </a:t>
            </a:r>
            <a:r>
              <a:rPr lang="en-US" b="1" dirty="0">
                <a:solidFill>
                  <a:srgbClr val="FF6405"/>
                </a:solidFill>
              </a:rPr>
              <a:t>&gt;</a:t>
            </a:r>
            <a:r>
              <a:rPr lang="en-US" dirty="0"/>
              <a:t> Enterprise Reporting </a:t>
            </a:r>
            <a:r>
              <a:rPr lang="en-US" b="1" dirty="0">
                <a:solidFill>
                  <a:srgbClr val="FF6405"/>
                </a:solidFill>
              </a:rPr>
              <a:t>&gt;</a:t>
            </a:r>
            <a:r>
              <a:rPr lang="en-US" dirty="0"/>
              <a:t> Access Reporting </a:t>
            </a:r>
            <a:r>
              <a:rPr lang="en-US" b="1" dirty="0">
                <a:solidFill>
                  <a:srgbClr val="FF6405"/>
                </a:solidFill>
              </a:rPr>
              <a:t>&gt;</a:t>
            </a:r>
            <a:r>
              <a:rPr lang="en-US" dirty="0"/>
              <a:t>  Human Resources </a:t>
            </a:r>
            <a:r>
              <a:rPr lang="en-US" b="1" dirty="0">
                <a:solidFill>
                  <a:srgbClr val="FF6405"/>
                </a:solidFill>
              </a:rPr>
              <a:t>&gt;</a:t>
            </a:r>
            <a:r>
              <a:rPr lang="en-US" dirty="0"/>
              <a:t> Workforce Information </a:t>
            </a:r>
            <a:r>
              <a:rPr lang="en-US" b="1" dirty="0">
                <a:solidFill>
                  <a:srgbClr val="FF6405"/>
                </a:solidFill>
              </a:rPr>
              <a:t>&gt; </a:t>
            </a:r>
            <a:r>
              <a:rPr lang="en-US" dirty="0"/>
              <a:t>Short Work Break – Return From Break Report</a:t>
            </a:r>
          </a:p>
          <a:p>
            <a:pPr lvl="1">
              <a:buClr>
                <a:schemeClr val="accent3">
                  <a:lumMod val="75000"/>
                </a:schemeClr>
              </a:buClr>
              <a:buSzPct val="95000"/>
              <a:buFont typeface="Wingdings" panose="05000000000000000000" pitchFamily="2" charset="2"/>
              <a:buChar char="§"/>
            </a:pPr>
            <a:r>
              <a:rPr lang="en-US" dirty="0"/>
              <a:t>Guide: </a:t>
            </a:r>
            <a:r>
              <a:rPr lang="en-US" dirty="0">
                <a:hlinkClick r:id="rId3"/>
              </a:rPr>
              <a:t>http://training.hr.ufl.edu/instructionguides/job_position_actions/shortworkbreak.pdf</a:t>
            </a:r>
            <a:r>
              <a:rPr lang="en-US" dirty="0"/>
              <a:t>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261768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Faculty and GA Summer Appointments</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t>Summer appointments for 9-month faculty and graduate assistants may be processed via the summer job file</a:t>
            </a:r>
          </a:p>
          <a:p>
            <a:pPr lvl="1">
              <a:buClr>
                <a:schemeClr val="accent3">
                  <a:lumMod val="75000"/>
                </a:schemeClr>
              </a:buClr>
              <a:buSzPct val="95000"/>
              <a:buFont typeface="Wingdings" panose="05000000000000000000" pitchFamily="2" charset="2"/>
              <a:buChar char="§"/>
            </a:pPr>
            <a:r>
              <a:rPr lang="en-US" sz="2800" dirty="0"/>
              <a:t>Summer appointments can also be entered as a Hire ePAF </a:t>
            </a:r>
          </a:p>
          <a:p>
            <a:pPr>
              <a:buClr>
                <a:schemeClr val="accent3">
                  <a:lumMod val="75000"/>
                </a:schemeClr>
              </a:buClr>
              <a:buSzPct val="95000"/>
              <a:buFont typeface="Wingdings" panose="05000000000000000000" pitchFamily="2" charset="2"/>
              <a:buChar char="§"/>
            </a:pPr>
            <a:endParaRPr lang="en-US" dirty="0"/>
          </a:p>
          <a:p>
            <a:pPr>
              <a:buClr>
                <a:schemeClr val="accent3">
                  <a:lumMod val="75000"/>
                </a:schemeClr>
              </a:buClr>
              <a:buSzPct val="95000"/>
              <a:buFont typeface="Wingdings" panose="05000000000000000000" pitchFamily="2" charset="2"/>
              <a:buChar char="§"/>
            </a:pPr>
            <a:r>
              <a:rPr lang="en-US" sz="3200" dirty="0"/>
              <a:t>The file will be available April 24, 2020</a:t>
            </a:r>
          </a:p>
          <a:p>
            <a:pPr>
              <a:buClr>
                <a:schemeClr val="accent3">
                  <a:lumMod val="75000"/>
                </a:schemeClr>
              </a:buClr>
              <a:buSzPct val="95000"/>
              <a:buFont typeface="Wingdings" panose="05000000000000000000" pitchFamily="2" charset="2"/>
              <a:buChar char="§"/>
            </a:pPr>
            <a:r>
              <a:rPr lang="en-US" sz="3200" dirty="0"/>
              <a:t>The file will close on May 15, 2020</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4184559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Faculty and GA Summer Appointments</a:t>
            </a:r>
          </a:p>
        </p:txBody>
      </p:sp>
      <p:sp>
        <p:nvSpPr>
          <p:cNvPr id="3" name="Content Placeholder 2"/>
          <p:cNvSpPr>
            <a:spLocks noGrp="1"/>
          </p:cNvSpPr>
          <p:nvPr>
            <p:ph idx="1"/>
          </p:nvPr>
        </p:nvSpPr>
        <p:spPr>
          <a:xfrm>
            <a:off x="838200" y="1825625"/>
            <a:ext cx="9628991" cy="4424667"/>
          </a:xfrm>
        </p:spPr>
        <p:txBody>
          <a:bodyPr>
            <a:normAutofit fontScale="92500" lnSpcReduction="10000"/>
          </a:bodyPr>
          <a:lstStyle/>
          <a:p>
            <a:pPr>
              <a:buClr>
                <a:schemeClr val="accent3">
                  <a:lumMod val="75000"/>
                </a:schemeClr>
              </a:buClr>
              <a:buSzPct val="95000"/>
              <a:buFont typeface="Wingdings" panose="05000000000000000000" pitchFamily="2" charset="2"/>
              <a:buChar char="§"/>
            </a:pPr>
            <a:r>
              <a:rPr lang="en-US" sz="3200" dirty="0"/>
              <a:t>The file will be available via myUFL system</a:t>
            </a:r>
          </a:p>
          <a:p>
            <a:pPr lvl="1">
              <a:buClr>
                <a:schemeClr val="accent3">
                  <a:lumMod val="75000"/>
                </a:schemeClr>
              </a:buClr>
              <a:buSzPct val="95000"/>
              <a:buFont typeface="Wingdings" panose="05000000000000000000" pitchFamily="2" charset="2"/>
              <a:buChar char="§"/>
            </a:pPr>
            <a:r>
              <a:rPr lang="en-US" sz="2800" dirty="0"/>
              <a:t>Main Menu </a:t>
            </a:r>
            <a:r>
              <a:rPr lang="en-US" sz="2800" b="1" dirty="0">
                <a:solidFill>
                  <a:srgbClr val="FF6405"/>
                </a:solidFill>
              </a:rPr>
              <a:t>&gt;</a:t>
            </a:r>
            <a:r>
              <a:rPr lang="en-US" sz="2800" dirty="0"/>
              <a:t> Human Resources </a:t>
            </a:r>
            <a:r>
              <a:rPr lang="en-US" sz="2800" b="1" dirty="0">
                <a:solidFill>
                  <a:srgbClr val="FF6405"/>
                </a:solidFill>
              </a:rPr>
              <a:t>&gt;</a:t>
            </a:r>
            <a:r>
              <a:rPr lang="en-US" sz="2800" dirty="0"/>
              <a:t> Workforce Administration </a:t>
            </a:r>
            <a:r>
              <a:rPr lang="en-US" sz="2800" b="1" dirty="0">
                <a:solidFill>
                  <a:srgbClr val="FF6405"/>
                </a:solidFill>
              </a:rPr>
              <a:t>&gt;</a:t>
            </a:r>
            <a:r>
              <a:rPr lang="en-US" sz="2800" dirty="0"/>
              <a:t> Job Information </a:t>
            </a:r>
            <a:r>
              <a:rPr lang="en-US" sz="2800" b="1" dirty="0">
                <a:solidFill>
                  <a:srgbClr val="FF6405"/>
                </a:solidFill>
              </a:rPr>
              <a:t>&gt;</a:t>
            </a:r>
            <a:r>
              <a:rPr lang="en-US" sz="2800" dirty="0"/>
              <a:t> UF Summer Job Review</a:t>
            </a:r>
          </a:p>
          <a:p>
            <a:pPr marL="457200" lvl="1" indent="0">
              <a:buClr>
                <a:schemeClr val="accent3">
                  <a:lumMod val="75000"/>
                </a:schemeClr>
              </a:buClr>
              <a:buSzPct val="95000"/>
              <a:buNone/>
            </a:pPr>
            <a:endParaRPr lang="en-US" sz="2800" dirty="0"/>
          </a:p>
          <a:p>
            <a:pPr>
              <a:buClr>
                <a:schemeClr val="accent3">
                  <a:lumMod val="75000"/>
                </a:schemeClr>
              </a:buClr>
              <a:buSzPct val="95000"/>
              <a:buFont typeface="Wingdings" panose="05000000000000000000" pitchFamily="2" charset="2"/>
              <a:buChar char="§"/>
            </a:pPr>
            <a:r>
              <a:rPr lang="en-US" sz="3200" dirty="0"/>
              <a:t>Summer appointments will be reflected in myUFL on      May 25, 2020</a:t>
            </a:r>
          </a:p>
          <a:p>
            <a:pPr marL="0" indent="0">
              <a:buClr>
                <a:schemeClr val="accent3">
                  <a:lumMod val="75000"/>
                </a:schemeClr>
              </a:buClr>
              <a:buSzPct val="95000"/>
              <a:buNone/>
            </a:pPr>
            <a:endParaRPr lang="en-US" sz="3200" dirty="0"/>
          </a:p>
          <a:p>
            <a:pPr>
              <a:buClr>
                <a:schemeClr val="accent3">
                  <a:lumMod val="75000"/>
                </a:schemeClr>
              </a:buClr>
              <a:buSzPct val="95000"/>
              <a:buFont typeface="Wingdings" panose="05000000000000000000" pitchFamily="2" charset="2"/>
              <a:buChar char="§"/>
            </a:pPr>
            <a:r>
              <a:rPr lang="en-US" sz="3200" dirty="0"/>
              <a:t>Instruction Guide:</a:t>
            </a:r>
            <a:endParaRPr lang="en-US" sz="3200" dirty="0">
              <a:hlinkClick r:id="rId3"/>
            </a:endParaRPr>
          </a:p>
          <a:p>
            <a:pPr lvl="1">
              <a:buClr>
                <a:schemeClr val="accent3">
                  <a:lumMod val="75000"/>
                </a:schemeClr>
              </a:buClr>
              <a:buSzPct val="95000"/>
              <a:buFont typeface="Wingdings" panose="05000000000000000000" pitchFamily="2" charset="2"/>
              <a:buChar char="§"/>
            </a:pPr>
            <a:r>
              <a:rPr lang="en-US" sz="2800" dirty="0">
                <a:hlinkClick r:id="rId3"/>
              </a:rPr>
              <a:t>http://training.hr.ufl.edu/instructionguides/job_position_actions/summerjobreview.pdf</a:t>
            </a:r>
            <a:endParaRPr lang="en-US" sz="2800"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379993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Faculty and GA Summer Appointments</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t>A termination row will be applied at the same time the summer appointment is applied in job data</a:t>
            </a:r>
          </a:p>
          <a:p>
            <a:pPr>
              <a:buClr>
                <a:schemeClr val="accent3">
                  <a:lumMod val="75000"/>
                </a:schemeClr>
              </a:buClr>
              <a:buSzPct val="95000"/>
              <a:buFont typeface="Wingdings" panose="05000000000000000000" pitchFamily="2" charset="2"/>
              <a:buChar char="§"/>
            </a:pPr>
            <a:endParaRPr lang="en-US" sz="2800" dirty="0"/>
          </a:p>
          <a:p>
            <a:pPr>
              <a:buClr>
                <a:schemeClr val="accent3">
                  <a:lumMod val="75000"/>
                </a:schemeClr>
              </a:buClr>
              <a:buSzPct val="95000"/>
              <a:buFont typeface="Wingdings" panose="05000000000000000000" pitchFamily="2" charset="2"/>
              <a:buChar char="§"/>
            </a:pPr>
            <a:r>
              <a:rPr lang="en-US" sz="3200" dirty="0"/>
              <a:t>Reminder! </a:t>
            </a:r>
          </a:p>
          <a:p>
            <a:pPr lvl="1">
              <a:buClr>
                <a:schemeClr val="accent3">
                  <a:lumMod val="75000"/>
                </a:schemeClr>
              </a:buClr>
              <a:buSzPct val="95000"/>
              <a:buFont typeface="Wingdings" panose="05000000000000000000" pitchFamily="2" charset="2"/>
              <a:buChar char="§"/>
            </a:pPr>
            <a:r>
              <a:rPr lang="en-US" sz="2800" dirty="0"/>
              <a:t>Enter distributions for summer appointments</a:t>
            </a:r>
          </a:p>
          <a:p>
            <a:pPr marL="457200" lvl="1" indent="0">
              <a:buClr>
                <a:schemeClr val="accent3">
                  <a:lumMod val="75000"/>
                </a:schemeClr>
              </a:buClr>
              <a:buSzPct val="95000"/>
              <a:buNone/>
            </a:pPr>
            <a:endParaRPr lang="en-US" sz="2800" dirty="0"/>
          </a:p>
          <a:p>
            <a:pPr>
              <a:buClr>
                <a:schemeClr val="accent3">
                  <a:lumMod val="75000"/>
                </a:schemeClr>
              </a:buClr>
              <a:buSzPct val="95000"/>
              <a:buFont typeface="Wingdings" panose="05000000000000000000" pitchFamily="2" charset="2"/>
              <a:buChar char="§"/>
            </a:pPr>
            <a:r>
              <a:rPr lang="en-US" sz="3200" dirty="0"/>
              <a:t>Questions?</a:t>
            </a:r>
          </a:p>
          <a:p>
            <a:pPr lvl="1">
              <a:buClr>
                <a:schemeClr val="accent3">
                  <a:lumMod val="75000"/>
                </a:schemeClr>
              </a:buClr>
              <a:buSzPct val="95000"/>
              <a:buFont typeface="Wingdings" panose="05000000000000000000" pitchFamily="2" charset="2"/>
              <a:buChar char="§"/>
            </a:pPr>
            <a:r>
              <a:rPr lang="en-US" sz="2800" dirty="0">
                <a:hlinkClick r:id="rId3"/>
              </a:rPr>
              <a:t>Ufhr-employment@ufl.edu</a:t>
            </a:r>
            <a:r>
              <a:rPr lang="en-US" sz="2800" dirty="0"/>
              <a:t> </a:t>
            </a:r>
          </a:p>
          <a:p>
            <a:pPr lvl="1">
              <a:buClr>
                <a:schemeClr val="accent3">
                  <a:lumMod val="75000"/>
                </a:schemeClr>
              </a:buClr>
              <a:buSzPct val="95000"/>
              <a:buFont typeface="Wingdings" panose="05000000000000000000" pitchFamily="2" charset="2"/>
              <a:buChar char="§"/>
            </a:pPr>
            <a:r>
              <a:rPr lang="en-US" sz="2800" dirty="0"/>
              <a:t>392-2477</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7087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Employment of Relatives Portal </a:t>
            </a:r>
          </a:p>
        </p:txBody>
      </p:sp>
      <p:sp>
        <p:nvSpPr>
          <p:cNvPr id="3" name="Content Placeholder 2"/>
          <p:cNvSpPr>
            <a:spLocks noGrp="1"/>
          </p:cNvSpPr>
          <p:nvPr>
            <p:ph idx="1"/>
          </p:nvPr>
        </p:nvSpPr>
        <p:spPr>
          <a:xfrm>
            <a:off x="838200" y="1825625"/>
            <a:ext cx="35197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 </a:t>
            </a:r>
            <a:r>
              <a:rPr lang="en-US" sz="3200" dirty="0"/>
              <a:t>Available Now </a:t>
            </a:r>
          </a:p>
          <a:p>
            <a:pPr lvl="1">
              <a:buClr>
                <a:schemeClr val="accent3">
                  <a:lumMod val="75000"/>
                </a:schemeClr>
              </a:buClr>
              <a:buSzPct val="95000"/>
              <a:buFont typeface="Wingdings" panose="05000000000000000000" pitchFamily="2" charset="2"/>
              <a:buChar char="§"/>
            </a:pPr>
            <a:r>
              <a:rPr lang="en-US" dirty="0">
                <a:hlinkClick r:id="rId3"/>
              </a:rPr>
              <a:t>https://hr.ufl.edu/manager-resources/employment-operations-and-records/employment-of-relatives-petition</a:t>
            </a:r>
            <a:r>
              <a:rPr lang="en-US" dirty="0">
                <a:latin typeface="Tw Cen MT" panose="020B0602020104020603" pitchFamily="34" charset="0"/>
                <a:hlinkClick r:id="rId3"/>
              </a:rPr>
              <a:t>/</a:t>
            </a:r>
            <a:r>
              <a:rPr lang="en-US" dirty="0">
                <a:latin typeface="Tw Cen MT" panose="020B0602020104020603" pitchFamily="34" charset="0"/>
              </a:rPr>
              <a:t>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6" name="Picture 5">
            <a:extLst>
              <a:ext uri="{FF2B5EF4-FFF2-40B4-BE49-F238E27FC236}">
                <a16:creationId xmlns:a16="http://schemas.microsoft.com/office/drawing/2014/main" id="{FA35D4D2-9737-4AFA-8169-90A53A0914E1}"/>
              </a:ext>
            </a:extLst>
          </p:cNvPr>
          <p:cNvPicPr>
            <a:picLocks noChangeAspect="1"/>
          </p:cNvPicPr>
          <p:nvPr/>
        </p:nvPicPr>
        <p:blipFill rotWithShape="1">
          <a:blip r:embed="rId5"/>
          <a:srcRect r="10956" b="31829"/>
          <a:stretch/>
        </p:blipFill>
        <p:spPr>
          <a:xfrm>
            <a:off x="4609427" y="1934809"/>
            <a:ext cx="7346015" cy="3662732"/>
          </a:xfrm>
          <a:prstGeom prst="rect">
            <a:avLst/>
          </a:prstGeom>
        </p:spPr>
      </p:pic>
    </p:spTree>
    <p:extLst>
      <p:ext uri="{BB962C8B-B14F-4D97-AF65-F5344CB8AC3E}">
        <p14:creationId xmlns:p14="http://schemas.microsoft.com/office/powerpoint/2010/main" val="1449361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sz="4800" b="1" dirty="0">
                <a:solidFill>
                  <a:srgbClr val="FF6600"/>
                </a:solidFill>
              </a:rPr>
              <a:t>Today’s Agenda Items</a:t>
            </a:r>
          </a:p>
        </p:txBody>
      </p:sp>
      <p:sp>
        <p:nvSpPr>
          <p:cNvPr id="3" name="Content Placeholder 2"/>
          <p:cNvSpPr>
            <a:spLocks noGrp="1"/>
          </p:cNvSpPr>
          <p:nvPr>
            <p:ph idx="1"/>
          </p:nvPr>
        </p:nvSpPr>
        <p:spPr>
          <a:xfrm>
            <a:off x="738131" y="1069887"/>
            <a:ext cx="10515600" cy="4351338"/>
          </a:xfrm>
        </p:spPr>
        <p:txBody>
          <a:bodyPr>
            <a:normAutofit fontScale="92500" lnSpcReduction="10000"/>
          </a:bodyPr>
          <a:lstStyle/>
          <a:p>
            <a:pPr marL="0" indent="0">
              <a:buNone/>
              <a:defRPr/>
            </a:pPr>
            <a:r>
              <a:rPr lang="en-US" sz="3200" dirty="0"/>
              <a:t> </a:t>
            </a:r>
          </a:p>
          <a:p>
            <a:pPr marL="0" indent="0">
              <a:buNone/>
              <a:defRPr/>
            </a:pPr>
            <a:endParaRPr lang="en-US" sz="3200" b="1" dirty="0"/>
          </a:p>
          <a:p>
            <a:pPr marL="457200" indent="-457200">
              <a:defRPr/>
            </a:pPr>
            <a:r>
              <a:rPr lang="en-US" sz="3200" dirty="0"/>
              <a:t>Current State – Jodi Gentry</a:t>
            </a:r>
          </a:p>
          <a:p>
            <a:pPr marL="457200" indent="-457200">
              <a:defRPr/>
            </a:pPr>
            <a:r>
              <a:rPr lang="en-US" sz="3200" dirty="0"/>
              <a:t>UFHR Area Updates</a:t>
            </a:r>
          </a:p>
          <a:p>
            <a:pPr marL="914400" lvl="1" indent="-457200">
              <a:defRPr/>
            </a:pPr>
            <a:r>
              <a:rPr lang="en-US" sz="2800" dirty="0"/>
              <a:t>Employee Relations – Brook Mercier</a:t>
            </a:r>
          </a:p>
          <a:p>
            <a:pPr marL="914400" lvl="1" indent="-457200">
              <a:defRPr/>
            </a:pPr>
            <a:r>
              <a:rPr lang="en-US" sz="2800" dirty="0"/>
              <a:t>Training &amp; Organizational Development – Bob Parks</a:t>
            </a:r>
          </a:p>
          <a:p>
            <a:pPr marL="914400" lvl="1" indent="-457200">
              <a:defRPr/>
            </a:pPr>
            <a:r>
              <a:rPr lang="en-US" sz="2800" dirty="0"/>
              <a:t>Employment Operations &amp; Records – Cynthia Mendoza</a:t>
            </a:r>
          </a:p>
          <a:p>
            <a:pPr marL="914400" lvl="1" indent="-457200">
              <a:defRPr/>
            </a:pPr>
            <a:r>
              <a:rPr lang="en-US" sz="2800" dirty="0"/>
              <a:t>Talent Acquisition &amp; Onboarding – Audrey Gainey/Melissa Curry</a:t>
            </a:r>
          </a:p>
          <a:p>
            <a:pPr marL="914400" lvl="1" indent="-457200">
              <a:defRPr/>
            </a:pPr>
            <a:r>
              <a:rPr lang="en-US" sz="2800" dirty="0"/>
              <a:t>Benefits &amp; Leave – Shannon Edwards/Amber Wuertz</a:t>
            </a:r>
          </a:p>
          <a:p>
            <a:pPr marL="457200" indent="-457200">
              <a:defRPr/>
            </a:pPr>
            <a:r>
              <a:rPr lang="en-US" altLang="en-US" sz="3200" dirty="0">
                <a:solidFill>
                  <a:srgbClr val="000000"/>
                </a:solidFill>
              </a:rPr>
              <a:t>Important Dates</a:t>
            </a: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54475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Employment of Relatives Portal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B24F2E7C-036D-41C6-A60A-6B5156A65FB6}"/>
              </a:ext>
            </a:extLst>
          </p:cNvPr>
          <p:cNvPicPr>
            <a:picLocks noChangeAspect="1"/>
          </p:cNvPicPr>
          <p:nvPr/>
        </p:nvPicPr>
        <p:blipFill rotWithShape="1">
          <a:blip r:embed="rId4"/>
          <a:srcRect r="2884"/>
          <a:stretch/>
        </p:blipFill>
        <p:spPr>
          <a:xfrm>
            <a:off x="5294335" y="0"/>
            <a:ext cx="6884847" cy="6858000"/>
          </a:xfrm>
          <a:prstGeom prst="rect">
            <a:avLst/>
          </a:prstGeom>
        </p:spPr>
      </p:pic>
      <p:sp>
        <p:nvSpPr>
          <p:cNvPr id="7" name="Rectangle 6">
            <a:extLst>
              <a:ext uri="{FF2B5EF4-FFF2-40B4-BE49-F238E27FC236}">
                <a16:creationId xmlns:a16="http://schemas.microsoft.com/office/drawing/2014/main" id="{6E107B30-EF4C-40F4-9389-0B8B075E1ACD}"/>
              </a:ext>
            </a:extLst>
          </p:cNvPr>
          <p:cNvSpPr/>
          <p:nvPr/>
        </p:nvSpPr>
        <p:spPr>
          <a:xfrm>
            <a:off x="447995" y="980222"/>
            <a:ext cx="4846339" cy="8528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57A36AE-CD8A-4CF6-940F-9D2EFF510BD1}"/>
              </a:ext>
            </a:extLst>
          </p:cNvPr>
          <p:cNvSpPr>
            <a:spLocks noGrp="1"/>
          </p:cNvSpPr>
          <p:nvPr>
            <p:ph idx="1"/>
          </p:nvPr>
        </p:nvSpPr>
        <p:spPr>
          <a:xfrm>
            <a:off x="838200" y="1069887"/>
            <a:ext cx="4103451" cy="5180405"/>
          </a:xfrm>
        </p:spPr>
        <p:txBody>
          <a:bodyPr>
            <a:normAutofit/>
          </a:bodyPr>
          <a:lstStyle/>
          <a:p>
            <a:pPr>
              <a:buClr>
                <a:schemeClr val="accent3">
                  <a:lumMod val="75000"/>
                </a:schemeClr>
              </a:buClr>
              <a:buSzPct val="95000"/>
              <a:buFont typeface="Wingdings" panose="05000000000000000000" pitchFamily="2" charset="2"/>
              <a:buChar char="§"/>
            </a:pPr>
            <a:r>
              <a:rPr lang="en-US" sz="3200" dirty="0">
                <a:latin typeface="Tw Cen MT" panose="020B0602020104020603" pitchFamily="34" charset="0"/>
              </a:rPr>
              <a:t> </a:t>
            </a:r>
            <a:r>
              <a:rPr lang="en-US" sz="3200" dirty="0"/>
              <a:t>What’s Changed?</a:t>
            </a:r>
          </a:p>
          <a:p>
            <a:pPr lvl="1">
              <a:buClr>
                <a:schemeClr val="accent3">
                  <a:lumMod val="75000"/>
                </a:schemeClr>
              </a:buClr>
              <a:buSzPct val="95000"/>
              <a:buFont typeface="Wingdings" panose="05000000000000000000" pitchFamily="2" charset="2"/>
              <a:buChar char="§"/>
            </a:pPr>
            <a:r>
              <a:rPr lang="en-US" dirty="0"/>
              <a:t>Form is concise</a:t>
            </a:r>
          </a:p>
          <a:p>
            <a:pPr lvl="1">
              <a:buClr>
                <a:schemeClr val="accent3">
                  <a:lumMod val="75000"/>
                </a:schemeClr>
              </a:buClr>
              <a:buSzPct val="95000"/>
              <a:buFont typeface="Wingdings" panose="05000000000000000000" pitchFamily="2" charset="2"/>
              <a:buChar char="§"/>
            </a:pPr>
            <a:r>
              <a:rPr lang="en-US" dirty="0"/>
              <a:t>Submission is through a portal (1 packet)</a:t>
            </a:r>
          </a:p>
          <a:p>
            <a:pPr lvl="1">
              <a:buClr>
                <a:schemeClr val="accent3">
                  <a:lumMod val="75000"/>
                </a:schemeClr>
              </a:buClr>
              <a:buSzPct val="95000"/>
              <a:buFont typeface="Wingdings" panose="05000000000000000000" pitchFamily="2" charset="2"/>
              <a:buChar char="§"/>
            </a:pPr>
            <a:r>
              <a:rPr lang="en-US" dirty="0"/>
              <a:t>Response is electronic</a:t>
            </a:r>
          </a:p>
          <a:p>
            <a:pPr lvl="1">
              <a:buClr>
                <a:schemeClr val="accent3">
                  <a:lumMod val="75000"/>
                </a:schemeClr>
              </a:buClr>
              <a:buSzPct val="95000"/>
              <a:buFont typeface="Wingdings" panose="05000000000000000000" pitchFamily="2" charset="2"/>
              <a:buChar char="§"/>
            </a:pPr>
            <a:r>
              <a:rPr lang="en-US" dirty="0"/>
              <a:t>Approval time decreases</a:t>
            </a:r>
          </a:p>
          <a:p>
            <a:pPr>
              <a:buClr>
                <a:schemeClr val="accent3">
                  <a:lumMod val="75000"/>
                </a:schemeClr>
              </a:buClr>
              <a:buSzPct val="95000"/>
              <a:buFont typeface="Wingdings" panose="05000000000000000000" pitchFamily="2" charset="2"/>
              <a:buChar char="§"/>
            </a:pPr>
            <a:r>
              <a:rPr lang="en-US" dirty="0"/>
              <a:t>What is the Same?</a:t>
            </a:r>
          </a:p>
          <a:p>
            <a:pPr lvl="1">
              <a:buClr>
                <a:schemeClr val="accent3">
                  <a:lumMod val="75000"/>
                </a:schemeClr>
              </a:buClr>
              <a:buSzPct val="95000"/>
              <a:buFont typeface="Wingdings" panose="05000000000000000000" pitchFamily="2" charset="2"/>
              <a:buChar char="§"/>
            </a:pPr>
            <a:r>
              <a:rPr lang="en-US" dirty="0"/>
              <a:t>The regulation has not changed</a:t>
            </a:r>
          </a:p>
          <a:p>
            <a:pPr lvl="1">
              <a:buClr>
                <a:schemeClr val="accent3">
                  <a:lumMod val="75000"/>
                </a:schemeClr>
              </a:buClr>
              <a:buSzPct val="95000"/>
              <a:buFont typeface="Wingdings" panose="05000000000000000000" pitchFamily="2" charset="2"/>
              <a:buChar char="§"/>
            </a:pPr>
            <a:r>
              <a:rPr lang="en-US" dirty="0"/>
              <a:t>Applies to all salary plans with the exception of a student/student scenario</a:t>
            </a:r>
          </a:p>
        </p:txBody>
      </p:sp>
    </p:spTree>
    <p:extLst>
      <p:ext uri="{BB962C8B-B14F-4D97-AF65-F5344CB8AC3E}">
        <p14:creationId xmlns:p14="http://schemas.microsoft.com/office/powerpoint/2010/main" val="189820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D895CC-96DF-4ADF-80EA-7203EBAB8A91}"/>
              </a:ext>
            </a:extLst>
          </p:cNvPr>
          <p:cNvSpPr/>
          <p:nvPr/>
        </p:nvSpPr>
        <p:spPr>
          <a:xfrm>
            <a:off x="0" y="992221"/>
            <a:ext cx="12192000" cy="586577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8E796F3-3CD4-4876-8590-072A712170A9}"/>
              </a:ext>
            </a:extLst>
          </p:cNvPr>
          <p:cNvPicPr>
            <a:picLocks noChangeAspect="1"/>
          </p:cNvPicPr>
          <p:nvPr/>
        </p:nvPicPr>
        <p:blipFill>
          <a:blip r:embed="rId2"/>
          <a:stretch>
            <a:fillRect/>
          </a:stretch>
        </p:blipFill>
        <p:spPr>
          <a:xfrm>
            <a:off x="3299934" y="0"/>
            <a:ext cx="5592132" cy="6858000"/>
          </a:xfrm>
          <a:prstGeom prst="rect">
            <a:avLst/>
          </a:prstGeom>
        </p:spPr>
      </p:pic>
    </p:spTree>
    <p:extLst>
      <p:ext uri="{BB962C8B-B14F-4D97-AF65-F5344CB8AC3E}">
        <p14:creationId xmlns:p14="http://schemas.microsoft.com/office/powerpoint/2010/main" val="2046017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Spring Termination File</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buFont typeface="Wingdings" panose="05000000000000000000" pitchFamily="2" charset="2"/>
              <a:buChar char="§"/>
            </a:pPr>
            <a:r>
              <a:rPr lang="en-US" sz="3200" dirty="0"/>
              <a:t>A total of 2819 employment records were processed through the termination file</a:t>
            </a:r>
          </a:p>
          <a:p>
            <a:pPr>
              <a:buClr>
                <a:schemeClr val="accent3">
                  <a:lumMod val="75000"/>
                </a:schemeClr>
              </a:buClr>
              <a:buSzPct val="95000"/>
              <a:buFont typeface="Wingdings" panose="05000000000000000000" pitchFamily="2" charset="2"/>
              <a:buChar char="§"/>
            </a:pPr>
            <a:endParaRPr lang="en-US" sz="3200" dirty="0"/>
          </a:p>
          <a:p>
            <a:pPr>
              <a:buClr>
                <a:schemeClr val="accent3">
                  <a:lumMod val="75000"/>
                </a:schemeClr>
              </a:buClr>
              <a:buSzPct val="95000"/>
              <a:buFont typeface="Wingdings" panose="05000000000000000000" pitchFamily="2" charset="2"/>
              <a:buChar char="§"/>
            </a:pPr>
            <a:r>
              <a:rPr lang="en-US" sz="3200" dirty="0"/>
              <a:t>This included the initial file started in February and the one opened in March</a:t>
            </a:r>
          </a:p>
          <a:p>
            <a:pPr marL="457200" lvl="1" indent="0">
              <a:buClr>
                <a:schemeClr val="accent3">
                  <a:lumMod val="75000"/>
                </a:schemeClr>
              </a:buClr>
              <a:buSzPct val="95000"/>
              <a:buNone/>
            </a:pPr>
            <a:endParaRPr lang="en-US" sz="2800" dirty="0"/>
          </a:p>
          <a:p>
            <a:pPr>
              <a:buClr>
                <a:schemeClr val="accent3">
                  <a:lumMod val="75000"/>
                </a:schemeClr>
              </a:buClr>
              <a:buSzPct val="95000"/>
              <a:buFont typeface="Wingdings" panose="05000000000000000000" pitchFamily="2" charset="2"/>
              <a:buChar char="§"/>
            </a:pPr>
            <a:r>
              <a:rPr lang="en-US" sz="3200" dirty="0"/>
              <a:t>FWS employees were removed from the file complet</a:t>
            </a:r>
            <a:r>
              <a:rPr lang="en-US" sz="3200" dirty="0">
                <a:latin typeface="Tw Cen MT" panose="020B0602020104020603" pitchFamily="34" charset="0"/>
              </a:rPr>
              <a:t>ely</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973635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1366221"/>
            <a:ext cx="10515600" cy="2733675"/>
          </a:xfrm>
        </p:spPr>
        <p:txBody>
          <a:bodyPr/>
          <a:lstStyle/>
          <a:p>
            <a:r>
              <a:rPr lang="en-US" dirty="0"/>
              <a:t>Talent Acquisition &amp; Onboarding</a:t>
            </a:r>
          </a:p>
        </p:txBody>
      </p:sp>
      <p:sp>
        <p:nvSpPr>
          <p:cNvPr id="3" name="Text Placeholder 2"/>
          <p:cNvSpPr>
            <a:spLocks noGrp="1"/>
          </p:cNvSpPr>
          <p:nvPr>
            <p:ph type="body" idx="1"/>
          </p:nvPr>
        </p:nvSpPr>
        <p:spPr>
          <a:xfrm>
            <a:off x="844550" y="2541114"/>
            <a:ext cx="10515600" cy="2950665"/>
          </a:xfrm>
        </p:spPr>
        <p:txBody>
          <a:bodyPr/>
          <a:lstStyle/>
          <a:p>
            <a:endParaRPr lang="en-US" altLang="en-US" sz="3200" dirty="0">
              <a:solidFill>
                <a:schemeClr val="accent5">
                  <a:lumMod val="75000"/>
                </a:schemeClr>
              </a:solidFill>
            </a:endParaRPr>
          </a:p>
          <a:p>
            <a:endParaRPr lang="en-US" altLang="en-US" sz="3200" dirty="0">
              <a:solidFill>
                <a:schemeClr val="accent5">
                  <a:lumMod val="75000"/>
                </a:schemeClr>
              </a:solidFill>
            </a:endParaRPr>
          </a:p>
          <a:p>
            <a:r>
              <a:rPr lang="en-US" altLang="en-US" sz="3600" dirty="0">
                <a:solidFill>
                  <a:schemeClr val="accent5">
                    <a:lumMod val="75000"/>
                  </a:schemeClr>
                </a:solidFill>
              </a:rPr>
              <a:t>UF Hiring Pause</a:t>
            </a: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64831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rPr>
              <a:t>Hiring Pause</a:t>
            </a:r>
          </a:p>
        </p:txBody>
      </p:sp>
      <p:sp>
        <p:nvSpPr>
          <p:cNvPr id="3" name="Content Placeholder 2"/>
          <p:cNvSpPr>
            <a:spLocks noGrp="1"/>
          </p:cNvSpPr>
          <p:nvPr>
            <p:ph idx="1"/>
          </p:nvPr>
        </p:nvSpPr>
        <p:spPr>
          <a:xfrm>
            <a:off x="544771" y="1069887"/>
            <a:ext cx="10515600" cy="5476829"/>
          </a:xfrm>
        </p:spPr>
        <p:txBody>
          <a:bodyPr>
            <a:normAutofit/>
          </a:bodyPr>
          <a:lstStyle/>
          <a:p>
            <a:pPr marL="0" indent="0">
              <a:buNone/>
              <a:defRPr/>
            </a:pPr>
            <a:r>
              <a:rPr lang="en-US" sz="3200" dirty="0"/>
              <a:t> </a:t>
            </a:r>
          </a:p>
          <a:p>
            <a:pPr marL="457200" lvl="1" indent="0">
              <a:buNone/>
              <a:defRPr/>
            </a:pPr>
            <a:endParaRPr lang="en-US" dirty="0"/>
          </a:p>
          <a:p>
            <a:pPr marL="0" indent="0">
              <a:buNone/>
              <a:defRPr/>
            </a:pPr>
            <a:r>
              <a:rPr lang="en-US" dirty="0"/>
              <a:t>In response to the changing circumstances involving COVID-19, the University of Florida paused faculty and staff hiring effective Monday, March 30, 2020.</a:t>
            </a:r>
          </a:p>
          <a:p>
            <a:pPr marL="0" indent="0">
              <a:buNone/>
              <a:defRPr/>
            </a:pPr>
            <a:r>
              <a:rPr lang="en-US" dirty="0"/>
              <a:t>Positions Impacted</a:t>
            </a:r>
            <a:endParaRPr lang="en-US" sz="3200" dirty="0"/>
          </a:p>
          <a:p>
            <a:pPr marL="914400" lvl="1" indent="-457200">
              <a:defRPr/>
            </a:pPr>
            <a:r>
              <a:rPr lang="en-US" sz="2800" dirty="0"/>
              <a:t>All Faculty, Staff and OPS appointments with the exception of</a:t>
            </a:r>
          </a:p>
          <a:p>
            <a:pPr marL="1371600" lvl="2" indent="-457200">
              <a:defRPr/>
            </a:pPr>
            <a:r>
              <a:rPr lang="en-US" sz="2400" dirty="0"/>
              <a:t>All contract and grant-funded positions, regardless of position type</a:t>
            </a:r>
          </a:p>
          <a:p>
            <a:pPr marL="1371600" lvl="2" indent="-457200">
              <a:defRPr/>
            </a:pPr>
            <a:r>
              <a:rPr lang="en-US" sz="2400" dirty="0"/>
              <a:t>UF Health faculty and staff positions that are involved in the clinical enterprise</a:t>
            </a:r>
          </a:p>
          <a:p>
            <a:pPr marL="1371600" lvl="2" indent="-457200">
              <a:defRPr/>
            </a:pPr>
            <a:r>
              <a:rPr lang="en-US" sz="2400" dirty="0"/>
              <a:t>Summer appointments of existing 9-month faculty</a:t>
            </a:r>
          </a:p>
          <a:p>
            <a:pPr marL="1371600" lvl="2" indent="-457200">
              <a:defRPr/>
            </a:pPr>
            <a:r>
              <a:rPr lang="en-US" sz="2400" dirty="0"/>
              <a:t>Current searches for which offers already have been extended</a:t>
            </a:r>
          </a:p>
          <a:p>
            <a:pPr marL="457200" lvl="1" indent="0">
              <a:buNone/>
              <a:defRPr/>
            </a:pPr>
            <a:endParaRPr lang="en-US" dirty="0"/>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939406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4" y="365125"/>
            <a:ext cx="10515600" cy="1325563"/>
          </a:xfrm>
        </p:spPr>
        <p:txBody>
          <a:bodyPr anchor="b">
            <a:normAutofit/>
          </a:bodyPr>
          <a:lstStyle/>
          <a:p>
            <a:r>
              <a:rPr lang="en-US" dirty="0">
                <a:solidFill>
                  <a:srgbClr val="FF6600"/>
                </a:solidFill>
              </a:rPr>
              <a:t>Hiring Pause</a:t>
            </a:r>
          </a:p>
        </p:txBody>
      </p:sp>
      <p:sp>
        <p:nvSpPr>
          <p:cNvPr id="3" name="Content Placeholder 2"/>
          <p:cNvSpPr>
            <a:spLocks noGrp="1"/>
          </p:cNvSpPr>
          <p:nvPr>
            <p:ph idx="1"/>
          </p:nvPr>
        </p:nvSpPr>
        <p:spPr>
          <a:xfrm>
            <a:off x="544771" y="825766"/>
            <a:ext cx="10515600" cy="5476829"/>
          </a:xfrm>
        </p:spPr>
        <p:txBody>
          <a:bodyPr>
            <a:normAutofit/>
          </a:bodyPr>
          <a:lstStyle/>
          <a:p>
            <a:pPr marL="0" indent="0">
              <a:buNone/>
              <a:defRPr/>
            </a:pPr>
            <a:r>
              <a:rPr lang="en-US" sz="3200" dirty="0"/>
              <a:t> </a:t>
            </a:r>
          </a:p>
          <a:p>
            <a:pPr marL="0" indent="0">
              <a:buNone/>
              <a:defRPr/>
            </a:pPr>
            <a:endParaRPr lang="en-US" sz="3200" b="1" dirty="0"/>
          </a:p>
          <a:p>
            <a:pPr marL="0" indent="0">
              <a:buNone/>
              <a:defRPr/>
            </a:pPr>
            <a:r>
              <a:rPr lang="en-US" sz="3100" dirty="0"/>
              <a:t>Notification to Applicants </a:t>
            </a:r>
          </a:p>
          <a:p>
            <a:pPr marL="914400" lvl="1" indent="-457200">
              <a:defRPr/>
            </a:pPr>
            <a:r>
              <a:rPr lang="en-US" dirty="0"/>
              <a:t>TA&amp;O will notify applicants of delays in the selection and hiring process due to COVID-19 and place communication on the Careers @ UF website</a:t>
            </a:r>
          </a:p>
          <a:p>
            <a:pPr marL="0" indent="0">
              <a:buNone/>
              <a:defRPr/>
            </a:pPr>
            <a:r>
              <a:rPr lang="en-US" sz="3100" dirty="0"/>
              <a:t>Exceptions may be requested for the following reasons</a:t>
            </a:r>
          </a:p>
          <a:p>
            <a:pPr marL="914400" lvl="1" indent="-457200">
              <a:defRPr/>
            </a:pPr>
            <a:r>
              <a:rPr lang="en-US" dirty="0"/>
              <a:t>Campus and personal health and safety</a:t>
            </a:r>
          </a:p>
          <a:p>
            <a:pPr marL="914400" lvl="1" indent="-457200">
              <a:defRPr/>
            </a:pPr>
            <a:r>
              <a:rPr lang="en-US" dirty="0"/>
              <a:t>Compliance with federal, state, and local laws and regulations</a:t>
            </a:r>
          </a:p>
          <a:p>
            <a:pPr marL="914400" lvl="1" indent="-457200">
              <a:defRPr/>
            </a:pPr>
            <a:r>
              <a:rPr lang="en-US" dirty="0"/>
              <a:t>Delivery of essential University services</a:t>
            </a:r>
          </a:p>
          <a:p>
            <a:pPr marL="914400" lvl="1" indent="-457200">
              <a:defRPr/>
            </a:pPr>
            <a:r>
              <a:rPr lang="en-US" dirty="0"/>
              <a:t>Courses necessary for timely graduation</a:t>
            </a:r>
          </a:p>
          <a:p>
            <a:pPr marL="914400" lvl="1" indent="-457200">
              <a:defRPr/>
            </a:pPr>
            <a:r>
              <a:rPr lang="en-US" dirty="0"/>
              <a:t>Critical advancement of the university mission</a:t>
            </a:r>
          </a:p>
          <a:p>
            <a:pPr marL="914400" lvl="1" indent="-457200">
              <a:defRPr/>
            </a:pPr>
            <a:endParaRPr lang="en-US" dirty="0"/>
          </a:p>
          <a:p>
            <a:pPr marL="1371600" lvl="2" indent="-457200">
              <a:defRPr/>
            </a:pPr>
            <a:endParaRPr lang="en-US" dirty="0"/>
          </a:p>
          <a:p>
            <a:pPr marL="1371600" lvl="2" indent="-457200">
              <a:defRPr/>
            </a:pPr>
            <a:endParaRPr lang="en-US" dirty="0"/>
          </a:p>
          <a:p>
            <a:pPr marL="1371600" lvl="2" indent="-457200">
              <a:defRPr/>
            </a:pPr>
            <a:endParaRPr lang="en-US" dirty="0"/>
          </a:p>
          <a:p>
            <a:pPr marL="914400" lvl="1"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275945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rPr>
              <a:t>Hiring Pause</a:t>
            </a:r>
          </a:p>
        </p:txBody>
      </p:sp>
      <p:sp>
        <p:nvSpPr>
          <p:cNvPr id="3" name="Content Placeholder 2"/>
          <p:cNvSpPr>
            <a:spLocks noGrp="1"/>
          </p:cNvSpPr>
          <p:nvPr>
            <p:ph idx="1"/>
          </p:nvPr>
        </p:nvSpPr>
        <p:spPr>
          <a:xfrm>
            <a:off x="544771" y="499051"/>
            <a:ext cx="10515600" cy="5476829"/>
          </a:xfrm>
        </p:spPr>
        <p:txBody>
          <a:bodyPr>
            <a:normAutofit/>
          </a:bodyPr>
          <a:lstStyle/>
          <a:p>
            <a:pPr marL="0" indent="0">
              <a:buNone/>
              <a:defRPr/>
            </a:pPr>
            <a:r>
              <a:rPr lang="en-US" sz="3200" dirty="0"/>
              <a:t> </a:t>
            </a:r>
          </a:p>
          <a:p>
            <a:pPr marL="0" indent="0">
              <a:buNone/>
              <a:defRPr/>
            </a:pPr>
            <a:endParaRPr lang="en-US" sz="4600" dirty="0">
              <a:solidFill>
                <a:srgbClr val="FF6600"/>
              </a:solidFill>
              <a:latin typeface="Century Schoolbook" panose="02040604050505020304" pitchFamily="18" charset="0"/>
              <a:ea typeface="+mj-ea"/>
              <a:cs typeface="+mj-cs"/>
            </a:endParaRPr>
          </a:p>
          <a:p>
            <a:pPr marL="0" indent="0">
              <a:buNone/>
              <a:defRPr/>
            </a:pPr>
            <a:r>
              <a:rPr lang="en-US" sz="3100" dirty="0"/>
              <a:t>Exception to post and/or fill a position process</a:t>
            </a:r>
            <a:endParaRPr lang="en-US" dirty="0"/>
          </a:p>
          <a:p>
            <a:pPr>
              <a:defRPr/>
            </a:pPr>
            <a:r>
              <a:rPr lang="en-US" dirty="0"/>
              <a:t>Hiring Pause Exception Request Form</a:t>
            </a:r>
          </a:p>
          <a:p>
            <a:pPr lvl="1">
              <a:defRPr/>
            </a:pPr>
            <a:r>
              <a:rPr lang="en-US" dirty="0"/>
              <a:t>Can be found on the UFHR Forms (Managers) website</a:t>
            </a:r>
          </a:p>
          <a:p>
            <a:pPr lvl="1">
              <a:defRPr/>
            </a:pPr>
            <a:r>
              <a:rPr lang="en-US" dirty="0"/>
              <a:t>Approval must be obtained from the appropriate dean and/or vice president</a:t>
            </a:r>
          </a:p>
          <a:p>
            <a:pPr lvl="1">
              <a:defRPr/>
            </a:pPr>
            <a:r>
              <a:rPr lang="en-US" dirty="0"/>
              <a:t>Faculty and academic personnel must receive final approval from Dr. Joseph Glover or Dr. David Nelson, as appropriate. </a:t>
            </a:r>
          </a:p>
          <a:p>
            <a:pPr lvl="1">
              <a:defRPr/>
            </a:pPr>
            <a:r>
              <a:rPr lang="en-US" dirty="0"/>
              <a:t>All staff postings will need final approval by the Vice President for Human Resources, Jodi Gentry.</a:t>
            </a:r>
          </a:p>
          <a:p>
            <a:pPr marL="457200" indent="-457200">
              <a:defRPr/>
            </a:pPr>
            <a:endParaRPr lang="en-US" dirty="0"/>
          </a:p>
          <a:p>
            <a:pPr lvl="1">
              <a:defRPr/>
            </a:pPr>
            <a:endParaRPr lang="en-US" dirty="0"/>
          </a:p>
          <a:p>
            <a:pPr marL="1371600" lvl="2" indent="-457200">
              <a:defRPr/>
            </a:pPr>
            <a:endParaRPr lang="en-US" dirty="0"/>
          </a:p>
          <a:p>
            <a:pPr marL="1371600" lvl="2" indent="-457200">
              <a:defRPr/>
            </a:pPr>
            <a:endParaRPr lang="en-US" dirty="0"/>
          </a:p>
          <a:p>
            <a:pPr marL="1371600" lvl="2" indent="-457200">
              <a:defRPr/>
            </a:pPr>
            <a:endParaRPr lang="en-US" dirty="0"/>
          </a:p>
          <a:p>
            <a:pPr marL="914400" lvl="1"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3249216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a:solidFill>
                  <a:srgbClr val="FF6600"/>
                </a:solidFill>
              </a:rPr>
              <a:t>Manager Resources</a:t>
            </a:r>
          </a:p>
        </p:txBody>
      </p:sp>
      <p:sp>
        <p:nvSpPr>
          <p:cNvPr id="3" name="Content Placeholder 2"/>
          <p:cNvSpPr>
            <a:spLocks noGrp="1"/>
          </p:cNvSpPr>
          <p:nvPr>
            <p:ph idx="1"/>
          </p:nvPr>
        </p:nvSpPr>
        <p:spPr>
          <a:xfrm>
            <a:off x="544771" y="1734757"/>
            <a:ext cx="10515600" cy="5476829"/>
          </a:xfrm>
        </p:spPr>
        <p:txBody>
          <a:bodyPr>
            <a:normAutofit/>
          </a:bodyPr>
          <a:lstStyle/>
          <a:p>
            <a:pPr marL="0" indent="0">
              <a:buNone/>
              <a:defRPr/>
            </a:pPr>
            <a:r>
              <a:rPr lang="en-US" sz="3200" dirty="0"/>
              <a:t>    </a:t>
            </a:r>
            <a:r>
              <a:rPr lang="en-US" sz="3200" dirty="0">
                <a:hlinkClick r:id="rId3"/>
              </a:rPr>
              <a:t>https://hr.ufl.edu/manager-resources/</a:t>
            </a:r>
            <a:endParaRPr lang="en-US" sz="3200" dirty="0"/>
          </a:p>
          <a:p>
            <a:pPr marL="0" indent="0">
              <a:buNone/>
              <a:defRPr/>
            </a:pPr>
            <a:endParaRPr lang="en-US" sz="4600" dirty="0">
              <a:solidFill>
                <a:srgbClr val="FF6600"/>
              </a:solidFill>
              <a:latin typeface="Century Schoolbook" panose="02040604050505020304" pitchFamily="18" charset="0"/>
              <a:ea typeface="+mj-ea"/>
              <a:cs typeface="+mj-cs"/>
            </a:endParaRPr>
          </a:p>
          <a:p>
            <a:pPr marL="457200" indent="-457200">
              <a:defRPr/>
            </a:pPr>
            <a:endParaRPr lang="en-US" dirty="0"/>
          </a:p>
          <a:p>
            <a:pPr lvl="1">
              <a:defRPr/>
            </a:pPr>
            <a:endParaRPr lang="en-US" dirty="0"/>
          </a:p>
          <a:p>
            <a:pPr marL="1371600" lvl="2" indent="-457200">
              <a:defRPr/>
            </a:pPr>
            <a:endParaRPr lang="en-US" dirty="0"/>
          </a:p>
          <a:p>
            <a:pPr marL="1371600" lvl="2" indent="-457200">
              <a:defRPr/>
            </a:pPr>
            <a:endParaRPr lang="en-US" dirty="0"/>
          </a:p>
          <a:p>
            <a:pPr marL="1371600" lvl="2" indent="-457200">
              <a:defRPr/>
            </a:pPr>
            <a:endParaRPr lang="en-US" dirty="0"/>
          </a:p>
          <a:p>
            <a:pPr marL="914400" lvl="1"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4"/>
          <a:stretch>
            <a:fillRect/>
          </a:stretch>
        </p:blipFill>
        <p:spPr>
          <a:xfrm>
            <a:off x="116200" y="121004"/>
            <a:ext cx="857143" cy="704762"/>
          </a:xfrm>
          <a:prstGeom prst="rect">
            <a:avLst/>
          </a:prstGeom>
        </p:spPr>
      </p:pic>
      <p:pic>
        <p:nvPicPr>
          <p:cNvPr id="4" name="Picture 3">
            <a:extLst>
              <a:ext uri="{FF2B5EF4-FFF2-40B4-BE49-F238E27FC236}">
                <a16:creationId xmlns:a16="http://schemas.microsoft.com/office/drawing/2014/main" id="{1B703513-D228-42A0-9044-A8734341F34A}"/>
              </a:ext>
            </a:extLst>
          </p:cNvPr>
          <p:cNvPicPr>
            <a:picLocks noChangeAspect="1"/>
          </p:cNvPicPr>
          <p:nvPr/>
        </p:nvPicPr>
        <p:blipFill>
          <a:blip r:embed="rId5"/>
          <a:stretch>
            <a:fillRect/>
          </a:stretch>
        </p:blipFill>
        <p:spPr>
          <a:xfrm>
            <a:off x="973343" y="2287077"/>
            <a:ext cx="7540052" cy="3963219"/>
          </a:xfrm>
          <a:prstGeom prst="rect">
            <a:avLst/>
          </a:prstGeom>
        </p:spPr>
      </p:pic>
      <p:sp>
        <p:nvSpPr>
          <p:cNvPr id="6" name="Oval 5">
            <a:extLst>
              <a:ext uri="{FF2B5EF4-FFF2-40B4-BE49-F238E27FC236}">
                <a16:creationId xmlns:a16="http://schemas.microsoft.com/office/drawing/2014/main" id="{F776A821-D02D-4173-A4BA-481F2209DCAD}"/>
              </a:ext>
            </a:extLst>
          </p:cNvPr>
          <p:cNvSpPr/>
          <p:nvPr/>
        </p:nvSpPr>
        <p:spPr>
          <a:xfrm>
            <a:off x="5831174" y="5145278"/>
            <a:ext cx="1319134" cy="42855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524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42" y="365125"/>
            <a:ext cx="10380457" cy="1325563"/>
          </a:xfrm>
        </p:spPr>
        <p:txBody>
          <a:bodyPr anchor="b">
            <a:normAutofit/>
          </a:bodyPr>
          <a:lstStyle/>
          <a:p>
            <a:r>
              <a:rPr lang="en-US" sz="4300" dirty="0">
                <a:solidFill>
                  <a:srgbClr val="FF6600"/>
                </a:solidFill>
              </a:rPr>
              <a:t>Hiring Pause ePAF Changes</a:t>
            </a:r>
          </a:p>
        </p:txBody>
      </p:sp>
      <p:sp>
        <p:nvSpPr>
          <p:cNvPr id="3" name="Content Placeholder 2"/>
          <p:cNvSpPr>
            <a:spLocks noGrp="1"/>
          </p:cNvSpPr>
          <p:nvPr>
            <p:ph idx="1"/>
          </p:nvPr>
        </p:nvSpPr>
        <p:spPr>
          <a:xfrm>
            <a:off x="838200" y="1825625"/>
            <a:ext cx="9628991" cy="4424667"/>
          </a:xfrm>
        </p:spPr>
        <p:txBody>
          <a:bodyPr>
            <a:normAutofit/>
          </a:bodyPr>
          <a:lstStyle/>
          <a:p>
            <a:pPr>
              <a:buClr>
                <a:schemeClr val="accent3">
                  <a:lumMod val="75000"/>
                </a:schemeClr>
              </a:buClr>
              <a:buSzPct val="95000"/>
            </a:pPr>
            <a:r>
              <a:rPr lang="en-US" sz="3200" dirty="0">
                <a:latin typeface="Tw Cen MT" panose="020B0602020104020603" pitchFamily="34" charset="0"/>
              </a:rPr>
              <a:t> </a:t>
            </a:r>
            <a:r>
              <a:rPr lang="en-US" sz="2600" dirty="0"/>
              <a:t>For positions with verbal offer prior to 3/30/20</a:t>
            </a:r>
          </a:p>
          <a:p>
            <a:pPr lvl="1">
              <a:buClr>
                <a:schemeClr val="accent3">
                  <a:lumMod val="75000"/>
                </a:schemeClr>
              </a:buClr>
              <a:buSzPct val="95000"/>
            </a:pPr>
            <a:r>
              <a:rPr lang="en-US" sz="2200" dirty="0"/>
              <a:t>In ePAF comment: “Date of verbal offer made”</a:t>
            </a:r>
          </a:p>
          <a:p>
            <a:pPr lvl="1">
              <a:buClr>
                <a:schemeClr val="accent3">
                  <a:lumMod val="75000"/>
                </a:schemeClr>
              </a:buClr>
              <a:buSzPct val="95000"/>
            </a:pPr>
            <a:r>
              <a:rPr lang="en-US" sz="2200" dirty="0"/>
              <a:t>When applicable: In offer letter include date of verbal offer made</a:t>
            </a:r>
          </a:p>
          <a:p>
            <a:pPr lvl="1">
              <a:buClr>
                <a:schemeClr val="accent3">
                  <a:lumMod val="75000"/>
                </a:schemeClr>
              </a:buClr>
              <a:buSzPct val="95000"/>
            </a:pPr>
            <a:endParaRPr lang="en-US" sz="2200" dirty="0"/>
          </a:p>
          <a:p>
            <a:pPr>
              <a:buClr>
                <a:schemeClr val="accent3">
                  <a:lumMod val="75000"/>
                </a:schemeClr>
              </a:buClr>
              <a:buSzPct val="95000"/>
            </a:pPr>
            <a:r>
              <a:rPr lang="en-US" sz="2600" dirty="0"/>
              <a:t>For positions exempt per the Administrative Memo</a:t>
            </a:r>
          </a:p>
          <a:p>
            <a:pPr lvl="1">
              <a:buClr>
                <a:schemeClr val="accent3">
                  <a:lumMod val="75000"/>
                </a:schemeClr>
              </a:buClr>
              <a:buSzPct val="95000"/>
            </a:pPr>
            <a:r>
              <a:rPr lang="en-US" sz="2200" dirty="0"/>
              <a:t>In ePAF comment: “Hiring pause exempt position per Admin Memo”</a:t>
            </a:r>
          </a:p>
          <a:p>
            <a:pPr lvl="1">
              <a:buClr>
                <a:schemeClr val="accent3">
                  <a:lumMod val="75000"/>
                </a:schemeClr>
              </a:buClr>
              <a:buSzPct val="95000"/>
            </a:pPr>
            <a:endParaRPr lang="en-US" sz="2200" dirty="0"/>
          </a:p>
          <a:p>
            <a:pPr>
              <a:buClr>
                <a:schemeClr val="accent3">
                  <a:lumMod val="75000"/>
                </a:schemeClr>
              </a:buClr>
              <a:buSzPct val="95000"/>
            </a:pPr>
            <a:r>
              <a:rPr lang="en-US" sz="2600" dirty="0"/>
              <a:t>For positions approved for hiring pause exception</a:t>
            </a:r>
          </a:p>
          <a:p>
            <a:pPr lvl="1">
              <a:buClr>
                <a:schemeClr val="accent3">
                  <a:lumMod val="75000"/>
                </a:schemeClr>
              </a:buClr>
              <a:buSzPct val="95000"/>
            </a:pPr>
            <a:r>
              <a:rPr lang="en-US" sz="2200" dirty="0"/>
              <a:t>In ePAF: Include Hiring Pause Exception Form and comment: “Exception form attached”</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23708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4550" y="695325"/>
            <a:ext cx="10515600" cy="2733675"/>
          </a:xfrm>
        </p:spPr>
        <p:txBody>
          <a:bodyPr/>
          <a:lstStyle/>
          <a:p>
            <a:r>
              <a:rPr lang="en-US" b="1" dirty="0"/>
              <a:t>Benefits and Leave</a:t>
            </a:r>
          </a:p>
        </p:txBody>
      </p:sp>
      <p:sp>
        <p:nvSpPr>
          <p:cNvPr id="3" name="Text Placeholder 2"/>
          <p:cNvSpPr>
            <a:spLocks noGrp="1"/>
          </p:cNvSpPr>
          <p:nvPr>
            <p:ph type="body" idx="1"/>
          </p:nvPr>
        </p:nvSpPr>
        <p:spPr>
          <a:xfrm>
            <a:off x="844550" y="1366221"/>
            <a:ext cx="10515600" cy="2950665"/>
          </a:xfrm>
        </p:spPr>
        <p:txBody>
          <a:bodyPr>
            <a:noAutofit/>
          </a:bodyPr>
          <a:lstStyle/>
          <a:p>
            <a:endParaRPr lang="en-US" altLang="en-US" sz="3200" dirty="0">
              <a:solidFill>
                <a:schemeClr val="accent5">
                  <a:lumMod val="75000"/>
                </a:schemeClr>
              </a:solidFill>
            </a:endParaRPr>
          </a:p>
          <a:p>
            <a:r>
              <a:rPr lang="en-US" altLang="en-US" sz="3600" dirty="0">
                <a:solidFill>
                  <a:schemeClr val="accent5">
                    <a:lumMod val="75000"/>
                  </a:schemeClr>
                </a:solidFill>
              </a:rPr>
              <a:t>Emergency Paid Sick Leave</a:t>
            </a:r>
          </a:p>
          <a:p>
            <a:r>
              <a:rPr lang="en-US" altLang="en-US" sz="3600" dirty="0">
                <a:solidFill>
                  <a:schemeClr val="accent5">
                    <a:lumMod val="75000"/>
                  </a:schemeClr>
                </a:solidFill>
              </a:rPr>
              <a:t>Expanded FMLA </a:t>
            </a:r>
          </a:p>
          <a:p>
            <a:r>
              <a:rPr lang="en-US" altLang="en-US" sz="3600" dirty="0">
                <a:solidFill>
                  <a:schemeClr val="accent5">
                    <a:lumMod val="75000"/>
                  </a:schemeClr>
                </a:solidFill>
              </a:rPr>
              <a:t>CARES Act</a:t>
            </a:r>
          </a:p>
          <a:p>
            <a:r>
              <a:rPr lang="en-US" altLang="en-US" sz="3600" dirty="0">
                <a:solidFill>
                  <a:schemeClr val="accent5">
                    <a:lumMod val="75000"/>
                  </a:schemeClr>
                </a:solidFill>
              </a:rPr>
              <a:t>Flex Spending Account Deadline</a:t>
            </a: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6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p:txBody>
      </p:sp>
    </p:spTree>
    <p:extLst>
      <p:ext uri="{BB962C8B-B14F-4D97-AF65-F5344CB8AC3E}">
        <p14:creationId xmlns:p14="http://schemas.microsoft.com/office/powerpoint/2010/main" val="17869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515" y="2355559"/>
            <a:ext cx="5368048" cy="1325563"/>
          </a:xfrm>
        </p:spPr>
        <p:txBody>
          <a:bodyPr anchor="b">
            <a:normAutofit/>
          </a:bodyPr>
          <a:lstStyle/>
          <a:p>
            <a:r>
              <a:rPr lang="en-US" sz="4800" b="1" dirty="0">
                <a:solidFill>
                  <a:srgbClr val="FF6600"/>
                </a:solidFill>
              </a:rPr>
              <a:t>Current State</a:t>
            </a:r>
          </a:p>
        </p:txBody>
      </p:sp>
      <p:sp>
        <p:nvSpPr>
          <p:cNvPr id="3" name="Content Placeholder 2"/>
          <p:cNvSpPr>
            <a:spLocks noGrp="1"/>
          </p:cNvSpPr>
          <p:nvPr>
            <p:ph idx="1"/>
          </p:nvPr>
        </p:nvSpPr>
        <p:spPr>
          <a:xfrm>
            <a:off x="738131" y="1069886"/>
            <a:ext cx="10515600" cy="5476829"/>
          </a:xfrm>
        </p:spPr>
        <p:txBody>
          <a:bodyPr>
            <a:normAutofit/>
          </a:bodyPr>
          <a:lstStyle/>
          <a:p>
            <a:pPr marL="0" indent="0">
              <a:buNone/>
              <a:defRPr/>
            </a:pPr>
            <a:r>
              <a:rPr lang="en-US" sz="3200" dirty="0"/>
              <a:t> </a:t>
            </a:r>
          </a:p>
          <a:p>
            <a:pPr marL="0" indent="0">
              <a:buNone/>
              <a:defRPr/>
            </a:pPr>
            <a:endParaRPr lang="en-US" sz="3200" b="1" dirty="0"/>
          </a:p>
          <a:p>
            <a:pPr marL="457200" indent="-457200">
              <a:defRPr/>
            </a:pPr>
            <a:endParaRPr lang="en-US" altLang="en-US" sz="2800" dirty="0">
              <a:solidFill>
                <a:srgbClr val="000000"/>
              </a:solidFill>
            </a:endParaRPr>
          </a:p>
          <a:p>
            <a:pPr marL="457200" indent="-457200">
              <a:defRPr/>
            </a:pPr>
            <a:endParaRPr lang="en-US" altLang="en-US" dirty="0">
              <a:solidFill>
                <a:srgbClr val="000000"/>
              </a:solidFill>
            </a:endParaRPr>
          </a:p>
          <a:p>
            <a:pPr marL="457200" indent="-457200">
              <a:defRPr/>
            </a:pPr>
            <a:endParaRPr lang="en-US" altLang="en-US" b="1" dirty="0">
              <a:solidFill>
                <a:srgbClr val="000000"/>
              </a:solidFill>
            </a:endParaRPr>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Tree>
    <p:extLst>
      <p:ext uri="{BB962C8B-B14F-4D97-AF65-F5344CB8AC3E}">
        <p14:creationId xmlns:p14="http://schemas.microsoft.com/office/powerpoint/2010/main" val="17981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Emergency Paid Sick Leave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p:txBody>
          <a:bodyPr>
            <a:normAutofit fontScale="85000" lnSpcReduction="10000"/>
          </a:bodyPr>
          <a:lstStyle/>
          <a:p>
            <a:pPr marL="0" lvl="0" indent="0">
              <a:spcBef>
                <a:spcPts val="1200"/>
              </a:spcBef>
              <a:buNone/>
              <a:defRPr/>
            </a:pPr>
            <a:r>
              <a:rPr lang="en-US" altLang="en-US" sz="2400" b="1" dirty="0">
                <a:solidFill>
                  <a:prstClr val="black"/>
                </a:solidFill>
              </a:rPr>
              <a:t>80 hours (pro-rated for part-time employees) of Emergency Paid Sick Leave will be provided to UF employees effective March 24, 2020.</a:t>
            </a:r>
          </a:p>
          <a:p>
            <a:pPr marL="457200" indent="-457200">
              <a:spcBef>
                <a:spcPts val="1200"/>
              </a:spcBef>
              <a:defRPr/>
            </a:pPr>
            <a:r>
              <a:rPr lang="en-US" altLang="en-US" sz="2400" dirty="0">
                <a:solidFill>
                  <a:prstClr val="black"/>
                </a:solidFill>
              </a:rPr>
              <a:t>Designed to allow employees to supplement or replace paychecks in the event they are unable to work </a:t>
            </a:r>
            <a:r>
              <a:rPr lang="en-US" altLang="en-US" sz="2400" i="1" dirty="0">
                <a:solidFill>
                  <a:prstClr val="black"/>
                </a:solidFill>
              </a:rPr>
              <a:t>or telework </a:t>
            </a:r>
            <a:r>
              <a:rPr lang="en-US" altLang="en-US" sz="2400" dirty="0">
                <a:solidFill>
                  <a:prstClr val="black"/>
                </a:solidFill>
              </a:rPr>
              <a:t>because the employee:</a:t>
            </a:r>
          </a:p>
          <a:p>
            <a:pPr marL="914400" lvl="1" indent="-457200">
              <a:spcBef>
                <a:spcPts val="1200"/>
              </a:spcBef>
              <a:defRPr/>
            </a:pPr>
            <a:r>
              <a:rPr lang="en-US" altLang="en-US" sz="2000" dirty="0">
                <a:solidFill>
                  <a:prstClr val="black"/>
                </a:solidFill>
              </a:rPr>
              <a:t>Is subject to a federal, state, or local quarantine or isolation order related to COVID-19, including those unable to work due to the University’s reduction to essential operations on campus, or meet the criteria of the State Surgeon General Public Health Advisory.</a:t>
            </a:r>
          </a:p>
          <a:p>
            <a:pPr marL="914400" lvl="1" indent="-457200">
              <a:spcBef>
                <a:spcPts val="1200"/>
              </a:spcBef>
              <a:defRPr/>
            </a:pPr>
            <a:r>
              <a:rPr lang="en-US" altLang="en-US" sz="2000" dirty="0">
                <a:solidFill>
                  <a:prstClr val="black"/>
                </a:solidFill>
              </a:rPr>
              <a:t>Has been advised by a health care provider to self-quarantine due to concerns related to COVID-19.</a:t>
            </a:r>
          </a:p>
          <a:p>
            <a:pPr marL="914400" lvl="1" indent="-457200">
              <a:spcBef>
                <a:spcPts val="1200"/>
              </a:spcBef>
              <a:defRPr/>
            </a:pPr>
            <a:r>
              <a:rPr lang="en-US" altLang="en-US" sz="2000" dirty="0">
                <a:solidFill>
                  <a:prstClr val="black"/>
                </a:solidFill>
              </a:rPr>
              <a:t>Is experiencing COVID-19 symptoms and is seeking a medical diagnosis.</a:t>
            </a:r>
          </a:p>
          <a:p>
            <a:pPr marL="914400" lvl="1" indent="-457200">
              <a:spcBef>
                <a:spcPts val="1200"/>
              </a:spcBef>
              <a:defRPr/>
            </a:pPr>
            <a:r>
              <a:rPr lang="en-US" altLang="en-US" sz="2000" dirty="0">
                <a:solidFill>
                  <a:prstClr val="black"/>
                </a:solidFill>
              </a:rPr>
              <a:t>Is caring for an individual who is subject to an order as described in (1) or self-quarantine as described in (2)</a:t>
            </a:r>
          </a:p>
          <a:p>
            <a:pPr marL="914400" lvl="1" indent="-457200">
              <a:spcBef>
                <a:spcPts val="1200"/>
              </a:spcBef>
              <a:defRPr/>
            </a:pPr>
            <a:r>
              <a:rPr lang="en-US" altLang="en-US" sz="2000" dirty="0">
                <a:solidFill>
                  <a:prstClr val="black"/>
                </a:solidFill>
              </a:rPr>
              <a:t>Is caring for their child (under the age of 18) whose school or place of care is closed due to COVID-19 related reasons.</a:t>
            </a:r>
          </a:p>
          <a:p>
            <a:pPr marL="914400" lvl="1" indent="-457200">
              <a:spcBef>
                <a:spcPts val="1200"/>
              </a:spcBef>
              <a:defRPr/>
            </a:pPr>
            <a:r>
              <a:rPr lang="en-US" altLang="en-US" sz="2000" dirty="0">
                <a:solidFill>
                  <a:prstClr val="black"/>
                </a:solidFill>
              </a:rPr>
              <a:t>Is experiencing any other substantially-similar condition specified by the US Department of Health and Human Services,</a:t>
            </a:r>
          </a:p>
          <a:p>
            <a:pPr marL="914400" lvl="1" indent="-457200">
              <a:spcBef>
                <a:spcPts val="1200"/>
              </a:spcBef>
              <a:defRPr/>
            </a:pPr>
            <a:endParaRPr lang="en-US" altLang="en-US" sz="2000" dirty="0">
              <a:solidFill>
                <a:prstClr val="black"/>
              </a:solidFill>
            </a:endParaRPr>
          </a:p>
        </p:txBody>
      </p:sp>
    </p:spTree>
    <p:extLst>
      <p:ext uri="{BB962C8B-B14F-4D97-AF65-F5344CB8AC3E}">
        <p14:creationId xmlns:p14="http://schemas.microsoft.com/office/powerpoint/2010/main" val="268404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Emergency Paid Sick Leave</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p:txBody>
          <a:bodyPr>
            <a:normAutofit lnSpcReduction="10000"/>
          </a:bodyPr>
          <a:lstStyle/>
          <a:p>
            <a:pPr marL="457200" lvl="0" indent="-457200">
              <a:spcBef>
                <a:spcPts val="1200"/>
              </a:spcBef>
              <a:defRPr/>
            </a:pPr>
            <a:r>
              <a:rPr lang="en-US" altLang="en-US" sz="2200" dirty="0">
                <a:solidFill>
                  <a:prstClr val="black"/>
                </a:solidFill>
              </a:rPr>
              <a:t>Provides a greater benefit than required by the Emergency Paid Sick Leave Act, which has a daily benefit cap. </a:t>
            </a:r>
          </a:p>
          <a:p>
            <a:pPr marL="457200" lvl="0" indent="-457200">
              <a:spcBef>
                <a:spcPts val="1200"/>
              </a:spcBef>
              <a:defRPr/>
            </a:pPr>
            <a:r>
              <a:rPr lang="en-US" altLang="en-US" sz="2200" dirty="0">
                <a:solidFill>
                  <a:prstClr val="black"/>
                </a:solidFill>
              </a:rPr>
              <a:t>A unique TRC has been created for this leave: ESD.</a:t>
            </a:r>
          </a:p>
          <a:p>
            <a:pPr marL="914400" lvl="1" indent="-457200">
              <a:spcBef>
                <a:spcPts val="1200"/>
              </a:spcBef>
              <a:defRPr/>
            </a:pPr>
            <a:r>
              <a:rPr lang="en-US" altLang="en-US" sz="1800" dirty="0">
                <a:solidFill>
                  <a:prstClr val="black"/>
                </a:solidFill>
              </a:rPr>
              <a:t>There are additional codes for international employees (ES7, ES8, ES9).</a:t>
            </a:r>
          </a:p>
          <a:p>
            <a:pPr marL="914400" lvl="1" indent="-457200">
              <a:spcBef>
                <a:spcPts val="1200"/>
              </a:spcBef>
              <a:defRPr/>
            </a:pPr>
            <a:r>
              <a:rPr lang="en-US" altLang="en-US" sz="1800" dirty="0">
                <a:solidFill>
                  <a:prstClr val="black"/>
                </a:solidFill>
              </a:rPr>
              <a:t>Please do not use the standard ADMIN or Emergency Leave TRCs for this use.</a:t>
            </a:r>
          </a:p>
          <a:p>
            <a:pPr marL="457200" indent="-457200">
              <a:spcBef>
                <a:spcPts val="1200"/>
              </a:spcBef>
              <a:defRPr/>
            </a:pPr>
            <a:r>
              <a:rPr lang="en-US" altLang="en-US" sz="2200" dirty="0">
                <a:solidFill>
                  <a:prstClr val="black"/>
                </a:solidFill>
              </a:rPr>
              <a:t>USPS, TEAMS, Faculty, OPS, GA, Postdoc Associate, Student, and FWSP employees are eligible.</a:t>
            </a:r>
          </a:p>
          <a:p>
            <a:pPr marL="457200" indent="-457200">
              <a:spcBef>
                <a:spcPts val="1200"/>
              </a:spcBef>
              <a:defRPr/>
            </a:pPr>
            <a:r>
              <a:rPr lang="en-US" altLang="en-US" sz="2200" dirty="0">
                <a:solidFill>
                  <a:prstClr val="black"/>
                </a:solidFill>
              </a:rPr>
              <a:t>Employees should confirm eligibility and coordinate use with their supervisor and/or their HR liaison.</a:t>
            </a:r>
          </a:p>
          <a:p>
            <a:pPr marL="457200" lvl="0" indent="-457200">
              <a:spcBef>
                <a:spcPts val="1200"/>
              </a:spcBef>
              <a:defRPr/>
            </a:pPr>
            <a:r>
              <a:rPr lang="en-US" altLang="en-US" sz="2200" dirty="0">
                <a:solidFill>
                  <a:prstClr val="black"/>
                </a:solidFill>
              </a:rPr>
              <a:t>The amount of leave will be pro-rated based on FTE, i.e. a 0.5 FTE may record 40 hours.</a:t>
            </a:r>
          </a:p>
          <a:p>
            <a:pPr marL="457200" lvl="0" indent="-457200">
              <a:spcBef>
                <a:spcPts val="1200"/>
              </a:spcBef>
              <a:defRPr/>
            </a:pPr>
            <a:r>
              <a:rPr lang="en-US" altLang="en-US" sz="2200" dirty="0">
                <a:solidFill>
                  <a:prstClr val="black"/>
                </a:solidFill>
              </a:rPr>
              <a:t>UFHR-Central Leave will audit use and follow up with the appropriate HR Liaison in the event more than 80 hours are recorded.</a:t>
            </a:r>
          </a:p>
        </p:txBody>
      </p:sp>
    </p:spTree>
    <p:extLst>
      <p:ext uri="{BB962C8B-B14F-4D97-AF65-F5344CB8AC3E}">
        <p14:creationId xmlns:p14="http://schemas.microsoft.com/office/powerpoint/2010/main" val="296733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09" y="358596"/>
            <a:ext cx="10515600" cy="964178"/>
          </a:xfrm>
        </p:spPr>
        <p:txBody>
          <a:bodyPr anchor="b"/>
          <a:lstStyle/>
          <a:p>
            <a:r>
              <a:rPr lang="en-US" dirty="0">
                <a:solidFill>
                  <a:srgbClr val="FF6600"/>
                </a:solidFill>
                <a:latin typeface="Century Schoolbook" panose="02040604050505020304" pitchFamily="18" charset="0"/>
              </a:rPr>
              <a:t>Emergency FMLA Expansion Act</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738131" y="1989747"/>
            <a:ext cx="11024378" cy="5186035"/>
          </a:xfrm>
          <a:prstGeom prst="rect">
            <a:avLst/>
          </a:prstGeom>
        </p:spPr>
        <p:txBody>
          <a:bodyPr wrap="square">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lang="en-US" altLang="en-US" sz="2600" b="1" dirty="0">
                <a:solidFill>
                  <a:prstClr val="black"/>
                </a:solidFill>
                <a:latin typeface="Calibri" panose="020F0502020204030204"/>
              </a:rPr>
              <a:t>Twelve weeks of EFMLEA will be provided to all eligible employees.</a:t>
            </a:r>
            <a:endParaRPr kumimoji="0" lang="en-US" altLang="en-US" sz="2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Eligibility has been extended to employees who have worked at UF for at least 30 days.</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Only available to employees who cannot work </a:t>
            </a:r>
            <a:r>
              <a:rPr lang="en-US" altLang="en-US" sz="2200" i="1" dirty="0">
                <a:solidFill>
                  <a:prstClr val="black"/>
                </a:solidFill>
              </a:rPr>
              <a:t>or telework </a:t>
            </a:r>
            <a:r>
              <a:rPr lang="en-US" altLang="en-US" sz="2200" dirty="0">
                <a:solidFill>
                  <a:prstClr val="black"/>
                </a:solidFill>
              </a:rPr>
              <a:t>due to having to care for the child (under the age of 18) if the child’s school or place of care has been closed, or if the provider is unavailable due to the COVID-19 public health emergency.</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Time taken under the EFMLEA will be factored into an employee’s annual FMLA entitlement</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During the remaining 10 weeks, eligible employees will be provided with paid leave at 2/3 their normal rate of pay, capped at $200/day.  Employees may use personally accrued leave to supplement the remaining 1/3 pay.</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Additional information regarding recording this leave will be provided at the end of the week</a:t>
            </a:r>
          </a:p>
          <a:p>
            <a:pPr>
              <a:lnSpc>
                <a:spcPct val="90000"/>
              </a:lnSpc>
              <a:spcBef>
                <a:spcPts val="1200"/>
              </a:spcBef>
              <a:defRPr/>
            </a:pPr>
            <a:endParaRPr lang="en-US" altLang="en-US" sz="2200" dirty="0">
              <a:solidFill>
                <a:prstClr val="black"/>
              </a:solidFill>
            </a:endParaRPr>
          </a:p>
          <a:p>
            <a:pPr marL="457200" indent="-457200">
              <a:lnSpc>
                <a:spcPct val="90000"/>
              </a:lnSpc>
              <a:spcBef>
                <a:spcPts val="1200"/>
              </a:spcBef>
              <a:buFont typeface="Arial" panose="020B0604020202020204" pitchFamily="34" charset="0"/>
              <a:buChar char="•"/>
              <a:defRPr/>
            </a:pPr>
            <a:endParaRPr lang="en-US" altLang="en-US" sz="2200" dirty="0">
              <a:solidFill>
                <a:prstClr val="black"/>
              </a:solidFill>
            </a:endParaRPr>
          </a:p>
        </p:txBody>
      </p:sp>
    </p:spTree>
    <p:extLst>
      <p:ext uri="{BB962C8B-B14F-4D97-AF65-F5344CB8AC3E}">
        <p14:creationId xmlns:p14="http://schemas.microsoft.com/office/powerpoint/2010/main" val="1143366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30" y="692093"/>
            <a:ext cx="10515600" cy="964178"/>
          </a:xfrm>
        </p:spPr>
        <p:txBody>
          <a:bodyPr anchor="b">
            <a:normAutofit fontScale="90000"/>
          </a:bodyPr>
          <a:lstStyle/>
          <a:p>
            <a:r>
              <a:rPr lang="en-US" dirty="0">
                <a:solidFill>
                  <a:srgbClr val="FF6600"/>
                </a:solidFill>
                <a:latin typeface="Century Schoolbook" panose="02040604050505020304" pitchFamily="18" charset="0"/>
              </a:rPr>
              <a:t>Coronavirus Aid, Relief, and Economic Security (CARES) Act : Retirement Impacts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836102" y="1825625"/>
            <a:ext cx="10972799" cy="4213461"/>
          </a:xfrm>
          <a:prstGeom prst="rect">
            <a:avLst/>
          </a:prstGeom>
        </p:spPr>
        <p:txBody>
          <a:bodyPr wrap="square">
            <a:spAutoFit/>
          </a:bodyPr>
          <a:lstStyle/>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In current form, allows participants to take penalty-free withdrawals from qualifying IRA, 401(k), 403(b), and 457(b) plans of up to $100,000 for those who meet certain eligibility criteria including: </a:t>
            </a:r>
          </a:p>
          <a:p>
            <a:pPr marL="914400" lvl="1" indent="-457200">
              <a:lnSpc>
                <a:spcPct val="90000"/>
              </a:lnSpc>
              <a:spcBef>
                <a:spcPts val="1200"/>
              </a:spcBef>
              <a:buFont typeface="Arial" panose="020B0604020202020204" pitchFamily="34" charset="0"/>
              <a:buChar char="•"/>
              <a:defRPr/>
            </a:pPr>
            <a:r>
              <a:rPr lang="en-US" altLang="en-US" sz="2200" dirty="0">
                <a:solidFill>
                  <a:prstClr val="black"/>
                </a:solidFill>
              </a:rPr>
              <a:t>An individual diagnosed with COVID-19.</a:t>
            </a:r>
          </a:p>
          <a:p>
            <a:pPr marL="914400" lvl="1" indent="-457200">
              <a:lnSpc>
                <a:spcPct val="90000"/>
              </a:lnSpc>
              <a:spcBef>
                <a:spcPts val="1200"/>
              </a:spcBef>
              <a:buFont typeface="Arial" panose="020B0604020202020204" pitchFamily="34" charset="0"/>
              <a:buChar char="•"/>
              <a:defRPr/>
            </a:pPr>
            <a:r>
              <a:rPr lang="en-US" altLang="en-US" sz="2200" dirty="0">
                <a:solidFill>
                  <a:prstClr val="black"/>
                </a:solidFill>
              </a:rPr>
              <a:t>An individual whose spouse or dependent is diagnosed with COVID-19.</a:t>
            </a:r>
          </a:p>
          <a:p>
            <a:pPr marL="914400" lvl="1" indent="-457200">
              <a:lnSpc>
                <a:spcPct val="90000"/>
              </a:lnSpc>
              <a:spcBef>
                <a:spcPts val="1200"/>
              </a:spcBef>
              <a:buFont typeface="Arial" panose="020B0604020202020204" pitchFamily="34" charset="0"/>
              <a:buChar char="•"/>
              <a:defRPr/>
            </a:pPr>
            <a:r>
              <a:rPr lang="en-US" altLang="en-US" sz="2200" dirty="0">
                <a:solidFill>
                  <a:prstClr val="black"/>
                </a:solidFill>
              </a:rPr>
              <a:t>An individual who experiences adverse financial consequences as a result of being quarantined, furloughed, laid off, or having work hours reduced; and being unable to work due to a lack of childcare due to COVID-19, and other factors as determined by the Treasury Secretary.</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Income tax on the distribution may be paid over a three-year period.</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The 10% early withdrawal penalty will be waived.</a:t>
            </a:r>
          </a:p>
        </p:txBody>
      </p:sp>
    </p:spTree>
    <p:extLst>
      <p:ext uri="{BB962C8B-B14F-4D97-AF65-F5344CB8AC3E}">
        <p14:creationId xmlns:p14="http://schemas.microsoft.com/office/powerpoint/2010/main" val="2497917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330" y="686664"/>
            <a:ext cx="10515600" cy="964178"/>
          </a:xfrm>
        </p:spPr>
        <p:txBody>
          <a:bodyPr anchor="b">
            <a:normAutofit fontScale="90000"/>
          </a:bodyPr>
          <a:lstStyle/>
          <a:p>
            <a:r>
              <a:rPr lang="en-US" dirty="0">
                <a:solidFill>
                  <a:srgbClr val="FF6600"/>
                </a:solidFill>
                <a:latin typeface="Century Schoolbook" panose="02040604050505020304" pitchFamily="18" charset="0"/>
              </a:rPr>
              <a:t>Coronavirus Aid, Relief, and Economic Security (CARES) Act : Retirement Impacts</a:t>
            </a:r>
          </a:p>
        </p:txBody>
      </p:sp>
      <p:sp>
        <p:nvSpPr>
          <p:cNvPr id="3" name="Content Placeholder 2"/>
          <p:cNvSpPr>
            <a:spLocks noGrp="1"/>
          </p:cNvSpPr>
          <p:nvPr>
            <p:ph idx="1"/>
          </p:nvPr>
        </p:nvSpPr>
        <p:spPr>
          <a:xfrm>
            <a:off x="738131" y="1825625"/>
            <a:ext cx="10615669" cy="3273317"/>
          </a:xfrm>
        </p:spPr>
        <p:txBody>
          <a:bodyPr>
            <a:noAutofit/>
          </a:bodyPr>
          <a:lstStyle/>
          <a:p>
            <a:pPr marL="0" indent="0">
              <a:buNone/>
            </a:pPr>
            <a:endParaRPr lang="en-US" dirty="0"/>
          </a:p>
          <a:p>
            <a:endParaRPr lang="en-US" dirty="0"/>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6" name="Rectangle 5"/>
          <p:cNvSpPr/>
          <p:nvPr/>
        </p:nvSpPr>
        <p:spPr>
          <a:xfrm>
            <a:off x="738131" y="1989748"/>
            <a:ext cx="11429999" cy="2840778"/>
          </a:xfrm>
          <a:prstGeom prst="rect">
            <a:avLst/>
          </a:prstGeom>
        </p:spPr>
        <p:txBody>
          <a:bodyPr wrap="square">
            <a:spAutoFit/>
          </a:bodyPr>
          <a:lstStyle/>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Repayments are not subject to retirement plan contribution limits.</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For the first 180 days from passing of the Act, loan limitations have been expanded from the lesser of $50,000 or 50% of the vested balance to the lesser of $100,000 or 100% of the vested balance. </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Loan repayments due through December 31, 2020 are delayed for 1 year.</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Required minimum distribution from defined contribution plans due in 2020 are waived. </a:t>
            </a:r>
          </a:p>
          <a:p>
            <a:pPr marL="457200" indent="-457200">
              <a:lnSpc>
                <a:spcPct val="90000"/>
              </a:lnSpc>
              <a:spcBef>
                <a:spcPts val="1200"/>
              </a:spcBef>
              <a:buFont typeface="Arial" panose="020B0604020202020204" pitchFamily="34" charset="0"/>
              <a:buChar char="•"/>
              <a:defRPr/>
            </a:pPr>
            <a:r>
              <a:rPr lang="en-US" altLang="en-US" sz="2200" dirty="0">
                <a:solidFill>
                  <a:prstClr val="black"/>
                </a:solidFill>
              </a:rPr>
              <a:t>Income tax on the distribution may be paid over a three-year period.</a:t>
            </a:r>
          </a:p>
        </p:txBody>
      </p:sp>
    </p:spTree>
    <p:extLst>
      <p:ext uri="{BB962C8B-B14F-4D97-AF65-F5344CB8AC3E}">
        <p14:creationId xmlns:p14="http://schemas.microsoft.com/office/powerpoint/2010/main" val="1124519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HSA, HRA &amp; FSA—CARES Act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p:txBody>
          <a:bodyPr>
            <a:normAutofit fontScale="92500"/>
          </a:bodyPr>
          <a:lstStyle/>
          <a:p>
            <a:r>
              <a:rPr lang="en-US" dirty="0"/>
              <a:t>The Coronavirus Aid, Relief, and Economic Security Act (CARES Act) signed into law contains important provisions that will affect HSAs, HRAs and FSAs.</a:t>
            </a:r>
          </a:p>
          <a:p>
            <a:r>
              <a:rPr lang="en-US" dirty="0"/>
              <a:t> </a:t>
            </a:r>
            <a:r>
              <a:rPr lang="en-US" u="sng" dirty="0"/>
              <a:t>Effective immediately:</a:t>
            </a:r>
            <a:r>
              <a:rPr lang="en-US" dirty="0"/>
              <a:t> </a:t>
            </a:r>
          </a:p>
          <a:p>
            <a:pPr lvl="1"/>
            <a:r>
              <a:rPr lang="en-US" dirty="0"/>
              <a:t>HSA-qualified health plans can now cover telehealth and other remote care service expenses </a:t>
            </a:r>
            <a:r>
              <a:rPr lang="en-US" b="1" dirty="0"/>
              <a:t>below the HDHP statutory deductible limit</a:t>
            </a:r>
            <a:r>
              <a:rPr lang="en-US" dirty="0"/>
              <a:t>, or at no or low-cost sharing, without affecting an account holder’s ability to continue contributing to their HSA. This provision will last until December 31, 2021.</a:t>
            </a:r>
          </a:p>
          <a:p>
            <a:pPr lvl="1"/>
            <a:r>
              <a:rPr lang="en-US" b="1" dirty="0"/>
              <a:t>Over-the-counter drugs</a:t>
            </a:r>
            <a:r>
              <a:rPr lang="en-US" dirty="0"/>
              <a:t> and medicines can be </a:t>
            </a:r>
            <a:r>
              <a:rPr lang="en-US" b="1" dirty="0"/>
              <a:t>paid for or reimbursed</a:t>
            </a:r>
            <a:r>
              <a:rPr lang="en-US" dirty="0"/>
              <a:t> through an FSA, HRA or HSA without a doctor’s prescription.</a:t>
            </a:r>
          </a:p>
          <a:p>
            <a:pPr lvl="1"/>
            <a:r>
              <a:rPr lang="en-US" b="1" dirty="0"/>
              <a:t>Menstrual care products</a:t>
            </a:r>
            <a:r>
              <a:rPr lang="en-US" dirty="0"/>
              <a:t> are now considered a </a:t>
            </a:r>
            <a:r>
              <a:rPr lang="en-US" b="1" dirty="0"/>
              <a:t>qualified medical expense</a:t>
            </a:r>
            <a:r>
              <a:rPr lang="en-US" dirty="0"/>
              <a:t> and are eligible for payment or reimbursement through an FSA, HRA or HSA. All expenses incurred after December 31, 2019 qualify, and the provision has no expiration date.</a:t>
            </a:r>
          </a:p>
          <a:p>
            <a:endParaRPr lang="en-US" dirty="0"/>
          </a:p>
        </p:txBody>
      </p:sp>
    </p:spTree>
    <p:extLst>
      <p:ext uri="{BB962C8B-B14F-4D97-AF65-F5344CB8AC3E}">
        <p14:creationId xmlns:p14="http://schemas.microsoft.com/office/powerpoint/2010/main" val="1486068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437" y="387159"/>
            <a:ext cx="10515600" cy="1325563"/>
          </a:xfrm>
        </p:spPr>
        <p:txBody>
          <a:bodyPr anchor="b"/>
          <a:lstStyle/>
          <a:p>
            <a:r>
              <a:rPr lang="en-US" dirty="0">
                <a:solidFill>
                  <a:srgbClr val="FF6600"/>
                </a:solidFill>
                <a:latin typeface="Century Schoolbook" panose="02040604050505020304" pitchFamily="18" charset="0"/>
              </a:rPr>
              <a:t>COVID-19 Benefit Plan Changes</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4" name="Content Placeholder 3"/>
          <p:cNvSpPr>
            <a:spLocks noGrp="1"/>
          </p:cNvSpPr>
          <p:nvPr>
            <p:ph idx="1"/>
          </p:nvPr>
        </p:nvSpPr>
        <p:spPr/>
        <p:txBody>
          <a:bodyPr>
            <a:normAutofit fontScale="92500" lnSpcReduction="20000"/>
          </a:bodyPr>
          <a:lstStyle/>
          <a:p>
            <a:pPr marL="0" indent="0">
              <a:buNone/>
            </a:pPr>
            <a:r>
              <a:rPr lang="en-US" u="sng" dirty="0"/>
              <a:t>State Medical Plan Changes</a:t>
            </a:r>
          </a:p>
          <a:p>
            <a:r>
              <a:rPr lang="en-US" dirty="0"/>
              <a:t>Governor DeSantis increased access to care for all State Group Insurance Plan members </a:t>
            </a:r>
          </a:p>
          <a:p>
            <a:r>
              <a:rPr lang="en-US" dirty="0"/>
              <a:t>State HMO &amp; PPO will allow for telehealth services and immunizations in retail pharmacies</a:t>
            </a:r>
          </a:p>
          <a:p>
            <a:r>
              <a:rPr lang="en-US" dirty="0"/>
              <a:t>Allows access to these services for the duration of the public health emergency period, if network providers are used</a:t>
            </a:r>
          </a:p>
          <a:p>
            <a:pPr marL="0" indent="0">
              <a:buNone/>
            </a:pPr>
            <a:r>
              <a:rPr lang="en-US" u="sng" dirty="0"/>
              <a:t>GatorCare Plan Changes</a:t>
            </a:r>
          </a:p>
          <a:p>
            <a:r>
              <a:rPr lang="en-US" dirty="0"/>
              <a:t>Early medication refill limits for 30-day prescriptions on maintenance medications have been waived</a:t>
            </a:r>
          </a:p>
          <a:p>
            <a:r>
              <a:rPr lang="en-US" dirty="0"/>
              <a:t>No copays for telehealth appointments related to COVID-19 symptoms</a:t>
            </a:r>
          </a:p>
          <a:p>
            <a:r>
              <a:rPr lang="en-US" dirty="0"/>
              <a:t>No copays and deductibles related to COVID-19 medical testing</a:t>
            </a:r>
          </a:p>
          <a:p>
            <a:endParaRPr lang="en-US" u="sng" dirty="0"/>
          </a:p>
          <a:p>
            <a:endParaRPr lang="en-US" dirty="0"/>
          </a:p>
        </p:txBody>
      </p:sp>
    </p:spTree>
    <p:extLst>
      <p:ext uri="{BB962C8B-B14F-4D97-AF65-F5344CB8AC3E}">
        <p14:creationId xmlns:p14="http://schemas.microsoft.com/office/powerpoint/2010/main" val="3992100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862" y="412595"/>
            <a:ext cx="10515600" cy="1325563"/>
          </a:xfrm>
        </p:spPr>
        <p:txBody>
          <a:bodyPr anchor="b"/>
          <a:lstStyle/>
          <a:p>
            <a:r>
              <a:rPr lang="en-US" dirty="0">
                <a:solidFill>
                  <a:srgbClr val="FF6600"/>
                </a:solidFill>
                <a:latin typeface="Century Schoolbook" panose="02040604050505020304" pitchFamily="18" charset="0"/>
              </a:rPr>
              <a:t>Flexible Spending Account</a:t>
            </a:r>
            <a:br>
              <a:rPr lang="en-US" dirty="0">
                <a:solidFill>
                  <a:srgbClr val="FF6600"/>
                </a:solidFill>
                <a:latin typeface="Century Schoolbook" panose="02040604050505020304" pitchFamily="18" charset="0"/>
              </a:rPr>
            </a:br>
            <a:r>
              <a:rPr lang="en-US" dirty="0">
                <a:solidFill>
                  <a:srgbClr val="FF6600"/>
                </a:solidFill>
                <a:latin typeface="Century Schoolbook" panose="02040604050505020304" pitchFamily="18" charset="0"/>
              </a:rPr>
              <a:t>Claims Deadline Reminder</a:t>
            </a:r>
          </a:p>
        </p:txBody>
      </p:sp>
      <p:sp>
        <p:nvSpPr>
          <p:cNvPr id="3" name="Content Placeholder 2"/>
          <p:cNvSpPr>
            <a:spLocks noGrp="1"/>
          </p:cNvSpPr>
          <p:nvPr>
            <p:ph idx="1"/>
          </p:nvPr>
        </p:nvSpPr>
        <p:spPr>
          <a:xfrm>
            <a:off x="124292" y="1825625"/>
            <a:ext cx="11624363" cy="1886839"/>
          </a:xfrm>
        </p:spPr>
        <p:txBody>
          <a:bodyPr>
            <a:noAutofit/>
          </a:bodyPr>
          <a:lstStyle/>
          <a:p>
            <a:pPr marL="914400" lvl="2" indent="-457200" eaLnBrk="0" fontAlgn="base" hangingPunct="0">
              <a:lnSpc>
                <a:spcPct val="107000"/>
              </a:lnSpc>
              <a:spcBef>
                <a:spcPct val="0"/>
              </a:spcBef>
              <a:spcAft>
                <a:spcPct val="0"/>
              </a:spcAft>
              <a:buNone/>
            </a:pPr>
            <a:r>
              <a:rPr lang="en-US" altLang="en-US" sz="2300" b="1" kern="0" dirty="0">
                <a:solidFill>
                  <a:srgbClr val="000000"/>
                </a:solidFill>
                <a:ea typeface="Calibri" panose="020F0502020204030204" pitchFamily="34" charset="0"/>
                <a:cs typeface="Times New Roman" panose="02020603050405020304" pitchFamily="18" charset="0"/>
              </a:rPr>
              <a:t>Healthcare FSA and Limited Purpose FSA Plans</a:t>
            </a:r>
          </a:p>
          <a:p>
            <a:pPr marL="914400" lvl="3" indent="-457200" eaLnBrk="0" fontAlgn="base" hangingPunct="0">
              <a:lnSpc>
                <a:spcPct val="107000"/>
              </a:lnSpc>
              <a:spcBef>
                <a:spcPct val="0"/>
              </a:spcBef>
              <a:spcAft>
                <a:spcPct val="0"/>
              </a:spcAft>
            </a:pPr>
            <a:r>
              <a:rPr lang="en-US" altLang="en-US" sz="2300" kern="0" dirty="0">
                <a:solidFill>
                  <a:srgbClr val="000000"/>
                </a:solidFill>
                <a:ea typeface="Calibri" panose="020F0502020204030204" pitchFamily="34" charset="0"/>
                <a:cs typeface="Times New Roman" panose="02020603050405020304" pitchFamily="18" charset="0"/>
              </a:rPr>
              <a:t>Claims MUST be submitted by 4/15/20 for 2019 expenses </a:t>
            </a:r>
          </a:p>
          <a:p>
            <a:pPr marL="914400" lvl="3" indent="-457200" eaLnBrk="0" fontAlgn="base" hangingPunct="0">
              <a:lnSpc>
                <a:spcPct val="107000"/>
              </a:lnSpc>
              <a:spcBef>
                <a:spcPct val="0"/>
              </a:spcBef>
              <a:spcAft>
                <a:spcPct val="0"/>
              </a:spcAft>
            </a:pPr>
            <a:r>
              <a:rPr lang="en-US" altLang="en-US" sz="2300" kern="0" dirty="0">
                <a:solidFill>
                  <a:srgbClr val="000000"/>
                </a:solidFill>
                <a:ea typeface="Calibri" panose="020F0502020204030204" pitchFamily="34" charset="0"/>
                <a:cs typeface="Times New Roman" panose="02020603050405020304" pitchFamily="18" charset="0"/>
              </a:rPr>
              <a:t>Up to $500 of unused 2019 money may be used for 2020 expenses</a:t>
            </a:r>
          </a:p>
          <a:p>
            <a:pPr marL="914400" lvl="3" indent="-457200" eaLnBrk="0" fontAlgn="base" hangingPunct="0">
              <a:lnSpc>
                <a:spcPct val="107000"/>
              </a:lnSpc>
              <a:spcBef>
                <a:spcPct val="0"/>
              </a:spcBef>
              <a:spcAft>
                <a:spcPct val="0"/>
              </a:spcAft>
              <a:buFont typeface="Wingdings" panose="05000000000000000000" pitchFamily="2" charset="2"/>
              <a:buChar char="§"/>
            </a:pPr>
            <a:endParaRPr lang="en-US" altLang="en-US" sz="2300" kern="0" dirty="0">
              <a:solidFill>
                <a:srgbClr val="000000"/>
              </a:solidFill>
              <a:ea typeface="Calibri" panose="020F0502020204030204" pitchFamily="34" charset="0"/>
              <a:cs typeface="Times New Roman" panose="02020603050405020304" pitchFamily="18" charset="0"/>
            </a:endParaRPr>
          </a:p>
          <a:p>
            <a:pPr marL="457200" lvl="3" indent="0" eaLnBrk="0" fontAlgn="base" hangingPunct="0">
              <a:lnSpc>
                <a:spcPct val="107000"/>
              </a:lnSpc>
              <a:spcBef>
                <a:spcPct val="0"/>
              </a:spcBef>
              <a:spcAft>
                <a:spcPct val="0"/>
              </a:spcAft>
              <a:buNone/>
            </a:pPr>
            <a:r>
              <a:rPr lang="en-US" altLang="en-US" sz="2300" b="1" kern="0" dirty="0">
                <a:solidFill>
                  <a:srgbClr val="000000"/>
                </a:solidFill>
                <a:ea typeface="Calibri" panose="020F0502020204030204" pitchFamily="34" charset="0"/>
                <a:cs typeface="Times New Roman" panose="02020603050405020304" pitchFamily="18" charset="0"/>
              </a:rPr>
              <a:t>Dependent Care FSA Plan</a:t>
            </a:r>
          </a:p>
          <a:p>
            <a:pPr marL="914400" lvl="3" indent="-457200" eaLnBrk="0" fontAlgn="base" hangingPunct="0">
              <a:lnSpc>
                <a:spcPct val="107000"/>
              </a:lnSpc>
              <a:spcBef>
                <a:spcPct val="0"/>
              </a:spcBef>
              <a:spcAft>
                <a:spcPct val="0"/>
              </a:spcAft>
            </a:pPr>
            <a:r>
              <a:rPr lang="en-US" altLang="en-US" sz="2300" kern="0" dirty="0">
                <a:solidFill>
                  <a:srgbClr val="000000"/>
                </a:solidFill>
                <a:ea typeface="Calibri" panose="020F0502020204030204" pitchFamily="34" charset="0"/>
                <a:cs typeface="Times New Roman" panose="02020603050405020304" pitchFamily="18" charset="0"/>
              </a:rPr>
              <a:t>Claims MUST be submitted by 4/15/20</a:t>
            </a:r>
          </a:p>
          <a:p>
            <a:pPr marL="914400" lvl="3" indent="-457200" eaLnBrk="0" fontAlgn="base" hangingPunct="0">
              <a:lnSpc>
                <a:spcPct val="107000"/>
              </a:lnSpc>
              <a:spcBef>
                <a:spcPct val="0"/>
              </a:spcBef>
              <a:spcAft>
                <a:spcPct val="0"/>
              </a:spcAft>
            </a:pPr>
            <a:r>
              <a:rPr lang="en-US" altLang="en-US" sz="2300" kern="0" dirty="0">
                <a:solidFill>
                  <a:srgbClr val="000000"/>
                </a:solidFill>
                <a:ea typeface="Calibri" panose="020F0502020204030204" pitchFamily="34" charset="0"/>
                <a:cs typeface="Times New Roman" panose="02020603050405020304" pitchFamily="18" charset="0"/>
              </a:rPr>
              <a:t>May claim for eligible expenses incurred in 2019, and 2020 expenses through 3/15/20 </a:t>
            </a:r>
          </a:p>
        </p:txBody>
      </p:sp>
      <p:cxnSp>
        <p:nvCxnSpPr>
          <p:cNvPr id="5" name="Straight Connector 4"/>
          <p:cNvCxnSpPr/>
          <p:nvPr/>
        </p:nvCxnSpPr>
        <p:spPr>
          <a:xfrm>
            <a:off x="738131"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Bookman Old Style" panose="02050604050505020204" pitchFamily="18" charset="0"/>
                <a:ea typeface="+mn-ea"/>
                <a:cs typeface="+mn-cs"/>
              </a:rPr>
              <a:t>UFHR </a:t>
            </a:r>
            <a:r>
              <a:rPr kumimoji="0" lang="en-US" sz="18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preeminence through people</a:t>
            </a:r>
            <a:endParaRPr kumimoji="0" lang="en-US" sz="2400" b="0" i="1"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sp>
        <p:nvSpPr>
          <p:cNvPr id="7" name="Rectangle 6"/>
          <p:cNvSpPr/>
          <p:nvPr/>
        </p:nvSpPr>
        <p:spPr>
          <a:xfrm>
            <a:off x="780333" y="4900247"/>
            <a:ext cx="10804129" cy="1024128"/>
          </a:xfrm>
          <a:prstGeom prst="rect">
            <a:avLst/>
          </a:prstGeom>
          <a:solidFill>
            <a:srgbClr val="19C9E1">
              <a:alpha val="39000"/>
            </a:srgbClr>
          </a:solidFill>
          <a:ln>
            <a:noFill/>
          </a:ln>
        </p:spPr>
        <p:style>
          <a:lnRef idx="0">
            <a:scrgbClr r="0" g="0" b="0"/>
          </a:lnRef>
          <a:fillRef idx="0">
            <a:scrgbClr r="0" g="0" b="0"/>
          </a:fillRef>
          <a:effectRef idx="0">
            <a:scrgbClr r="0" g="0" b="0"/>
          </a:effectRef>
          <a:fontRef idx="minor">
            <a:schemeClr val="lt1"/>
          </a:fontRef>
        </p:style>
        <p:txBody>
          <a:bodyPr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FSA Questions?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Contact Chard Snyder 855-824-9284 or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FloridaAskPenny@chard-snyder.com</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201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6000" b="1" dirty="0"/>
              <a:t>Important Dates</a:t>
            </a:r>
          </a:p>
        </p:txBody>
      </p:sp>
      <p:sp>
        <p:nvSpPr>
          <p:cNvPr id="5" name="Content Placeholder 4"/>
          <p:cNvSpPr>
            <a:spLocks noGrp="1"/>
          </p:cNvSpPr>
          <p:nvPr>
            <p:ph idx="1"/>
          </p:nvPr>
        </p:nvSpPr>
        <p:spPr>
          <a:xfrm>
            <a:off x="740236" y="1158711"/>
            <a:ext cx="11240069" cy="4001970"/>
          </a:xfrm>
        </p:spPr>
        <p:txBody>
          <a:bodyPr>
            <a:normAutofit/>
          </a:bodyPr>
          <a:lstStyle/>
          <a:p>
            <a:pPr marL="0" indent="0">
              <a:buNone/>
              <a:defRPr/>
            </a:pPr>
            <a:endParaRPr lang="en-US" altLang="en-US" b="1" dirty="0"/>
          </a:p>
          <a:p>
            <a:pPr marL="0" indent="0">
              <a:buNone/>
              <a:defRPr/>
            </a:pPr>
            <a:endParaRPr lang="en-US" altLang="en-US" b="1" dirty="0"/>
          </a:p>
          <a:p>
            <a:pPr>
              <a:defRPr/>
            </a:pPr>
            <a:r>
              <a:rPr lang="en-US" altLang="en-US" sz="3200" b="1" u="sng" dirty="0"/>
              <a:t>GBAS Spring Institute</a:t>
            </a:r>
            <a:r>
              <a:rPr lang="en-US" altLang="en-US" sz="3200" b="1" dirty="0"/>
              <a:t> – April 21, 2020 – Canceled. </a:t>
            </a:r>
          </a:p>
          <a:p>
            <a:pPr marL="0" indent="0">
              <a:buNone/>
              <a:defRPr/>
            </a:pPr>
            <a:r>
              <a:rPr lang="en-US" altLang="en-US" sz="3200" b="1" dirty="0"/>
              <a:t>   </a:t>
            </a:r>
            <a:r>
              <a:rPr lang="en-US" altLang="en-US" sz="3200" dirty="0"/>
              <a:t>Contact </a:t>
            </a:r>
            <a:r>
              <a:rPr lang="en-US" altLang="en-US" sz="3200" dirty="0">
                <a:hlinkClick r:id="rId3"/>
              </a:rPr>
              <a:t>gcadwallader@ufl.edu</a:t>
            </a:r>
            <a:r>
              <a:rPr lang="en-US" altLang="en-US" sz="3200" dirty="0"/>
              <a:t>  for future GBAS events. </a:t>
            </a:r>
            <a:endParaRPr lang="en-US" altLang="en-US" sz="3200" u="sng" dirty="0"/>
          </a:p>
          <a:p>
            <a:pPr>
              <a:defRPr/>
            </a:pPr>
            <a:r>
              <a:rPr lang="en-US" altLang="en-US" sz="3200" b="1" u="sng" dirty="0"/>
              <a:t>Next HR Forum</a:t>
            </a:r>
            <a:r>
              <a:rPr lang="en-US" altLang="en-US" sz="3200" b="1" dirty="0"/>
              <a:t> – May 6, 2020. </a:t>
            </a:r>
          </a:p>
        </p:txBody>
      </p:sp>
    </p:spTree>
    <p:extLst>
      <p:ext uri="{BB962C8B-B14F-4D97-AF65-F5344CB8AC3E}">
        <p14:creationId xmlns:p14="http://schemas.microsoft.com/office/powerpoint/2010/main" val="1139743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32508" b="4699"/>
          <a:stretch/>
        </p:blipFill>
        <p:spPr>
          <a:xfrm>
            <a:off x="-10633" y="579939"/>
            <a:ext cx="12202632" cy="4908144"/>
          </a:xfrm>
          <a:prstGeom prst="rect">
            <a:avLst/>
          </a:prstGeom>
        </p:spPr>
      </p:pic>
      <p:pic>
        <p:nvPicPr>
          <p:cNvPr id="5" name="Picture 4"/>
          <p:cNvPicPr>
            <a:picLocks noChangeAspect="1"/>
          </p:cNvPicPr>
          <p:nvPr/>
        </p:nvPicPr>
        <p:blipFill>
          <a:blip r:embed="rId3"/>
          <a:stretch>
            <a:fillRect/>
          </a:stretch>
        </p:blipFill>
        <p:spPr>
          <a:xfrm>
            <a:off x="342953" y="304844"/>
            <a:ext cx="857143" cy="704762"/>
          </a:xfrm>
          <a:prstGeom prst="rect">
            <a:avLst/>
          </a:prstGeom>
        </p:spPr>
      </p:pic>
      <p:sp>
        <p:nvSpPr>
          <p:cNvPr id="12" name="Title 11"/>
          <p:cNvSpPr>
            <a:spLocks noGrp="1"/>
          </p:cNvSpPr>
          <p:nvPr>
            <p:ph type="title" idx="4294967295"/>
          </p:nvPr>
        </p:nvSpPr>
        <p:spPr>
          <a:xfrm>
            <a:off x="1988771" y="1792452"/>
            <a:ext cx="8203824" cy="2826613"/>
          </a:xfrm>
          <a:solidFill>
            <a:srgbClr val="002060">
              <a:alpha val="51000"/>
            </a:srgbClr>
          </a:solidFill>
        </p:spPr>
        <p:txBody>
          <a:bodyPr anchor="ctr">
            <a:noAutofit/>
          </a:bodyPr>
          <a:lstStyle/>
          <a:p>
            <a:pPr algn="ctr"/>
            <a:r>
              <a:rPr lang="en-US" sz="5400" b="1" dirty="0">
                <a:solidFill>
                  <a:schemeClr val="bg1"/>
                </a:solidFill>
                <a:latin typeface="+mn-lt"/>
              </a:rPr>
              <a:t>Thank you </a:t>
            </a:r>
            <a:br>
              <a:rPr lang="en-US" sz="5400" b="1" dirty="0">
                <a:solidFill>
                  <a:schemeClr val="bg1"/>
                </a:solidFill>
                <a:latin typeface="+mn-lt"/>
              </a:rPr>
            </a:br>
            <a:r>
              <a:rPr lang="en-US" sz="5400" b="1" dirty="0">
                <a:solidFill>
                  <a:schemeClr val="bg1"/>
                </a:solidFill>
                <a:latin typeface="+mn-lt"/>
              </a:rPr>
              <a:t>for attending the </a:t>
            </a:r>
            <a:br>
              <a:rPr lang="en-US" sz="5400" b="1" dirty="0">
                <a:solidFill>
                  <a:schemeClr val="bg1"/>
                </a:solidFill>
                <a:latin typeface="+mn-lt"/>
              </a:rPr>
            </a:br>
            <a:r>
              <a:rPr lang="en-US" sz="5400" b="1" dirty="0">
                <a:solidFill>
                  <a:schemeClr val="bg1"/>
                </a:solidFill>
                <a:latin typeface="+mn-lt"/>
              </a:rPr>
              <a:t>HR Forum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8625" y="5871182"/>
            <a:ext cx="2474976" cy="682752"/>
          </a:xfrm>
          <a:prstGeom prst="rect">
            <a:avLst/>
          </a:prstGeom>
        </p:spPr>
      </p:pic>
    </p:spTree>
    <p:extLst>
      <p:ext uri="{BB962C8B-B14F-4D97-AF65-F5344CB8AC3E}">
        <p14:creationId xmlns:p14="http://schemas.microsoft.com/office/powerpoint/2010/main" val="100527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44550" y="1366221"/>
            <a:ext cx="10515600" cy="2733675"/>
          </a:xfrm>
        </p:spPr>
        <p:txBody>
          <a:bodyPr/>
          <a:lstStyle/>
          <a:p>
            <a:r>
              <a:rPr lang="en-US" dirty="0"/>
              <a:t>Employee Relations</a:t>
            </a:r>
            <a:br>
              <a:rPr lang="en-US" dirty="0"/>
            </a:br>
            <a:r>
              <a:rPr lang="en-US" dirty="0"/>
              <a:t> </a:t>
            </a:r>
          </a:p>
        </p:txBody>
      </p:sp>
      <p:sp>
        <p:nvSpPr>
          <p:cNvPr id="3" name="Text Placeholder 2"/>
          <p:cNvSpPr>
            <a:spLocks noGrp="1"/>
          </p:cNvSpPr>
          <p:nvPr>
            <p:ph type="body" idx="1"/>
          </p:nvPr>
        </p:nvSpPr>
        <p:spPr>
          <a:xfrm>
            <a:off x="844550" y="2912475"/>
            <a:ext cx="10515600" cy="2950665"/>
          </a:xfrm>
        </p:spPr>
        <p:txBody>
          <a:bodyPr/>
          <a:lstStyle/>
          <a:p>
            <a:r>
              <a:rPr lang="en-US" altLang="en-US" sz="4400" dirty="0">
                <a:solidFill>
                  <a:schemeClr val="accent5">
                    <a:lumMod val="75000"/>
                  </a:schemeClr>
                </a:solidFill>
              </a:rPr>
              <a:t>UF Engaged</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990116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38131" y="1154456"/>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0865" y="6228261"/>
            <a:ext cx="6564577" cy="428553"/>
          </a:xfrm>
          <a:prstGeom prst="rect">
            <a:avLst/>
          </a:prstGeom>
          <a:gradFill flip="none" rotWithShape="1">
            <a:gsLst>
              <a:gs pos="0">
                <a:srgbClr val="002060"/>
              </a:gs>
              <a:gs pos="99115">
                <a:schemeClr val="bg1"/>
              </a:gs>
              <a:gs pos="72000">
                <a:srgbClr val="19C9E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400" b="1" dirty="0">
                <a:solidFill>
                  <a:schemeClr val="bg1"/>
                </a:solidFill>
                <a:latin typeface="Bookman Old Style" panose="02050604050505020204" pitchFamily="18" charset="0"/>
              </a:rPr>
              <a:t>UFHR </a:t>
            </a:r>
            <a:r>
              <a:rPr lang="en-US" i="1" dirty="0">
                <a:solidFill>
                  <a:schemeClr val="bg1"/>
                </a:solidFill>
                <a:latin typeface="Century Gothic" panose="020B0502020202020204" pitchFamily="34" charset="0"/>
              </a:rPr>
              <a:t>preeminence through people</a:t>
            </a:r>
            <a:endParaRPr lang="en-US" sz="2400" i="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stretch>
            <a:fillRect/>
          </a:stretch>
        </p:blipFill>
        <p:spPr>
          <a:xfrm>
            <a:off x="116200" y="121004"/>
            <a:ext cx="857143" cy="70476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244" y="2156536"/>
            <a:ext cx="10058400" cy="3069645"/>
          </a:xfrm>
          <a:prstGeom prst="rect">
            <a:avLst/>
          </a:prstGeom>
        </p:spPr>
      </p:pic>
    </p:spTree>
    <p:extLst>
      <p:ext uri="{BB962C8B-B14F-4D97-AF65-F5344CB8AC3E}">
        <p14:creationId xmlns:p14="http://schemas.microsoft.com/office/powerpoint/2010/main" val="2015164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	</a:t>
            </a:r>
          </a:p>
        </p:txBody>
      </p:sp>
      <p:sp>
        <p:nvSpPr>
          <p:cNvPr id="3" name="Content Placeholder 2"/>
          <p:cNvSpPr>
            <a:spLocks noGrp="1"/>
          </p:cNvSpPr>
          <p:nvPr>
            <p:ph idx="1"/>
          </p:nvPr>
        </p:nvSpPr>
        <p:spPr>
          <a:xfrm>
            <a:off x="411892" y="1825625"/>
            <a:ext cx="10941908" cy="4501034"/>
          </a:xfrm>
        </p:spPr>
        <p:txBody>
          <a:bodyPr>
            <a:normAutofit fontScale="92500" lnSpcReduction="20000"/>
          </a:bodyPr>
          <a:lstStyle/>
          <a:p>
            <a:pPr>
              <a:buClr>
                <a:srgbClr val="92D050"/>
              </a:buClr>
              <a:buSzPct val="80000"/>
              <a:buFont typeface="Wingdings" panose="05000000000000000000" pitchFamily="2" charset="2"/>
              <a:buChar char="Ø"/>
            </a:pPr>
            <a:r>
              <a:rPr lang="en-US" sz="3100" b="1" dirty="0">
                <a:latin typeface="+mj-lt"/>
              </a:rPr>
              <a:t>UF Engaged is intact and still functioning: </a:t>
            </a:r>
          </a:p>
          <a:p>
            <a:pPr lvl="1">
              <a:buClr>
                <a:srgbClr val="92D050"/>
              </a:buClr>
              <a:buSzPct val="80000"/>
              <a:buFont typeface="Wingdings" panose="05000000000000000000" pitchFamily="2" charset="2"/>
              <a:buChar char="Ø"/>
            </a:pPr>
            <a:r>
              <a:rPr lang="en-US" sz="2800" dirty="0">
                <a:latin typeface="+mj-lt"/>
              </a:rPr>
              <a:t>Now more than ever we need to be focused on communicating with our employees.</a:t>
            </a:r>
          </a:p>
          <a:p>
            <a:pPr lvl="1">
              <a:buClr>
                <a:srgbClr val="92D050"/>
              </a:buClr>
              <a:buSzPct val="80000"/>
              <a:buFont typeface="Wingdings" panose="05000000000000000000" pitchFamily="2" charset="2"/>
              <a:buChar char="Ø"/>
            </a:pPr>
            <a:r>
              <a:rPr lang="en-US" sz="2800" dirty="0">
                <a:latin typeface="+mj-lt"/>
              </a:rPr>
              <a:t>Conduct Check-Ins by most efficient means possible: In person (while continuing social distancing),  zoom, or phone, if possible.</a:t>
            </a:r>
          </a:p>
          <a:p>
            <a:pPr lvl="1">
              <a:buClr>
                <a:srgbClr val="92D050"/>
              </a:buClr>
              <a:buSzPct val="80000"/>
              <a:buFont typeface="Wingdings" panose="05000000000000000000" pitchFamily="2" charset="2"/>
              <a:buChar char="Ø"/>
            </a:pPr>
            <a:endParaRPr lang="en-US" sz="2800" dirty="0">
              <a:latin typeface="+mj-lt"/>
            </a:endParaRPr>
          </a:p>
          <a:p>
            <a:pPr>
              <a:buClr>
                <a:srgbClr val="92D050"/>
              </a:buClr>
              <a:buSzPct val="80000"/>
              <a:buFont typeface="Wingdings" panose="05000000000000000000" pitchFamily="2" charset="2"/>
              <a:buChar char="Ø"/>
            </a:pPr>
            <a:r>
              <a:rPr lang="en-US" sz="3100" b="1" dirty="0">
                <a:latin typeface="+mj-lt"/>
              </a:rPr>
              <a:t>If your employee is out of the office completely (and not working from home):</a:t>
            </a:r>
          </a:p>
          <a:p>
            <a:pPr lvl="1">
              <a:buClr>
                <a:srgbClr val="92D050"/>
              </a:buClr>
              <a:buSzPct val="80000"/>
              <a:buFont typeface="Wingdings" panose="05000000000000000000" pitchFamily="2" charset="2"/>
              <a:buChar char="Ø"/>
            </a:pPr>
            <a:r>
              <a:rPr lang="en-US" sz="2800" dirty="0">
                <a:latin typeface="+mj-lt"/>
              </a:rPr>
              <a:t>Managers still complete, and submit, the Check-In while following quarterly deadlines based on performance/activity that occurred while they were working and/or in the office.</a:t>
            </a:r>
          </a:p>
          <a:p>
            <a:pPr lvl="1">
              <a:buClr>
                <a:srgbClr val="92D050"/>
              </a:buClr>
              <a:buSzPct val="80000"/>
              <a:buFont typeface="Wingdings" panose="05000000000000000000" pitchFamily="2" charset="2"/>
              <a:buChar char="Ø"/>
            </a:pPr>
            <a:r>
              <a:rPr lang="en-US" sz="2800" dirty="0">
                <a:latin typeface="+mj-lt"/>
              </a:rPr>
              <a:t>Conduct In-person Check-In meeting upon their return to work in office or remotely as able.</a:t>
            </a:r>
          </a:p>
          <a:p>
            <a:pPr lvl="1">
              <a:buClr>
                <a:srgbClr val="92D050"/>
              </a:buClr>
              <a:buSzPct val="80000"/>
            </a:pPr>
            <a:endParaRPr lang="en-US" sz="2800" dirty="0">
              <a:solidFill>
                <a:srgbClr val="00B050"/>
              </a:solidFill>
              <a:latin typeface="+mj-lt"/>
            </a:endParaRPr>
          </a:p>
          <a:p>
            <a:pPr lvl="1">
              <a:buClr>
                <a:srgbClr val="92D050"/>
              </a:buClr>
              <a:buSzPct val="80000"/>
            </a:pPr>
            <a:endParaRPr lang="en-US" sz="3100" dirty="0">
              <a:solidFill>
                <a:srgbClr val="00B050"/>
              </a:solidFill>
              <a:latin typeface="+mj-lt"/>
            </a:endParaRPr>
          </a:p>
          <a:p>
            <a:pPr lvl="1">
              <a:buClr>
                <a:srgbClr val="92D050"/>
              </a:buClr>
              <a:buSzPct val="80000"/>
            </a:pPr>
            <a:endParaRPr lang="en-US" sz="3800" dirty="0">
              <a:solidFill>
                <a:srgbClr val="00B050"/>
              </a:solidFill>
              <a:latin typeface="+mj-lt"/>
            </a:endParaRPr>
          </a:p>
        </p:txBody>
      </p:sp>
      <p:cxnSp>
        <p:nvCxnSpPr>
          <p:cNvPr id="5" name="Straight Connector 4"/>
          <p:cNvCxnSpPr/>
          <p:nvPr/>
        </p:nvCxnSpPr>
        <p:spPr>
          <a:xfrm>
            <a:off x="998013"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356709-C98B-40C8-8E2E-A7F3958CF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851975"/>
            <a:ext cx="3723922" cy="906181"/>
          </a:xfrm>
          <a:prstGeom prst="rect">
            <a:avLst/>
          </a:prstGeom>
        </p:spPr>
      </p:pic>
    </p:spTree>
    <p:extLst>
      <p:ext uri="{BB962C8B-B14F-4D97-AF65-F5344CB8AC3E}">
        <p14:creationId xmlns:p14="http://schemas.microsoft.com/office/powerpoint/2010/main" val="228614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a:t>	</a:t>
            </a:r>
          </a:p>
        </p:txBody>
      </p:sp>
      <p:sp>
        <p:nvSpPr>
          <p:cNvPr id="3" name="Content Placeholder 2"/>
          <p:cNvSpPr>
            <a:spLocks noGrp="1"/>
          </p:cNvSpPr>
          <p:nvPr>
            <p:ph idx="1"/>
          </p:nvPr>
        </p:nvSpPr>
        <p:spPr>
          <a:xfrm>
            <a:off x="411892" y="1825625"/>
            <a:ext cx="10941908" cy="4501034"/>
          </a:xfrm>
        </p:spPr>
        <p:txBody>
          <a:bodyPr>
            <a:normAutofit/>
          </a:bodyPr>
          <a:lstStyle/>
          <a:p>
            <a:pPr lvl="1">
              <a:buClr>
                <a:srgbClr val="92D050"/>
              </a:buClr>
              <a:buSzPct val="80000"/>
              <a:buFont typeface="Wingdings" panose="05000000000000000000" pitchFamily="2" charset="2"/>
              <a:buChar char="Ø"/>
            </a:pPr>
            <a:r>
              <a:rPr lang="en-US" sz="2800" b="1" dirty="0">
                <a:latin typeface="+mj-lt"/>
              </a:rPr>
              <a:t>Probationary Employees</a:t>
            </a:r>
          </a:p>
          <a:p>
            <a:pPr lvl="2">
              <a:buClr>
                <a:srgbClr val="92D050"/>
              </a:buClr>
              <a:buSzPct val="80000"/>
              <a:buFont typeface="Wingdings" panose="05000000000000000000" pitchFamily="2" charset="2"/>
              <a:buChar char="Ø"/>
            </a:pPr>
            <a:r>
              <a:rPr lang="en-US" sz="2400" dirty="0">
                <a:latin typeface="+mj-lt"/>
              </a:rPr>
              <a:t>If supervisor determines that the employee has successfully completed the requirements to complete the probationary period, a 6-month probationary Check-In should be competed.</a:t>
            </a:r>
          </a:p>
          <a:p>
            <a:pPr lvl="2">
              <a:buClr>
                <a:srgbClr val="92D050"/>
              </a:buClr>
              <a:buSzPct val="80000"/>
              <a:buFont typeface="Wingdings" panose="05000000000000000000" pitchFamily="2" charset="2"/>
              <a:buChar char="Ø"/>
            </a:pPr>
            <a:r>
              <a:rPr lang="en-US" sz="2400" dirty="0">
                <a:latin typeface="+mj-lt"/>
              </a:rPr>
              <a:t>If supervisor determines that more time is needed to assess the employee in their role, they should complete the 6-month Check-In and extend the probation period</a:t>
            </a:r>
          </a:p>
          <a:p>
            <a:pPr lvl="2">
              <a:buClr>
                <a:srgbClr val="92D050"/>
              </a:buClr>
              <a:buSzPct val="80000"/>
              <a:buFont typeface="Wingdings" panose="05000000000000000000" pitchFamily="2" charset="2"/>
              <a:buChar char="Ø"/>
            </a:pPr>
            <a:r>
              <a:rPr lang="en-US" sz="2400" dirty="0">
                <a:latin typeface="+mj-lt"/>
              </a:rPr>
              <a:t>Supervisors should avoid executing a probational dismissal unless conduct or other significant issues are evident. </a:t>
            </a:r>
          </a:p>
          <a:p>
            <a:pPr lvl="2">
              <a:buClr>
                <a:srgbClr val="92D050"/>
              </a:buClr>
              <a:buSzPct val="80000"/>
              <a:buFont typeface="Wingdings" panose="05000000000000000000" pitchFamily="2" charset="2"/>
              <a:buChar char="Ø"/>
            </a:pPr>
            <a:r>
              <a:rPr lang="en-US" sz="2400" dirty="0">
                <a:latin typeface="+mj-lt"/>
              </a:rPr>
              <a:t>Consult with Employee Relations regarding any questions.</a:t>
            </a:r>
          </a:p>
          <a:p>
            <a:pPr lvl="2">
              <a:buClr>
                <a:srgbClr val="92D050"/>
              </a:buClr>
              <a:buSzPct val="80000"/>
              <a:buFont typeface="Wingdings" panose="05000000000000000000" pitchFamily="2" charset="2"/>
              <a:buChar char="Ø"/>
            </a:pPr>
            <a:endParaRPr lang="en-US" sz="2400" dirty="0">
              <a:solidFill>
                <a:srgbClr val="00B050"/>
              </a:solidFill>
              <a:latin typeface="+mj-lt"/>
            </a:endParaRPr>
          </a:p>
          <a:p>
            <a:pPr lvl="1">
              <a:buClr>
                <a:srgbClr val="92D050"/>
              </a:buClr>
              <a:buSzPct val="80000"/>
            </a:pPr>
            <a:endParaRPr lang="en-US" sz="3100" dirty="0">
              <a:solidFill>
                <a:srgbClr val="00B050"/>
              </a:solidFill>
              <a:latin typeface="+mj-lt"/>
            </a:endParaRPr>
          </a:p>
          <a:p>
            <a:pPr lvl="1">
              <a:buClr>
                <a:srgbClr val="92D050"/>
              </a:buClr>
              <a:buSzPct val="80000"/>
            </a:pPr>
            <a:endParaRPr lang="en-US" sz="3800" dirty="0">
              <a:solidFill>
                <a:srgbClr val="00B050"/>
              </a:solidFill>
              <a:latin typeface="+mj-lt"/>
            </a:endParaRPr>
          </a:p>
        </p:txBody>
      </p:sp>
      <p:cxnSp>
        <p:nvCxnSpPr>
          <p:cNvPr id="5" name="Straight Connector 4"/>
          <p:cNvCxnSpPr/>
          <p:nvPr/>
        </p:nvCxnSpPr>
        <p:spPr>
          <a:xfrm>
            <a:off x="998013" y="1712722"/>
            <a:ext cx="7458419" cy="0"/>
          </a:xfrm>
          <a:prstGeom prst="line">
            <a:avLst/>
          </a:prstGeom>
          <a:ln w="25400" cap="rnd">
            <a:solidFill>
              <a:srgbClr val="19C9E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4356709-C98B-40C8-8E2E-A7F3958CFC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851975"/>
            <a:ext cx="3723922" cy="906181"/>
          </a:xfrm>
          <a:prstGeom prst="rect">
            <a:avLst/>
          </a:prstGeom>
        </p:spPr>
      </p:pic>
    </p:spTree>
    <p:extLst>
      <p:ext uri="{BB962C8B-B14F-4D97-AF65-F5344CB8AC3E}">
        <p14:creationId xmlns:p14="http://schemas.microsoft.com/office/powerpoint/2010/main" val="2898371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B4CBA-7B93-4478-A9D2-FD170FA456F0}"/>
              </a:ext>
            </a:extLst>
          </p:cNvPr>
          <p:cNvSpPr>
            <a:spLocks noGrp="1"/>
          </p:cNvSpPr>
          <p:nvPr>
            <p:ph type="title"/>
          </p:nvPr>
        </p:nvSpPr>
        <p:spPr/>
        <p:txBody>
          <a:bodyPr/>
          <a:lstStyle/>
          <a:p>
            <a:r>
              <a:rPr lang="en-US" dirty="0"/>
              <a:t>UFHR Guidance on COVID-19 Matrix</a:t>
            </a:r>
          </a:p>
        </p:txBody>
      </p:sp>
      <p:sp>
        <p:nvSpPr>
          <p:cNvPr id="3" name="Content Placeholder 2">
            <a:extLst>
              <a:ext uri="{FF2B5EF4-FFF2-40B4-BE49-F238E27FC236}">
                <a16:creationId xmlns:a16="http://schemas.microsoft.com/office/drawing/2014/main" id="{FF3D7D31-01D4-4406-A5EB-6100C37F849A}"/>
              </a:ext>
            </a:extLst>
          </p:cNvPr>
          <p:cNvSpPr>
            <a:spLocks noGrp="1"/>
          </p:cNvSpPr>
          <p:nvPr>
            <p:ph idx="1"/>
          </p:nvPr>
        </p:nvSpPr>
        <p:spPr/>
        <p:txBody>
          <a:bodyPr/>
          <a:lstStyle/>
          <a:p>
            <a:r>
              <a:rPr lang="en-US" dirty="0"/>
              <a:t>Guidance for addressing employees directly impacted by COVID-19 is found at </a:t>
            </a:r>
            <a:r>
              <a:rPr lang="en-US" dirty="0">
                <a:hlinkClick r:id="rId2"/>
              </a:rPr>
              <a:t>https://hr.ufl.edu/ufhr-guidance-to-hr-liaisons-on-covid-19-response-for-employees/</a:t>
            </a:r>
            <a:endParaRPr lang="en-US" dirty="0"/>
          </a:p>
          <a:p>
            <a:r>
              <a:rPr lang="en-US" dirty="0"/>
              <a:t>Please use the guidance matrix when communicating with employees and departments about potential impacts from COVID-19.</a:t>
            </a:r>
          </a:p>
          <a:p>
            <a:pPr lvl="1"/>
            <a:r>
              <a:rPr lang="en-US" dirty="0"/>
              <a:t>Contains information about quarantine requirements</a:t>
            </a:r>
          </a:p>
          <a:p>
            <a:pPr lvl="1"/>
            <a:r>
              <a:rPr lang="en-US" dirty="0"/>
              <a:t>Outlines the Return to Work process</a:t>
            </a:r>
          </a:p>
          <a:p>
            <a:r>
              <a:rPr lang="en-US" dirty="0"/>
              <a:t>Inform Employee Relations if employees test positive or are not </a:t>
            </a:r>
            <a:r>
              <a:rPr lang="en-US"/>
              <a:t>positive but should </a:t>
            </a:r>
            <a:r>
              <a:rPr lang="en-US" dirty="0"/>
              <a:t>be designated according to the guidance matrix.</a:t>
            </a:r>
          </a:p>
        </p:txBody>
      </p:sp>
    </p:spTree>
    <p:extLst>
      <p:ext uri="{BB962C8B-B14F-4D97-AF65-F5344CB8AC3E}">
        <p14:creationId xmlns:p14="http://schemas.microsoft.com/office/powerpoint/2010/main" val="1458722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59397" y="1366221"/>
            <a:ext cx="7724793" cy="656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1115122"/>
            <a:ext cx="10515600" cy="2733675"/>
          </a:xfrm>
        </p:spPr>
        <p:txBody>
          <a:bodyPr/>
          <a:lstStyle/>
          <a:p>
            <a:r>
              <a:rPr lang="en-US" dirty="0"/>
              <a:t>Training &amp; Organizational Development</a:t>
            </a:r>
          </a:p>
        </p:txBody>
      </p:sp>
      <p:sp>
        <p:nvSpPr>
          <p:cNvPr id="3" name="Text Placeholder 2"/>
          <p:cNvSpPr>
            <a:spLocks noGrp="1"/>
          </p:cNvSpPr>
          <p:nvPr>
            <p:ph type="body" idx="1"/>
          </p:nvPr>
        </p:nvSpPr>
        <p:spPr>
          <a:xfrm>
            <a:off x="844550" y="3070299"/>
            <a:ext cx="10515600" cy="2950665"/>
          </a:xfrm>
        </p:spPr>
        <p:txBody>
          <a:bodyPr/>
          <a:lstStyle/>
          <a:p>
            <a:r>
              <a:rPr lang="en-US" altLang="en-US" sz="3600" dirty="0">
                <a:solidFill>
                  <a:schemeClr val="accent5">
                    <a:lumMod val="75000"/>
                  </a:schemeClr>
                </a:solidFill>
              </a:rPr>
              <a:t>Leadership Programs</a:t>
            </a:r>
          </a:p>
          <a:p>
            <a:r>
              <a:rPr lang="en-US" altLang="en-US" sz="3600" dirty="0">
                <a:solidFill>
                  <a:schemeClr val="accent5">
                    <a:lumMod val="75000"/>
                  </a:schemeClr>
                </a:solidFill>
              </a:rPr>
              <a:t>Training Programs</a:t>
            </a:r>
          </a:p>
          <a:p>
            <a:r>
              <a:rPr lang="en-US" altLang="en-US" sz="3600" dirty="0">
                <a:solidFill>
                  <a:schemeClr val="accent5">
                    <a:lumMod val="75000"/>
                  </a:schemeClr>
                </a:solidFill>
              </a:rPr>
              <a:t>Moving Forward</a:t>
            </a: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altLang="en-US" sz="3200" dirty="0">
              <a:solidFill>
                <a:schemeClr val="accent5">
                  <a:lumMod val="75000"/>
                </a:schemeClr>
              </a:solidFill>
            </a:endParaRPr>
          </a:p>
          <a:p>
            <a:endParaRPr lang="en-US" dirty="0"/>
          </a:p>
        </p:txBody>
      </p:sp>
    </p:spTree>
    <p:extLst>
      <p:ext uri="{BB962C8B-B14F-4D97-AF65-F5344CB8AC3E}">
        <p14:creationId xmlns:p14="http://schemas.microsoft.com/office/powerpoint/2010/main" val="1449295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20196</TotalTime>
  <Words>2491</Words>
  <Application>Microsoft Office PowerPoint</Application>
  <PresentationFormat>Widescreen</PresentationFormat>
  <Paragraphs>340</Paragraphs>
  <Slides>39</Slides>
  <Notes>28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39</vt:i4>
      </vt:variant>
    </vt:vector>
  </HeadingPairs>
  <TitlesOfParts>
    <vt:vector size="50" baseType="lpstr">
      <vt:lpstr>Arial</vt:lpstr>
      <vt:lpstr>Bookman Old Style</vt:lpstr>
      <vt:lpstr>Calibri</vt:lpstr>
      <vt:lpstr>Calibri Light</vt:lpstr>
      <vt:lpstr>Century Gothic</vt:lpstr>
      <vt:lpstr>Century Schoolbook</vt:lpstr>
      <vt:lpstr>Tw Cen MT</vt:lpstr>
      <vt:lpstr>Wingdings</vt:lpstr>
      <vt:lpstr>Office Theme</vt:lpstr>
      <vt:lpstr>1_Office Theme</vt:lpstr>
      <vt:lpstr>2_Office Theme</vt:lpstr>
      <vt:lpstr>HR Forum</vt:lpstr>
      <vt:lpstr>Today’s Agenda Items</vt:lpstr>
      <vt:lpstr>Current State</vt:lpstr>
      <vt:lpstr>Employee Relations  </vt:lpstr>
      <vt:lpstr>PowerPoint Presentation</vt:lpstr>
      <vt:lpstr> </vt:lpstr>
      <vt:lpstr> </vt:lpstr>
      <vt:lpstr>UFHR Guidance on COVID-19 Matrix</vt:lpstr>
      <vt:lpstr>Training &amp; Organizational Development</vt:lpstr>
      <vt:lpstr>Leadership Programs</vt:lpstr>
      <vt:lpstr>Training Courses</vt:lpstr>
      <vt:lpstr>Moving Forward</vt:lpstr>
      <vt:lpstr>Employment Operations  and Records</vt:lpstr>
      <vt:lpstr>Short Work Break for 9/10- Month Employees </vt:lpstr>
      <vt:lpstr>Short Work Break for 9/10- Month Employees </vt:lpstr>
      <vt:lpstr>Faculty and GA Summer Appointments</vt:lpstr>
      <vt:lpstr>Faculty and GA Summer Appointments</vt:lpstr>
      <vt:lpstr>Faculty and GA Summer Appointments</vt:lpstr>
      <vt:lpstr>Employment of Relatives Portal </vt:lpstr>
      <vt:lpstr>Employment of Relatives Portal </vt:lpstr>
      <vt:lpstr>PowerPoint Presentation</vt:lpstr>
      <vt:lpstr>Spring Termination File</vt:lpstr>
      <vt:lpstr>Talent Acquisition &amp; Onboarding</vt:lpstr>
      <vt:lpstr>Hiring Pause</vt:lpstr>
      <vt:lpstr>Hiring Pause</vt:lpstr>
      <vt:lpstr>Hiring Pause</vt:lpstr>
      <vt:lpstr>Manager Resources</vt:lpstr>
      <vt:lpstr>Hiring Pause ePAF Changes</vt:lpstr>
      <vt:lpstr>Benefits and Leave</vt:lpstr>
      <vt:lpstr>Emergency Paid Sick Leave</vt:lpstr>
      <vt:lpstr>Emergency Paid Sick Leave</vt:lpstr>
      <vt:lpstr>Emergency FMLA Expansion Act</vt:lpstr>
      <vt:lpstr>Coronavirus Aid, Relief, and Economic Security (CARES) Act : Retirement Impacts</vt:lpstr>
      <vt:lpstr>Coronavirus Aid, Relief, and Economic Security (CARES) Act : Retirement Impacts</vt:lpstr>
      <vt:lpstr>HSA, HRA &amp; FSA—CARES Act </vt:lpstr>
      <vt:lpstr>COVID-19 Benefit Plan Changes</vt:lpstr>
      <vt:lpstr>Flexible Spending Account Claims Deadline Reminder</vt:lpstr>
      <vt:lpstr>Important Dates</vt:lpstr>
      <vt:lpstr>Thank you  for attending the  HR Forum</vt:lpstr>
    </vt:vector>
  </TitlesOfParts>
  <Company>Customer Technology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Gould,Angela</dc:creator>
  <cp:lastModifiedBy>Cobb, Kara Sue</cp:lastModifiedBy>
  <cp:revision>371</cp:revision>
  <cp:lastPrinted>2020-02-05T12:54:08Z</cp:lastPrinted>
  <dcterms:created xsi:type="dcterms:W3CDTF">2017-01-03T16:22:19Z</dcterms:created>
  <dcterms:modified xsi:type="dcterms:W3CDTF">2020-04-01T13:41:27Z</dcterms:modified>
</cp:coreProperties>
</file>