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2" r:id="rId3"/>
  </p:sldMasterIdLst>
  <p:notesMasterIdLst>
    <p:notesMasterId r:id="rId28"/>
  </p:notesMasterIdLst>
  <p:sldIdLst>
    <p:sldId id="278" r:id="rId4"/>
    <p:sldId id="261" r:id="rId5"/>
    <p:sldId id="401" r:id="rId6"/>
    <p:sldId id="378" r:id="rId7"/>
    <p:sldId id="420" r:id="rId8"/>
    <p:sldId id="410" r:id="rId9"/>
    <p:sldId id="421" r:id="rId10"/>
    <p:sldId id="422" r:id="rId11"/>
    <p:sldId id="416" r:id="rId12"/>
    <p:sldId id="417" r:id="rId13"/>
    <p:sldId id="398" r:id="rId14"/>
    <p:sldId id="397" r:id="rId15"/>
    <p:sldId id="418" r:id="rId16"/>
    <p:sldId id="400" r:id="rId17"/>
    <p:sldId id="419" r:id="rId18"/>
    <p:sldId id="402" r:id="rId19"/>
    <p:sldId id="403" r:id="rId20"/>
    <p:sldId id="404" r:id="rId21"/>
    <p:sldId id="405" r:id="rId22"/>
    <p:sldId id="399" r:id="rId23"/>
    <p:sldId id="350" r:id="rId24"/>
    <p:sldId id="355" r:id="rId25"/>
    <p:sldId id="316" r:id="rId26"/>
    <p:sldId id="317" r:id="rId2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70" autoAdjust="0"/>
    <p:restoredTop sz="85562" autoAdjust="0"/>
  </p:normalViewPr>
  <p:slideViewPr>
    <p:cSldViewPr snapToGrid="0">
      <p:cViewPr varScale="1">
        <p:scale>
          <a:sx n="87" d="100"/>
          <a:sy n="87" d="100"/>
        </p:scale>
        <p:origin x="96" y="6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5/20/2020</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15</a:t>
            </a:fld>
            <a:endParaRPr lang="en-US" dirty="0"/>
          </a:p>
        </p:txBody>
      </p:sp>
    </p:spTree>
    <p:extLst>
      <p:ext uri="{BB962C8B-B14F-4D97-AF65-F5344CB8AC3E}">
        <p14:creationId xmlns:p14="http://schemas.microsoft.com/office/powerpoint/2010/main" val="2400955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16</a:t>
            </a:fld>
            <a:endParaRPr lang="en-US" dirty="0"/>
          </a:p>
        </p:txBody>
      </p:sp>
    </p:spTree>
    <p:extLst>
      <p:ext uri="{BB962C8B-B14F-4D97-AF65-F5344CB8AC3E}">
        <p14:creationId xmlns:p14="http://schemas.microsoft.com/office/powerpoint/2010/main" val="357808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17</a:t>
            </a:fld>
            <a:endParaRPr lang="en-US" dirty="0"/>
          </a:p>
        </p:txBody>
      </p:sp>
    </p:spTree>
    <p:extLst>
      <p:ext uri="{BB962C8B-B14F-4D97-AF65-F5344CB8AC3E}">
        <p14:creationId xmlns:p14="http://schemas.microsoft.com/office/powerpoint/2010/main" val="3224662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18</a:t>
            </a:fld>
            <a:endParaRPr lang="en-US" dirty="0"/>
          </a:p>
        </p:txBody>
      </p:sp>
    </p:spTree>
    <p:extLst>
      <p:ext uri="{BB962C8B-B14F-4D97-AF65-F5344CB8AC3E}">
        <p14:creationId xmlns:p14="http://schemas.microsoft.com/office/powerpoint/2010/main" val="158224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19</a:t>
            </a:fld>
            <a:endParaRPr lang="en-US" dirty="0"/>
          </a:p>
        </p:txBody>
      </p:sp>
    </p:spTree>
    <p:extLst>
      <p:ext uri="{BB962C8B-B14F-4D97-AF65-F5344CB8AC3E}">
        <p14:creationId xmlns:p14="http://schemas.microsoft.com/office/powerpoint/2010/main" val="69645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21</a:t>
            </a:fld>
            <a:endParaRPr lang="en-US"/>
          </a:p>
        </p:txBody>
      </p:sp>
    </p:spTree>
    <p:extLst>
      <p:ext uri="{BB962C8B-B14F-4D97-AF65-F5344CB8AC3E}">
        <p14:creationId xmlns:p14="http://schemas.microsoft.com/office/powerpoint/2010/main" val="2870336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22</a:t>
            </a:fld>
            <a:endParaRPr lang="en-US"/>
          </a:p>
        </p:txBody>
      </p:sp>
    </p:spTree>
    <p:extLst>
      <p:ext uri="{BB962C8B-B14F-4D97-AF65-F5344CB8AC3E}">
        <p14:creationId xmlns:p14="http://schemas.microsoft.com/office/powerpoint/2010/main" val="102423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23</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49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what this will look like for an employee.  This is a screen capture of what the email looks like that will come from UFHR.  There is instructions in the email routing the employee to the </a:t>
            </a:r>
            <a:r>
              <a:rPr lang="en-US" dirty="0" err="1"/>
              <a:t>one.uf</a:t>
            </a:r>
            <a:r>
              <a:rPr lang="en-US" dirty="0"/>
              <a:t> portal to complete the screening questionnaire.  The email also includes information about the testing procedures.  Upon receipt of the email </a:t>
            </a:r>
          </a:p>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5</a:t>
            </a:fld>
            <a:endParaRPr lang="en-US" dirty="0"/>
          </a:p>
        </p:txBody>
      </p:sp>
    </p:spTree>
    <p:extLst>
      <p:ext uri="{BB962C8B-B14F-4D97-AF65-F5344CB8AC3E}">
        <p14:creationId xmlns:p14="http://schemas.microsoft.com/office/powerpoint/2010/main" val="259322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employee enters the </a:t>
            </a:r>
            <a:r>
              <a:rPr lang="en-US" dirty="0" err="1"/>
              <a:t>One.UF</a:t>
            </a:r>
            <a:r>
              <a:rPr lang="en-US" dirty="0"/>
              <a:t> portal they will see the UF Health Covid-19 Screening card.  Employees will click on the Open Screening Questionnaire.  For those employees that have not yet received the email from UFHR try to complete the screening questionnaire they will see the following screen and should wait until prompted via email to complete the screening questionnaire.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20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7</a:t>
            </a:fld>
            <a:endParaRPr lang="en-US" dirty="0"/>
          </a:p>
        </p:txBody>
      </p:sp>
    </p:spTree>
    <p:extLst>
      <p:ext uri="{BB962C8B-B14F-4D97-AF65-F5344CB8AC3E}">
        <p14:creationId xmlns:p14="http://schemas.microsoft.com/office/powerpoint/2010/main" val="388019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representative from UF Health will contact you to schedule a telehealth appointment and evaluate the need for medical assessment, including potential nasal swab testing, and to discuss the process you will need to follow before returning to your UF work location.</a:t>
            </a:r>
          </a:p>
        </p:txBody>
      </p:sp>
      <p:sp>
        <p:nvSpPr>
          <p:cNvPr id="4" name="Slide Number Placeholder 3"/>
          <p:cNvSpPr>
            <a:spLocks noGrp="1"/>
          </p:cNvSpPr>
          <p:nvPr>
            <p:ph type="sldNum" sz="quarter" idx="5"/>
          </p:nvPr>
        </p:nvSpPr>
        <p:spPr/>
        <p:txBody>
          <a:bodyPr/>
          <a:lstStyle/>
          <a:p>
            <a:fld id="{23BCD7C5-17EC-4245-A808-3E160E620918}" type="slidenum">
              <a:rPr lang="en-US" smtClean="0"/>
              <a:t>8</a:t>
            </a:fld>
            <a:endParaRPr lang="en-US" dirty="0"/>
          </a:p>
        </p:txBody>
      </p:sp>
    </p:spTree>
    <p:extLst>
      <p:ext uri="{BB962C8B-B14F-4D97-AF65-F5344CB8AC3E}">
        <p14:creationId xmlns:p14="http://schemas.microsoft.com/office/powerpoint/2010/main" val="395887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12</a:t>
            </a:fld>
            <a:endParaRPr lang="en-US" dirty="0"/>
          </a:p>
        </p:txBody>
      </p:sp>
    </p:spTree>
    <p:extLst>
      <p:ext uri="{BB962C8B-B14F-4D97-AF65-F5344CB8AC3E}">
        <p14:creationId xmlns:p14="http://schemas.microsoft.com/office/powerpoint/2010/main" val="419146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13</a:t>
            </a:fld>
            <a:endParaRPr lang="en-US" dirty="0"/>
          </a:p>
        </p:txBody>
      </p:sp>
    </p:spTree>
    <p:extLst>
      <p:ext uri="{BB962C8B-B14F-4D97-AF65-F5344CB8AC3E}">
        <p14:creationId xmlns:p14="http://schemas.microsoft.com/office/powerpoint/2010/main" val="242055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14</a:t>
            </a:fld>
            <a:endParaRPr lang="en-US" dirty="0"/>
          </a:p>
        </p:txBody>
      </p:sp>
    </p:spTree>
    <p:extLst>
      <p:ext uri="{BB962C8B-B14F-4D97-AF65-F5344CB8AC3E}">
        <p14:creationId xmlns:p14="http://schemas.microsoft.com/office/powerpoint/2010/main" val="55052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1"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cid:image001.png@01D62AEA.BAB77F30" TargetMode="External"/><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hyperlink" Target="https://pixabay.com/vectors/phone-call-telephone-651704/"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ada.ufl.edu/accommodation-for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it.ufl.edu/2fa/faq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cid:image001.png@01D62C9A.057F41A0"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cid:image005.jpg@01D62C94.6525B400"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May 20, 2020</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9D7B03-BE3E-493B-B204-94351884260A}"/>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950691" y="2740858"/>
            <a:ext cx="6423602" cy="3272010"/>
          </a:xfrm>
          <a:prstGeom prst="rect">
            <a:avLst/>
          </a:prstGeom>
          <a:noFill/>
          <a:ln>
            <a:noFill/>
          </a:ln>
        </p:spPr>
      </p:pic>
      <p:sp>
        <p:nvSpPr>
          <p:cNvPr id="6" name="Rectangle 5">
            <a:extLst>
              <a:ext uri="{FF2B5EF4-FFF2-40B4-BE49-F238E27FC236}">
                <a16:creationId xmlns:a16="http://schemas.microsoft.com/office/drawing/2014/main" id="{199639E4-5AF1-4D0F-A613-071ED4E7FB43}"/>
              </a:ext>
            </a:extLst>
          </p:cNvPr>
          <p:cNvSpPr/>
          <p:nvPr/>
        </p:nvSpPr>
        <p:spPr>
          <a:xfrm>
            <a:off x="4950691" y="2740858"/>
            <a:ext cx="6328350" cy="307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360A6C3-480D-4A10-ADCE-770A12FEF97E}"/>
              </a:ext>
            </a:extLst>
          </p:cNvPr>
          <p:cNvSpPr txBox="1"/>
          <p:nvPr/>
        </p:nvSpPr>
        <p:spPr>
          <a:xfrm>
            <a:off x="4950691" y="2094527"/>
            <a:ext cx="6688570" cy="646331"/>
          </a:xfrm>
          <a:prstGeom prst="rect">
            <a:avLst/>
          </a:prstGeom>
          <a:noFill/>
        </p:spPr>
        <p:txBody>
          <a:bodyPr wrap="square" rtlCol="0">
            <a:spAutoFit/>
          </a:bodyPr>
          <a:lstStyle/>
          <a:p>
            <a:r>
              <a:rPr lang="en-US" dirty="0"/>
              <a:t>Negative test results are emailed directly to employees by UF Health.  </a:t>
            </a:r>
          </a:p>
          <a:p>
            <a:endParaRPr lang="en-US" dirty="0"/>
          </a:p>
        </p:txBody>
      </p:sp>
      <p:sp>
        <p:nvSpPr>
          <p:cNvPr id="2" name="TextBox 1">
            <a:extLst>
              <a:ext uri="{FF2B5EF4-FFF2-40B4-BE49-F238E27FC236}">
                <a16:creationId xmlns:a16="http://schemas.microsoft.com/office/drawing/2014/main" id="{60015896-FC26-4111-9631-870AC14ABE92}"/>
              </a:ext>
            </a:extLst>
          </p:cNvPr>
          <p:cNvSpPr txBox="1"/>
          <p:nvPr/>
        </p:nvSpPr>
        <p:spPr>
          <a:xfrm>
            <a:off x="665018" y="2094527"/>
            <a:ext cx="3685309" cy="923330"/>
          </a:xfrm>
          <a:prstGeom prst="rect">
            <a:avLst/>
          </a:prstGeom>
          <a:noFill/>
        </p:spPr>
        <p:txBody>
          <a:bodyPr wrap="square" rtlCol="0">
            <a:spAutoFit/>
          </a:bodyPr>
          <a:lstStyle/>
          <a:p>
            <a:r>
              <a:rPr lang="en-US" dirty="0"/>
              <a:t>Employees who test positive will receive a phone call from UF Health.</a:t>
            </a:r>
          </a:p>
          <a:p>
            <a:endParaRPr lang="en-US" dirty="0"/>
          </a:p>
        </p:txBody>
      </p:sp>
      <p:pic>
        <p:nvPicPr>
          <p:cNvPr id="10" name="Picture 9" descr="A picture containing clock&#10;&#10;Description automatically generated">
            <a:extLst>
              <a:ext uri="{FF2B5EF4-FFF2-40B4-BE49-F238E27FC236}">
                <a16:creationId xmlns:a16="http://schemas.microsoft.com/office/drawing/2014/main" id="{2619367A-CB53-4D47-83B3-A3AAFB503F2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91532" y="3144798"/>
            <a:ext cx="1702039" cy="2184435"/>
          </a:xfrm>
          <a:prstGeom prst="rect">
            <a:avLst/>
          </a:prstGeom>
        </p:spPr>
      </p:pic>
      <p:sp>
        <p:nvSpPr>
          <p:cNvPr id="11" name="TextBox 10">
            <a:extLst>
              <a:ext uri="{FF2B5EF4-FFF2-40B4-BE49-F238E27FC236}">
                <a16:creationId xmlns:a16="http://schemas.microsoft.com/office/drawing/2014/main" id="{0430A91B-34E1-4476-8BA5-A86F838C3394}"/>
              </a:ext>
            </a:extLst>
          </p:cNvPr>
          <p:cNvSpPr txBox="1"/>
          <p:nvPr/>
        </p:nvSpPr>
        <p:spPr>
          <a:xfrm>
            <a:off x="665018" y="969228"/>
            <a:ext cx="5040085" cy="769441"/>
          </a:xfrm>
          <a:prstGeom prst="rect">
            <a:avLst/>
          </a:prstGeom>
          <a:noFill/>
        </p:spPr>
        <p:txBody>
          <a:bodyPr wrap="square" rtlCol="0">
            <a:spAutoFit/>
          </a:bodyPr>
          <a:lstStyle/>
          <a:p>
            <a:r>
              <a:rPr lang="en-US" sz="4400" dirty="0">
                <a:solidFill>
                  <a:schemeClr val="accent2"/>
                </a:solidFill>
              </a:rPr>
              <a:t>Results</a:t>
            </a:r>
          </a:p>
        </p:txBody>
      </p:sp>
    </p:spTree>
    <p:extLst>
      <p:ext uri="{BB962C8B-B14F-4D97-AF65-F5344CB8AC3E}">
        <p14:creationId xmlns:p14="http://schemas.microsoft.com/office/powerpoint/2010/main" val="114817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4550" y="695325"/>
            <a:ext cx="10515600" cy="2733675"/>
          </a:xfrm>
        </p:spPr>
        <p:txBody>
          <a:bodyPr/>
          <a:lstStyle/>
          <a:p>
            <a:r>
              <a:rPr lang="en-US" b="1" dirty="0"/>
              <a:t>Employee Relations</a:t>
            </a:r>
          </a:p>
        </p:txBody>
      </p:sp>
      <p:sp>
        <p:nvSpPr>
          <p:cNvPr id="3" name="Text Placeholder 2"/>
          <p:cNvSpPr>
            <a:spLocks noGrp="1"/>
          </p:cNvSpPr>
          <p:nvPr>
            <p:ph type="body" idx="1"/>
          </p:nvPr>
        </p:nvSpPr>
        <p:spPr>
          <a:xfrm>
            <a:off x="844549" y="586829"/>
            <a:ext cx="11264719" cy="2950665"/>
          </a:xfrm>
        </p:spPr>
        <p:txBody>
          <a:bodyPr>
            <a:noAutofit/>
          </a:bodyPr>
          <a:lstStyle/>
          <a:p>
            <a:endParaRPr lang="en-US" altLang="en-US" sz="3200" dirty="0">
              <a:solidFill>
                <a:schemeClr val="accent5">
                  <a:lumMod val="75000"/>
                </a:schemeClr>
              </a:solidFill>
            </a:endParaRP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r>
              <a:rPr lang="en-US" altLang="en-US" sz="3600" dirty="0">
                <a:solidFill>
                  <a:schemeClr val="accent5">
                    <a:lumMod val="75000"/>
                  </a:schemeClr>
                </a:solidFill>
              </a:rPr>
              <a:t>COVID-19: Institutional Recovery </a:t>
            </a:r>
          </a:p>
          <a:p>
            <a:r>
              <a:rPr lang="en-US" altLang="en-US" sz="3600" dirty="0">
                <a:solidFill>
                  <a:schemeClr val="accent5">
                    <a:lumMod val="75000"/>
                  </a:schemeClr>
                </a:solidFill>
              </a:rPr>
              <a:t>and Return to the Workplace Policy </a:t>
            </a:r>
          </a:p>
          <a:p>
            <a:endParaRPr lang="en-US" altLang="en-US" sz="3600" dirty="0">
              <a:solidFill>
                <a:schemeClr val="accent5">
                  <a:lumMod val="75000"/>
                </a:schemeClr>
              </a:solidFill>
            </a:endParaRPr>
          </a:p>
          <a:p>
            <a:endParaRPr lang="en-US" altLang="en-US" sz="4000" dirty="0">
              <a:solidFill>
                <a:schemeClr val="accent5">
                  <a:lumMod val="75000"/>
                </a:schemeClr>
              </a:solidFill>
            </a:endParaRPr>
          </a:p>
          <a:p>
            <a:endParaRPr lang="en-US" altLang="en-US" sz="4000" dirty="0">
              <a:solidFill>
                <a:schemeClr val="accent5">
                  <a:lumMod val="75000"/>
                </a:schemeClr>
              </a:solidFill>
            </a:endParaRPr>
          </a:p>
          <a:p>
            <a:endParaRPr lang="en-US" altLang="en-US" sz="36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119582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4CBA-7B93-4478-A9D2-FD170FA456F0}"/>
              </a:ext>
            </a:extLst>
          </p:cNvPr>
          <p:cNvSpPr>
            <a:spLocks noGrp="1"/>
          </p:cNvSpPr>
          <p:nvPr>
            <p:ph type="title"/>
          </p:nvPr>
        </p:nvSpPr>
        <p:spPr>
          <a:xfrm>
            <a:off x="838200" y="175726"/>
            <a:ext cx="10515600" cy="1325563"/>
          </a:xfrm>
        </p:spPr>
        <p:txBody>
          <a:bodyPr/>
          <a:lstStyle/>
          <a:p>
            <a:r>
              <a:rPr lang="en-US" dirty="0"/>
              <a:t>COVID-19: Return to the Workplace Policy</a:t>
            </a:r>
          </a:p>
        </p:txBody>
      </p:sp>
      <p:sp>
        <p:nvSpPr>
          <p:cNvPr id="3" name="Content Placeholder 2">
            <a:extLst>
              <a:ext uri="{FF2B5EF4-FFF2-40B4-BE49-F238E27FC236}">
                <a16:creationId xmlns:a16="http://schemas.microsoft.com/office/drawing/2014/main" id="{FF3D7D31-01D4-4406-A5EB-6100C37F849A}"/>
              </a:ext>
            </a:extLst>
          </p:cNvPr>
          <p:cNvSpPr>
            <a:spLocks noGrp="1"/>
          </p:cNvSpPr>
          <p:nvPr>
            <p:ph idx="1"/>
          </p:nvPr>
        </p:nvSpPr>
        <p:spPr/>
        <p:txBody>
          <a:bodyPr>
            <a:normAutofit/>
          </a:bodyPr>
          <a:lstStyle/>
          <a:p>
            <a:r>
              <a:rPr lang="en-US" sz="3200" dirty="0"/>
              <a:t>The policy provides guidance on what is required of UF employees for COVID-19 screening, returning to work, and working to create a safer environment</a:t>
            </a:r>
          </a:p>
          <a:p>
            <a:r>
              <a:rPr lang="en-US" sz="3200" dirty="0"/>
              <a:t>Employees are required:</a:t>
            </a:r>
          </a:p>
          <a:p>
            <a:pPr lvl="1"/>
            <a:r>
              <a:rPr lang="en-US" sz="2800" dirty="0"/>
              <a:t>To be screened</a:t>
            </a:r>
          </a:p>
          <a:p>
            <a:pPr lvl="1"/>
            <a:r>
              <a:rPr lang="en-US" sz="2800" dirty="0"/>
              <a:t>To return or continue to work in a UF work location after being cleared to do so</a:t>
            </a:r>
          </a:p>
          <a:p>
            <a:pPr lvl="1"/>
            <a:r>
              <a:rPr lang="en-US" sz="2800" dirty="0"/>
              <a:t>Follow practices for promoting a safer work environment</a:t>
            </a:r>
          </a:p>
        </p:txBody>
      </p:sp>
    </p:spTree>
    <p:extLst>
      <p:ext uri="{BB962C8B-B14F-4D97-AF65-F5344CB8AC3E}">
        <p14:creationId xmlns:p14="http://schemas.microsoft.com/office/powerpoint/2010/main" val="1367927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4CBA-7B93-4478-A9D2-FD170FA456F0}"/>
              </a:ext>
            </a:extLst>
          </p:cNvPr>
          <p:cNvSpPr>
            <a:spLocks noGrp="1"/>
          </p:cNvSpPr>
          <p:nvPr>
            <p:ph type="title"/>
          </p:nvPr>
        </p:nvSpPr>
        <p:spPr>
          <a:xfrm>
            <a:off x="838200" y="175726"/>
            <a:ext cx="10515600" cy="1325563"/>
          </a:xfrm>
        </p:spPr>
        <p:txBody>
          <a:bodyPr/>
          <a:lstStyle/>
          <a:p>
            <a:r>
              <a:rPr lang="en-US" dirty="0"/>
              <a:t>COVID-19: Return to the Workplace Policy</a:t>
            </a:r>
          </a:p>
        </p:txBody>
      </p:sp>
      <p:sp>
        <p:nvSpPr>
          <p:cNvPr id="3" name="Content Placeholder 2">
            <a:extLst>
              <a:ext uri="{FF2B5EF4-FFF2-40B4-BE49-F238E27FC236}">
                <a16:creationId xmlns:a16="http://schemas.microsoft.com/office/drawing/2014/main" id="{FF3D7D31-01D4-4406-A5EB-6100C37F849A}"/>
              </a:ext>
            </a:extLst>
          </p:cNvPr>
          <p:cNvSpPr>
            <a:spLocks noGrp="1"/>
          </p:cNvSpPr>
          <p:nvPr>
            <p:ph idx="1"/>
          </p:nvPr>
        </p:nvSpPr>
        <p:spPr/>
        <p:txBody>
          <a:bodyPr>
            <a:normAutofit/>
          </a:bodyPr>
          <a:lstStyle/>
          <a:p>
            <a:pPr marL="0" indent="0" fontAlgn="base">
              <a:buNone/>
            </a:pPr>
            <a:r>
              <a:rPr lang="en-US" u="sng" dirty="0"/>
              <a:t>Screening for COVID-19</a:t>
            </a:r>
          </a:p>
          <a:p>
            <a:pPr fontAlgn="base"/>
            <a:r>
              <a:rPr lang="en-US" dirty="0"/>
              <a:t>UF employees who are returning to UF work locations must be screened for COVID-19 and cleared prior to returning to work. </a:t>
            </a:r>
          </a:p>
          <a:p>
            <a:pPr fontAlgn="base"/>
            <a:r>
              <a:rPr lang="en-US" dirty="0"/>
              <a:t>Essential employees who are already working at a UF location will be screened in accordance with this policy and scheduling priorities. </a:t>
            </a:r>
          </a:p>
          <a:p>
            <a:pPr fontAlgn="base"/>
            <a:r>
              <a:rPr lang="en-US" dirty="0"/>
              <a:t>Employees who are screened but not cleared to return to work must isolate at home, notify their supervisor and follow instructions from UF Health, and cannot return to work until cleared.</a:t>
            </a:r>
          </a:p>
        </p:txBody>
      </p:sp>
    </p:spTree>
    <p:extLst>
      <p:ext uri="{BB962C8B-B14F-4D97-AF65-F5344CB8AC3E}">
        <p14:creationId xmlns:p14="http://schemas.microsoft.com/office/powerpoint/2010/main" val="337219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4CBA-7B93-4478-A9D2-FD170FA456F0}"/>
              </a:ext>
            </a:extLst>
          </p:cNvPr>
          <p:cNvSpPr>
            <a:spLocks noGrp="1"/>
          </p:cNvSpPr>
          <p:nvPr>
            <p:ph type="title"/>
          </p:nvPr>
        </p:nvSpPr>
        <p:spPr>
          <a:xfrm>
            <a:off x="838200" y="175726"/>
            <a:ext cx="10515600" cy="1325563"/>
          </a:xfrm>
        </p:spPr>
        <p:txBody>
          <a:bodyPr/>
          <a:lstStyle/>
          <a:p>
            <a:r>
              <a:rPr lang="en-US" dirty="0"/>
              <a:t>COVID-19: Return to the Workplace Policy</a:t>
            </a:r>
          </a:p>
        </p:txBody>
      </p:sp>
      <p:sp>
        <p:nvSpPr>
          <p:cNvPr id="3" name="Content Placeholder 2">
            <a:extLst>
              <a:ext uri="{FF2B5EF4-FFF2-40B4-BE49-F238E27FC236}">
                <a16:creationId xmlns:a16="http://schemas.microsoft.com/office/drawing/2014/main" id="{FF3D7D31-01D4-4406-A5EB-6100C37F849A}"/>
              </a:ext>
            </a:extLst>
          </p:cNvPr>
          <p:cNvSpPr>
            <a:spLocks noGrp="1"/>
          </p:cNvSpPr>
          <p:nvPr>
            <p:ph idx="1"/>
          </p:nvPr>
        </p:nvSpPr>
        <p:spPr/>
        <p:txBody>
          <a:bodyPr>
            <a:normAutofit/>
          </a:bodyPr>
          <a:lstStyle/>
          <a:p>
            <a:pPr marL="0" indent="0" fontAlgn="base">
              <a:buNone/>
            </a:pPr>
            <a:r>
              <a:rPr lang="en-US" u="sng" dirty="0"/>
              <a:t>Screening for COVID-19</a:t>
            </a:r>
          </a:p>
          <a:p>
            <a:pPr fontAlgn="base"/>
            <a:r>
              <a:rPr lang="en-US" dirty="0"/>
              <a:t>Employees are required to complete a COVID-19 Screening Questionnaire. As part of the screening process, it is UF policy that the employee also take a free COVID-19 nasal swab test administered through UF Health.</a:t>
            </a:r>
          </a:p>
          <a:p>
            <a:pPr fontAlgn="base"/>
            <a:r>
              <a:rPr lang="en-US" dirty="0"/>
              <a:t>Outside of the return to work determination described in the policy, COVID-19 testing samples will only be used in accordance with Florida Department of Health rules and regulations.   </a:t>
            </a:r>
          </a:p>
          <a:p>
            <a:pPr fontAlgn="base"/>
            <a:r>
              <a:rPr lang="en-US" dirty="0"/>
              <a:t>Employees may elect to opt out of the COVID-19 test.</a:t>
            </a:r>
          </a:p>
        </p:txBody>
      </p:sp>
    </p:spTree>
    <p:extLst>
      <p:ext uri="{BB962C8B-B14F-4D97-AF65-F5344CB8AC3E}">
        <p14:creationId xmlns:p14="http://schemas.microsoft.com/office/powerpoint/2010/main" val="1549011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4CBA-7B93-4478-A9D2-FD170FA456F0}"/>
              </a:ext>
            </a:extLst>
          </p:cNvPr>
          <p:cNvSpPr>
            <a:spLocks noGrp="1"/>
          </p:cNvSpPr>
          <p:nvPr>
            <p:ph type="title"/>
          </p:nvPr>
        </p:nvSpPr>
        <p:spPr>
          <a:xfrm>
            <a:off x="838200" y="175726"/>
            <a:ext cx="10515600" cy="1325563"/>
          </a:xfrm>
        </p:spPr>
        <p:txBody>
          <a:bodyPr/>
          <a:lstStyle/>
          <a:p>
            <a:r>
              <a:rPr lang="en-US" dirty="0"/>
              <a:t>COVID-19: Return to the Workplace Policy</a:t>
            </a:r>
          </a:p>
        </p:txBody>
      </p:sp>
      <p:sp>
        <p:nvSpPr>
          <p:cNvPr id="3" name="Content Placeholder 2">
            <a:extLst>
              <a:ext uri="{FF2B5EF4-FFF2-40B4-BE49-F238E27FC236}">
                <a16:creationId xmlns:a16="http://schemas.microsoft.com/office/drawing/2014/main" id="{FF3D7D31-01D4-4406-A5EB-6100C37F849A}"/>
              </a:ext>
            </a:extLst>
          </p:cNvPr>
          <p:cNvSpPr>
            <a:spLocks noGrp="1"/>
          </p:cNvSpPr>
          <p:nvPr>
            <p:ph idx="1"/>
          </p:nvPr>
        </p:nvSpPr>
        <p:spPr>
          <a:xfrm>
            <a:off x="838200" y="1825625"/>
            <a:ext cx="9794966" cy="4351338"/>
          </a:xfrm>
        </p:spPr>
        <p:txBody>
          <a:bodyPr>
            <a:normAutofit/>
          </a:bodyPr>
          <a:lstStyle/>
          <a:p>
            <a:pPr marL="0" indent="0" fontAlgn="base">
              <a:buNone/>
            </a:pPr>
            <a:r>
              <a:rPr lang="en-US" u="sng" dirty="0"/>
              <a:t>Return to the UF Work Location</a:t>
            </a:r>
          </a:p>
          <a:p>
            <a:pPr fontAlgn="base"/>
            <a:r>
              <a:rPr lang="en-US" dirty="0"/>
              <a:t>After employees have been individually notified of the requirement to return to the workplace, they are expected to return after they have been screened and cleared to return. </a:t>
            </a:r>
          </a:p>
        </p:txBody>
      </p:sp>
    </p:spTree>
    <p:extLst>
      <p:ext uri="{BB962C8B-B14F-4D97-AF65-F5344CB8AC3E}">
        <p14:creationId xmlns:p14="http://schemas.microsoft.com/office/powerpoint/2010/main" val="3987003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4CBA-7B93-4478-A9D2-FD170FA456F0}"/>
              </a:ext>
            </a:extLst>
          </p:cNvPr>
          <p:cNvSpPr>
            <a:spLocks noGrp="1"/>
          </p:cNvSpPr>
          <p:nvPr>
            <p:ph type="title"/>
          </p:nvPr>
        </p:nvSpPr>
        <p:spPr>
          <a:xfrm>
            <a:off x="838200" y="175726"/>
            <a:ext cx="10515600" cy="1325563"/>
          </a:xfrm>
        </p:spPr>
        <p:txBody>
          <a:bodyPr/>
          <a:lstStyle/>
          <a:p>
            <a:r>
              <a:rPr lang="en-US" dirty="0"/>
              <a:t>COVID-19: Return to the Workplace Policy</a:t>
            </a:r>
          </a:p>
        </p:txBody>
      </p:sp>
      <p:sp>
        <p:nvSpPr>
          <p:cNvPr id="3" name="Content Placeholder 2">
            <a:extLst>
              <a:ext uri="{FF2B5EF4-FFF2-40B4-BE49-F238E27FC236}">
                <a16:creationId xmlns:a16="http://schemas.microsoft.com/office/drawing/2014/main" id="{FF3D7D31-01D4-4406-A5EB-6100C37F849A}"/>
              </a:ext>
            </a:extLst>
          </p:cNvPr>
          <p:cNvSpPr>
            <a:spLocks noGrp="1"/>
          </p:cNvSpPr>
          <p:nvPr>
            <p:ph idx="1"/>
          </p:nvPr>
        </p:nvSpPr>
        <p:spPr>
          <a:xfrm>
            <a:off x="838200" y="1825625"/>
            <a:ext cx="9794966" cy="4351338"/>
          </a:xfrm>
        </p:spPr>
        <p:txBody>
          <a:bodyPr>
            <a:normAutofit/>
          </a:bodyPr>
          <a:lstStyle/>
          <a:p>
            <a:pPr marL="0" indent="0" fontAlgn="base">
              <a:buNone/>
            </a:pPr>
            <a:r>
              <a:rPr lang="en-US" u="sng" dirty="0"/>
              <a:t>Employee Responsibility for Working Safely</a:t>
            </a:r>
          </a:p>
          <a:p>
            <a:pPr fontAlgn="base"/>
            <a:r>
              <a:rPr lang="en-US" dirty="0"/>
              <a:t>A face mask or cloth face covering will be required everywhere on campus and other UF work locations except when in a private office, a work area separated by at least six (6) feet from others or in an outdoor area separated by at least six (6) feet from others. </a:t>
            </a:r>
          </a:p>
          <a:p>
            <a:pPr fontAlgn="base"/>
            <a:r>
              <a:rPr lang="en-US" dirty="0"/>
              <a:t>Employees not using a face mask or covering (outside of the exceptions noted) will be asked to put one on or leave the area to help maintain the safety of our staff, faculty and students. </a:t>
            </a:r>
          </a:p>
        </p:txBody>
      </p:sp>
    </p:spTree>
    <p:extLst>
      <p:ext uri="{BB962C8B-B14F-4D97-AF65-F5344CB8AC3E}">
        <p14:creationId xmlns:p14="http://schemas.microsoft.com/office/powerpoint/2010/main" val="1554810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4CBA-7B93-4478-A9D2-FD170FA456F0}"/>
              </a:ext>
            </a:extLst>
          </p:cNvPr>
          <p:cNvSpPr>
            <a:spLocks noGrp="1"/>
          </p:cNvSpPr>
          <p:nvPr>
            <p:ph type="title"/>
          </p:nvPr>
        </p:nvSpPr>
        <p:spPr>
          <a:xfrm>
            <a:off x="838200" y="175726"/>
            <a:ext cx="10515600" cy="1325563"/>
          </a:xfrm>
        </p:spPr>
        <p:txBody>
          <a:bodyPr/>
          <a:lstStyle/>
          <a:p>
            <a:r>
              <a:rPr lang="en-US" dirty="0"/>
              <a:t>COVID-19: Return to the Workplace Policy</a:t>
            </a:r>
          </a:p>
        </p:txBody>
      </p:sp>
      <p:sp>
        <p:nvSpPr>
          <p:cNvPr id="3" name="Content Placeholder 2">
            <a:extLst>
              <a:ext uri="{FF2B5EF4-FFF2-40B4-BE49-F238E27FC236}">
                <a16:creationId xmlns:a16="http://schemas.microsoft.com/office/drawing/2014/main" id="{FF3D7D31-01D4-4406-A5EB-6100C37F849A}"/>
              </a:ext>
            </a:extLst>
          </p:cNvPr>
          <p:cNvSpPr>
            <a:spLocks noGrp="1"/>
          </p:cNvSpPr>
          <p:nvPr>
            <p:ph idx="1"/>
          </p:nvPr>
        </p:nvSpPr>
        <p:spPr>
          <a:xfrm>
            <a:off x="838200" y="1825625"/>
            <a:ext cx="9794966" cy="4351338"/>
          </a:xfrm>
        </p:spPr>
        <p:txBody>
          <a:bodyPr>
            <a:normAutofit/>
          </a:bodyPr>
          <a:lstStyle/>
          <a:p>
            <a:pPr marL="0" indent="0" fontAlgn="base">
              <a:buNone/>
            </a:pPr>
            <a:r>
              <a:rPr lang="en-US" u="sng" dirty="0"/>
              <a:t>Employee Responsibility for Working Safely</a:t>
            </a:r>
          </a:p>
          <a:p>
            <a:pPr fontAlgn="base"/>
            <a:r>
              <a:rPr lang="en-US" dirty="0"/>
              <a:t>If employees are feeling sick, they must stay home until better, and consult with their physician if necessary.</a:t>
            </a:r>
          </a:p>
          <a:p>
            <a:pPr fontAlgn="base"/>
            <a:r>
              <a:rPr lang="en-US" dirty="0"/>
              <a:t>If employees are experiencing COVID-19 related</a:t>
            </a:r>
            <a:r>
              <a:rPr lang="en-US" dirty="0">
                <a:hlinkClick r:id="rId3"/>
              </a:rPr>
              <a:t> symptoms</a:t>
            </a:r>
            <a:r>
              <a:rPr lang="en-US" dirty="0"/>
              <a:t> or have had prolonged exposure to someone who has tested positive, they are required to report this to their supervisor and HR Liaison, and may not report to work on campus or other University of Florida facility. Employees who test positive for COVID-19 must be cleared by UF Occupational Medicine. </a:t>
            </a:r>
          </a:p>
        </p:txBody>
      </p:sp>
    </p:spTree>
    <p:extLst>
      <p:ext uri="{BB962C8B-B14F-4D97-AF65-F5344CB8AC3E}">
        <p14:creationId xmlns:p14="http://schemas.microsoft.com/office/powerpoint/2010/main" val="3902197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4CBA-7B93-4478-A9D2-FD170FA456F0}"/>
              </a:ext>
            </a:extLst>
          </p:cNvPr>
          <p:cNvSpPr>
            <a:spLocks noGrp="1"/>
          </p:cNvSpPr>
          <p:nvPr>
            <p:ph type="title"/>
          </p:nvPr>
        </p:nvSpPr>
        <p:spPr>
          <a:xfrm>
            <a:off x="838200" y="175726"/>
            <a:ext cx="10515600" cy="1325563"/>
          </a:xfrm>
        </p:spPr>
        <p:txBody>
          <a:bodyPr/>
          <a:lstStyle/>
          <a:p>
            <a:r>
              <a:rPr lang="en-US" dirty="0"/>
              <a:t>COVID-19: Return to the Workplace Policy</a:t>
            </a:r>
          </a:p>
        </p:txBody>
      </p:sp>
      <p:sp>
        <p:nvSpPr>
          <p:cNvPr id="3" name="Content Placeholder 2">
            <a:extLst>
              <a:ext uri="{FF2B5EF4-FFF2-40B4-BE49-F238E27FC236}">
                <a16:creationId xmlns:a16="http://schemas.microsoft.com/office/drawing/2014/main" id="{FF3D7D31-01D4-4406-A5EB-6100C37F849A}"/>
              </a:ext>
            </a:extLst>
          </p:cNvPr>
          <p:cNvSpPr>
            <a:spLocks noGrp="1"/>
          </p:cNvSpPr>
          <p:nvPr>
            <p:ph idx="1"/>
          </p:nvPr>
        </p:nvSpPr>
        <p:spPr>
          <a:xfrm>
            <a:off x="838200" y="1825625"/>
            <a:ext cx="9794966" cy="4351338"/>
          </a:xfrm>
        </p:spPr>
        <p:txBody>
          <a:bodyPr>
            <a:normAutofit/>
          </a:bodyPr>
          <a:lstStyle/>
          <a:p>
            <a:pPr fontAlgn="base"/>
            <a:r>
              <a:rPr lang="en-US" sz="3200" dirty="0"/>
              <a:t>Employees who seek an accommodation to the policy through the Americans with Disabilities Act (ADA) shall submit a </a:t>
            </a:r>
            <a:r>
              <a:rPr lang="en-US" sz="3200" dirty="0">
                <a:hlinkClick r:id="rId3"/>
              </a:rPr>
              <a:t>Request for Reasonable Accommodation Based on Disability Form</a:t>
            </a:r>
            <a:r>
              <a:rPr lang="en-US" sz="3200" dirty="0"/>
              <a:t> to the ADA Compliance Office. </a:t>
            </a:r>
          </a:p>
          <a:p>
            <a:pPr fontAlgn="base"/>
            <a:endParaRPr lang="en-US" sz="3200" dirty="0"/>
          </a:p>
          <a:p>
            <a:pPr fontAlgn="base"/>
            <a:r>
              <a:rPr lang="en-US" sz="3200" dirty="0"/>
              <a:t>Failure to adhere to the policy may result in:</a:t>
            </a:r>
          </a:p>
          <a:p>
            <a:pPr lvl="1" fontAlgn="base"/>
            <a:r>
              <a:rPr lang="en-US" sz="2800" dirty="0"/>
              <a:t>Being asked to leave the work location</a:t>
            </a:r>
          </a:p>
          <a:p>
            <a:pPr lvl="1" fontAlgn="base"/>
            <a:r>
              <a:rPr lang="en-US" sz="2800" dirty="0"/>
              <a:t>Letter of counsel, or disciplinary action, up to and including dismissal</a:t>
            </a:r>
          </a:p>
          <a:p>
            <a:pPr lvl="1" fontAlgn="base"/>
            <a:endParaRPr lang="en-US" dirty="0"/>
          </a:p>
          <a:p>
            <a:pPr lvl="1" fontAlgn="base"/>
            <a:endParaRPr lang="en-US" dirty="0"/>
          </a:p>
        </p:txBody>
      </p:sp>
    </p:spTree>
    <p:extLst>
      <p:ext uri="{BB962C8B-B14F-4D97-AF65-F5344CB8AC3E}">
        <p14:creationId xmlns:p14="http://schemas.microsoft.com/office/powerpoint/2010/main" val="333224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4CBA-7B93-4478-A9D2-FD170FA456F0}"/>
              </a:ext>
            </a:extLst>
          </p:cNvPr>
          <p:cNvSpPr>
            <a:spLocks noGrp="1"/>
          </p:cNvSpPr>
          <p:nvPr>
            <p:ph type="title"/>
          </p:nvPr>
        </p:nvSpPr>
        <p:spPr>
          <a:xfrm>
            <a:off x="838200" y="175726"/>
            <a:ext cx="10515600" cy="1325563"/>
          </a:xfrm>
        </p:spPr>
        <p:txBody>
          <a:bodyPr/>
          <a:lstStyle/>
          <a:p>
            <a:r>
              <a:rPr lang="en-US" dirty="0"/>
              <a:t>COVID-19: Return to the Workplace Policy</a:t>
            </a:r>
          </a:p>
        </p:txBody>
      </p:sp>
      <p:sp>
        <p:nvSpPr>
          <p:cNvPr id="3" name="Content Placeholder 2">
            <a:extLst>
              <a:ext uri="{FF2B5EF4-FFF2-40B4-BE49-F238E27FC236}">
                <a16:creationId xmlns:a16="http://schemas.microsoft.com/office/drawing/2014/main" id="{FF3D7D31-01D4-4406-A5EB-6100C37F849A}"/>
              </a:ext>
            </a:extLst>
          </p:cNvPr>
          <p:cNvSpPr>
            <a:spLocks noGrp="1"/>
          </p:cNvSpPr>
          <p:nvPr>
            <p:ph idx="1"/>
          </p:nvPr>
        </p:nvSpPr>
        <p:spPr>
          <a:xfrm>
            <a:off x="838200" y="1847279"/>
            <a:ext cx="9794966" cy="4351338"/>
          </a:xfrm>
        </p:spPr>
        <p:txBody>
          <a:bodyPr>
            <a:normAutofit fontScale="77500" lnSpcReduction="20000"/>
          </a:bodyPr>
          <a:lstStyle/>
          <a:p>
            <a:pPr marL="0" indent="0" fontAlgn="base">
              <a:buNone/>
            </a:pPr>
            <a:r>
              <a:rPr lang="en-US" sz="4400" dirty="0"/>
              <a:t>The Policy is posted at: </a:t>
            </a:r>
          </a:p>
          <a:p>
            <a:pPr marL="0" indent="0" fontAlgn="base">
              <a:buNone/>
            </a:pPr>
            <a:endParaRPr lang="en-US" sz="4400" dirty="0">
              <a:hlinkClick r:id="" action="ppaction://noaction"/>
            </a:endParaRPr>
          </a:p>
          <a:p>
            <a:pPr marL="0" indent="0" fontAlgn="base">
              <a:buNone/>
            </a:pPr>
            <a:r>
              <a:rPr lang="en-US" sz="4400" dirty="0">
                <a:hlinkClick r:id="" action="ppaction://noaction"/>
              </a:rPr>
              <a:t>https://hr.ufl.edu/forms-policies/policies-managers/institutional-recovery-and-covid-19-return-to-workplace/</a:t>
            </a:r>
            <a:endParaRPr lang="en-US" sz="4400" dirty="0"/>
          </a:p>
          <a:p>
            <a:pPr fontAlgn="base"/>
            <a:endParaRPr lang="en-US" sz="4400" dirty="0"/>
          </a:p>
          <a:p>
            <a:pPr marL="0" indent="0" fontAlgn="base">
              <a:buNone/>
            </a:pPr>
            <a:r>
              <a:rPr lang="en-US" sz="4400" dirty="0"/>
              <a:t>For more information, contact:</a:t>
            </a:r>
          </a:p>
          <a:p>
            <a:pPr lvl="1" fontAlgn="base"/>
            <a:r>
              <a:rPr lang="en-US" sz="3600" dirty="0"/>
              <a:t>HR Liaison</a:t>
            </a:r>
          </a:p>
          <a:p>
            <a:pPr lvl="1" fontAlgn="base"/>
            <a:r>
              <a:rPr lang="en-US" sz="3600" dirty="0"/>
              <a:t>Employee Relations contact</a:t>
            </a:r>
          </a:p>
          <a:p>
            <a:pPr lvl="1" fontAlgn="base"/>
            <a:r>
              <a:rPr lang="en-US" sz="3600" dirty="0"/>
              <a:t>UFReturnToWork@hr.ufl.edu</a:t>
            </a:r>
          </a:p>
          <a:p>
            <a:pPr lvl="1" fontAlgn="base"/>
            <a:endParaRPr lang="en-US" dirty="0"/>
          </a:p>
        </p:txBody>
      </p:sp>
    </p:spTree>
    <p:extLst>
      <p:ext uri="{BB962C8B-B14F-4D97-AF65-F5344CB8AC3E}">
        <p14:creationId xmlns:p14="http://schemas.microsoft.com/office/powerpoint/2010/main" val="412794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738131" y="1069887"/>
            <a:ext cx="10515600" cy="4351338"/>
          </a:xfrm>
        </p:spPr>
        <p:txBody>
          <a:bodyPr>
            <a:normAutofit/>
          </a:bodyPr>
          <a:lstStyle/>
          <a:p>
            <a:pPr marL="0" indent="0">
              <a:buNone/>
              <a:defRPr/>
            </a:pPr>
            <a:r>
              <a:rPr lang="en-US" sz="3200" dirty="0"/>
              <a:t> </a:t>
            </a:r>
          </a:p>
          <a:p>
            <a:pPr marL="0" indent="0">
              <a:buNone/>
              <a:defRPr/>
            </a:pPr>
            <a:endParaRPr lang="en-US" sz="3200" b="1" dirty="0"/>
          </a:p>
          <a:p>
            <a:pPr marL="457200" indent="-457200">
              <a:defRPr/>
            </a:pPr>
            <a:r>
              <a:rPr lang="en-US" sz="3200" dirty="0"/>
              <a:t>UF Health COVID-19 Screening – Jodi Gentry, Amber Wuertz</a:t>
            </a:r>
          </a:p>
          <a:p>
            <a:pPr marL="457200" indent="-457200">
              <a:defRPr/>
            </a:pPr>
            <a:r>
              <a:rPr lang="en-US" sz="3200" dirty="0"/>
              <a:t>UFHR Area Updates</a:t>
            </a:r>
            <a:endParaRPr lang="en-US" sz="2800" dirty="0"/>
          </a:p>
          <a:p>
            <a:pPr lvl="1">
              <a:defRPr/>
            </a:pPr>
            <a:r>
              <a:rPr lang="en-US" sz="2800" dirty="0"/>
              <a:t>Employee Relations – Brook Mercier</a:t>
            </a:r>
          </a:p>
          <a:p>
            <a:pPr lvl="1">
              <a:defRPr/>
            </a:pPr>
            <a:r>
              <a:rPr lang="en-US" sz="2800" dirty="0"/>
              <a:t>Employment Operations &amp; Records – Melissa Curry</a:t>
            </a:r>
          </a:p>
          <a:p>
            <a:pPr marL="457200" indent="-457200">
              <a:defRPr/>
            </a:pPr>
            <a:r>
              <a:rPr lang="en-US" altLang="en-US" sz="32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550" y="1059365"/>
            <a:ext cx="10515600" cy="2733675"/>
          </a:xfrm>
        </p:spPr>
        <p:txBody>
          <a:bodyPr/>
          <a:lstStyle/>
          <a:p>
            <a:r>
              <a:rPr lang="en-US" dirty="0"/>
              <a:t>Employment Operations</a:t>
            </a:r>
            <a:br>
              <a:rPr lang="en-US" dirty="0"/>
            </a:br>
            <a:r>
              <a:rPr lang="en-US" dirty="0"/>
              <a:t>&amp; Records</a:t>
            </a:r>
          </a:p>
        </p:txBody>
      </p:sp>
      <p:sp>
        <p:nvSpPr>
          <p:cNvPr id="3" name="Text Placeholder 2"/>
          <p:cNvSpPr>
            <a:spLocks noGrp="1"/>
          </p:cNvSpPr>
          <p:nvPr>
            <p:ph type="body" idx="1"/>
          </p:nvPr>
        </p:nvSpPr>
        <p:spPr>
          <a:xfrm>
            <a:off x="831850" y="2624563"/>
            <a:ext cx="10515600" cy="2950665"/>
          </a:xfrm>
        </p:spPr>
        <p:txBody>
          <a:bodyPr/>
          <a:lstStyle/>
          <a:p>
            <a:endParaRPr lang="en-US" altLang="en-US" sz="3600" dirty="0">
              <a:solidFill>
                <a:schemeClr val="accent5">
                  <a:lumMod val="75000"/>
                </a:schemeClr>
              </a:solidFill>
            </a:endParaRPr>
          </a:p>
          <a:p>
            <a:r>
              <a:rPr lang="en-US" altLang="en-US" sz="3600" dirty="0">
                <a:solidFill>
                  <a:schemeClr val="accent5">
                    <a:lumMod val="75000"/>
                  </a:schemeClr>
                </a:solidFill>
              </a:rPr>
              <a:t>Two-Factor Authentication Updates</a:t>
            </a: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endParaRPr lang="en-US" dirty="0"/>
          </a:p>
        </p:txBody>
      </p:sp>
    </p:spTree>
    <p:extLst>
      <p:ext uri="{BB962C8B-B14F-4D97-AF65-F5344CB8AC3E}">
        <p14:creationId xmlns:p14="http://schemas.microsoft.com/office/powerpoint/2010/main" val="102479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Two-Factor Authentication Updates</a:t>
            </a:r>
          </a:p>
        </p:txBody>
      </p:sp>
      <p:sp>
        <p:nvSpPr>
          <p:cNvPr id="3" name="Content Placeholder 2"/>
          <p:cNvSpPr>
            <a:spLocks noGrp="1"/>
          </p:cNvSpPr>
          <p:nvPr>
            <p:ph idx="1"/>
          </p:nvPr>
        </p:nvSpPr>
        <p:spPr>
          <a:xfrm>
            <a:off x="838200" y="1825625"/>
            <a:ext cx="9628991" cy="4740545"/>
          </a:xfrm>
        </p:spPr>
        <p:txBody>
          <a:bodyPr>
            <a:normAutofit/>
          </a:bodyPr>
          <a:lstStyle/>
          <a:p>
            <a:pPr>
              <a:buClr>
                <a:schemeClr val="accent3">
                  <a:lumMod val="75000"/>
                </a:schemeClr>
              </a:buClr>
              <a:buSzPct val="95000"/>
              <a:buFont typeface="Wingdings" panose="05000000000000000000" pitchFamily="2" charset="2"/>
              <a:buChar char="§"/>
            </a:pPr>
            <a:r>
              <a:rPr lang="en-US" dirty="0">
                <a:latin typeface="Tw Cen MT" panose="020B0602020104020603" pitchFamily="34" charset="0"/>
              </a:rPr>
              <a:t>Two-factor authentication makes logins more secure by requiring two methods to verify your identity. For example,</a:t>
            </a:r>
          </a:p>
          <a:p>
            <a:pPr lvl="1">
              <a:buClr>
                <a:schemeClr val="accent3">
                  <a:lumMod val="75000"/>
                </a:schemeClr>
              </a:buClr>
              <a:buSzPct val="95000"/>
              <a:buFont typeface="Wingdings" panose="05000000000000000000" pitchFamily="2" charset="2"/>
              <a:buChar char="§"/>
            </a:pPr>
            <a:r>
              <a:rPr lang="en-US" dirty="0">
                <a:latin typeface="Tw Cen MT" panose="020B0602020104020603" pitchFamily="34" charset="0"/>
              </a:rPr>
              <a:t>Username and password + smartphone app</a:t>
            </a:r>
          </a:p>
          <a:p>
            <a:pPr lvl="1">
              <a:buClr>
                <a:schemeClr val="accent3">
                  <a:lumMod val="75000"/>
                </a:schemeClr>
              </a:buClr>
              <a:buSzPct val="95000"/>
              <a:buFont typeface="Wingdings" panose="05000000000000000000" pitchFamily="2" charset="2"/>
              <a:buChar char="§"/>
            </a:pPr>
            <a:r>
              <a:rPr lang="en-US" dirty="0">
                <a:latin typeface="Tw Cen MT" panose="020B0602020104020603" pitchFamily="34" charset="0"/>
              </a:rPr>
              <a:t>Username and password + phone call to landline</a:t>
            </a:r>
          </a:p>
          <a:p>
            <a:pPr marL="457200" lvl="1" indent="0">
              <a:buClr>
                <a:schemeClr val="accent3">
                  <a:lumMod val="75000"/>
                </a:schemeClr>
              </a:buClr>
              <a:buSzPct val="95000"/>
              <a:buNone/>
            </a:pPr>
            <a:endParaRPr lang="en-US" dirty="0">
              <a:latin typeface="Tw Cen MT" panose="020B0602020104020603" pitchFamily="34" charset="0"/>
            </a:endParaRPr>
          </a:p>
          <a:p>
            <a:pPr>
              <a:buClr>
                <a:schemeClr val="accent3">
                  <a:lumMod val="75000"/>
                </a:schemeClr>
              </a:buClr>
              <a:buSzPct val="95000"/>
              <a:buFont typeface="Wingdings" panose="05000000000000000000" pitchFamily="2" charset="2"/>
              <a:buChar char="§"/>
            </a:pPr>
            <a:r>
              <a:rPr lang="en-US" dirty="0">
                <a:latin typeface="Tw Cen MT" panose="020B0602020104020603" pitchFamily="34" charset="0"/>
              </a:rPr>
              <a:t>Why does UF use it?</a:t>
            </a:r>
          </a:p>
          <a:p>
            <a:pPr lvl="1">
              <a:buClr>
                <a:schemeClr val="accent3">
                  <a:lumMod val="75000"/>
                </a:schemeClr>
              </a:buClr>
              <a:buSzPct val="95000"/>
              <a:buFont typeface="Wingdings" panose="05000000000000000000" pitchFamily="2" charset="2"/>
              <a:buChar char="§"/>
            </a:pPr>
            <a:r>
              <a:rPr lang="en-US" dirty="0"/>
              <a:t>Helps to secure your logins from attackers exploiting weak or stolen credentials</a:t>
            </a:r>
            <a:endParaRPr lang="en-US" dirty="0">
              <a:latin typeface="Tw Cen MT" panose="020B0602020104020603" pitchFamily="34" charset="0"/>
            </a:endParaRPr>
          </a:p>
          <a:p>
            <a:pPr lvl="1">
              <a:buClr>
                <a:schemeClr val="accent3">
                  <a:lumMod val="75000"/>
                </a:schemeClr>
              </a:buClr>
              <a:buSzPct val="95000"/>
              <a:buFont typeface="Wingdings" panose="05000000000000000000" pitchFamily="2" charset="2"/>
              <a:buChar char="§"/>
            </a:pPr>
            <a:r>
              <a:rPr lang="en-US" dirty="0"/>
              <a:t>Helps fight against phishing, social engineering and password brute-force attacks</a:t>
            </a:r>
          </a:p>
          <a:p>
            <a:pPr>
              <a:buClr>
                <a:schemeClr val="accent3">
                  <a:lumMod val="75000"/>
                </a:schemeClr>
              </a:buClr>
              <a:buSzPct val="95000"/>
              <a:buFont typeface="Wingdings" panose="05000000000000000000" pitchFamily="2" charset="2"/>
              <a:buChar char="§"/>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57839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Two-Factor Authentication Updates</a:t>
            </a:r>
          </a:p>
        </p:txBody>
      </p:sp>
      <p:sp>
        <p:nvSpPr>
          <p:cNvPr id="3" name="Content Placeholder 2"/>
          <p:cNvSpPr>
            <a:spLocks noGrp="1"/>
          </p:cNvSpPr>
          <p:nvPr>
            <p:ph idx="1"/>
          </p:nvPr>
        </p:nvSpPr>
        <p:spPr>
          <a:xfrm>
            <a:off x="838200" y="1825625"/>
            <a:ext cx="10815536" cy="4740545"/>
          </a:xfrm>
        </p:spPr>
        <p:txBody>
          <a:bodyPr>
            <a:normAutofit/>
          </a:bodyPr>
          <a:lstStyle/>
          <a:p>
            <a:pPr>
              <a:buClr>
                <a:schemeClr val="accent3">
                  <a:lumMod val="75000"/>
                </a:schemeClr>
              </a:buClr>
              <a:buSzPct val="95000"/>
              <a:buFont typeface="Wingdings" panose="05000000000000000000" pitchFamily="2" charset="2"/>
              <a:buChar char="§"/>
            </a:pPr>
            <a:r>
              <a:rPr lang="en-US" dirty="0">
                <a:latin typeface="Tw Cen MT" panose="020B0602020104020603" pitchFamily="34" charset="0"/>
              </a:rPr>
              <a:t>In June 2020, enrollment in two-factor authentication will become a requirement</a:t>
            </a:r>
          </a:p>
          <a:p>
            <a:pPr lvl="1">
              <a:buClr>
                <a:schemeClr val="accent3">
                  <a:lumMod val="75000"/>
                </a:schemeClr>
              </a:buClr>
              <a:buSzPct val="95000"/>
              <a:buFont typeface="Wingdings" panose="05000000000000000000" pitchFamily="2" charset="2"/>
              <a:buChar char="§"/>
            </a:pPr>
            <a:r>
              <a:rPr lang="en-US" dirty="0">
                <a:latin typeface="Tw Cen MT" panose="020B0602020104020603" pitchFamily="34" charset="0"/>
              </a:rPr>
              <a:t>All new employees will be prompted to enroll in two-factor authentication</a:t>
            </a:r>
          </a:p>
          <a:p>
            <a:pPr lvl="1">
              <a:buClr>
                <a:schemeClr val="accent3">
                  <a:lumMod val="75000"/>
                </a:schemeClr>
              </a:buClr>
              <a:buSzPct val="95000"/>
              <a:buFont typeface="Wingdings" panose="05000000000000000000" pitchFamily="2" charset="2"/>
              <a:buChar char="§"/>
            </a:pPr>
            <a:r>
              <a:rPr lang="en-US" dirty="0">
                <a:latin typeface="Tw Cen MT" panose="020B0602020104020603" pitchFamily="34" charset="0"/>
              </a:rPr>
              <a:t>Current UF employees will also be required to enroll in two-factor – additional communication is forthcoming</a:t>
            </a:r>
          </a:p>
          <a:p>
            <a:pPr>
              <a:buClr>
                <a:schemeClr val="accent3">
                  <a:lumMod val="75000"/>
                </a:schemeClr>
              </a:buClr>
              <a:buSzPct val="95000"/>
              <a:buFont typeface="Wingdings" panose="05000000000000000000" pitchFamily="2" charset="2"/>
              <a:buChar char="§"/>
            </a:pPr>
            <a:r>
              <a:rPr lang="en-US" dirty="0">
                <a:latin typeface="Tw Cen MT" panose="020B0602020104020603" pitchFamily="34" charset="0"/>
              </a:rPr>
              <a:t>What is needed? </a:t>
            </a:r>
          </a:p>
          <a:p>
            <a:pPr lvl="1">
              <a:buClr>
                <a:schemeClr val="accent3">
                  <a:lumMod val="75000"/>
                </a:schemeClr>
              </a:buClr>
              <a:buSzPct val="95000"/>
              <a:buFont typeface="Wingdings" panose="05000000000000000000" pitchFamily="2" charset="2"/>
              <a:buChar char="§"/>
            </a:pPr>
            <a:r>
              <a:rPr lang="en-US" dirty="0"/>
              <a:t>It is recommended to use the DUO mobile app</a:t>
            </a:r>
            <a:endParaRPr lang="en-US" dirty="0">
              <a:latin typeface="Tw Cen MT" panose="020B0602020104020603" pitchFamily="34" charset="0"/>
            </a:endParaRPr>
          </a:p>
          <a:p>
            <a:pPr lvl="1">
              <a:buClr>
                <a:schemeClr val="accent3">
                  <a:lumMod val="75000"/>
                </a:schemeClr>
              </a:buClr>
              <a:buSzPct val="95000"/>
              <a:buFont typeface="Wingdings" panose="05000000000000000000" pitchFamily="2" charset="2"/>
              <a:buChar char="§"/>
            </a:pPr>
            <a:r>
              <a:rPr lang="en-US" dirty="0"/>
              <a:t>A phone call to a landline can be used if the cellphone app is not a possibility</a:t>
            </a:r>
          </a:p>
          <a:p>
            <a:pPr marL="457200" lvl="1" indent="0">
              <a:buClr>
                <a:schemeClr val="accent3">
                  <a:lumMod val="75000"/>
                </a:schemeClr>
              </a:buClr>
              <a:buSzPct val="95000"/>
              <a:buNone/>
            </a:pPr>
            <a:endParaRPr lang="en-US" dirty="0"/>
          </a:p>
          <a:p>
            <a:pPr>
              <a:buClr>
                <a:schemeClr val="accent3">
                  <a:lumMod val="75000"/>
                </a:schemeClr>
              </a:buClr>
              <a:buSzPct val="95000"/>
              <a:buFont typeface="Wingdings" panose="05000000000000000000" pitchFamily="2" charset="2"/>
              <a:buChar char="§"/>
            </a:pPr>
            <a:r>
              <a:rPr lang="en-US" dirty="0"/>
              <a:t>Additional information can be found at: </a:t>
            </a:r>
            <a:r>
              <a:rPr lang="en-US" dirty="0">
                <a:hlinkClick r:id="rId3"/>
              </a:rPr>
              <a:t>https://it.ufl.edu/2fa/faqs/</a:t>
            </a:r>
            <a:endParaRPr lang="en-US" dirty="0"/>
          </a:p>
          <a:p>
            <a:pPr>
              <a:buClr>
                <a:schemeClr val="accent3">
                  <a:lumMod val="75000"/>
                </a:schemeClr>
              </a:buClr>
              <a:buSzPct val="95000"/>
              <a:buFont typeface="Wingdings" panose="05000000000000000000" pitchFamily="2" charset="2"/>
              <a:buChar char="§"/>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42810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6000" b="1" dirty="0"/>
              <a:t>Important Dates</a:t>
            </a:r>
          </a:p>
        </p:txBody>
      </p:sp>
      <p:sp>
        <p:nvSpPr>
          <p:cNvPr id="5" name="Content Placeholder 4"/>
          <p:cNvSpPr>
            <a:spLocks noGrp="1"/>
          </p:cNvSpPr>
          <p:nvPr>
            <p:ph idx="1"/>
          </p:nvPr>
        </p:nvSpPr>
        <p:spPr>
          <a:xfrm>
            <a:off x="695631" y="1560155"/>
            <a:ext cx="11240069" cy="4001970"/>
          </a:xfrm>
        </p:spPr>
        <p:txBody>
          <a:bodyPr>
            <a:normAutofit fontScale="85000" lnSpcReduction="20000"/>
          </a:bodyPr>
          <a:lstStyle/>
          <a:p>
            <a:pPr marL="0" indent="0">
              <a:buNone/>
              <a:defRPr/>
            </a:pPr>
            <a:endParaRPr lang="en-US" altLang="en-US" b="1" dirty="0"/>
          </a:p>
          <a:p>
            <a:pPr>
              <a:defRPr/>
            </a:pPr>
            <a:r>
              <a:rPr lang="en-US" altLang="en-US" sz="3300" b="1" u="sng" dirty="0"/>
              <a:t>GBAS Virtual Series</a:t>
            </a:r>
            <a:r>
              <a:rPr lang="en-US" altLang="en-US" sz="3300" b="1" dirty="0"/>
              <a:t> – </a:t>
            </a:r>
            <a:r>
              <a:rPr lang="en-US" altLang="en-US" sz="3300" dirty="0"/>
              <a:t>The Power of MS Planner, May 21, 2020;                    1:30-3:30 pm via Zoom</a:t>
            </a:r>
          </a:p>
          <a:p>
            <a:pPr>
              <a:defRPr/>
            </a:pPr>
            <a:endParaRPr lang="en-US" altLang="en-US" sz="3300" dirty="0"/>
          </a:p>
          <a:p>
            <a:pPr>
              <a:defRPr/>
            </a:pPr>
            <a:r>
              <a:rPr lang="en-US" altLang="en-US" sz="3200" b="1" u="sng" dirty="0"/>
              <a:t>Upcoming HR Forums</a:t>
            </a:r>
            <a:r>
              <a:rPr lang="en-US" altLang="en-US" sz="3200" b="1" dirty="0"/>
              <a:t> – Zoom information provided prior to each. </a:t>
            </a:r>
            <a:endParaRPr lang="en-US" altLang="en-US" sz="2800" b="1" dirty="0"/>
          </a:p>
          <a:p>
            <a:pPr lvl="1">
              <a:defRPr/>
            </a:pPr>
            <a:r>
              <a:rPr lang="en-US" altLang="en-US" sz="2800" dirty="0"/>
              <a:t>June 3, 2020 – 10 a.m.</a:t>
            </a:r>
          </a:p>
          <a:p>
            <a:pPr lvl="1">
              <a:defRPr/>
            </a:pPr>
            <a:r>
              <a:rPr lang="en-US" altLang="en-US" sz="2800" dirty="0"/>
              <a:t>June 16, 2020 – 1 p.m.</a:t>
            </a:r>
          </a:p>
          <a:p>
            <a:pPr lvl="1">
              <a:defRPr/>
            </a:pPr>
            <a:r>
              <a:rPr lang="en-US" altLang="en-US" sz="2800" dirty="0">
                <a:solidFill>
                  <a:srgbClr val="FF0000"/>
                </a:solidFill>
              </a:rPr>
              <a:t>July 1, 2020 – CANCELED</a:t>
            </a:r>
          </a:p>
          <a:p>
            <a:pPr lvl="1">
              <a:defRPr/>
            </a:pPr>
            <a:r>
              <a:rPr lang="en-US" altLang="en-US" sz="2800" dirty="0"/>
              <a:t>July 9, 2020 – 1 p.m.</a:t>
            </a:r>
          </a:p>
          <a:p>
            <a:pPr lvl="1">
              <a:defRPr/>
            </a:pPr>
            <a:r>
              <a:rPr lang="en-US" altLang="en-US" sz="2800" dirty="0"/>
              <a:t>July 20, 2020 – 2 p.m.</a:t>
            </a:r>
          </a:p>
          <a:p>
            <a:pPr lvl="1">
              <a:defRPr/>
            </a:pPr>
            <a:r>
              <a:rPr lang="en-US" altLang="en-US" sz="2800" dirty="0"/>
              <a:t>August 5, 2020 – 10 a.m.</a:t>
            </a:r>
          </a:p>
        </p:txBody>
      </p:sp>
    </p:spTree>
    <p:extLst>
      <p:ext uri="{BB962C8B-B14F-4D97-AF65-F5344CB8AC3E}">
        <p14:creationId xmlns:p14="http://schemas.microsoft.com/office/powerpoint/2010/main" val="1139743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2272081"/>
            <a:ext cx="10515600" cy="2733675"/>
          </a:xfrm>
        </p:spPr>
        <p:txBody>
          <a:bodyPr/>
          <a:lstStyle/>
          <a:p>
            <a:r>
              <a:rPr lang="en-US" dirty="0"/>
              <a:t>UF Health COVID-19 Screening</a:t>
            </a:r>
          </a:p>
        </p:txBody>
      </p:sp>
    </p:spTree>
    <p:extLst>
      <p:ext uri="{BB962C8B-B14F-4D97-AF65-F5344CB8AC3E}">
        <p14:creationId xmlns:p14="http://schemas.microsoft.com/office/powerpoint/2010/main" val="1287047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71" y="365125"/>
            <a:ext cx="10707029" cy="1325563"/>
          </a:xfrm>
        </p:spPr>
        <p:txBody>
          <a:bodyPr anchor="b">
            <a:normAutofit/>
          </a:bodyPr>
          <a:lstStyle/>
          <a:p>
            <a:r>
              <a:rPr lang="en-US" sz="3600" dirty="0">
                <a:solidFill>
                  <a:srgbClr val="FF6600"/>
                </a:solidFill>
                <a:latin typeface="Century Schoolbook" panose="02040604050505020304" pitchFamily="18" charset="0"/>
              </a:rPr>
              <a:t>Return to Work Process- Employee Experience</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Content Placeholder 5">
            <a:extLst>
              <a:ext uri="{FF2B5EF4-FFF2-40B4-BE49-F238E27FC236}">
                <a16:creationId xmlns:a16="http://schemas.microsoft.com/office/drawing/2014/main" id="{06C9C4AE-0CBE-4AAC-9A1A-57DB9C22D77A}"/>
              </a:ext>
            </a:extLst>
          </p:cNvPr>
          <p:cNvSpPr>
            <a:spLocks noGrp="1"/>
          </p:cNvSpPr>
          <p:nvPr>
            <p:ph idx="1"/>
          </p:nvPr>
        </p:nvSpPr>
        <p:spPr/>
        <p:txBody>
          <a:bodyPr/>
          <a:lstStyle/>
          <a:p>
            <a:r>
              <a:rPr lang="en-US" dirty="0"/>
              <a:t>Step 1: Email from college/unit HR</a:t>
            </a:r>
          </a:p>
          <a:p>
            <a:r>
              <a:rPr lang="en-US" dirty="0"/>
              <a:t>Step 2: Email from UFHR</a:t>
            </a:r>
          </a:p>
          <a:p>
            <a:r>
              <a:rPr lang="en-US" dirty="0"/>
              <a:t>Step 3: Online UF Health COVID-19 Questionnaire</a:t>
            </a:r>
          </a:p>
          <a:p>
            <a:r>
              <a:rPr lang="en-US" dirty="0"/>
              <a:t>Step 4: Schedule COVID-19 swab test</a:t>
            </a:r>
          </a:p>
          <a:p>
            <a:r>
              <a:rPr lang="en-US" dirty="0"/>
              <a:t>Step 5: Await results</a:t>
            </a:r>
          </a:p>
          <a:p>
            <a:r>
              <a:rPr lang="en-US" dirty="0"/>
              <a:t>Step 6: Email from college/unit HR with instructions on when to return to on-campus location.</a:t>
            </a:r>
          </a:p>
        </p:txBody>
      </p:sp>
    </p:spTree>
    <p:extLst>
      <p:ext uri="{BB962C8B-B14F-4D97-AF65-F5344CB8AC3E}">
        <p14:creationId xmlns:p14="http://schemas.microsoft.com/office/powerpoint/2010/main" val="350919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12656E-E728-469D-B90F-D327D9999318}"/>
              </a:ext>
            </a:extLst>
          </p:cNvPr>
          <p:cNvPicPr>
            <a:picLocks noChangeAspect="1"/>
          </p:cNvPicPr>
          <p:nvPr/>
        </p:nvPicPr>
        <p:blipFill>
          <a:blip r:embed="rId3"/>
          <a:stretch>
            <a:fillRect/>
          </a:stretch>
        </p:blipFill>
        <p:spPr>
          <a:xfrm>
            <a:off x="903866" y="258618"/>
            <a:ext cx="5192134" cy="6858000"/>
          </a:xfrm>
          <a:prstGeom prst="rect">
            <a:avLst/>
          </a:prstGeom>
        </p:spPr>
      </p:pic>
      <p:sp>
        <p:nvSpPr>
          <p:cNvPr id="5" name="TextBox 4">
            <a:extLst>
              <a:ext uri="{FF2B5EF4-FFF2-40B4-BE49-F238E27FC236}">
                <a16:creationId xmlns:a16="http://schemas.microsoft.com/office/drawing/2014/main" id="{1B492A72-A2B8-488F-914B-4D3E32F9C6C5}"/>
              </a:ext>
            </a:extLst>
          </p:cNvPr>
          <p:cNvSpPr txBox="1"/>
          <p:nvPr/>
        </p:nvSpPr>
        <p:spPr>
          <a:xfrm>
            <a:off x="6739206" y="2413337"/>
            <a:ext cx="4353667" cy="1015663"/>
          </a:xfrm>
          <a:prstGeom prst="rect">
            <a:avLst/>
          </a:prstGeom>
          <a:noFill/>
        </p:spPr>
        <p:txBody>
          <a:bodyPr wrap="square" rtlCol="0">
            <a:spAutoFit/>
          </a:bodyPr>
          <a:lstStyle/>
          <a:p>
            <a:r>
              <a:rPr lang="en-US" sz="2000" dirty="0"/>
              <a:t>Employees will receive an email from UFHR to login and complete the screening questionnaire.</a:t>
            </a:r>
          </a:p>
        </p:txBody>
      </p:sp>
    </p:spTree>
    <p:extLst>
      <p:ext uri="{BB962C8B-B14F-4D97-AF65-F5344CB8AC3E}">
        <p14:creationId xmlns:p14="http://schemas.microsoft.com/office/powerpoint/2010/main" val="1943487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4333"/>
            <a:ext cx="10515600" cy="4102630"/>
          </a:xfrm>
        </p:spPr>
        <p:txBody>
          <a:bodyPr/>
          <a:lstStyle/>
          <a:p>
            <a:pPr marL="0" indent="0">
              <a:buNone/>
            </a:pPr>
            <a:endParaRPr lang="en-US" altLang="en-US"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a:xfrm>
            <a:off x="838199" y="365125"/>
            <a:ext cx="10315575" cy="1325563"/>
          </a:xfrm>
        </p:spPr>
        <p:txBody>
          <a:bodyPr anchor="b">
            <a:normAutofit/>
          </a:bodyPr>
          <a:lstStyle/>
          <a:p>
            <a:r>
              <a:rPr lang="en-US" sz="4000" dirty="0" err="1">
                <a:solidFill>
                  <a:srgbClr val="FF6600"/>
                </a:solidFill>
                <a:latin typeface="Century Schoolbook" panose="02040604050505020304" pitchFamily="18" charset="0"/>
              </a:rPr>
              <a:t>One.UF</a:t>
            </a:r>
            <a:r>
              <a:rPr lang="en-US" sz="4000" dirty="0">
                <a:solidFill>
                  <a:srgbClr val="FF6600"/>
                </a:solidFill>
                <a:latin typeface="Century Schoolbook" panose="02040604050505020304" pitchFamily="18" charset="0"/>
              </a:rPr>
              <a:t> – UF Health COVID-19 Screening</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9" name="Picture 8">
            <a:extLst>
              <a:ext uri="{FF2B5EF4-FFF2-40B4-BE49-F238E27FC236}">
                <a16:creationId xmlns:a16="http://schemas.microsoft.com/office/drawing/2014/main" id="{352BBB35-1148-4757-9BC8-4F5256BD767F}"/>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4771" y="2887449"/>
            <a:ext cx="4645439" cy="2832314"/>
          </a:xfrm>
          <a:prstGeom prst="rect">
            <a:avLst/>
          </a:prstGeom>
          <a:noFill/>
          <a:ln>
            <a:noFill/>
          </a:ln>
        </p:spPr>
      </p:pic>
      <p:sp>
        <p:nvSpPr>
          <p:cNvPr id="13" name="TextBox 12">
            <a:extLst>
              <a:ext uri="{FF2B5EF4-FFF2-40B4-BE49-F238E27FC236}">
                <a16:creationId xmlns:a16="http://schemas.microsoft.com/office/drawing/2014/main" id="{2F967C86-FEA0-468D-BBB6-65F6E9B224E8}"/>
              </a:ext>
            </a:extLst>
          </p:cNvPr>
          <p:cNvSpPr txBox="1"/>
          <p:nvPr/>
        </p:nvSpPr>
        <p:spPr>
          <a:xfrm>
            <a:off x="5858514" y="1605710"/>
            <a:ext cx="5778164" cy="1077218"/>
          </a:xfrm>
          <a:prstGeom prst="rect">
            <a:avLst/>
          </a:prstGeom>
          <a:noFill/>
        </p:spPr>
        <p:txBody>
          <a:bodyPr wrap="square" rtlCol="0">
            <a:spAutoFit/>
          </a:bodyPr>
          <a:lstStyle/>
          <a:p>
            <a:endParaRPr lang="en-US" sz="1600" dirty="0"/>
          </a:p>
          <a:p>
            <a:r>
              <a:rPr lang="en-US" sz="1600" dirty="0">
                <a:solidFill>
                  <a:schemeClr val="accent2"/>
                </a:solidFill>
              </a:rPr>
              <a:t>NOTE</a:t>
            </a:r>
            <a:r>
              <a:rPr lang="en-US" sz="1600" dirty="0"/>
              <a:t>: If an employee who has not received the email from UFHR attempts to open the screening questionnaire they will see the following:</a:t>
            </a:r>
          </a:p>
        </p:txBody>
      </p:sp>
      <p:sp>
        <p:nvSpPr>
          <p:cNvPr id="14" name="Rectangle 13">
            <a:extLst>
              <a:ext uri="{FF2B5EF4-FFF2-40B4-BE49-F238E27FC236}">
                <a16:creationId xmlns:a16="http://schemas.microsoft.com/office/drawing/2014/main" id="{CBD5FA98-B375-442F-9363-AF6BF88D7CAC}"/>
              </a:ext>
            </a:extLst>
          </p:cNvPr>
          <p:cNvSpPr/>
          <p:nvPr/>
        </p:nvSpPr>
        <p:spPr>
          <a:xfrm>
            <a:off x="7200900" y="3883419"/>
            <a:ext cx="2305050" cy="333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E4B5585-D6E1-4277-9E57-815637FB1ABA}"/>
              </a:ext>
            </a:extLst>
          </p:cNvPr>
          <p:cNvPicPr>
            <a:picLocks noChangeAspect="1"/>
          </p:cNvPicPr>
          <p:nvPr/>
        </p:nvPicPr>
        <p:blipFill>
          <a:blip r:embed="rId6"/>
          <a:stretch>
            <a:fillRect/>
          </a:stretch>
        </p:blipFill>
        <p:spPr>
          <a:xfrm>
            <a:off x="5919786" y="2846111"/>
            <a:ext cx="6163590" cy="3218967"/>
          </a:xfrm>
          <a:prstGeom prst="rect">
            <a:avLst/>
          </a:prstGeom>
        </p:spPr>
      </p:pic>
      <p:sp>
        <p:nvSpPr>
          <p:cNvPr id="16" name="TextBox 15">
            <a:extLst>
              <a:ext uri="{FF2B5EF4-FFF2-40B4-BE49-F238E27FC236}">
                <a16:creationId xmlns:a16="http://schemas.microsoft.com/office/drawing/2014/main" id="{EC3770BB-57E3-4296-B594-E66ECF33AA9D}"/>
              </a:ext>
            </a:extLst>
          </p:cNvPr>
          <p:cNvSpPr txBox="1"/>
          <p:nvPr/>
        </p:nvSpPr>
        <p:spPr>
          <a:xfrm>
            <a:off x="555322" y="1866966"/>
            <a:ext cx="4573616" cy="1077218"/>
          </a:xfrm>
          <a:prstGeom prst="rect">
            <a:avLst/>
          </a:prstGeom>
          <a:noFill/>
        </p:spPr>
        <p:txBody>
          <a:bodyPr wrap="square" rtlCol="0">
            <a:spAutoFit/>
          </a:bodyPr>
          <a:lstStyle/>
          <a:p>
            <a:r>
              <a:rPr lang="en-US" sz="1600" dirty="0"/>
              <a:t>Once employee's login to One.UF with their gatorlink credentials they will see the UF Health COVID-19 Screening and click Open Screening Questionnaire.</a:t>
            </a:r>
          </a:p>
          <a:p>
            <a:endParaRPr lang="en-US" sz="1600" dirty="0"/>
          </a:p>
        </p:txBody>
      </p:sp>
      <p:sp>
        <p:nvSpPr>
          <p:cNvPr id="4" name="Rectangle 3">
            <a:extLst>
              <a:ext uri="{FF2B5EF4-FFF2-40B4-BE49-F238E27FC236}">
                <a16:creationId xmlns:a16="http://schemas.microsoft.com/office/drawing/2014/main" id="{91F9A490-DBC5-4DA9-8B05-835C9FDB8EC8}"/>
              </a:ext>
            </a:extLst>
          </p:cNvPr>
          <p:cNvSpPr/>
          <p:nvPr/>
        </p:nvSpPr>
        <p:spPr>
          <a:xfrm>
            <a:off x="738131" y="5227782"/>
            <a:ext cx="2993360" cy="3325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30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61DF5F-5D30-4B92-B40B-6BEEC5626ABC}"/>
              </a:ext>
            </a:extLst>
          </p:cNvPr>
          <p:cNvPicPr>
            <a:picLocks noChangeAspect="1"/>
          </p:cNvPicPr>
          <p:nvPr/>
        </p:nvPicPr>
        <p:blipFill>
          <a:blip r:embed="rId3"/>
          <a:stretch>
            <a:fillRect/>
          </a:stretch>
        </p:blipFill>
        <p:spPr>
          <a:xfrm>
            <a:off x="1017462" y="84757"/>
            <a:ext cx="4346825" cy="6773243"/>
          </a:xfrm>
          <a:prstGeom prst="rect">
            <a:avLst/>
          </a:prstGeom>
        </p:spPr>
      </p:pic>
      <p:sp>
        <p:nvSpPr>
          <p:cNvPr id="5" name="TextBox 4">
            <a:extLst>
              <a:ext uri="{FF2B5EF4-FFF2-40B4-BE49-F238E27FC236}">
                <a16:creationId xmlns:a16="http://schemas.microsoft.com/office/drawing/2014/main" id="{A778F676-294D-47C6-AE59-EED2312A3EEC}"/>
              </a:ext>
            </a:extLst>
          </p:cNvPr>
          <p:cNvSpPr txBox="1"/>
          <p:nvPr/>
        </p:nvSpPr>
        <p:spPr>
          <a:xfrm>
            <a:off x="6096000" y="2127845"/>
            <a:ext cx="4105275" cy="2031325"/>
          </a:xfrm>
          <a:prstGeom prst="rect">
            <a:avLst/>
          </a:prstGeom>
          <a:noFill/>
        </p:spPr>
        <p:txBody>
          <a:bodyPr wrap="square" rtlCol="0">
            <a:spAutoFit/>
          </a:bodyPr>
          <a:lstStyle/>
          <a:p>
            <a:r>
              <a:rPr lang="en-US" dirty="0"/>
              <a:t>Employees will complete a brief questionnaire identifying if they have symptoms related to COVID-19.</a:t>
            </a:r>
          </a:p>
          <a:p>
            <a:endParaRPr lang="en-US" dirty="0"/>
          </a:p>
          <a:p>
            <a:r>
              <a:rPr lang="en-US" dirty="0"/>
              <a:t>Upon completing the questionnaire, the employee experience will differ based on answers.</a:t>
            </a:r>
          </a:p>
        </p:txBody>
      </p:sp>
    </p:spTree>
    <p:extLst>
      <p:ext uri="{BB962C8B-B14F-4D97-AF65-F5344CB8AC3E}">
        <p14:creationId xmlns:p14="http://schemas.microsoft.com/office/powerpoint/2010/main" val="248236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0F115-DE5C-4D5C-ABCC-E91EEF50380D}"/>
              </a:ext>
            </a:extLst>
          </p:cNvPr>
          <p:cNvPicPr/>
          <p:nvPr/>
        </p:nvPicPr>
        <p:blipFill>
          <a:blip r:embed="rId3"/>
          <a:stretch>
            <a:fillRect/>
          </a:stretch>
        </p:blipFill>
        <p:spPr>
          <a:xfrm>
            <a:off x="1076325" y="104775"/>
            <a:ext cx="4619625" cy="6753225"/>
          </a:xfrm>
          <a:prstGeom prst="rect">
            <a:avLst/>
          </a:prstGeom>
        </p:spPr>
      </p:pic>
      <p:sp>
        <p:nvSpPr>
          <p:cNvPr id="5" name="TextBox 4">
            <a:extLst>
              <a:ext uri="{FF2B5EF4-FFF2-40B4-BE49-F238E27FC236}">
                <a16:creationId xmlns:a16="http://schemas.microsoft.com/office/drawing/2014/main" id="{3F0C3B43-649B-481B-ACA7-5EFBB93B3BF1}"/>
              </a:ext>
            </a:extLst>
          </p:cNvPr>
          <p:cNvSpPr txBox="1"/>
          <p:nvPr/>
        </p:nvSpPr>
        <p:spPr>
          <a:xfrm>
            <a:off x="6096000" y="85725"/>
            <a:ext cx="4514850" cy="646331"/>
          </a:xfrm>
          <a:prstGeom prst="rect">
            <a:avLst/>
          </a:prstGeom>
          <a:noFill/>
        </p:spPr>
        <p:txBody>
          <a:bodyPr wrap="square" rtlCol="0">
            <a:spAutoFit/>
          </a:bodyPr>
          <a:lstStyle/>
          <a:p>
            <a:r>
              <a:rPr lang="en-US" b="1" dirty="0">
                <a:solidFill>
                  <a:schemeClr val="accent2"/>
                </a:solidFill>
              </a:rPr>
              <a:t>Questionnaire answers indicate symptoms of COVID-19</a:t>
            </a:r>
          </a:p>
        </p:txBody>
      </p:sp>
      <p:sp>
        <p:nvSpPr>
          <p:cNvPr id="6" name="TextBox 5">
            <a:extLst>
              <a:ext uri="{FF2B5EF4-FFF2-40B4-BE49-F238E27FC236}">
                <a16:creationId xmlns:a16="http://schemas.microsoft.com/office/drawing/2014/main" id="{B69C9221-AE6D-4387-81DD-C3A3B0AB7B08}"/>
              </a:ext>
            </a:extLst>
          </p:cNvPr>
          <p:cNvSpPr txBox="1"/>
          <p:nvPr/>
        </p:nvSpPr>
        <p:spPr>
          <a:xfrm>
            <a:off x="6096000" y="676811"/>
            <a:ext cx="4619625" cy="1077218"/>
          </a:xfrm>
          <a:prstGeom prst="rect">
            <a:avLst/>
          </a:prstGeom>
          <a:noFill/>
        </p:spPr>
        <p:txBody>
          <a:bodyPr wrap="square" rtlCol="0">
            <a:spAutoFit/>
          </a:bodyPr>
          <a:lstStyle/>
          <a:p>
            <a:r>
              <a:rPr lang="en-US" sz="1600" dirty="0"/>
              <a:t>Symptomatic employees will be shown this screen and given the opportunity to update their phone number.</a:t>
            </a:r>
          </a:p>
          <a:p>
            <a:r>
              <a:rPr lang="en-US" sz="1600" dirty="0">
                <a:solidFill>
                  <a:schemeClr val="accent2"/>
                </a:solidFill>
              </a:rPr>
              <a:t>Once submitted they will see this screen</a:t>
            </a:r>
          </a:p>
        </p:txBody>
      </p:sp>
      <p:pic>
        <p:nvPicPr>
          <p:cNvPr id="7" name="Picture 6">
            <a:extLst>
              <a:ext uri="{FF2B5EF4-FFF2-40B4-BE49-F238E27FC236}">
                <a16:creationId xmlns:a16="http://schemas.microsoft.com/office/drawing/2014/main" id="{12F0CAD8-F2AA-4217-B2F4-48DD49E3B5C5}"/>
              </a:ext>
            </a:extLst>
          </p:cNvPr>
          <p:cNvPicPr/>
          <p:nvPr/>
        </p:nvPicPr>
        <p:blipFill>
          <a:blip r:embed="rId4"/>
          <a:stretch>
            <a:fillRect/>
          </a:stretch>
        </p:blipFill>
        <p:spPr>
          <a:xfrm>
            <a:off x="6022183" y="2011144"/>
            <a:ext cx="4855369" cy="4095750"/>
          </a:xfrm>
          <a:prstGeom prst="rect">
            <a:avLst/>
          </a:prstGeom>
        </p:spPr>
      </p:pic>
      <p:sp>
        <p:nvSpPr>
          <p:cNvPr id="8" name="Rectangle 7">
            <a:extLst>
              <a:ext uri="{FF2B5EF4-FFF2-40B4-BE49-F238E27FC236}">
                <a16:creationId xmlns:a16="http://schemas.microsoft.com/office/drawing/2014/main" id="{A969534B-D799-4443-ACF1-00AA1D1F030A}"/>
              </a:ext>
            </a:extLst>
          </p:cNvPr>
          <p:cNvSpPr/>
          <p:nvPr/>
        </p:nvSpPr>
        <p:spPr>
          <a:xfrm>
            <a:off x="6659418" y="3777673"/>
            <a:ext cx="3620655" cy="3786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80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A1FB216-A2DB-4F0C-8189-BCC8E2C38878}"/>
              </a:ext>
            </a:extLst>
          </p:cNvPr>
          <p:cNvSpPr txBox="1"/>
          <p:nvPr/>
        </p:nvSpPr>
        <p:spPr>
          <a:xfrm>
            <a:off x="4533899" y="93959"/>
            <a:ext cx="6838951" cy="400110"/>
          </a:xfrm>
          <a:prstGeom prst="rect">
            <a:avLst/>
          </a:prstGeom>
          <a:noFill/>
        </p:spPr>
        <p:txBody>
          <a:bodyPr wrap="square" rtlCol="0">
            <a:spAutoFit/>
          </a:bodyPr>
          <a:lstStyle/>
          <a:p>
            <a:r>
              <a:rPr lang="en-US" sz="2000" b="1" dirty="0">
                <a:solidFill>
                  <a:schemeClr val="accent2"/>
                </a:solidFill>
              </a:rPr>
              <a:t>Questionnaire answers indicate </a:t>
            </a:r>
            <a:r>
              <a:rPr lang="en-US" sz="2000" b="1" u="sng" dirty="0">
                <a:solidFill>
                  <a:schemeClr val="accent2"/>
                </a:solidFill>
              </a:rPr>
              <a:t>NO</a:t>
            </a:r>
            <a:r>
              <a:rPr lang="en-US" sz="2000" b="1" dirty="0">
                <a:solidFill>
                  <a:schemeClr val="accent2"/>
                </a:solidFill>
              </a:rPr>
              <a:t> symptoms of COVID-19</a:t>
            </a:r>
          </a:p>
        </p:txBody>
      </p:sp>
      <p:pic>
        <p:nvPicPr>
          <p:cNvPr id="10" name="Picture 9">
            <a:extLst>
              <a:ext uri="{FF2B5EF4-FFF2-40B4-BE49-F238E27FC236}">
                <a16:creationId xmlns:a16="http://schemas.microsoft.com/office/drawing/2014/main" id="{B5DCC34B-7273-4398-B181-92BCBAF38499}"/>
              </a:ext>
            </a:extLst>
          </p:cNvPr>
          <p:cNvPicPr/>
          <p:nvPr/>
        </p:nvPicPr>
        <p:blipFill>
          <a:blip r:embed="rId2"/>
          <a:stretch>
            <a:fillRect/>
          </a:stretch>
        </p:blipFill>
        <p:spPr>
          <a:xfrm>
            <a:off x="4479884" y="802763"/>
            <a:ext cx="3609975" cy="2945388"/>
          </a:xfrm>
          <a:prstGeom prst="rect">
            <a:avLst/>
          </a:prstGeom>
        </p:spPr>
      </p:pic>
      <p:pic>
        <p:nvPicPr>
          <p:cNvPr id="11" name="Picture 10">
            <a:extLst>
              <a:ext uri="{FF2B5EF4-FFF2-40B4-BE49-F238E27FC236}">
                <a16:creationId xmlns:a16="http://schemas.microsoft.com/office/drawing/2014/main" id="{129E1477-86DE-4A6D-B1AD-45D89431C063}"/>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09871" y="835997"/>
            <a:ext cx="3757366" cy="2935604"/>
          </a:xfrm>
          <a:prstGeom prst="rect">
            <a:avLst/>
          </a:prstGeom>
          <a:noFill/>
          <a:ln>
            <a:noFill/>
          </a:ln>
        </p:spPr>
      </p:pic>
      <p:sp>
        <p:nvSpPr>
          <p:cNvPr id="12" name="TextBox 11">
            <a:extLst>
              <a:ext uri="{FF2B5EF4-FFF2-40B4-BE49-F238E27FC236}">
                <a16:creationId xmlns:a16="http://schemas.microsoft.com/office/drawing/2014/main" id="{267092C7-8CEE-4F46-8F0A-06FFE3783B50}"/>
              </a:ext>
            </a:extLst>
          </p:cNvPr>
          <p:cNvSpPr txBox="1"/>
          <p:nvPr/>
        </p:nvSpPr>
        <p:spPr>
          <a:xfrm>
            <a:off x="4533899" y="494069"/>
            <a:ext cx="2771775" cy="369332"/>
          </a:xfrm>
          <a:prstGeom prst="rect">
            <a:avLst/>
          </a:prstGeom>
          <a:noFill/>
        </p:spPr>
        <p:txBody>
          <a:bodyPr wrap="square" rtlCol="0">
            <a:spAutoFit/>
          </a:bodyPr>
          <a:lstStyle/>
          <a:p>
            <a:r>
              <a:rPr lang="en-US" dirty="0">
                <a:solidFill>
                  <a:srgbClr val="002060"/>
                </a:solidFill>
              </a:rPr>
              <a:t>Scheduled online</a:t>
            </a:r>
          </a:p>
        </p:txBody>
      </p:sp>
      <p:sp>
        <p:nvSpPr>
          <p:cNvPr id="13" name="TextBox 12">
            <a:extLst>
              <a:ext uri="{FF2B5EF4-FFF2-40B4-BE49-F238E27FC236}">
                <a16:creationId xmlns:a16="http://schemas.microsoft.com/office/drawing/2014/main" id="{0C0AB9D5-26A5-4340-BAB1-143A9CBB2553}"/>
              </a:ext>
            </a:extLst>
          </p:cNvPr>
          <p:cNvSpPr txBox="1"/>
          <p:nvPr/>
        </p:nvSpPr>
        <p:spPr>
          <a:xfrm>
            <a:off x="8612167" y="470832"/>
            <a:ext cx="3152775" cy="369332"/>
          </a:xfrm>
          <a:prstGeom prst="rect">
            <a:avLst/>
          </a:prstGeom>
          <a:noFill/>
        </p:spPr>
        <p:txBody>
          <a:bodyPr wrap="square" rtlCol="0">
            <a:spAutoFit/>
          </a:bodyPr>
          <a:lstStyle/>
          <a:p>
            <a:r>
              <a:rPr lang="en-US" dirty="0">
                <a:solidFill>
                  <a:srgbClr val="002060"/>
                </a:solidFill>
              </a:rPr>
              <a:t>Requested call for scheduling</a:t>
            </a:r>
          </a:p>
        </p:txBody>
      </p:sp>
      <p:pic>
        <p:nvPicPr>
          <p:cNvPr id="14" name="Picture 13">
            <a:extLst>
              <a:ext uri="{FF2B5EF4-FFF2-40B4-BE49-F238E27FC236}">
                <a16:creationId xmlns:a16="http://schemas.microsoft.com/office/drawing/2014/main" id="{44ECFA11-8814-43BA-A1D3-7C169C68A274}"/>
              </a:ext>
            </a:extLst>
          </p:cNvPr>
          <p:cNvPicPr>
            <a:picLocks noChangeAspect="1"/>
          </p:cNvPicPr>
          <p:nvPr/>
        </p:nvPicPr>
        <p:blipFill>
          <a:blip r:embed="rId5"/>
          <a:stretch>
            <a:fillRect/>
          </a:stretch>
        </p:blipFill>
        <p:spPr>
          <a:xfrm>
            <a:off x="6350166" y="3736647"/>
            <a:ext cx="3568371" cy="2418944"/>
          </a:xfrm>
          <a:prstGeom prst="rect">
            <a:avLst/>
          </a:prstGeom>
        </p:spPr>
      </p:pic>
      <p:sp>
        <p:nvSpPr>
          <p:cNvPr id="15" name="TextBox 14">
            <a:extLst>
              <a:ext uri="{FF2B5EF4-FFF2-40B4-BE49-F238E27FC236}">
                <a16:creationId xmlns:a16="http://schemas.microsoft.com/office/drawing/2014/main" id="{738DCFD1-2320-4507-BB4C-B80012518A7A}"/>
              </a:ext>
            </a:extLst>
          </p:cNvPr>
          <p:cNvSpPr txBox="1"/>
          <p:nvPr/>
        </p:nvSpPr>
        <p:spPr>
          <a:xfrm>
            <a:off x="7439025" y="3378819"/>
            <a:ext cx="2085975" cy="369332"/>
          </a:xfrm>
          <a:prstGeom prst="rect">
            <a:avLst/>
          </a:prstGeom>
          <a:noFill/>
        </p:spPr>
        <p:txBody>
          <a:bodyPr wrap="square" rtlCol="0">
            <a:spAutoFit/>
          </a:bodyPr>
          <a:lstStyle/>
          <a:p>
            <a:r>
              <a:rPr lang="en-US" dirty="0">
                <a:solidFill>
                  <a:srgbClr val="002060"/>
                </a:solidFill>
              </a:rPr>
              <a:t>Opted-Out</a:t>
            </a:r>
          </a:p>
        </p:txBody>
      </p:sp>
      <p:pic>
        <p:nvPicPr>
          <p:cNvPr id="5" name="Content Placeholder 4">
            <a:extLst>
              <a:ext uri="{FF2B5EF4-FFF2-40B4-BE49-F238E27FC236}">
                <a16:creationId xmlns:a16="http://schemas.microsoft.com/office/drawing/2014/main" id="{BF4C86AA-E054-47B2-AC54-915BC90A8D6C}"/>
              </a:ext>
            </a:extLst>
          </p:cNvPr>
          <p:cNvPicPr>
            <a:picLocks noGrp="1" noChangeAspect="1"/>
          </p:cNvPicPr>
          <p:nvPr>
            <p:ph idx="1"/>
          </p:nvPr>
        </p:nvPicPr>
        <p:blipFill>
          <a:blip r:embed="rId6"/>
          <a:stretch>
            <a:fillRect/>
          </a:stretch>
        </p:blipFill>
        <p:spPr>
          <a:xfrm>
            <a:off x="878064" y="114033"/>
            <a:ext cx="3531171" cy="6676001"/>
          </a:xfrm>
          <a:prstGeom prst="rect">
            <a:avLst/>
          </a:prstGeom>
        </p:spPr>
      </p:pic>
    </p:spTree>
    <p:extLst>
      <p:ext uri="{BB962C8B-B14F-4D97-AF65-F5344CB8AC3E}">
        <p14:creationId xmlns:p14="http://schemas.microsoft.com/office/powerpoint/2010/main" val="3643511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26279</TotalTime>
  <Words>1358</Words>
  <Application>Microsoft Office PowerPoint</Application>
  <PresentationFormat>Widescreen</PresentationFormat>
  <Paragraphs>155</Paragraphs>
  <Slides>24</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Bookman Old Style</vt:lpstr>
      <vt:lpstr>Calibri</vt:lpstr>
      <vt:lpstr>Century Gothic</vt:lpstr>
      <vt:lpstr>Century Schoolbook</vt:lpstr>
      <vt:lpstr>Tw Cen MT</vt:lpstr>
      <vt:lpstr>Wingdings</vt:lpstr>
      <vt:lpstr>Office Theme</vt:lpstr>
      <vt:lpstr>1_Office Theme</vt:lpstr>
      <vt:lpstr>2_Office Theme</vt:lpstr>
      <vt:lpstr>HR Forum</vt:lpstr>
      <vt:lpstr>Today’s Agenda Items</vt:lpstr>
      <vt:lpstr>UF Health COVID-19 Screening</vt:lpstr>
      <vt:lpstr>Return to Work Process- Employee Experience</vt:lpstr>
      <vt:lpstr>PowerPoint Presentation</vt:lpstr>
      <vt:lpstr>One.UF – UF Health COVID-19 Screening</vt:lpstr>
      <vt:lpstr>PowerPoint Presentation</vt:lpstr>
      <vt:lpstr>PowerPoint Presentation</vt:lpstr>
      <vt:lpstr>PowerPoint Presentation</vt:lpstr>
      <vt:lpstr>PowerPoint Presentation</vt:lpstr>
      <vt:lpstr>Employee Relations</vt:lpstr>
      <vt:lpstr>COVID-19: Return to the Workplace Policy</vt:lpstr>
      <vt:lpstr>COVID-19: Return to the Workplace Policy</vt:lpstr>
      <vt:lpstr>COVID-19: Return to the Workplace Policy</vt:lpstr>
      <vt:lpstr>COVID-19: Return to the Workplace Policy</vt:lpstr>
      <vt:lpstr>COVID-19: Return to the Workplace Policy</vt:lpstr>
      <vt:lpstr>COVID-19: Return to the Workplace Policy</vt:lpstr>
      <vt:lpstr>COVID-19: Return to the Workplace Policy</vt:lpstr>
      <vt:lpstr>COVID-19: Return to the Workplace Policy</vt:lpstr>
      <vt:lpstr>Employment Operations &amp; Records</vt:lpstr>
      <vt:lpstr>Two-Factor Authentication Updates</vt:lpstr>
      <vt:lpstr>Two-Factor Authentication Updates</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Wuertz,Amber D</cp:lastModifiedBy>
  <cp:revision>389</cp:revision>
  <cp:lastPrinted>2020-02-05T12:54:08Z</cp:lastPrinted>
  <dcterms:created xsi:type="dcterms:W3CDTF">2017-01-03T16:22:19Z</dcterms:created>
  <dcterms:modified xsi:type="dcterms:W3CDTF">2020-05-20T19:57:59Z</dcterms:modified>
</cp:coreProperties>
</file>