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2" r:id="rId3"/>
  </p:sldMasterIdLst>
  <p:notesMasterIdLst>
    <p:notesMasterId r:id="rId36"/>
  </p:notesMasterIdLst>
  <p:sldIdLst>
    <p:sldId id="278" r:id="rId4"/>
    <p:sldId id="261" r:id="rId5"/>
    <p:sldId id="399" r:id="rId6"/>
    <p:sldId id="378" r:id="rId7"/>
    <p:sldId id="377" r:id="rId8"/>
    <p:sldId id="410" r:id="rId9"/>
    <p:sldId id="400" r:id="rId10"/>
    <p:sldId id="395" r:id="rId11"/>
    <p:sldId id="279" r:id="rId12"/>
    <p:sldId id="394" r:id="rId13"/>
    <p:sldId id="384" r:id="rId14"/>
    <p:sldId id="392" r:id="rId15"/>
    <p:sldId id="391" r:id="rId16"/>
    <p:sldId id="385" r:id="rId17"/>
    <p:sldId id="370" r:id="rId18"/>
    <p:sldId id="388" r:id="rId19"/>
    <p:sldId id="387" r:id="rId20"/>
    <p:sldId id="390" r:id="rId21"/>
    <p:sldId id="393" r:id="rId22"/>
    <p:sldId id="383" r:id="rId23"/>
    <p:sldId id="277" r:id="rId24"/>
    <p:sldId id="285" r:id="rId25"/>
    <p:sldId id="286" r:id="rId26"/>
    <p:sldId id="287" r:id="rId27"/>
    <p:sldId id="265" r:id="rId28"/>
    <p:sldId id="289" r:id="rId29"/>
    <p:sldId id="270" r:id="rId30"/>
    <p:sldId id="276" r:id="rId31"/>
    <p:sldId id="411" r:id="rId32"/>
    <p:sldId id="263" r:id="rId33"/>
    <p:sldId id="316" r:id="rId34"/>
    <p:sldId id="317" r:id="rId35"/>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70" autoAdjust="0"/>
    <p:restoredTop sz="85562" autoAdjust="0"/>
  </p:normalViewPr>
  <p:slideViewPr>
    <p:cSldViewPr snapToGrid="0">
      <p:cViewPr varScale="1">
        <p:scale>
          <a:sx n="57" d="100"/>
          <a:sy n="57" d="100"/>
        </p:scale>
        <p:origin x="520" y="2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5/6/2020</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13</a:t>
            </a:fld>
            <a:endParaRPr lang="en-US" dirty="0"/>
          </a:p>
        </p:txBody>
      </p:sp>
    </p:spTree>
    <p:extLst>
      <p:ext uri="{BB962C8B-B14F-4D97-AF65-F5344CB8AC3E}">
        <p14:creationId xmlns:p14="http://schemas.microsoft.com/office/powerpoint/2010/main" val="153948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14</a:t>
            </a:fld>
            <a:endParaRPr lang="en-US" dirty="0"/>
          </a:p>
        </p:txBody>
      </p:sp>
    </p:spTree>
    <p:extLst>
      <p:ext uri="{BB962C8B-B14F-4D97-AF65-F5344CB8AC3E}">
        <p14:creationId xmlns:p14="http://schemas.microsoft.com/office/powerpoint/2010/main" val="1303977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15</a:t>
            </a:fld>
            <a:endParaRPr lang="en-US" dirty="0"/>
          </a:p>
        </p:txBody>
      </p:sp>
    </p:spTree>
    <p:extLst>
      <p:ext uri="{BB962C8B-B14F-4D97-AF65-F5344CB8AC3E}">
        <p14:creationId xmlns:p14="http://schemas.microsoft.com/office/powerpoint/2010/main" val="369074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20</a:t>
            </a:fld>
            <a:endParaRPr lang="en-US" dirty="0"/>
          </a:p>
        </p:txBody>
      </p:sp>
    </p:spTree>
    <p:extLst>
      <p:ext uri="{BB962C8B-B14F-4D97-AF65-F5344CB8AC3E}">
        <p14:creationId xmlns:p14="http://schemas.microsoft.com/office/powerpoint/2010/main" val="3379475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22</a:t>
            </a:fld>
            <a:endParaRPr lang="en-US"/>
          </a:p>
        </p:txBody>
      </p:sp>
    </p:spTree>
    <p:extLst>
      <p:ext uri="{BB962C8B-B14F-4D97-AF65-F5344CB8AC3E}">
        <p14:creationId xmlns:p14="http://schemas.microsoft.com/office/powerpoint/2010/main" val="1898186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23</a:t>
            </a:fld>
            <a:endParaRPr lang="en-US"/>
          </a:p>
        </p:txBody>
      </p:sp>
    </p:spTree>
    <p:extLst>
      <p:ext uri="{BB962C8B-B14F-4D97-AF65-F5344CB8AC3E}">
        <p14:creationId xmlns:p14="http://schemas.microsoft.com/office/powerpoint/2010/main" val="2277677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24</a:t>
            </a:fld>
            <a:endParaRPr lang="en-US"/>
          </a:p>
        </p:txBody>
      </p:sp>
    </p:spTree>
    <p:extLst>
      <p:ext uri="{BB962C8B-B14F-4D97-AF65-F5344CB8AC3E}">
        <p14:creationId xmlns:p14="http://schemas.microsoft.com/office/powerpoint/2010/main" val="393194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486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88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27</a:t>
            </a:fld>
            <a:endParaRPr lang="en-US"/>
          </a:p>
        </p:txBody>
      </p:sp>
    </p:spTree>
    <p:extLst>
      <p:ext uri="{BB962C8B-B14F-4D97-AF65-F5344CB8AC3E}">
        <p14:creationId xmlns:p14="http://schemas.microsoft.com/office/powerpoint/2010/main" val="330903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498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262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173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672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31</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2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Join your GBAS colleagues to explore the Power of Microsoft Planner. We will start with an overview of the Planner app and discuss how it integrates with many other Microsoft features to improve the efficiency of your workflow. </a:t>
            </a:r>
          </a:p>
          <a:p>
            <a:r>
              <a:rPr lang="en-US" sz="1200" kern="1200" dirty="0">
                <a:solidFill>
                  <a:schemeClr val="tx1"/>
                </a:solidFill>
                <a:latin typeface="+mn-lt"/>
                <a:ea typeface="+mn-ea"/>
                <a:cs typeface="+mn-cs"/>
              </a:rPr>
              <a:t>We will explore the thinking behind several Planners built for Fiscal and HR tasks. Then you will interact with a group to build a practice planner before you select a project or process from your area. Working collectively, your group will build a Planner for your process/project/work and share your thinking with the large group. </a:t>
            </a:r>
          </a:p>
          <a:p>
            <a:r>
              <a:rPr lang="en-US" sz="1200" kern="1200" dirty="0">
                <a:solidFill>
                  <a:schemeClr val="tx1"/>
                </a:solidFill>
                <a:latin typeface="+mn-lt"/>
                <a:ea typeface="+mn-ea"/>
                <a:cs typeface="+mn-cs"/>
              </a:rPr>
              <a:t>If you can attend as a team, you will get a start on ways to organize and manage the work in your area.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20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8</a:t>
            </a:fld>
            <a:endParaRPr lang="en-US"/>
          </a:p>
        </p:txBody>
      </p:sp>
    </p:spTree>
    <p:extLst>
      <p:ext uri="{BB962C8B-B14F-4D97-AF65-F5344CB8AC3E}">
        <p14:creationId xmlns:p14="http://schemas.microsoft.com/office/powerpoint/2010/main" val="4225988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9</a:t>
            </a:fld>
            <a:endParaRPr lang="en-US"/>
          </a:p>
        </p:txBody>
      </p:sp>
    </p:spTree>
    <p:extLst>
      <p:ext uri="{BB962C8B-B14F-4D97-AF65-F5344CB8AC3E}">
        <p14:creationId xmlns:p14="http://schemas.microsoft.com/office/powerpoint/2010/main" val="284827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10</a:t>
            </a:fld>
            <a:endParaRPr lang="en-US" dirty="0"/>
          </a:p>
        </p:txBody>
      </p:sp>
    </p:spTree>
    <p:extLst>
      <p:ext uri="{BB962C8B-B14F-4D97-AF65-F5344CB8AC3E}">
        <p14:creationId xmlns:p14="http://schemas.microsoft.com/office/powerpoint/2010/main" val="3860201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11</a:t>
            </a:fld>
            <a:endParaRPr lang="en-US" dirty="0"/>
          </a:p>
        </p:txBody>
      </p:sp>
    </p:spTree>
    <p:extLst>
      <p:ext uri="{BB962C8B-B14F-4D97-AF65-F5344CB8AC3E}">
        <p14:creationId xmlns:p14="http://schemas.microsoft.com/office/powerpoint/2010/main" val="711193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12</a:t>
            </a:fld>
            <a:endParaRPr lang="en-US" dirty="0"/>
          </a:p>
        </p:txBody>
      </p:sp>
    </p:spTree>
    <p:extLst>
      <p:ext uri="{BB962C8B-B14F-4D97-AF65-F5344CB8AC3E}">
        <p14:creationId xmlns:p14="http://schemas.microsoft.com/office/powerpoint/2010/main" val="276268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372319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1"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58" r:id="rId1"/>
    <p:sldLayoutId id="2147483665"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training.hr.ufl.edu/instructionguides/job_position_actions/creating_org_chart_with_visio.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jlarc.virginia.gov/pdfs/reports/Rpt461.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hyperlink" Target="https://hr.ufl.edu/wp-content/uploads/2018/04/perquisites.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hr.ufl.edu/wp-content/uploads/2020/01/Alternate-Work-Location-Agreement-Form.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BA-CFO-CG-Mgmt@mail.ufl.edu"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HR600Request@ad.ufl.edu" TargetMode="External"/><Relationship Id="rId2" Type="http://schemas.openxmlformats.org/officeDocument/2006/relationships/hyperlink" Target="https://hr.ufl.edu/wp-content/uploads/2018/04/requestaddcomp.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compensation@ufl.ed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benefits.hr.ufl.edu/contact/"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hr.ufl.edu/covid-19/covid-19-retirement-incentive-for-staff/" TargetMode="External"/><Relationship Id="rId4" Type="http://schemas.openxmlformats.org/officeDocument/2006/relationships/hyperlink" Target="mailto:benefits@ufl.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mailto:central-leave@ufl.edu" TargetMode="External"/><Relationship Id="rId5" Type="http://schemas.openxmlformats.org/officeDocument/2006/relationships/hyperlink" Target="http://training.hr.ufl.edu/instructionguides/time&amp;labor/Preparingfor2019FiscalYearLeaveProcesses.pdf" TargetMode="External"/><Relationship Id="rId4" Type="http://schemas.openxmlformats.org/officeDocument/2006/relationships/hyperlink" Target="https://learn-and-grow.hr.ufl.edu/toolkits-resource-cen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learn-and-grow.hr.ufl.edu/keep-growing/"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mailto:gcadwallader@ufl.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teams-titles.hr.ufl.ed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May 6, 2020</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Organizational Charts</a:t>
            </a:r>
          </a:p>
        </p:txBody>
      </p:sp>
      <p:sp>
        <p:nvSpPr>
          <p:cNvPr id="3" name="Content Placeholder 2"/>
          <p:cNvSpPr>
            <a:spLocks noGrp="1"/>
          </p:cNvSpPr>
          <p:nvPr>
            <p:ph idx="1"/>
          </p:nvPr>
        </p:nvSpPr>
        <p:spPr/>
        <p:txBody>
          <a:bodyPr>
            <a:normAutofit/>
          </a:bodyPr>
          <a:lstStyle/>
          <a:p>
            <a:r>
              <a:rPr lang="en-US" dirty="0"/>
              <a:t>Using supervisor information from myUFL, departments can generate organizational charts automatically using various tools such as Visio.</a:t>
            </a:r>
          </a:p>
          <a:p>
            <a:r>
              <a:rPr lang="en-US" dirty="0"/>
              <a:t>Class &amp; Comp has published an instruction guide that provides step by step instructions using Visio and the Staff List with Supervisor Report that is available in Enterprise Reporting.</a:t>
            </a:r>
          </a:p>
          <a:p>
            <a:r>
              <a:rPr lang="en-US" dirty="0"/>
              <a:t>The instruction guide is found at </a:t>
            </a:r>
            <a:r>
              <a:rPr lang="en-US" u="sng" dirty="0">
                <a:hlinkClick r:id="rId3"/>
              </a:rPr>
              <a:t>http://training.hr.ufl.edu/instructionguides/job_position_actions/creating_org_chart_with_visio.pdf</a:t>
            </a: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63796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Organizational Charts</a:t>
            </a:r>
          </a:p>
        </p:txBody>
      </p:sp>
      <p:sp>
        <p:nvSpPr>
          <p:cNvPr id="3" name="Content Placeholder 2"/>
          <p:cNvSpPr>
            <a:spLocks noGrp="1"/>
          </p:cNvSpPr>
          <p:nvPr>
            <p:ph idx="1"/>
          </p:nvPr>
        </p:nvSpPr>
        <p:spPr/>
        <p:txBody>
          <a:bodyPr>
            <a:normAutofit/>
          </a:bodyPr>
          <a:lstStyle/>
          <a:p>
            <a:pPr marL="0" indent="0">
              <a:buNone/>
            </a:pPr>
            <a:r>
              <a:rPr lang="en-US" dirty="0"/>
              <a:t>Tips</a:t>
            </a:r>
          </a:p>
          <a:p>
            <a:pPr lvl="1"/>
            <a:r>
              <a:rPr lang="en-US" dirty="0"/>
              <a:t>Make sure to remove duplicate employees from the file. </a:t>
            </a:r>
          </a:p>
          <a:p>
            <a:pPr lvl="1"/>
            <a:r>
              <a:rPr lang="en-US" dirty="0"/>
              <a:t>In some cases, you may have two employees with the same name but different UFIDs. You can address these instances by adding a “.” to the employee’s name.</a:t>
            </a:r>
          </a:p>
          <a:p>
            <a:pPr lvl="1"/>
            <a:r>
              <a:rPr lang="en-US" dirty="0"/>
              <a:t>Organizational charts generated using this approach will not include vacant positions, but they can be manually added.</a:t>
            </a:r>
          </a:p>
          <a:p>
            <a:pPr lvl="1"/>
            <a:r>
              <a:rPr lang="en-US" dirty="0"/>
              <a:t>Charts can be saved as PDF documents and saved with users who do not have Visio.</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32137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Organizational Charts</a:t>
            </a:r>
          </a:p>
        </p:txBody>
      </p:sp>
      <p:pic>
        <p:nvPicPr>
          <p:cNvPr id="6" name="Content Placeholder 5" descr="A screenshot of a cell phone&#10;&#10;Description automatically generated">
            <a:extLst>
              <a:ext uri="{FF2B5EF4-FFF2-40B4-BE49-F238E27FC236}">
                <a16:creationId xmlns:a16="http://schemas.microsoft.com/office/drawing/2014/main" id="{16BD2A9D-D13E-460D-85EF-6CA2AB1F76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0262" y="1825625"/>
            <a:ext cx="6931475" cy="4351338"/>
          </a:xfrm>
        </p:spPr>
      </p:pic>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3135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Organizational Charts</a:t>
            </a:r>
          </a:p>
        </p:txBody>
      </p:sp>
      <p:sp>
        <p:nvSpPr>
          <p:cNvPr id="3" name="Content Placeholder 2"/>
          <p:cNvSpPr>
            <a:spLocks noGrp="1"/>
          </p:cNvSpPr>
          <p:nvPr>
            <p:ph idx="1"/>
          </p:nvPr>
        </p:nvSpPr>
        <p:spPr>
          <a:xfrm>
            <a:off x="838200" y="1934809"/>
            <a:ext cx="10515600" cy="4242154"/>
          </a:xfrm>
        </p:spPr>
        <p:txBody>
          <a:bodyPr>
            <a:normAutofit/>
          </a:bodyPr>
          <a:lstStyle/>
          <a:p>
            <a:r>
              <a:rPr lang="en-US" dirty="0"/>
              <a:t>Organizational charts are useful when evaluating the organizational structure of a unit.</a:t>
            </a:r>
          </a:p>
          <a:p>
            <a:r>
              <a:rPr lang="en-US" dirty="0"/>
              <a:t>Class and Comp plans to begin using organizational charts as a tool when evaluating reclassification requests and new position actions for leadership roles.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29729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Organizational Charts</a:t>
            </a:r>
          </a:p>
        </p:txBody>
      </p:sp>
      <p:sp>
        <p:nvSpPr>
          <p:cNvPr id="3" name="Content Placeholder 2"/>
          <p:cNvSpPr>
            <a:spLocks noGrp="1"/>
          </p:cNvSpPr>
          <p:nvPr>
            <p:ph idx="1"/>
          </p:nvPr>
        </p:nvSpPr>
        <p:spPr/>
        <p:txBody>
          <a:bodyPr>
            <a:normAutofit/>
          </a:bodyPr>
          <a:lstStyle/>
          <a:p>
            <a:r>
              <a:rPr lang="en-US" dirty="0"/>
              <a:t>In reviewing UF’s current span of control, we found that 26% of staff supervisors have one direct report and 57% have less than three or less direct reports.</a:t>
            </a:r>
          </a:p>
          <a:p>
            <a:r>
              <a:rPr lang="en-US" sz="2600" dirty="0"/>
              <a:t>Having too few employees per supervisor, a narrow span of control, often indicates that there are too many staff with supervisory responsibilities which can adversely affect the efficiency and productivity of an organization.</a:t>
            </a:r>
          </a:p>
          <a:p>
            <a:pPr lvl="1"/>
            <a:r>
              <a:rPr lang="en-US" sz="2200" dirty="0"/>
              <a:t>For example: narrow spans of control can result in too much focus on internal reporting through the supervisor chain rather than high-value work.</a:t>
            </a:r>
          </a:p>
          <a:p>
            <a:endParaRPr lang="en-US" sz="26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099520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Organizational Charts</a:t>
            </a:r>
          </a:p>
        </p:txBody>
      </p:sp>
      <p:sp>
        <p:nvSpPr>
          <p:cNvPr id="3" name="Content Placeholder 2"/>
          <p:cNvSpPr>
            <a:spLocks noGrp="1"/>
          </p:cNvSpPr>
          <p:nvPr>
            <p:ph idx="1"/>
          </p:nvPr>
        </p:nvSpPr>
        <p:spPr/>
        <p:txBody>
          <a:bodyPr>
            <a:normAutofit/>
          </a:bodyPr>
          <a:lstStyle/>
          <a:p>
            <a:pPr marL="0" indent="0">
              <a:buFontTx/>
              <a:buNone/>
              <a:defRPr/>
            </a:pPr>
            <a:r>
              <a:rPr lang="en-US" sz="2400" dirty="0"/>
              <a:t>Appropriate spans of control vary based on a number of factors including:</a:t>
            </a:r>
          </a:p>
          <a:p>
            <a:pPr lvl="1">
              <a:defRPr/>
            </a:pPr>
            <a:r>
              <a:rPr lang="en-US" sz="2000" dirty="0"/>
              <a:t>Complexity of tasks</a:t>
            </a:r>
          </a:p>
          <a:p>
            <a:pPr lvl="1">
              <a:defRPr/>
            </a:pPr>
            <a:r>
              <a:rPr lang="en-US" sz="2000" dirty="0"/>
              <a:t>Geographic distribution of direct reports</a:t>
            </a:r>
          </a:p>
          <a:p>
            <a:pPr lvl="1">
              <a:defRPr/>
            </a:pPr>
            <a:r>
              <a:rPr lang="en-US" sz="2000" dirty="0"/>
              <a:t>Workload</a:t>
            </a:r>
          </a:p>
          <a:p>
            <a:pPr lvl="1">
              <a:defRPr/>
            </a:pPr>
            <a:r>
              <a:rPr lang="en-US" sz="2000" dirty="0"/>
              <a:t>Qualifications of the supervisor</a:t>
            </a:r>
          </a:p>
          <a:p>
            <a:pPr marL="0" indent="0">
              <a:buNone/>
              <a:defRPr/>
            </a:pPr>
            <a:r>
              <a:rPr lang="en-US" sz="2400" dirty="0"/>
              <a:t>Benchmarks adopted by other higher education institutions range form 6 – 7 direct reports per supervisor for complex functions (e.g. human resources, information technology, etc.) and 11 – 13 direct reports per supervisor for task-based functions (e.g. maintenance, grounds keeping, custodial services). </a:t>
            </a:r>
          </a:p>
          <a:p>
            <a:pPr lvl="1">
              <a:defRPr/>
            </a:pPr>
            <a:r>
              <a:rPr lang="en-US" sz="2000" dirty="0"/>
              <a:t>Source: Joint Legislative Audit and Review – Addressing the Cost of Public Higher Education in Virginia, November 2014 </a:t>
            </a:r>
            <a:r>
              <a:rPr lang="en-US" sz="2000" dirty="0">
                <a:hlinkClick r:id="rId3"/>
              </a:rPr>
              <a:t>http://jlarc.virginia.gov/pdfs/reports/Rpt461.pdf</a:t>
            </a:r>
            <a:endParaRPr lang="en-US" sz="20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409987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Perquisite Renewals</a:t>
            </a:r>
          </a:p>
        </p:txBody>
      </p:sp>
      <p:sp>
        <p:nvSpPr>
          <p:cNvPr id="3" name="Content Placeholder 2"/>
          <p:cNvSpPr>
            <a:spLocks noGrp="1"/>
          </p:cNvSpPr>
          <p:nvPr>
            <p:ph idx="1"/>
          </p:nvPr>
        </p:nvSpPr>
        <p:spPr>
          <a:xfrm>
            <a:off x="838200" y="1764261"/>
            <a:ext cx="10515600" cy="4351338"/>
          </a:xfrm>
        </p:spPr>
        <p:txBody>
          <a:bodyPr>
            <a:normAutofit/>
          </a:bodyPr>
          <a:lstStyle/>
          <a:p>
            <a:r>
              <a:rPr lang="en-US" dirty="0"/>
              <a:t>As part of this year’s perquisite process, we are implementing a new perquisite form and transitioning perquisite records to OnBase.</a:t>
            </a:r>
          </a:p>
          <a:p>
            <a:r>
              <a:rPr lang="en-US" dirty="0"/>
              <a:t>The new form is found at form location: </a:t>
            </a:r>
            <a:r>
              <a:rPr lang="en-US" dirty="0">
                <a:hlinkClick r:id="rId2"/>
              </a:rPr>
              <a:t>https://hr.ufl.edu/wp-content/uploads/2018/04/perquisites.pdf</a:t>
            </a:r>
            <a:endParaRPr lang="en-US" dirty="0"/>
          </a:p>
          <a:p>
            <a:r>
              <a:rPr lang="en-US" dirty="0"/>
              <a:t>As part of the transition, we will be asking units to redocument existing perquisites.</a:t>
            </a:r>
          </a:p>
          <a:p>
            <a:r>
              <a:rPr lang="en-US" dirty="0"/>
              <a:t>To ease the approval process, we have setup a DocuSign template and are currently working with the OnBase team to develop an online tool that will allow units to submit approved perquisites through a web application.</a:t>
            </a:r>
          </a:p>
          <a:p>
            <a:endParaRPr lang="en-US" dirty="0"/>
          </a:p>
        </p:txBody>
      </p:sp>
    </p:spTree>
    <p:extLst>
      <p:ext uri="{BB962C8B-B14F-4D97-AF65-F5344CB8AC3E}">
        <p14:creationId xmlns:p14="http://schemas.microsoft.com/office/powerpoint/2010/main" val="1636679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Alternate Work Location Agreements </a:t>
            </a:r>
          </a:p>
        </p:txBody>
      </p:sp>
      <p:sp>
        <p:nvSpPr>
          <p:cNvPr id="3" name="Content Placeholder 2"/>
          <p:cNvSpPr>
            <a:spLocks noGrp="1"/>
          </p:cNvSpPr>
          <p:nvPr>
            <p:ph idx="1"/>
          </p:nvPr>
        </p:nvSpPr>
        <p:spPr/>
        <p:txBody>
          <a:bodyPr>
            <a:normAutofit fontScale="92500" lnSpcReduction="20000"/>
          </a:bodyPr>
          <a:lstStyle/>
          <a:p>
            <a:r>
              <a:rPr lang="en-US" dirty="0"/>
              <a:t>Alternate work location (AWL) agreements that will continue into the  2020-2021 fiscal year should be submitted to UFHR by July 1.</a:t>
            </a:r>
          </a:p>
          <a:p>
            <a:pPr lvl="1"/>
            <a:r>
              <a:rPr lang="en-US" dirty="0"/>
              <a:t>All employees working from an AWL, including those approved as part of our response to COVID-19, will require approval using the traditional AWL agreement.</a:t>
            </a:r>
          </a:p>
          <a:p>
            <a:pPr lvl="1"/>
            <a:r>
              <a:rPr lang="en-US" dirty="0"/>
              <a:t>Faculty who will be working out-of-state during the summer should submit an AWL agreement</a:t>
            </a:r>
          </a:p>
          <a:p>
            <a:pPr lvl="1"/>
            <a:r>
              <a:rPr lang="en-US" dirty="0"/>
              <a:t>Faculty working internationally may require additional approval from UF Research and UF Human Resources</a:t>
            </a:r>
          </a:p>
          <a:p>
            <a:r>
              <a:rPr lang="en-US" dirty="0"/>
              <a:t>The renewal process is an opportunity to evaluate the success of the work arrangement and make modifications as appropriate.</a:t>
            </a:r>
          </a:p>
          <a:p>
            <a:r>
              <a:rPr lang="en-US" dirty="0"/>
              <a:t>Form location: </a:t>
            </a:r>
            <a:r>
              <a:rPr lang="en-US" dirty="0">
                <a:hlinkClick r:id="rId2"/>
              </a:rPr>
              <a:t>https://hr.ufl.edu/wp-content/uploads/2020/01/Alternate-Work-Location-Agreement-Form.pdf</a:t>
            </a:r>
            <a:endParaRPr lang="en-US" dirty="0"/>
          </a:p>
          <a:p>
            <a:r>
              <a:rPr lang="en-US" dirty="0"/>
              <a:t>Dean/Director and VP Approval and Signature</a:t>
            </a:r>
          </a:p>
          <a:p>
            <a:pPr marL="0" indent="0">
              <a:buNone/>
            </a:pPr>
            <a:endParaRPr lang="en-US" dirty="0"/>
          </a:p>
        </p:txBody>
      </p:sp>
    </p:spTree>
    <p:extLst>
      <p:ext uri="{BB962C8B-B14F-4D97-AF65-F5344CB8AC3E}">
        <p14:creationId xmlns:p14="http://schemas.microsoft.com/office/powerpoint/2010/main" val="1373399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HR-600 Renewals</a:t>
            </a:r>
          </a:p>
        </p:txBody>
      </p:sp>
      <p:sp>
        <p:nvSpPr>
          <p:cNvPr id="3" name="Content Placeholder 2"/>
          <p:cNvSpPr>
            <a:spLocks noGrp="1"/>
          </p:cNvSpPr>
          <p:nvPr>
            <p:ph idx="1"/>
          </p:nvPr>
        </p:nvSpPr>
        <p:spPr/>
        <p:txBody>
          <a:bodyPr/>
          <a:lstStyle/>
          <a:p>
            <a:r>
              <a:rPr lang="en-US" dirty="0"/>
              <a:t>Departments must renew extra state compensation commitments that extend into the new fiscal or academic year.</a:t>
            </a:r>
          </a:p>
          <a:p>
            <a:r>
              <a:rPr lang="en-US" dirty="0"/>
              <a:t>An updated HR-600 form and DocuSign template is available</a:t>
            </a:r>
          </a:p>
          <a:p>
            <a:r>
              <a:rPr lang="en-US" dirty="0"/>
              <a:t>The updated form clarifies that a Dean’s approval is required for faculty appointments.</a:t>
            </a:r>
          </a:p>
          <a:p>
            <a:r>
              <a:rPr lang="en-US" dirty="0"/>
              <a:t>UF Research, Grants Accounting, has been added as an additional approver for requests funded from 201 and 209 funds.</a:t>
            </a:r>
          </a:p>
          <a:p>
            <a:pPr lvl="1"/>
            <a:r>
              <a:rPr lang="en-US" dirty="0"/>
              <a:t>Requests can be sent to </a:t>
            </a:r>
            <a:r>
              <a:rPr lang="en-US" u="sng" dirty="0">
                <a:hlinkClick r:id="rId2"/>
              </a:rPr>
              <a:t>BA-CFO-CG-Mgmt@mail.ufl.edu</a:t>
            </a:r>
            <a:endParaRPr lang="en-US" dirty="0"/>
          </a:p>
        </p:txBody>
      </p:sp>
    </p:spTree>
    <p:extLst>
      <p:ext uri="{BB962C8B-B14F-4D97-AF65-F5344CB8AC3E}">
        <p14:creationId xmlns:p14="http://schemas.microsoft.com/office/powerpoint/2010/main" val="224840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HR-600 Renewals</a:t>
            </a:r>
          </a:p>
        </p:txBody>
      </p:sp>
      <p:sp>
        <p:nvSpPr>
          <p:cNvPr id="3" name="Content Placeholder 2"/>
          <p:cNvSpPr>
            <a:spLocks noGrp="1"/>
          </p:cNvSpPr>
          <p:nvPr>
            <p:ph idx="1"/>
          </p:nvPr>
        </p:nvSpPr>
        <p:spPr/>
        <p:txBody>
          <a:bodyPr/>
          <a:lstStyle/>
          <a:p>
            <a:r>
              <a:rPr lang="en-US" dirty="0"/>
              <a:t>Form location: </a:t>
            </a:r>
            <a:r>
              <a:rPr lang="en-US" dirty="0">
                <a:hlinkClick r:id="rId2"/>
              </a:rPr>
              <a:t>https://hr.ufl.edu/wp-content/uploads/2018/04/requestaddcomp.pdf</a:t>
            </a:r>
            <a:endParaRPr lang="en-US" dirty="0"/>
          </a:p>
          <a:p>
            <a:r>
              <a:rPr lang="en-US" dirty="0"/>
              <a:t>For new or existing commitments for Additional University Employment, complete a Request for Approval of Additional University Employment (HR-600) form and submit it to: </a:t>
            </a:r>
            <a:r>
              <a:rPr lang="en-US" dirty="0">
                <a:hlinkClick r:id="rId3"/>
              </a:rPr>
              <a:t>HR600Request@ad.ufl.edu</a:t>
            </a:r>
            <a:r>
              <a:rPr lang="en-US" dirty="0"/>
              <a:t> </a:t>
            </a:r>
          </a:p>
          <a:p>
            <a:pPr marL="0" indent="0">
              <a:buNone/>
            </a:pPr>
            <a:endParaRPr lang="en-US" dirty="0"/>
          </a:p>
        </p:txBody>
      </p:sp>
    </p:spTree>
    <p:extLst>
      <p:ext uri="{BB962C8B-B14F-4D97-AF65-F5344CB8AC3E}">
        <p14:creationId xmlns:p14="http://schemas.microsoft.com/office/powerpoint/2010/main" val="376392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738131" y="1069887"/>
            <a:ext cx="10515600" cy="4351338"/>
          </a:xfrm>
        </p:spPr>
        <p:txBody>
          <a:bodyPr>
            <a:normAutofit/>
          </a:bodyPr>
          <a:lstStyle/>
          <a:p>
            <a:pPr marL="0" indent="0">
              <a:buNone/>
              <a:defRPr/>
            </a:pPr>
            <a:r>
              <a:rPr lang="en-US" sz="3200" dirty="0"/>
              <a:t> </a:t>
            </a:r>
          </a:p>
          <a:p>
            <a:pPr marL="0" indent="0">
              <a:buNone/>
              <a:defRPr/>
            </a:pPr>
            <a:endParaRPr lang="en-US" sz="3200" b="1" dirty="0"/>
          </a:p>
          <a:p>
            <a:pPr marL="457200" indent="-457200">
              <a:defRPr/>
            </a:pPr>
            <a:r>
              <a:rPr lang="en-US" sz="3200" dirty="0"/>
              <a:t>COVID-19 Current State – Jodi Gentry</a:t>
            </a:r>
          </a:p>
          <a:p>
            <a:pPr marL="457200" indent="-457200">
              <a:defRPr/>
            </a:pPr>
            <a:r>
              <a:rPr lang="en-US" sz="3200" dirty="0"/>
              <a:t>UFHR Area Updates</a:t>
            </a:r>
            <a:endParaRPr lang="en-US" sz="2800" dirty="0"/>
          </a:p>
          <a:p>
            <a:pPr marL="914400" lvl="1" indent="-457200">
              <a:defRPr/>
            </a:pPr>
            <a:r>
              <a:rPr lang="en-US" sz="2800" dirty="0"/>
              <a:t>Training &amp; Organizational Development – Bob Parks, Barb Mitola</a:t>
            </a:r>
          </a:p>
          <a:p>
            <a:pPr marL="914400" lvl="1" indent="-457200">
              <a:defRPr/>
            </a:pPr>
            <a:r>
              <a:rPr lang="en-US" sz="2800" dirty="0"/>
              <a:t>Classification &amp; Compensation – Matt Glicco, </a:t>
            </a:r>
            <a:r>
              <a:rPr lang="en-US" sz="2800"/>
              <a:t>Brent Goodman</a:t>
            </a:r>
            <a:endParaRPr lang="en-US" sz="2800" dirty="0"/>
          </a:p>
          <a:p>
            <a:pPr marL="914400" lvl="1" indent="-457200">
              <a:defRPr/>
            </a:pPr>
            <a:r>
              <a:rPr lang="en-US" sz="2800" dirty="0"/>
              <a:t>Benefits &amp; Leave – Shannon Edwards</a:t>
            </a:r>
          </a:p>
          <a:p>
            <a:pPr marL="457200" indent="-457200">
              <a:defRPr/>
            </a:pPr>
            <a:r>
              <a:rPr lang="en-US" altLang="en-US" sz="32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Questions</a:t>
            </a:r>
          </a:p>
        </p:txBody>
      </p:sp>
      <p:sp>
        <p:nvSpPr>
          <p:cNvPr id="3" name="Content Placeholder 2"/>
          <p:cNvSpPr>
            <a:spLocks noGrp="1"/>
          </p:cNvSpPr>
          <p:nvPr>
            <p:ph idx="1"/>
          </p:nvPr>
        </p:nvSpPr>
        <p:spPr/>
        <p:txBody>
          <a:bodyPr>
            <a:normAutofit/>
          </a:bodyPr>
          <a:lstStyle/>
          <a:p>
            <a:pPr marL="0" indent="0">
              <a:buFontTx/>
              <a:buNone/>
              <a:defRPr/>
            </a:pPr>
            <a:endParaRPr lang="en-US" altLang="en-US" sz="2000" dirty="0"/>
          </a:p>
          <a:p>
            <a:pPr>
              <a:defRPr/>
            </a:pPr>
            <a:r>
              <a:rPr lang="en-US" altLang="en-US" dirty="0"/>
              <a:t>Please contact Classification &amp; Compensation at </a:t>
            </a:r>
            <a:r>
              <a:rPr lang="en-US" altLang="en-US" dirty="0">
                <a:hlinkClick r:id="rId3"/>
              </a:rPr>
              <a:t>compensation@ufl.edu</a:t>
            </a:r>
            <a:r>
              <a:rPr lang="en-US" altLang="en-US" dirty="0"/>
              <a:t> or by phone at (352)273-2842.</a:t>
            </a:r>
          </a:p>
          <a:p>
            <a:endParaRPr lang="en-US" sz="24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41789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4550" y="695325"/>
            <a:ext cx="10515600" cy="2733675"/>
          </a:xfrm>
        </p:spPr>
        <p:txBody>
          <a:bodyPr/>
          <a:lstStyle/>
          <a:p>
            <a:r>
              <a:rPr lang="en-US" b="1" dirty="0"/>
              <a:t>Benefits and Leave</a:t>
            </a:r>
          </a:p>
        </p:txBody>
      </p:sp>
      <p:sp>
        <p:nvSpPr>
          <p:cNvPr id="3" name="Text Placeholder 2"/>
          <p:cNvSpPr>
            <a:spLocks noGrp="1"/>
          </p:cNvSpPr>
          <p:nvPr>
            <p:ph type="body" idx="1"/>
          </p:nvPr>
        </p:nvSpPr>
        <p:spPr>
          <a:xfrm>
            <a:off x="844550" y="586829"/>
            <a:ext cx="10515600" cy="2950665"/>
          </a:xfrm>
        </p:spPr>
        <p:txBody>
          <a:bodyPr>
            <a:noAutofit/>
          </a:bodyPr>
          <a:lstStyle/>
          <a:p>
            <a:endParaRPr lang="en-US" altLang="en-US" sz="3200" dirty="0">
              <a:solidFill>
                <a:schemeClr val="accent5">
                  <a:lumMod val="75000"/>
                </a:schemeClr>
              </a:solidFill>
            </a:endParaRPr>
          </a:p>
          <a:p>
            <a:endParaRPr lang="en-US" altLang="en-US" sz="3600" dirty="0">
              <a:solidFill>
                <a:schemeClr val="accent5">
                  <a:lumMod val="75000"/>
                </a:schemeClr>
              </a:solidFill>
            </a:endParaRPr>
          </a:p>
          <a:p>
            <a:r>
              <a:rPr lang="en-US" altLang="en-US" sz="4000" dirty="0">
                <a:solidFill>
                  <a:schemeClr val="accent5">
                    <a:lumMod val="75000"/>
                  </a:schemeClr>
                </a:solidFill>
              </a:rPr>
              <a:t>COVID-19 Retirement Incentive for Staff</a:t>
            </a:r>
          </a:p>
          <a:p>
            <a:r>
              <a:rPr lang="en-US" altLang="en-US" sz="4000" dirty="0">
                <a:solidFill>
                  <a:schemeClr val="accent5">
                    <a:lumMod val="75000"/>
                  </a:schemeClr>
                </a:solidFill>
              </a:rPr>
              <a:t>EFMLEA Updates</a:t>
            </a:r>
          </a:p>
          <a:p>
            <a:r>
              <a:rPr lang="en-US" altLang="en-US" sz="4000" dirty="0">
                <a:solidFill>
                  <a:schemeClr val="accent5">
                    <a:lumMod val="75000"/>
                  </a:schemeClr>
                </a:solidFill>
              </a:rPr>
              <a:t>Dependent Care FSA – Making Mid-Year Changes</a:t>
            </a:r>
          </a:p>
          <a:p>
            <a:r>
              <a:rPr lang="en-US" altLang="en-US" sz="4000" dirty="0">
                <a:solidFill>
                  <a:schemeClr val="accent5">
                    <a:lumMod val="75000"/>
                  </a:schemeClr>
                </a:solidFill>
              </a:rPr>
              <a:t>FY19-20 Comp Leave Cash-Out Changes</a:t>
            </a:r>
          </a:p>
          <a:p>
            <a:r>
              <a:rPr lang="en-US" altLang="en-US" sz="4000" dirty="0">
                <a:solidFill>
                  <a:schemeClr val="accent5">
                    <a:lumMod val="75000"/>
                  </a:schemeClr>
                </a:solidFill>
              </a:rPr>
              <a:t>Preparing for 2020 Fiscal Year End Leave</a:t>
            </a:r>
          </a:p>
          <a:p>
            <a:r>
              <a:rPr lang="en-US" altLang="en-US" sz="4000" dirty="0">
                <a:solidFill>
                  <a:schemeClr val="accent5">
                    <a:lumMod val="75000"/>
                  </a:schemeClr>
                </a:solidFill>
              </a:rPr>
              <a:t>Short Work Break</a:t>
            </a:r>
          </a:p>
          <a:p>
            <a:endParaRPr lang="en-US" altLang="en-US" sz="36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17869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COVID-19 Retirement Incentive for Staff</a:t>
            </a:r>
          </a:p>
        </p:txBody>
      </p:sp>
      <p:sp>
        <p:nvSpPr>
          <p:cNvPr id="3" name="Content Placeholder 2"/>
          <p:cNvSpPr>
            <a:spLocks noGrp="1"/>
          </p:cNvSpPr>
          <p:nvPr>
            <p:ph idx="1"/>
          </p:nvPr>
        </p:nvSpPr>
        <p:spPr>
          <a:xfrm>
            <a:off x="253222" y="1856639"/>
            <a:ext cx="11702220" cy="4227703"/>
          </a:xfrm>
        </p:spPr>
        <p:txBody>
          <a:bodyPr>
            <a:noAutofit/>
          </a:bodyPr>
          <a:lstStyle/>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Eligible employees will receive payment for at least ¼ of their accrued sick leave balance, up to 480 hours.</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Colleges and units may create additional sick leave incentive (i.e. payment of additional hours) if consistently applied. Notify UFHR-Benefits by COB May 11</a:t>
            </a:r>
            <a:r>
              <a:rPr lang="en-US" altLang="en-US" sz="3000" kern="0" baseline="30000" dirty="0">
                <a:solidFill>
                  <a:srgbClr val="000000"/>
                </a:solidFill>
                <a:ea typeface="Calibri" panose="020F0502020204030204" pitchFamily="34" charset="0"/>
                <a:cs typeface="Times New Roman" panose="02020603050405020304" pitchFamily="18" charset="0"/>
              </a:rPr>
              <a:t>th</a:t>
            </a:r>
            <a:r>
              <a:rPr lang="en-US" altLang="en-US" sz="3000" kern="0" dirty="0">
                <a:solidFill>
                  <a:srgbClr val="000000"/>
                </a:solidFill>
                <a:ea typeface="Calibri" panose="020F0502020204030204" pitchFamily="34" charset="0"/>
                <a:cs typeface="Times New Roman" panose="02020603050405020304" pitchFamily="18" charset="0"/>
              </a:rPr>
              <a:t> if you plan to do so.</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Retirees must provide notice by June 30</a:t>
            </a:r>
            <a:r>
              <a:rPr lang="en-US" altLang="en-US" sz="3000" kern="0" baseline="30000" dirty="0">
                <a:solidFill>
                  <a:srgbClr val="000000"/>
                </a:solidFill>
                <a:ea typeface="Calibri" panose="020F0502020204030204" pitchFamily="34" charset="0"/>
                <a:cs typeface="Times New Roman" panose="02020603050405020304" pitchFamily="18" charset="0"/>
              </a:rPr>
              <a:t>th</a:t>
            </a:r>
            <a:r>
              <a:rPr lang="en-US" altLang="en-US" sz="3000" kern="0" dirty="0">
                <a:solidFill>
                  <a:srgbClr val="000000"/>
                </a:solidFill>
                <a:ea typeface="Calibri" panose="020F0502020204030204" pitchFamily="34" charset="0"/>
                <a:cs typeface="Times New Roman" panose="02020603050405020304" pitchFamily="18" charset="0"/>
              </a:rPr>
              <a:t> and retire/exit DROP from UF and the State between May 4</a:t>
            </a:r>
            <a:r>
              <a:rPr lang="en-US" altLang="en-US" sz="3000" kern="0" baseline="30000" dirty="0">
                <a:solidFill>
                  <a:srgbClr val="000000"/>
                </a:solidFill>
                <a:ea typeface="Calibri" panose="020F0502020204030204" pitchFamily="34" charset="0"/>
                <a:cs typeface="Times New Roman" panose="02020603050405020304" pitchFamily="18" charset="0"/>
              </a:rPr>
              <a:t>th</a:t>
            </a:r>
            <a:r>
              <a:rPr lang="en-US" altLang="en-US" sz="3000" kern="0" dirty="0">
                <a:solidFill>
                  <a:srgbClr val="000000"/>
                </a:solidFill>
                <a:ea typeface="Calibri" panose="020F0502020204030204" pitchFamily="34" charset="0"/>
                <a:cs typeface="Times New Roman" panose="02020603050405020304" pitchFamily="18" charset="0"/>
              </a:rPr>
              <a:t> and September 30</a:t>
            </a:r>
            <a:r>
              <a:rPr lang="en-US" altLang="en-US" sz="3000" kern="0" baseline="30000" dirty="0">
                <a:solidFill>
                  <a:srgbClr val="000000"/>
                </a:solidFill>
                <a:ea typeface="Calibri" panose="020F0502020204030204" pitchFamily="34" charset="0"/>
                <a:cs typeface="Times New Roman" panose="02020603050405020304" pitchFamily="18" charset="0"/>
              </a:rPr>
              <a:t>th</a:t>
            </a:r>
            <a:r>
              <a:rPr lang="en-US" altLang="en-US" sz="3000" kern="0" dirty="0">
                <a:solidFill>
                  <a:srgbClr val="000000"/>
                </a:solidFill>
                <a:ea typeface="Calibri" panose="020F0502020204030204" pitchFamily="34" charset="0"/>
                <a:cs typeface="Times New Roman" panose="02020603050405020304" pitchFamily="18" charset="0"/>
              </a:rPr>
              <a:t>.</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397553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COVID-19 Retirement Incentive for Staff</a:t>
            </a:r>
          </a:p>
        </p:txBody>
      </p:sp>
      <p:sp>
        <p:nvSpPr>
          <p:cNvPr id="3" name="Content Placeholder 2"/>
          <p:cNvSpPr>
            <a:spLocks noGrp="1"/>
          </p:cNvSpPr>
          <p:nvPr>
            <p:ph idx="1"/>
          </p:nvPr>
        </p:nvSpPr>
        <p:spPr>
          <a:xfrm>
            <a:off x="253222" y="1856639"/>
            <a:ext cx="11702220" cy="4227703"/>
          </a:xfrm>
        </p:spPr>
        <p:txBody>
          <a:bodyPr>
            <a:noAutofit/>
          </a:bodyPr>
          <a:lstStyle/>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TEAMS employees with 10 years of creditable service with UF and/or the State (which need not be consecutive) are eligible.</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Payment for unused sick leave will be made, after mandatory and statutory deductions, to the bank account of record. Vacation funds in excess of $5,000 will route to the Special Pay Plan.</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If approved by the department, an employee may use up to 160 vacation hours upon notice of termination. Retirees wishing to do so may not use these hours to extend employment past September 30</a:t>
            </a:r>
            <a:r>
              <a:rPr lang="en-US" altLang="en-US" sz="3000" kern="0" baseline="30000" dirty="0">
                <a:solidFill>
                  <a:srgbClr val="000000"/>
                </a:solidFill>
                <a:ea typeface="Calibri" panose="020F0502020204030204" pitchFamily="34" charset="0"/>
                <a:cs typeface="Times New Roman" panose="02020603050405020304" pitchFamily="18" charset="0"/>
              </a:rPr>
              <a:t>th</a:t>
            </a:r>
            <a:r>
              <a:rPr lang="en-US" altLang="en-US" sz="3000" kern="0" dirty="0">
                <a:solidFill>
                  <a:srgbClr val="000000"/>
                </a:solidFill>
                <a:ea typeface="Calibri" panose="020F0502020204030204" pitchFamily="34" charset="0"/>
                <a:cs typeface="Times New Roman" panose="02020603050405020304" pitchFamily="18" charset="0"/>
              </a:rPr>
              <a:t>.</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877395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COVID-19 Retirement Incentive for Staff</a:t>
            </a:r>
          </a:p>
        </p:txBody>
      </p:sp>
      <p:sp>
        <p:nvSpPr>
          <p:cNvPr id="3" name="Content Placeholder 2"/>
          <p:cNvSpPr>
            <a:spLocks noGrp="1"/>
          </p:cNvSpPr>
          <p:nvPr>
            <p:ph idx="1"/>
          </p:nvPr>
        </p:nvSpPr>
        <p:spPr>
          <a:xfrm>
            <a:off x="253222" y="1856639"/>
            <a:ext cx="11702220" cy="4227703"/>
          </a:xfrm>
        </p:spPr>
        <p:txBody>
          <a:bodyPr>
            <a:noAutofit/>
          </a:bodyPr>
          <a:lstStyle/>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UFHR-Benefits staff are available to assist employees and departments through the retirement process.</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Individual virtual and tele-conferences may be booked directly at </a:t>
            </a:r>
            <a:r>
              <a:rPr lang="en-US" altLang="en-US" sz="3000" kern="0" dirty="0">
                <a:solidFill>
                  <a:srgbClr val="000000"/>
                </a:solidFill>
                <a:ea typeface="Calibri" panose="020F0502020204030204" pitchFamily="34" charset="0"/>
                <a:cs typeface="Times New Roman" panose="02020603050405020304" pitchFamily="18" charset="0"/>
                <a:hlinkClick r:id="rId3"/>
              </a:rPr>
              <a:t>https://benefits.hr.ufl.edu/contact/</a:t>
            </a:r>
            <a:r>
              <a:rPr lang="en-US" altLang="en-US" sz="3000" kern="0" dirty="0">
                <a:solidFill>
                  <a:srgbClr val="000000"/>
                </a:solidFill>
                <a:ea typeface="Calibri" panose="020F0502020204030204" pitchFamily="34" charset="0"/>
                <a:cs typeface="Times New Roman" panose="02020603050405020304" pitchFamily="18" charset="0"/>
              </a:rPr>
              <a:t>. We are also available at </a:t>
            </a:r>
            <a:r>
              <a:rPr lang="en-US" altLang="en-US" sz="3000" kern="0" dirty="0">
                <a:solidFill>
                  <a:srgbClr val="000000"/>
                </a:solidFill>
                <a:ea typeface="Calibri" panose="020F0502020204030204" pitchFamily="34" charset="0"/>
                <a:cs typeface="Times New Roman" panose="02020603050405020304" pitchFamily="18" charset="0"/>
                <a:hlinkClick r:id="rId4"/>
              </a:rPr>
              <a:t>benefits@ufl.edu</a:t>
            </a:r>
            <a:r>
              <a:rPr lang="en-US" altLang="en-US" sz="3000" kern="0" dirty="0">
                <a:solidFill>
                  <a:srgbClr val="000000"/>
                </a:solidFill>
                <a:ea typeface="Calibri" panose="020F0502020204030204" pitchFamily="34" charset="0"/>
                <a:cs typeface="Times New Roman" panose="02020603050405020304" pitchFamily="18" charset="0"/>
              </a:rPr>
              <a:t> and at 352-392-2477.</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Overview available online at </a:t>
            </a:r>
            <a:r>
              <a:rPr lang="en-US" altLang="en-US" sz="3000" kern="0" dirty="0">
                <a:solidFill>
                  <a:srgbClr val="000000"/>
                </a:solidFill>
                <a:ea typeface="Calibri" panose="020F0502020204030204" pitchFamily="34" charset="0"/>
                <a:cs typeface="Times New Roman" panose="02020603050405020304" pitchFamily="18" charset="0"/>
                <a:hlinkClick r:id="rId5"/>
              </a:rPr>
              <a:t>https://hr.ufl.edu/covid-19/covid-19-retirement-incentive-for-staff/</a:t>
            </a:r>
            <a:r>
              <a:rPr lang="en-US" altLang="en-US" sz="3000" kern="0" dirty="0">
                <a:solidFill>
                  <a:srgbClr val="000000"/>
                </a:solidFill>
                <a:ea typeface="Calibri" panose="020F0502020204030204" pitchFamily="34" charset="0"/>
                <a:cs typeface="Times New Roman" panose="02020603050405020304" pitchFamily="18" charset="0"/>
              </a:rPr>
              <a:t>. </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Contact Benefits immediately if an employee on GatorCare expresses interest in participation.</a:t>
            </a:r>
          </a:p>
          <a:p>
            <a:pPr marL="457200" lvl="2" indent="0" eaLnBrk="0" fontAlgn="base" hangingPunct="0">
              <a:lnSpc>
                <a:spcPct val="107000"/>
              </a:lnSpc>
              <a:spcBef>
                <a:spcPct val="0"/>
              </a:spcBef>
              <a:spcAft>
                <a:spcPct val="0"/>
              </a:spcAft>
              <a:buNone/>
            </a:pPr>
            <a:endParaRPr lang="en-US" altLang="en-US" sz="3000" kern="0" dirty="0">
              <a:solidFill>
                <a:srgbClr val="000000"/>
              </a:solidFill>
              <a:ea typeface="Calibri" panose="020F0502020204030204" pitchFamily="34" charset="0"/>
              <a:cs typeface="Times New Roman" panose="02020603050405020304" pitchFamily="18" charset="0"/>
            </a:endParaRP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6"/>
          <a:stretch>
            <a:fillRect/>
          </a:stretch>
        </p:blipFill>
        <p:spPr>
          <a:xfrm>
            <a:off x="116200" y="121004"/>
            <a:ext cx="857143" cy="704762"/>
          </a:xfrm>
          <a:prstGeom prst="rect">
            <a:avLst/>
          </a:prstGeom>
        </p:spPr>
      </p:pic>
    </p:spTree>
    <p:extLst>
      <p:ext uri="{BB962C8B-B14F-4D97-AF65-F5344CB8AC3E}">
        <p14:creationId xmlns:p14="http://schemas.microsoft.com/office/powerpoint/2010/main" val="528173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9" y="358595"/>
            <a:ext cx="10515600" cy="1325563"/>
          </a:xfrm>
        </p:spPr>
        <p:txBody>
          <a:bodyPr anchor="b"/>
          <a:lstStyle/>
          <a:p>
            <a:r>
              <a:rPr lang="en-US" dirty="0">
                <a:solidFill>
                  <a:srgbClr val="FF6600"/>
                </a:solidFill>
                <a:latin typeface="Century Schoolbook" panose="02040604050505020304" pitchFamily="18" charset="0"/>
              </a:rPr>
              <a:t>EFMLEA Updates</a:t>
            </a:r>
          </a:p>
        </p:txBody>
      </p:sp>
      <p:sp>
        <p:nvSpPr>
          <p:cNvPr id="3" name="Content Placeholder 2"/>
          <p:cNvSpPr>
            <a:spLocks noGrp="1"/>
          </p:cNvSpPr>
          <p:nvPr>
            <p:ph idx="1"/>
          </p:nvPr>
        </p:nvSpPr>
        <p:spPr>
          <a:xfrm>
            <a:off x="738131" y="1825625"/>
            <a:ext cx="10615669" cy="3273317"/>
          </a:xfrm>
        </p:spPr>
        <p:txBody>
          <a:bodyPr>
            <a:noAutofit/>
          </a:bodyPr>
          <a:lstStyle/>
          <a:p>
            <a:pPr marL="0" indent="0">
              <a:buNone/>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Rectangle 5"/>
          <p:cNvSpPr/>
          <p:nvPr/>
        </p:nvSpPr>
        <p:spPr>
          <a:xfrm>
            <a:off x="564445" y="1825625"/>
            <a:ext cx="11429999" cy="6357638"/>
          </a:xfrm>
          <a:prstGeom prst="rect">
            <a:avLst/>
          </a:prstGeom>
        </p:spPr>
        <p:txBody>
          <a:bodyPr wrap="square">
            <a:spAutoFit/>
          </a:bodyPr>
          <a:lstStyle/>
          <a:p>
            <a:pPr marL="457200" indent="-457200">
              <a:lnSpc>
                <a:spcPct val="90000"/>
              </a:lnSpc>
              <a:spcBef>
                <a:spcPts val="1200"/>
              </a:spcBef>
              <a:buFont typeface="Wingdings" panose="05000000000000000000" pitchFamily="2" charset="2"/>
              <a:buChar char="§"/>
              <a:defRPr/>
            </a:pPr>
            <a:r>
              <a:rPr lang="en-US" altLang="en-US" sz="3000" dirty="0">
                <a:solidFill>
                  <a:prstClr val="black"/>
                </a:solidFill>
              </a:rPr>
              <a:t>As of the beginning of the week, UFHR has received over 230 requests for EMFLEA leave.</a:t>
            </a:r>
          </a:p>
          <a:p>
            <a:pPr marL="457200" indent="-457200">
              <a:lnSpc>
                <a:spcPct val="90000"/>
              </a:lnSpc>
              <a:spcBef>
                <a:spcPts val="1200"/>
              </a:spcBef>
              <a:buFont typeface="Wingdings" panose="05000000000000000000" pitchFamily="2" charset="2"/>
              <a:buChar char="§"/>
              <a:defRPr/>
            </a:pPr>
            <a:r>
              <a:rPr lang="en-US" altLang="en-US" sz="3000" dirty="0">
                <a:solidFill>
                  <a:prstClr val="black"/>
                </a:solidFill>
              </a:rPr>
              <a:t>Prior, departments were advised to use the Reason Code ‘Medical’ when entering the Change of Employment Status ePAF.</a:t>
            </a:r>
          </a:p>
          <a:p>
            <a:pPr marL="457200" indent="-457200">
              <a:lnSpc>
                <a:spcPct val="90000"/>
              </a:lnSpc>
              <a:spcBef>
                <a:spcPts val="1200"/>
              </a:spcBef>
              <a:buFont typeface="Wingdings" panose="05000000000000000000" pitchFamily="2" charset="2"/>
              <a:buChar char="§"/>
              <a:defRPr/>
            </a:pPr>
            <a:r>
              <a:rPr lang="en-US" altLang="en-US" sz="3000" dirty="0">
                <a:solidFill>
                  <a:prstClr val="black"/>
                </a:solidFill>
              </a:rPr>
              <a:t>A new code ‘EFMLEA’ has been created to more accurately track these leaves of absence.</a:t>
            </a:r>
          </a:p>
          <a:p>
            <a:pPr marL="457200" indent="-457200">
              <a:lnSpc>
                <a:spcPct val="90000"/>
              </a:lnSpc>
              <a:spcBef>
                <a:spcPts val="1200"/>
              </a:spcBef>
              <a:buFont typeface="Wingdings" panose="05000000000000000000" pitchFamily="2" charset="2"/>
              <a:buChar char="§"/>
              <a:defRPr/>
            </a:pPr>
            <a:r>
              <a:rPr lang="en-US" altLang="en-US" sz="3000" dirty="0">
                <a:solidFill>
                  <a:prstClr val="black"/>
                </a:solidFill>
              </a:rPr>
              <a:t>UFHR-Central Leave will update those already submitted, but please use the new code for all new qualifying leaves.</a:t>
            </a:r>
          </a:p>
          <a:p>
            <a:pPr marL="457200" indent="-457200">
              <a:lnSpc>
                <a:spcPct val="90000"/>
              </a:lnSpc>
              <a:spcBef>
                <a:spcPts val="1200"/>
              </a:spcBef>
              <a:buFont typeface="Wingdings" panose="05000000000000000000" pitchFamily="2" charset="2"/>
              <a:buChar char="§"/>
              <a:defRPr/>
            </a:pPr>
            <a:endParaRPr lang="en-US" altLang="en-US" sz="2000" dirty="0">
              <a:solidFill>
                <a:prstClr val="black"/>
              </a:solidFill>
            </a:endParaRPr>
          </a:p>
          <a:p>
            <a:pPr>
              <a:lnSpc>
                <a:spcPct val="90000"/>
              </a:lnSpc>
              <a:spcBef>
                <a:spcPts val="1200"/>
              </a:spcBef>
              <a:defRPr/>
            </a:pPr>
            <a:endParaRPr lang="en-US" altLang="en-US" sz="2400" dirty="0">
              <a:solidFill>
                <a:prstClr val="black"/>
              </a:solidFill>
            </a:endParaRPr>
          </a:p>
          <a:p>
            <a:pPr marL="457200" lvl="0" indent="-457200">
              <a:lnSpc>
                <a:spcPct val="90000"/>
              </a:lnSpc>
              <a:spcBef>
                <a:spcPts val="1200"/>
              </a:spcBef>
              <a:buFont typeface="Wingdings" panose="05000000000000000000" pitchFamily="2" charset="2"/>
              <a:buChar char="§"/>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ts val="388"/>
              </a:spcBef>
              <a:spcAft>
                <a:spcPts val="600"/>
              </a:spcAft>
              <a:buClrTx/>
              <a:buSzTx/>
              <a:buFont typeface="Wingdings" panose="05000000000000000000" pitchFamily="2" charset="2"/>
              <a:buChar char="§"/>
              <a:tabLst/>
              <a:defRPr/>
            </a:pPr>
            <a:endParaRPr kumimoji="0" lang="en-US" altLang="en-US" sz="2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094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9" y="358595"/>
            <a:ext cx="10515600" cy="1325563"/>
          </a:xfrm>
        </p:spPr>
        <p:txBody>
          <a:bodyPr anchor="b"/>
          <a:lstStyle/>
          <a:p>
            <a:r>
              <a:rPr lang="en-US" dirty="0">
                <a:solidFill>
                  <a:srgbClr val="FF6600"/>
                </a:solidFill>
                <a:latin typeface="Century Schoolbook" panose="02040604050505020304" pitchFamily="18" charset="0"/>
              </a:rPr>
              <a:t>Dependent Care FSA—Making Mid-Year Changes</a:t>
            </a:r>
          </a:p>
        </p:txBody>
      </p:sp>
      <p:sp>
        <p:nvSpPr>
          <p:cNvPr id="3" name="Content Placeholder 2"/>
          <p:cNvSpPr>
            <a:spLocks noGrp="1"/>
          </p:cNvSpPr>
          <p:nvPr>
            <p:ph idx="1"/>
          </p:nvPr>
        </p:nvSpPr>
        <p:spPr>
          <a:xfrm>
            <a:off x="738131" y="1825625"/>
            <a:ext cx="10615669" cy="3273317"/>
          </a:xfrm>
        </p:spPr>
        <p:txBody>
          <a:bodyPr>
            <a:noAutofit/>
          </a:bodyPr>
          <a:lstStyle/>
          <a:p>
            <a:pPr marL="0" indent="0">
              <a:buNone/>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Rectangle 5"/>
          <p:cNvSpPr/>
          <p:nvPr/>
        </p:nvSpPr>
        <p:spPr>
          <a:xfrm>
            <a:off x="564445" y="1825625"/>
            <a:ext cx="11429999" cy="7173246"/>
          </a:xfrm>
          <a:prstGeom prst="rect">
            <a:avLst/>
          </a:prstGeom>
        </p:spPr>
        <p:txBody>
          <a:bodyPr wrap="square">
            <a:spAutoFit/>
          </a:bodyPr>
          <a:lstStyle/>
          <a:p>
            <a:pPr marL="342900" marR="0" lvl="0" indent="-342900" algn="l" defTabSz="914400"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rPr>
              <a:t>Employees may make changes to their Dependent Care FSA outside</a:t>
            </a:r>
            <a:r>
              <a:rPr kumimoji="0" lang="en-US" altLang="en-US" sz="2000" b="1" i="0" u="none" strike="noStrike" kern="1200" cap="none" spc="0" normalizeH="0" noProof="0" dirty="0">
                <a:ln>
                  <a:noFill/>
                </a:ln>
                <a:solidFill>
                  <a:prstClr val="black"/>
                </a:solidFill>
                <a:effectLst/>
                <a:uLnTx/>
                <a:uFillTx/>
                <a:latin typeface="Calibri" panose="020F0502020204030204"/>
              </a:rPr>
              <a:t> open enrollment ONLY if they have experienced a qualifying status change (QSC) event:</a:t>
            </a:r>
            <a:endParaRPr kumimoji="0" lang="en-US" altLang="en-US" sz="2000" b="1" i="0" u="none" strike="noStrike" kern="1200" cap="none" spc="0" normalizeH="0" baseline="0" noProof="0" dirty="0">
              <a:ln>
                <a:noFill/>
              </a:ln>
              <a:solidFill>
                <a:prstClr val="black"/>
              </a:solidFill>
              <a:effectLst/>
              <a:uLnTx/>
              <a:uFillTx/>
              <a:latin typeface="Calibri" panose="020F0502020204030204"/>
            </a:endParaRPr>
          </a:p>
          <a:p>
            <a:pPr marL="1371600" lvl="2" indent="-457200">
              <a:lnSpc>
                <a:spcPct val="90000"/>
              </a:lnSpc>
              <a:spcBef>
                <a:spcPts val="600"/>
              </a:spcBef>
              <a:buFont typeface="Wingdings" panose="05000000000000000000" pitchFamily="2" charset="2"/>
              <a:buChar char="§"/>
              <a:defRPr/>
            </a:pPr>
            <a:r>
              <a:rPr lang="en-US" altLang="en-US" sz="2000" dirty="0">
                <a:solidFill>
                  <a:prstClr val="black"/>
                </a:solidFill>
              </a:rPr>
              <a:t>Reductions in a childcare provider’s availability</a:t>
            </a:r>
          </a:p>
          <a:p>
            <a:pPr marL="1371600" lvl="2" indent="-457200">
              <a:lnSpc>
                <a:spcPct val="90000"/>
              </a:lnSpc>
              <a:spcBef>
                <a:spcPts val="600"/>
              </a:spcBef>
              <a:buFont typeface="Wingdings" panose="05000000000000000000" pitchFamily="2" charset="2"/>
              <a:buChar char="§"/>
              <a:defRPr/>
            </a:pPr>
            <a:r>
              <a:rPr lang="en-US" altLang="en-US" sz="2000" dirty="0">
                <a:solidFill>
                  <a:prstClr val="black"/>
                </a:solidFill>
              </a:rPr>
              <a:t>Change in employment status (increase or decrease of hours) for enrollee or spouse </a:t>
            </a:r>
          </a:p>
          <a:p>
            <a:pPr marL="1371600" lvl="2" indent="-457200">
              <a:lnSpc>
                <a:spcPct val="90000"/>
              </a:lnSpc>
              <a:spcBef>
                <a:spcPts val="600"/>
              </a:spcBef>
              <a:buFont typeface="Wingdings" panose="05000000000000000000" pitchFamily="2" charset="2"/>
              <a:buChar char="§"/>
              <a:defRPr/>
            </a:pPr>
            <a:r>
              <a:rPr lang="en-US" altLang="en-US" sz="2000" dirty="0">
                <a:solidFill>
                  <a:prstClr val="black"/>
                </a:solidFill>
              </a:rPr>
              <a:t>Begin Family and Medical Leave Act (FMLA) leave of absence</a:t>
            </a:r>
          </a:p>
          <a:p>
            <a:pPr marL="1371600" lvl="2" indent="-457200">
              <a:lnSpc>
                <a:spcPct val="90000"/>
              </a:lnSpc>
              <a:spcBef>
                <a:spcPts val="600"/>
              </a:spcBef>
              <a:buFont typeface="Wingdings" panose="05000000000000000000" pitchFamily="2" charset="2"/>
              <a:buChar char="§"/>
              <a:defRPr/>
            </a:pPr>
            <a:r>
              <a:rPr lang="en-US" altLang="en-US" sz="2000" dirty="0">
                <a:solidFill>
                  <a:prstClr val="black"/>
                </a:solidFill>
              </a:rPr>
              <a:t>Change of cost from the provider </a:t>
            </a:r>
          </a:p>
          <a:p>
            <a:pPr marL="1371600" lvl="2" indent="-457200">
              <a:lnSpc>
                <a:spcPct val="90000"/>
              </a:lnSpc>
              <a:spcBef>
                <a:spcPts val="600"/>
              </a:spcBef>
              <a:buFont typeface="Wingdings" panose="05000000000000000000" pitchFamily="2" charset="2"/>
              <a:buChar char="§"/>
              <a:defRPr/>
            </a:pPr>
            <a:r>
              <a:rPr lang="en-US" altLang="en-US" sz="2000" dirty="0">
                <a:solidFill>
                  <a:prstClr val="black"/>
                </a:solidFill>
              </a:rPr>
              <a:t>Change of provider resulting in change of cost</a:t>
            </a:r>
          </a:p>
          <a:p>
            <a:pPr marL="457200" indent="-457200">
              <a:lnSpc>
                <a:spcPct val="90000"/>
              </a:lnSpc>
              <a:spcBef>
                <a:spcPts val="1200"/>
              </a:spcBef>
              <a:buFont typeface="Wingdings" panose="05000000000000000000" pitchFamily="2" charset="2"/>
              <a:buChar char="§"/>
              <a:defRPr/>
            </a:pPr>
            <a:r>
              <a:rPr lang="en-US" altLang="en-US" sz="2000" dirty="0">
                <a:solidFill>
                  <a:prstClr val="black"/>
                </a:solidFill>
              </a:rPr>
              <a:t>May decrease the amount of their annual contribution to no less than the amount they have contributed as of the date of the request</a:t>
            </a:r>
          </a:p>
          <a:p>
            <a:pPr marL="457200" indent="-457200">
              <a:lnSpc>
                <a:spcPct val="90000"/>
              </a:lnSpc>
              <a:spcBef>
                <a:spcPts val="1200"/>
              </a:spcBef>
              <a:buFont typeface="Wingdings" panose="05000000000000000000" pitchFamily="2" charset="2"/>
              <a:buChar char="§"/>
              <a:defRPr/>
            </a:pPr>
            <a:r>
              <a:rPr lang="en-US" altLang="en-US" sz="2000" dirty="0">
                <a:solidFill>
                  <a:prstClr val="black"/>
                </a:solidFill>
              </a:rPr>
              <a:t>Documentation of QSC event may be required</a:t>
            </a:r>
          </a:p>
          <a:p>
            <a:pPr marL="457200" indent="-457200">
              <a:lnSpc>
                <a:spcPct val="90000"/>
              </a:lnSpc>
              <a:spcBef>
                <a:spcPts val="1200"/>
              </a:spcBef>
              <a:buFont typeface="Wingdings" panose="05000000000000000000" pitchFamily="2" charset="2"/>
              <a:buChar char="§"/>
              <a:defRPr/>
            </a:pPr>
            <a:r>
              <a:rPr lang="en-US" altLang="en-US" sz="2000" dirty="0">
                <a:solidFill>
                  <a:prstClr val="black"/>
                </a:solidFill>
              </a:rPr>
              <a:t>UFHR-Benefits contacted enrollees by UF email April 29, 2020</a:t>
            </a:r>
          </a:p>
          <a:p>
            <a:pPr marL="457200" indent="-457200">
              <a:lnSpc>
                <a:spcPct val="90000"/>
              </a:lnSpc>
              <a:spcBef>
                <a:spcPts val="1200"/>
              </a:spcBef>
              <a:buFont typeface="Wingdings" panose="05000000000000000000" pitchFamily="2" charset="2"/>
              <a:buChar char="§"/>
              <a:defRPr/>
            </a:pPr>
            <a:r>
              <a:rPr lang="en-US" altLang="en-US" sz="2000" i="1" dirty="0">
                <a:solidFill>
                  <a:prstClr val="black"/>
                </a:solidFill>
              </a:rPr>
              <a:t>QSC and request to update contributions must be reported to PeopleFirst (866-663-4735) within 60 days of event</a:t>
            </a:r>
          </a:p>
          <a:p>
            <a:pPr marL="457200" indent="-457200">
              <a:lnSpc>
                <a:spcPct val="90000"/>
              </a:lnSpc>
              <a:spcBef>
                <a:spcPts val="1200"/>
              </a:spcBef>
              <a:buFont typeface="Wingdings" panose="05000000000000000000" pitchFamily="2" charset="2"/>
              <a:buChar char="§"/>
              <a:defRPr/>
            </a:pPr>
            <a:endParaRPr lang="en-US" altLang="en-US" sz="2000" dirty="0">
              <a:solidFill>
                <a:prstClr val="black"/>
              </a:solidFill>
            </a:endParaRPr>
          </a:p>
          <a:p>
            <a:pPr>
              <a:lnSpc>
                <a:spcPct val="90000"/>
              </a:lnSpc>
              <a:spcBef>
                <a:spcPts val="1200"/>
              </a:spcBef>
              <a:defRPr/>
            </a:pPr>
            <a:endParaRPr lang="en-US" altLang="en-US" sz="2400" dirty="0">
              <a:solidFill>
                <a:prstClr val="black"/>
              </a:solidFill>
            </a:endParaRPr>
          </a:p>
          <a:p>
            <a:pPr marL="457200" lvl="0" indent="-457200">
              <a:lnSpc>
                <a:spcPct val="90000"/>
              </a:lnSpc>
              <a:spcBef>
                <a:spcPts val="1200"/>
              </a:spcBef>
              <a:buFont typeface="Wingdings" panose="05000000000000000000" pitchFamily="2" charset="2"/>
              <a:buChar char="§"/>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ts val="388"/>
              </a:spcBef>
              <a:spcAft>
                <a:spcPts val="600"/>
              </a:spcAft>
              <a:buClrTx/>
              <a:buSzTx/>
              <a:buFont typeface="Wingdings" panose="05000000000000000000" pitchFamily="2" charset="2"/>
              <a:buChar char="§"/>
              <a:tabLst/>
              <a:defRPr/>
            </a:pPr>
            <a:endParaRPr kumimoji="0" lang="en-US" altLang="en-US" sz="2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294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3" y="387159"/>
            <a:ext cx="10515600" cy="1325563"/>
          </a:xfrm>
        </p:spPr>
        <p:txBody>
          <a:bodyPr anchor="b"/>
          <a:lstStyle/>
          <a:p>
            <a:r>
              <a:rPr lang="en-US" dirty="0">
                <a:solidFill>
                  <a:srgbClr val="FF6600"/>
                </a:solidFill>
                <a:latin typeface="Century Schoolbook" panose="02040604050505020304" pitchFamily="18" charset="0"/>
              </a:rPr>
              <a:t>FY 19-20 Comp Leave Cash-Out Changes</a:t>
            </a:r>
          </a:p>
        </p:txBody>
      </p:sp>
      <p:sp>
        <p:nvSpPr>
          <p:cNvPr id="3" name="Content Placeholder 2"/>
          <p:cNvSpPr>
            <a:spLocks noGrp="1"/>
          </p:cNvSpPr>
          <p:nvPr>
            <p:ph idx="1"/>
          </p:nvPr>
        </p:nvSpPr>
        <p:spPr>
          <a:xfrm>
            <a:off x="253222" y="1856639"/>
            <a:ext cx="11702220" cy="4227703"/>
          </a:xfrm>
        </p:spPr>
        <p:txBody>
          <a:bodyPr>
            <a:noAutofit/>
          </a:bodyPr>
          <a:lstStyle/>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Overtime, regular, and compensatory leave will be cashed out on the final paycheck of FY 19-20 (06/19/2020).</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Accrued balances (less use) as of the end of PPE 5/28/20 will be paid out.</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To prevent negative balances and payroll corrections, TRCs pertaining to comp leave will be unavailable during PP 05/29/20-06/11/20.</a:t>
            </a:r>
          </a:p>
          <a:p>
            <a:pPr marL="742950" lvl="2" indent="-285750" eaLnBrk="0" fontAlgn="base" hangingPunct="0">
              <a:lnSpc>
                <a:spcPct val="107000"/>
              </a:lnSpc>
              <a:spcBef>
                <a:spcPct val="0"/>
              </a:spcBef>
              <a:spcAft>
                <a:spcPct val="0"/>
              </a:spcAft>
              <a:buFont typeface="Wingdings" panose="05000000000000000000" pitchFamily="2" charset="2"/>
              <a:buChar char="§"/>
            </a:pPr>
            <a:r>
              <a:rPr lang="en-US" altLang="en-US" sz="3000" kern="0" dirty="0">
                <a:solidFill>
                  <a:srgbClr val="000000"/>
                </a:solidFill>
                <a:ea typeface="Calibri" panose="020F0502020204030204" pitchFamily="34" charset="0"/>
                <a:cs typeface="Times New Roman" panose="02020603050405020304" pitchFamily="18" charset="0"/>
              </a:rPr>
              <a:t>Employees will enter PP 06/12/20-06/25/20 with comp leave balances accrued during the previous payroll period.</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21891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085" y="361510"/>
            <a:ext cx="10515600" cy="1325563"/>
          </a:xfrm>
        </p:spPr>
        <p:txBody>
          <a:bodyPr anchor="b"/>
          <a:lstStyle/>
          <a:p>
            <a:r>
              <a:rPr lang="en-US" dirty="0">
                <a:solidFill>
                  <a:srgbClr val="FF6600"/>
                </a:solidFill>
                <a:latin typeface="Century Schoolbook" panose="02040604050505020304" pitchFamily="18" charset="0"/>
              </a:rPr>
              <a:t>Preparing for 2020 Fiscal Year End Leave Processes</a:t>
            </a:r>
          </a:p>
        </p:txBody>
      </p:sp>
      <p:sp>
        <p:nvSpPr>
          <p:cNvPr id="3" name="Content Placeholder 2"/>
          <p:cNvSpPr>
            <a:spLocks noGrp="1"/>
          </p:cNvSpPr>
          <p:nvPr>
            <p:ph idx="1"/>
          </p:nvPr>
        </p:nvSpPr>
        <p:spPr>
          <a:xfrm>
            <a:off x="449768" y="2992975"/>
            <a:ext cx="10515600" cy="4351338"/>
          </a:xfrm>
        </p:spPr>
        <p:txBody>
          <a:bodyPr>
            <a:normAutofit/>
          </a:bodyPr>
          <a:lstStyle/>
          <a:p>
            <a:pPr lvl="2" indent="-457200">
              <a:spcBef>
                <a:spcPts val="600"/>
              </a:spcBef>
              <a:spcAft>
                <a:spcPts val="600"/>
              </a:spcAft>
              <a:buSzPct val="105000"/>
              <a:buFont typeface="Wingdings" panose="05000000000000000000" pitchFamily="2" charset="2"/>
              <a:buChar char="§"/>
              <a:defRPr/>
            </a:pPr>
            <a:r>
              <a:rPr lang="en-US" sz="3000" dirty="0">
                <a:solidFill>
                  <a:srgbClr val="000000"/>
                </a:solidFill>
                <a:ea typeface="Times New Roman" panose="02020603050405020304" pitchFamily="18" charset="0"/>
                <a:cs typeface="Times New Roman" panose="02020603050405020304" pitchFamily="18" charset="0"/>
              </a:rPr>
              <a:t>USPS Personal Holidays must be used in full day increments</a:t>
            </a:r>
          </a:p>
          <a:p>
            <a:pPr lvl="2" indent="-457200">
              <a:spcBef>
                <a:spcPts val="600"/>
              </a:spcBef>
              <a:spcAft>
                <a:spcPts val="600"/>
              </a:spcAft>
              <a:buSzPct val="105000"/>
              <a:buFont typeface="Wingdings" panose="05000000000000000000" pitchFamily="2" charset="2"/>
              <a:buChar char="§"/>
              <a:defRPr/>
            </a:pPr>
            <a:r>
              <a:rPr lang="en-US" sz="3000" dirty="0">
                <a:solidFill>
                  <a:srgbClr val="000000"/>
                </a:solidFill>
                <a:ea typeface="Times New Roman" panose="02020603050405020304" pitchFamily="18" charset="0"/>
                <a:cs typeface="Times New Roman" panose="02020603050405020304" pitchFamily="18" charset="0"/>
              </a:rPr>
              <a:t>December Personal Leave Days can be used in less than full-day increments</a:t>
            </a:r>
          </a:p>
          <a:p>
            <a:pPr lvl="2" indent="-457200">
              <a:spcBef>
                <a:spcPts val="600"/>
              </a:spcBef>
              <a:spcAft>
                <a:spcPts val="600"/>
              </a:spcAft>
              <a:buSzPct val="105000"/>
              <a:buFont typeface="Wingdings" panose="05000000000000000000" pitchFamily="2" charset="2"/>
              <a:buChar char="§"/>
              <a:defRPr/>
            </a:pPr>
            <a:r>
              <a:rPr lang="en-US" sz="3000" dirty="0">
                <a:solidFill>
                  <a:srgbClr val="000000"/>
                </a:solidFill>
                <a:ea typeface="Times New Roman" panose="02020603050405020304" pitchFamily="18" charset="0"/>
                <a:cs typeface="Times New Roman" panose="02020603050405020304" pitchFamily="18" charset="0"/>
              </a:rPr>
              <a:t>“Use it or lose it”--use by </a:t>
            </a:r>
            <a:r>
              <a:rPr lang="en-US" sz="3000" b="1" dirty="0">
                <a:solidFill>
                  <a:srgbClr val="000000"/>
                </a:solidFill>
                <a:ea typeface="Times New Roman" panose="02020603050405020304" pitchFamily="18" charset="0"/>
                <a:cs typeface="Times New Roman" panose="02020603050405020304" pitchFamily="18" charset="0"/>
              </a:rPr>
              <a:t>June 30, 2020 </a:t>
            </a:r>
            <a:r>
              <a:rPr lang="en-US" sz="3000" dirty="0">
                <a:solidFill>
                  <a:srgbClr val="000000"/>
                </a:solidFill>
                <a:ea typeface="Times New Roman" panose="02020603050405020304" pitchFamily="18" charset="0"/>
                <a:cs typeface="Times New Roman" panose="02020603050405020304" pitchFamily="18" charset="0"/>
              </a:rPr>
              <a:t>or </a:t>
            </a:r>
            <a:r>
              <a:rPr lang="en-US" sz="3000" u="sng" dirty="0">
                <a:solidFill>
                  <a:srgbClr val="000000"/>
                </a:solidFill>
                <a:ea typeface="Times New Roman" panose="02020603050405020304" pitchFamily="18" charset="0"/>
                <a:cs typeface="Times New Roman" panose="02020603050405020304" pitchFamily="18" charset="0"/>
              </a:rPr>
              <a:t>will expire</a:t>
            </a:r>
            <a:endParaRPr lang="en-US" sz="30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TextBox 6"/>
          <p:cNvSpPr txBox="1">
            <a:spLocks noChangeArrowheads="1"/>
          </p:cNvSpPr>
          <p:nvPr/>
        </p:nvSpPr>
        <p:spPr bwMode="auto">
          <a:xfrm>
            <a:off x="877784" y="1814240"/>
            <a:ext cx="111637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mn-lt"/>
                <a:ea typeface="+mn-ea"/>
                <a:cs typeface="Times New Roman" panose="02020603050405020304" pitchFamily="18" charset="0"/>
              </a:rPr>
              <a:t>Personal Holidays (USPS) and December Personal Leave Days (Teams &amp; Eligible Faculty)</a:t>
            </a:r>
          </a:p>
        </p:txBody>
      </p:sp>
    </p:spTree>
    <p:extLst>
      <p:ext uri="{BB962C8B-B14F-4D97-AF65-F5344CB8AC3E}">
        <p14:creationId xmlns:p14="http://schemas.microsoft.com/office/powerpoint/2010/main" val="2362264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085" y="361510"/>
            <a:ext cx="10515600" cy="1325563"/>
          </a:xfrm>
        </p:spPr>
        <p:txBody>
          <a:bodyPr anchor="b"/>
          <a:lstStyle/>
          <a:p>
            <a:r>
              <a:rPr lang="en-US" dirty="0">
                <a:solidFill>
                  <a:srgbClr val="FF6600"/>
                </a:solidFill>
                <a:latin typeface="Century Schoolbook" panose="02040604050505020304" pitchFamily="18" charset="0"/>
              </a:rPr>
              <a:t>Preparing for 2020 Fiscal Year End Leave Processes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TextBox 6"/>
          <p:cNvSpPr txBox="1">
            <a:spLocks noChangeArrowheads="1"/>
          </p:cNvSpPr>
          <p:nvPr/>
        </p:nvSpPr>
        <p:spPr bwMode="auto">
          <a:xfrm>
            <a:off x="544771" y="1895057"/>
            <a:ext cx="11542566" cy="225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myUFL Toolkit</a:t>
            </a:r>
            <a:r>
              <a:rPr kumimoji="0" lang="en-US" sz="2600" b="1" i="0" u="none" strike="noStrike" kern="1200" cap="none" spc="0" normalizeH="0" baseline="0" noProof="0" dirty="0">
                <a:ln>
                  <a:noFill/>
                </a:ln>
                <a:solidFill>
                  <a:prstClr val="black"/>
                </a:solidFill>
                <a:effectLst/>
                <a:uLnTx/>
                <a:uFillTx/>
                <a:latin typeface="+mn-lt"/>
              </a:rPr>
              <a:t> </a:t>
            </a:r>
            <a:r>
              <a:rPr kumimoji="0" lang="en-US" sz="2600" b="1"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available</a:t>
            </a:r>
            <a:r>
              <a:rPr kumimoji="0" lang="en-US" sz="2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 (</a:t>
            </a:r>
            <a:r>
              <a:rPr kumimoji="0" lang="en-US" sz="2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hlinkClick r:id="rId4"/>
              </a:rPr>
              <a:t>https://learn-and-grow.hr.ufl.edu/toolkits-resource-center/</a:t>
            </a:r>
            <a:r>
              <a:rPr kumimoji="0" lang="en-US" sz="2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600" b="0" i="1" u="none" strike="noStrike" kern="1200" cap="none" spc="0" normalizeH="0" baseline="0" noProof="0" dirty="0">
                <a:ln>
                  <a:noFill/>
                </a:ln>
                <a:solidFill>
                  <a:srgbClr val="0033CC"/>
                </a:solidFill>
                <a:effectLst/>
                <a:uLnTx/>
                <a:uFillTx/>
                <a:latin typeface="+mn-lt"/>
                <a:ea typeface="Times New Roman" panose="02020603050405020304" pitchFamily="18" charset="0"/>
                <a:cs typeface="Times New Roman" panose="02020603050405020304" pitchFamily="18" charset="0"/>
                <a:hlinkClick r:id="rId5"/>
              </a:rPr>
              <a:t>Human Resources Toolkits &gt; Time &amp; Labor &gt; Time and Labor Approvers/Processors &gt; Preparing for Fiscal Year Leave Processes</a:t>
            </a:r>
            <a:endParaRPr kumimoji="0" lang="en-US" sz="2600" b="0" i="1" u="none" strike="noStrike" kern="1200" cap="none" spc="0" normalizeH="0" baseline="0" noProof="0" dirty="0">
              <a:ln>
                <a:noFill/>
              </a:ln>
              <a:solidFill>
                <a:srgbClr val="0033CC"/>
              </a:solidFill>
              <a:effectLst/>
              <a:uLnTx/>
              <a:uFillTx/>
              <a:latin typeface="+mn-lt"/>
              <a:ea typeface="Times New Roman" panose="02020603050405020304" pitchFamily="18" charset="0"/>
              <a:cs typeface="Times New Roman" panose="02020603050405020304" pitchFamily="18" charset="0"/>
            </a:endParaRPr>
          </a:p>
        </p:txBody>
      </p:sp>
      <p:sp>
        <p:nvSpPr>
          <p:cNvPr id="15" name="Rectangle 14"/>
          <p:cNvSpPr/>
          <p:nvPr/>
        </p:nvSpPr>
        <p:spPr>
          <a:xfrm>
            <a:off x="738131" y="4464846"/>
            <a:ext cx="10557396" cy="1446550"/>
          </a:xfrm>
          <a:prstGeom prst="rect">
            <a:avLst/>
          </a:prstGeom>
          <a:solidFill>
            <a:srgbClr val="BBE0E3"/>
          </a:solidFill>
          <a:ln w="22225">
            <a:solidFill>
              <a:srgbClr val="000000">
                <a:lumMod val="50000"/>
                <a:lumOff val="50000"/>
              </a:srgbClr>
            </a:solidFill>
          </a:ln>
        </p:spPr>
        <p:txBody>
          <a:bodyPr wrap="square" lIns="182880" tIns="182880" rIns="182880" bIns="18288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Questions or Concerns?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sng" strike="noStrike" kern="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Contact Central Leave at (352) 392-2477 or </a:t>
            </a:r>
            <a:r>
              <a:rPr kumimoji="0" lang="en-US" sz="2200" b="0" i="0" u="none" strike="noStrike" kern="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hlinkClick r:id="rId6"/>
              </a:rPr>
              <a:t>central-leave@ufl.edu</a:t>
            </a:r>
            <a:endParaRPr kumimoji="0" lang="en-US" sz="2200" b="0" i="0" u="none" strike="noStrike" kern="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78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550" y="1059365"/>
            <a:ext cx="10515600" cy="2733675"/>
          </a:xfrm>
        </p:spPr>
        <p:txBody>
          <a:bodyPr/>
          <a:lstStyle/>
          <a:p>
            <a:r>
              <a:rPr lang="en-US" dirty="0"/>
              <a:t>Training &amp; Organizational</a:t>
            </a:r>
            <a:br>
              <a:rPr lang="en-US" dirty="0"/>
            </a:br>
            <a:r>
              <a:rPr lang="en-US" dirty="0"/>
              <a:t>Development</a:t>
            </a:r>
          </a:p>
        </p:txBody>
      </p:sp>
      <p:sp>
        <p:nvSpPr>
          <p:cNvPr id="3" name="Text Placeholder 2"/>
          <p:cNvSpPr>
            <a:spLocks noGrp="1"/>
          </p:cNvSpPr>
          <p:nvPr>
            <p:ph type="body" idx="1"/>
          </p:nvPr>
        </p:nvSpPr>
        <p:spPr>
          <a:xfrm>
            <a:off x="831850" y="2624563"/>
            <a:ext cx="10515600" cy="2950665"/>
          </a:xfrm>
        </p:spPr>
        <p:txBody>
          <a:bodyPr/>
          <a:lstStyle/>
          <a:p>
            <a:endParaRPr lang="en-US" altLang="en-US" sz="3600" dirty="0">
              <a:solidFill>
                <a:schemeClr val="accent5">
                  <a:lumMod val="75000"/>
                </a:schemeClr>
              </a:solidFill>
            </a:endParaRPr>
          </a:p>
          <a:p>
            <a:r>
              <a:rPr lang="en-US" altLang="en-US" sz="3600" dirty="0">
                <a:solidFill>
                  <a:schemeClr val="accent5">
                    <a:lumMod val="75000"/>
                  </a:schemeClr>
                </a:solidFill>
              </a:rPr>
              <a:t>Leadership Programs</a:t>
            </a:r>
          </a:p>
          <a:p>
            <a:r>
              <a:rPr lang="en-US" altLang="en-US" sz="3600" dirty="0">
                <a:solidFill>
                  <a:schemeClr val="accent5">
                    <a:lumMod val="75000"/>
                  </a:schemeClr>
                </a:solidFill>
              </a:rPr>
              <a:t>Training Courses – Keep Growing</a:t>
            </a:r>
          </a:p>
          <a:p>
            <a:r>
              <a:rPr lang="en-US" altLang="en-US" sz="3600" dirty="0">
                <a:solidFill>
                  <a:schemeClr val="accent5">
                    <a:lumMod val="75000"/>
                  </a:schemeClr>
                </a:solidFill>
              </a:rPr>
              <a:t>GBAS Virtual Training</a:t>
            </a:r>
          </a:p>
          <a:p>
            <a:endParaRPr lang="en-US" dirty="0"/>
          </a:p>
        </p:txBody>
      </p:sp>
    </p:spTree>
    <p:extLst>
      <p:ext uri="{BB962C8B-B14F-4D97-AF65-F5344CB8AC3E}">
        <p14:creationId xmlns:p14="http://schemas.microsoft.com/office/powerpoint/2010/main" val="1024799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9" y="358595"/>
            <a:ext cx="10515600" cy="1325563"/>
          </a:xfrm>
        </p:spPr>
        <p:txBody>
          <a:bodyPr anchor="b"/>
          <a:lstStyle/>
          <a:p>
            <a:r>
              <a:rPr lang="en-US" dirty="0">
                <a:solidFill>
                  <a:srgbClr val="FF6600"/>
                </a:solidFill>
                <a:latin typeface="Century Schoolbook" panose="02040604050505020304" pitchFamily="18" charset="0"/>
              </a:rPr>
              <a:t>Short Work Break for 9/10 Month Employees</a:t>
            </a:r>
          </a:p>
        </p:txBody>
      </p:sp>
      <p:sp>
        <p:nvSpPr>
          <p:cNvPr id="3" name="Content Placeholder 2"/>
          <p:cNvSpPr>
            <a:spLocks noGrp="1"/>
          </p:cNvSpPr>
          <p:nvPr>
            <p:ph idx="1"/>
          </p:nvPr>
        </p:nvSpPr>
        <p:spPr>
          <a:xfrm>
            <a:off x="738131" y="1825625"/>
            <a:ext cx="10615669" cy="3273317"/>
          </a:xfrm>
        </p:spPr>
        <p:txBody>
          <a:bodyPr>
            <a:noAutofit/>
          </a:bodyPr>
          <a:lstStyle/>
          <a:p>
            <a:pPr marL="0" indent="0">
              <a:buNone/>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Rectangle 5"/>
          <p:cNvSpPr/>
          <p:nvPr/>
        </p:nvSpPr>
        <p:spPr>
          <a:xfrm>
            <a:off x="738131" y="1989748"/>
            <a:ext cx="11429999" cy="5982150"/>
          </a:xfrm>
          <a:prstGeom prst="rect">
            <a:avLst/>
          </a:prstGeom>
        </p:spPr>
        <p:txBody>
          <a:bodyPr wrap="square">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US" altLang="en-US" sz="2600" b="1" i="0" u="none" strike="noStrike" kern="1200" cap="none" spc="0" normalizeH="0" baseline="0" noProof="0" dirty="0">
                <a:ln>
                  <a:noFill/>
                </a:ln>
                <a:solidFill>
                  <a:prstClr val="black"/>
                </a:solidFill>
                <a:effectLst/>
                <a:uLnTx/>
                <a:uFillTx/>
                <a:ea typeface="+mn-ea"/>
                <a:cs typeface="+mn-cs"/>
              </a:rPr>
              <a:t>SWB preserves benefits eligibility during the summer months for active 9/10</a:t>
            </a:r>
            <a:r>
              <a:rPr kumimoji="0" lang="en-US" altLang="en-US" sz="2600" b="1" i="0" u="none" strike="noStrike" kern="1200" cap="none" spc="0" normalizeH="0" noProof="0" dirty="0">
                <a:ln>
                  <a:noFill/>
                </a:ln>
                <a:solidFill>
                  <a:prstClr val="black"/>
                </a:solidFill>
                <a:effectLst/>
                <a:uLnTx/>
                <a:uFillTx/>
                <a:ea typeface="+mn-ea"/>
                <a:cs typeface="+mn-cs"/>
              </a:rPr>
              <a:t> month employees </a:t>
            </a:r>
            <a:endParaRPr kumimoji="0" lang="en-US" altLang="en-US" sz="2600" b="1" i="0" u="none" strike="noStrike" kern="1200" cap="none" spc="0" normalizeH="0" baseline="0" noProof="0" dirty="0">
              <a:ln>
                <a:noFill/>
              </a:ln>
              <a:solidFill>
                <a:prstClr val="black"/>
              </a:solidFill>
              <a:effectLst/>
              <a:uLnTx/>
              <a:uFillTx/>
              <a:ea typeface="+mn-ea"/>
              <a:cs typeface="+mn-cs"/>
            </a:endParaRPr>
          </a:p>
          <a:p>
            <a:pPr marL="457200" marR="0" lvl="0" indent="-457200"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ea typeface="+mn-ea"/>
                <a:cs typeface="+mn-cs"/>
              </a:rPr>
              <a:t>No benefit deductions taken over the summer months, even if additional compensation is provided (such as OPS employment)</a:t>
            </a:r>
          </a:p>
          <a:p>
            <a:pPr marL="457200" marR="0" lvl="0" indent="-457200"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altLang="en-US" sz="2600" dirty="0">
                <a:solidFill>
                  <a:prstClr val="black"/>
                </a:solidFill>
              </a:rPr>
              <a:t>Benefit coverage extends through September for those who have had all deductions taken</a:t>
            </a:r>
            <a:endParaRPr kumimoji="0" lang="en-US" altLang="en-US" sz="2600" b="0" i="0" u="none" strike="noStrike" kern="1200" cap="none" spc="0" normalizeH="0" baseline="0" noProof="0" dirty="0">
              <a:ln>
                <a:noFill/>
              </a:ln>
              <a:solidFill>
                <a:prstClr val="black"/>
              </a:solidFill>
              <a:effectLst/>
              <a:uLnTx/>
              <a:uFillTx/>
              <a:ea typeface="+mn-ea"/>
              <a:cs typeface="+mn-cs"/>
            </a:endParaRPr>
          </a:p>
          <a:p>
            <a:pPr marL="457200" lvl="0" indent="-457200">
              <a:lnSpc>
                <a:spcPct val="90000"/>
              </a:lnSpc>
              <a:spcBef>
                <a:spcPts val="1200"/>
              </a:spcBef>
              <a:buFont typeface="Arial" panose="020B0604020202020204" pitchFamily="34" charset="0"/>
              <a:buChar char="•"/>
            </a:pPr>
            <a:r>
              <a:rPr kumimoji="0" lang="en-US" altLang="en-US" sz="2600" b="0" i="0" u="none" strike="noStrike" kern="1200" cap="none" spc="0" normalizeH="0" baseline="0" noProof="0" dirty="0">
                <a:ln>
                  <a:noFill/>
                </a:ln>
                <a:solidFill>
                  <a:prstClr val="black"/>
                </a:solidFill>
                <a:effectLst/>
                <a:uLnTx/>
                <a:uFillTx/>
                <a:ea typeface="+mn-ea"/>
                <a:cs typeface="+mn-cs"/>
              </a:rPr>
              <a:t>Last benefits </a:t>
            </a:r>
            <a:r>
              <a:rPr lang="en-US" altLang="en-US" sz="2600" dirty="0">
                <a:solidFill>
                  <a:prstClr val="black"/>
                </a:solidFill>
              </a:rPr>
              <a:t>deductions for 9/10 month employees:</a:t>
            </a:r>
            <a:endParaRPr kumimoji="0" lang="en-US" altLang="en-US" sz="2600" b="0" i="0" u="none" strike="noStrike" kern="1200" cap="none" spc="0" normalizeH="0" baseline="0" noProof="0" dirty="0">
              <a:ln>
                <a:noFill/>
              </a:ln>
              <a:solidFill>
                <a:prstClr val="black"/>
              </a:solidFill>
              <a:effectLst/>
              <a:uLnTx/>
              <a:uFillTx/>
              <a:ea typeface="+mn-ea"/>
              <a:cs typeface="+mn-cs"/>
            </a:endParaRPr>
          </a:p>
          <a:p>
            <a:pPr marL="1371600" marR="0" lvl="2" indent="-457200" defTabSz="914400" rtl="0" eaLnBrk="1" fontAlgn="auto" latinLnBrk="0" hangingPunct="1">
              <a:lnSpc>
                <a:spcPct val="90000"/>
              </a:lnSpc>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ea typeface="+mn-ea"/>
                <a:cs typeface="+mn-cs"/>
              </a:rPr>
              <a:t>April 24 paycheck for UFSelect and/or GatorCare plans</a:t>
            </a:r>
          </a:p>
          <a:p>
            <a:pPr marL="1371600" marR="0" lvl="2" indent="-457200" defTabSz="914400" rtl="0" eaLnBrk="1" fontAlgn="auto" latinLnBrk="0" hangingPunct="1">
              <a:lnSpc>
                <a:spcPct val="90000"/>
              </a:lnSpc>
              <a:spcAft>
                <a:spcPts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ea typeface="+mn-ea"/>
                <a:cs typeface="+mn-cs"/>
              </a:rPr>
              <a:t>May 8 paycheck for State plans and GatorGradCare (GA plan)</a:t>
            </a:r>
          </a:p>
          <a:p>
            <a:pPr marL="457200" marR="0" lvl="0" indent="-457200"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altLang="en-US" sz="2600" b="0" u="none" strike="noStrike" kern="1200" cap="none" spc="0" normalizeH="0" baseline="0" noProof="0" dirty="0">
                <a:ln>
                  <a:noFill/>
                </a:ln>
                <a:solidFill>
                  <a:prstClr val="black"/>
                </a:solidFill>
                <a:effectLst/>
                <a:uLnTx/>
                <a:uFillTx/>
                <a:ea typeface="+mn-ea"/>
                <a:cs typeface="+mn-cs"/>
              </a:rPr>
              <a:t>Normal deductions resume in September.</a:t>
            </a:r>
          </a:p>
          <a:p>
            <a:pPr marL="571500" marR="0" lvl="0" indent="-5715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altLang="en-US" sz="3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ts val="388"/>
              </a:spcBef>
              <a:spcAft>
                <a:spcPts val="600"/>
              </a:spcAft>
              <a:buClrTx/>
              <a:buSzTx/>
              <a:buFont typeface="Wingdings" panose="05000000000000000000" pitchFamily="2" charset="2"/>
              <a:buChar char="§"/>
              <a:tabLst/>
              <a:defRPr/>
            </a:pPr>
            <a:endParaRPr kumimoji="0" lang="en-US" altLang="en-US" sz="2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507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6000" b="1" dirty="0"/>
              <a:t>Important Dates</a:t>
            </a:r>
          </a:p>
        </p:txBody>
      </p:sp>
      <p:sp>
        <p:nvSpPr>
          <p:cNvPr id="5" name="Content Placeholder 4"/>
          <p:cNvSpPr>
            <a:spLocks noGrp="1"/>
          </p:cNvSpPr>
          <p:nvPr>
            <p:ph idx="1"/>
          </p:nvPr>
        </p:nvSpPr>
        <p:spPr>
          <a:xfrm>
            <a:off x="695631" y="1560155"/>
            <a:ext cx="11240069" cy="4001970"/>
          </a:xfrm>
        </p:spPr>
        <p:txBody>
          <a:bodyPr>
            <a:normAutofit fontScale="85000" lnSpcReduction="20000"/>
          </a:bodyPr>
          <a:lstStyle/>
          <a:p>
            <a:pPr marL="0" indent="0">
              <a:buNone/>
              <a:defRPr/>
            </a:pPr>
            <a:endParaRPr lang="en-US" altLang="en-US" b="1" dirty="0"/>
          </a:p>
          <a:p>
            <a:pPr>
              <a:defRPr/>
            </a:pPr>
            <a:r>
              <a:rPr lang="en-US" altLang="en-US" sz="3300" b="1" u="sng" dirty="0"/>
              <a:t>GBAS Virtual Series</a:t>
            </a:r>
            <a:r>
              <a:rPr lang="en-US" altLang="en-US" sz="3300" b="1" dirty="0"/>
              <a:t> – The Power of MS Planner, May 21, 2020;                    1:30-3:30 pm via Zoom</a:t>
            </a:r>
          </a:p>
          <a:p>
            <a:pPr>
              <a:defRPr/>
            </a:pPr>
            <a:r>
              <a:rPr lang="en-US" altLang="en-US" sz="3200" b="1" u="sng" dirty="0"/>
              <a:t>Next HR Forums</a:t>
            </a:r>
            <a:r>
              <a:rPr lang="en-US" altLang="en-US" sz="3200" b="1" dirty="0"/>
              <a:t> – Zoom information provided prior to each. </a:t>
            </a:r>
          </a:p>
          <a:p>
            <a:pPr lvl="1">
              <a:defRPr/>
            </a:pPr>
            <a:r>
              <a:rPr lang="en-US" altLang="en-US" sz="2800" b="1" dirty="0"/>
              <a:t>May 20, 2020 – 10 a.m.</a:t>
            </a:r>
          </a:p>
          <a:p>
            <a:pPr lvl="1">
              <a:defRPr/>
            </a:pPr>
            <a:r>
              <a:rPr lang="en-US" altLang="en-US" sz="2800" b="1" dirty="0"/>
              <a:t>June 3, 2020 – 10 a.m.</a:t>
            </a:r>
          </a:p>
          <a:p>
            <a:pPr lvl="1">
              <a:defRPr/>
            </a:pPr>
            <a:r>
              <a:rPr lang="en-US" altLang="en-US" sz="2800" b="1" dirty="0"/>
              <a:t>June 16, 2020 – 1 p.m.</a:t>
            </a:r>
          </a:p>
          <a:p>
            <a:pPr lvl="1">
              <a:defRPr/>
            </a:pPr>
            <a:r>
              <a:rPr lang="en-US" altLang="en-US" sz="2800" b="1" dirty="0">
                <a:solidFill>
                  <a:srgbClr val="FF0000"/>
                </a:solidFill>
              </a:rPr>
              <a:t>July 1, 2020 – CANCELLED</a:t>
            </a:r>
          </a:p>
          <a:p>
            <a:pPr lvl="1">
              <a:defRPr/>
            </a:pPr>
            <a:r>
              <a:rPr lang="en-US" altLang="en-US" sz="2800" b="1" dirty="0"/>
              <a:t>July 9, 2020 – 1 p.m.</a:t>
            </a:r>
          </a:p>
          <a:p>
            <a:pPr lvl="1">
              <a:defRPr/>
            </a:pPr>
            <a:r>
              <a:rPr lang="en-US" altLang="en-US" sz="2800" b="1" dirty="0"/>
              <a:t>July 20, 2020 – 2 p.m.</a:t>
            </a:r>
          </a:p>
          <a:p>
            <a:pPr lvl="1">
              <a:defRPr/>
            </a:pPr>
            <a:r>
              <a:rPr lang="en-US" altLang="en-US" sz="2800" b="1" dirty="0"/>
              <a:t>August 5, 2020 – 10 a.m.</a:t>
            </a:r>
          </a:p>
        </p:txBody>
      </p:sp>
    </p:spTree>
    <p:extLst>
      <p:ext uri="{BB962C8B-B14F-4D97-AF65-F5344CB8AC3E}">
        <p14:creationId xmlns:p14="http://schemas.microsoft.com/office/powerpoint/2010/main" val="1139743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71" y="365125"/>
            <a:ext cx="10707029" cy="1325563"/>
          </a:xfrm>
        </p:spPr>
        <p:txBody>
          <a:bodyPr anchor="b"/>
          <a:lstStyle/>
          <a:p>
            <a:r>
              <a:rPr lang="en-US" dirty="0">
                <a:solidFill>
                  <a:srgbClr val="FF6600"/>
                </a:solidFill>
                <a:latin typeface="Century Schoolbook" panose="02040604050505020304" pitchFamily="18" charset="0"/>
              </a:rPr>
              <a:t>Leadership Programs</a:t>
            </a:r>
          </a:p>
        </p:txBody>
      </p:sp>
      <p:sp>
        <p:nvSpPr>
          <p:cNvPr id="3" name="Content Placeholder 2"/>
          <p:cNvSpPr>
            <a:spLocks noGrp="1"/>
          </p:cNvSpPr>
          <p:nvPr>
            <p:ph idx="1"/>
          </p:nvPr>
        </p:nvSpPr>
        <p:spPr/>
        <p:txBody>
          <a:bodyPr/>
          <a:lstStyle/>
          <a:p>
            <a:r>
              <a:rPr lang="en-US" sz="3200" dirty="0">
                <a:solidFill>
                  <a:srgbClr val="03326E"/>
                </a:solidFill>
              </a:rPr>
              <a:t>Leadership program 2020-2021 cohorts</a:t>
            </a:r>
          </a:p>
          <a:p>
            <a:pPr lvl="1"/>
            <a:r>
              <a:rPr lang="en-US" sz="2800" dirty="0">
                <a:solidFill>
                  <a:srgbClr val="03326E"/>
                </a:solidFill>
              </a:rPr>
              <a:t>Advanced Leadership for Academics and </a:t>
            </a:r>
            <a:br>
              <a:rPr lang="en-US" sz="2800" dirty="0">
                <a:solidFill>
                  <a:srgbClr val="03326E"/>
                </a:solidFill>
              </a:rPr>
            </a:br>
            <a:r>
              <a:rPr lang="en-US" sz="2800" dirty="0">
                <a:solidFill>
                  <a:srgbClr val="03326E"/>
                </a:solidFill>
              </a:rPr>
              <a:t>Professionals</a:t>
            </a:r>
          </a:p>
          <a:p>
            <a:pPr lvl="1"/>
            <a:r>
              <a:rPr lang="en-US" sz="2800" dirty="0">
                <a:solidFill>
                  <a:srgbClr val="03326E"/>
                </a:solidFill>
              </a:rPr>
              <a:t>UF Academy</a:t>
            </a:r>
          </a:p>
          <a:p>
            <a:pPr lvl="1"/>
            <a:r>
              <a:rPr lang="en-US" sz="2800" dirty="0">
                <a:solidFill>
                  <a:srgbClr val="03326E"/>
                </a:solidFill>
              </a:rPr>
              <a:t>Managers Cohort</a:t>
            </a:r>
          </a:p>
          <a:p>
            <a:r>
              <a:rPr lang="en-US" sz="3200" dirty="0">
                <a:solidFill>
                  <a:srgbClr val="03326E"/>
                </a:solidFill>
              </a:rPr>
              <a:t>Programs will have a later application period (</a:t>
            </a:r>
            <a:r>
              <a:rPr lang="en-US" sz="3200" b="1" dirty="0">
                <a:solidFill>
                  <a:srgbClr val="03326E"/>
                </a:solidFill>
              </a:rPr>
              <a:t>August/September</a:t>
            </a:r>
            <a:r>
              <a:rPr lang="en-US" sz="3200" dirty="0">
                <a:solidFill>
                  <a:srgbClr val="03326E"/>
                </a:solidFill>
              </a:rPr>
              <a:t>) and later start than normal</a:t>
            </a:r>
          </a:p>
          <a:p>
            <a:r>
              <a:rPr lang="en-US" sz="3200" dirty="0">
                <a:solidFill>
                  <a:srgbClr val="03326E"/>
                </a:solidFill>
              </a:rPr>
              <a:t>Will announce details through this Forum and UF at Work later this summer</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9" name="Picture 8">
            <a:extLst>
              <a:ext uri="{FF2B5EF4-FFF2-40B4-BE49-F238E27FC236}">
                <a16:creationId xmlns:a16="http://schemas.microsoft.com/office/drawing/2014/main" id="{F6BA876E-2AE0-4932-A3A2-EB0006705C6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196550" y="180499"/>
            <a:ext cx="3020377" cy="3020377"/>
          </a:xfrm>
          <a:prstGeom prst="rect">
            <a:avLst/>
          </a:prstGeom>
        </p:spPr>
      </p:pic>
    </p:spTree>
    <p:extLst>
      <p:ext uri="{BB962C8B-B14F-4D97-AF65-F5344CB8AC3E}">
        <p14:creationId xmlns:p14="http://schemas.microsoft.com/office/powerpoint/2010/main" val="350919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 y="365125"/>
            <a:ext cx="10712777" cy="1325563"/>
          </a:xfrm>
        </p:spPr>
        <p:txBody>
          <a:bodyPr anchor="b"/>
          <a:lstStyle/>
          <a:p>
            <a:r>
              <a:rPr lang="en-US" dirty="0">
                <a:solidFill>
                  <a:srgbClr val="FF6600"/>
                </a:solidFill>
                <a:latin typeface="Century Schoolbook" panose="02040604050505020304" pitchFamily="18" charset="0"/>
              </a:rPr>
              <a:t>Training Courses</a:t>
            </a:r>
          </a:p>
        </p:txBody>
      </p:sp>
      <p:cxnSp>
        <p:nvCxnSpPr>
          <p:cNvPr id="5" name="Straight Connector 4"/>
          <p:cNvCxnSpPr/>
          <p:nvPr/>
        </p:nvCxnSpPr>
        <p:spPr>
          <a:xfrm flipV="1">
            <a:off x="738131" y="1690688"/>
            <a:ext cx="9028038" cy="22034"/>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4" name="Picture 3" descr="A picture containing food, animal&#10;&#10;Description automatically generated">
            <a:extLst>
              <a:ext uri="{FF2B5EF4-FFF2-40B4-BE49-F238E27FC236}">
                <a16:creationId xmlns:a16="http://schemas.microsoft.com/office/drawing/2014/main" id="{D6D78C4A-00D2-4AC1-BEE4-4C18D7A473BD}"/>
              </a:ext>
            </a:extLst>
          </p:cNvPr>
          <p:cNvPicPr>
            <a:picLocks noChangeAspect="1"/>
          </p:cNvPicPr>
          <p:nvPr/>
        </p:nvPicPr>
        <p:blipFill rotWithShape="1">
          <a:blip r:embed="rId4">
            <a:extLst>
              <a:ext uri="{28A0092B-C50C-407E-A947-70E740481C1C}">
                <a14:useLocalDpi xmlns:a14="http://schemas.microsoft.com/office/drawing/2010/main" val="0"/>
              </a:ext>
            </a:extLst>
          </a:blip>
          <a:srcRect l="4992" t="28212" r="49066" b="17057"/>
          <a:stretch/>
        </p:blipFill>
        <p:spPr>
          <a:xfrm>
            <a:off x="8423906" y="121004"/>
            <a:ext cx="3454717" cy="2880967"/>
          </a:xfrm>
          <a:prstGeom prst="rect">
            <a:avLst/>
          </a:prstGeom>
        </p:spPr>
      </p:pic>
      <p:sp>
        <p:nvSpPr>
          <p:cNvPr id="14" name="Content Placeholder 2">
            <a:extLst>
              <a:ext uri="{FF2B5EF4-FFF2-40B4-BE49-F238E27FC236}">
                <a16:creationId xmlns:a16="http://schemas.microsoft.com/office/drawing/2014/main" id="{CA7940AB-ABA3-4027-A40D-634B08D6E303}"/>
              </a:ext>
            </a:extLst>
          </p:cNvPr>
          <p:cNvSpPr>
            <a:spLocks noGrp="1"/>
          </p:cNvSpPr>
          <p:nvPr>
            <p:ph idx="1"/>
          </p:nvPr>
        </p:nvSpPr>
        <p:spPr>
          <a:xfrm>
            <a:off x="838200" y="1825625"/>
            <a:ext cx="10515600" cy="4351338"/>
          </a:xfrm>
        </p:spPr>
        <p:txBody>
          <a:bodyPr/>
          <a:lstStyle/>
          <a:p>
            <a:r>
              <a:rPr lang="en-US" sz="3200" dirty="0">
                <a:solidFill>
                  <a:srgbClr val="03326E"/>
                </a:solidFill>
              </a:rPr>
              <a:t>Summer calendar of courses all offered </a:t>
            </a:r>
            <a:br>
              <a:rPr lang="en-US" sz="3200" dirty="0">
                <a:solidFill>
                  <a:srgbClr val="03326E"/>
                </a:solidFill>
              </a:rPr>
            </a:br>
            <a:r>
              <a:rPr lang="en-US" sz="3200" dirty="0">
                <a:solidFill>
                  <a:srgbClr val="03326E"/>
                </a:solidFill>
              </a:rPr>
              <a:t>remotely—spaces still available for most</a:t>
            </a:r>
          </a:p>
          <a:p>
            <a:r>
              <a:rPr lang="en-US" sz="3200" b="1" dirty="0">
                <a:solidFill>
                  <a:srgbClr val="03326E"/>
                </a:solidFill>
              </a:rPr>
              <a:t>Keep Growing</a:t>
            </a:r>
            <a:r>
              <a:rPr lang="en-US" sz="3200" dirty="0">
                <a:solidFill>
                  <a:srgbClr val="03326E"/>
                </a:solidFill>
              </a:rPr>
              <a:t>: Offerings designed with </a:t>
            </a:r>
            <a:br>
              <a:rPr lang="en-US" sz="3200" dirty="0">
                <a:solidFill>
                  <a:srgbClr val="03326E"/>
                </a:solidFill>
              </a:rPr>
            </a:br>
            <a:r>
              <a:rPr lang="en-US" sz="3200" dirty="0">
                <a:solidFill>
                  <a:srgbClr val="03326E"/>
                </a:solidFill>
              </a:rPr>
              <a:t>a particular focus on needs of this moment—webinars,</a:t>
            </a:r>
            <a:br>
              <a:rPr lang="en-US" sz="3200" dirty="0">
                <a:solidFill>
                  <a:srgbClr val="03326E"/>
                </a:solidFill>
              </a:rPr>
            </a:br>
            <a:r>
              <a:rPr lang="en-US" sz="3200" dirty="0">
                <a:solidFill>
                  <a:srgbClr val="03326E"/>
                </a:solidFill>
              </a:rPr>
              <a:t>					strategy sharing sessions, </a:t>
            </a:r>
            <a:br>
              <a:rPr lang="en-US" sz="3200" dirty="0">
                <a:solidFill>
                  <a:srgbClr val="03326E"/>
                </a:solidFill>
              </a:rPr>
            </a:br>
            <a:r>
              <a:rPr lang="en-US" sz="3200" dirty="0">
                <a:solidFill>
                  <a:srgbClr val="03326E"/>
                </a:solidFill>
              </a:rPr>
              <a:t>					online articles, job aids, etc.</a:t>
            </a:r>
            <a:br>
              <a:rPr lang="en-US" sz="3200" dirty="0">
                <a:solidFill>
                  <a:srgbClr val="03326E"/>
                </a:solidFill>
              </a:rPr>
            </a:br>
            <a:r>
              <a:rPr lang="en-US" sz="3200" dirty="0">
                <a:solidFill>
                  <a:srgbClr val="03326E"/>
                </a:solidFill>
              </a:rPr>
              <a:t>						</a:t>
            </a:r>
          </a:p>
        </p:txBody>
      </p:sp>
      <p:pic>
        <p:nvPicPr>
          <p:cNvPr id="3" name="Picture 2">
            <a:extLst>
              <a:ext uri="{FF2B5EF4-FFF2-40B4-BE49-F238E27FC236}">
                <a16:creationId xmlns:a16="http://schemas.microsoft.com/office/drawing/2014/main" id="{E51BA2CB-900A-4590-A68C-21B9834FFCE9}"/>
              </a:ext>
            </a:extLst>
          </p:cNvPr>
          <p:cNvPicPr>
            <a:picLocks noChangeAspect="1"/>
          </p:cNvPicPr>
          <p:nvPr/>
        </p:nvPicPr>
        <p:blipFill rotWithShape="1">
          <a:blip r:embed="rId5"/>
          <a:srcRect l="28442" t="43772" r="14323" b="12951"/>
          <a:stretch/>
        </p:blipFill>
        <p:spPr>
          <a:xfrm>
            <a:off x="116200" y="4124318"/>
            <a:ext cx="5024068" cy="2532496"/>
          </a:xfrm>
          <a:prstGeom prst="rect">
            <a:avLst/>
          </a:prstGeom>
        </p:spPr>
      </p:pic>
      <p:sp>
        <p:nvSpPr>
          <p:cNvPr id="6" name="TextBox 5">
            <a:extLst>
              <a:ext uri="{FF2B5EF4-FFF2-40B4-BE49-F238E27FC236}">
                <a16:creationId xmlns:a16="http://schemas.microsoft.com/office/drawing/2014/main" id="{EBD47ECF-51A4-4C65-A62C-C9339EFE69A0}"/>
              </a:ext>
            </a:extLst>
          </p:cNvPr>
          <p:cNvSpPr txBox="1"/>
          <p:nvPr/>
        </p:nvSpPr>
        <p:spPr>
          <a:xfrm>
            <a:off x="5935216" y="4976205"/>
            <a:ext cx="6020226" cy="430887"/>
          </a:xfrm>
          <a:prstGeom prst="rect">
            <a:avLst/>
          </a:prstGeom>
          <a:noFill/>
        </p:spPr>
        <p:txBody>
          <a:bodyPr wrap="square" rtlCol="0">
            <a:spAutoFit/>
          </a:bodyPr>
          <a:lstStyle/>
          <a:p>
            <a:r>
              <a:rPr lang="en-US" sz="2200" dirty="0">
                <a:hlinkClick r:id="rId6"/>
              </a:rPr>
              <a:t>https://learn-and-grow.hr.ufl.edu/keep-growing/</a:t>
            </a:r>
            <a:r>
              <a:rPr lang="en-US" sz="2200" dirty="0"/>
              <a:t> </a:t>
            </a:r>
          </a:p>
        </p:txBody>
      </p:sp>
    </p:spTree>
    <p:extLst>
      <p:ext uri="{BB962C8B-B14F-4D97-AF65-F5344CB8AC3E}">
        <p14:creationId xmlns:p14="http://schemas.microsoft.com/office/powerpoint/2010/main" val="284091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4333"/>
            <a:ext cx="10515600" cy="4102630"/>
          </a:xfrm>
        </p:spPr>
        <p:txBody>
          <a:bodyPr/>
          <a:lstStyle/>
          <a:p>
            <a:pPr marL="0" indent="0" algn="ctr">
              <a:buNone/>
            </a:pPr>
            <a:r>
              <a:rPr lang="en-US" sz="3600" b="1" dirty="0"/>
              <a:t>May 21, 2020, from 1:30 to 4:30pm</a:t>
            </a:r>
          </a:p>
          <a:p>
            <a:pPr marL="0" indent="0">
              <a:buNone/>
            </a:pPr>
            <a:r>
              <a:rPr lang="en-US" b="1" dirty="0"/>
              <a:t>Level:</a:t>
            </a:r>
            <a:r>
              <a:rPr lang="en-US" dirty="0"/>
              <a:t> beginners, intermediate, and advanced. Attend with your coworkers if possible.</a:t>
            </a:r>
          </a:p>
          <a:p>
            <a:r>
              <a:rPr lang="en-US" dirty="0"/>
              <a:t>Overview of Microsoft Planner</a:t>
            </a:r>
          </a:p>
          <a:p>
            <a:r>
              <a:rPr lang="en-US" dirty="0"/>
              <a:t>Integration with Teams </a:t>
            </a:r>
          </a:p>
          <a:p>
            <a:r>
              <a:rPr lang="en-US" dirty="0"/>
              <a:t>Sample Planners for HR and Fiscal tasks</a:t>
            </a:r>
          </a:p>
          <a:p>
            <a:r>
              <a:rPr lang="en-US" dirty="0"/>
              <a:t>Build a Planner for your area </a:t>
            </a:r>
          </a:p>
          <a:p>
            <a:pPr marL="0" indent="0">
              <a:buNone/>
            </a:pPr>
            <a:endParaRPr lang="en-US" altLang="en-US" dirty="0"/>
          </a:p>
          <a:p>
            <a:pPr marL="0" indent="0">
              <a:buNone/>
            </a:pPr>
            <a:endParaRPr lang="en-US" altLang="en-US" dirty="0"/>
          </a:p>
          <a:p>
            <a:pPr marL="0" indent="0">
              <a:buNone/>
            </a:pPr>
            <a:endParaRPr lang="en-US" altLang="en-US" sz="2400" dirty="0"/>
          </a:p>
          <a:p>
            <a:pPr marL="0" indent="0">
              <a:buNone/>
            </a:pPr>
            <a:endParaRPr lang="en-US" dirty="0"/>
          </a:p>
        </p:txBody>
      </p:sp>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The Power of MS Planner</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Content Placeholder 4">
            <a:extLst>
              <a:ext uri="{FF2B5EF4-FFF2-40B4-BE49-F238E27FC236}">
                <a16:creationId xmlns:a16="http://schemas.microsoft.com/office/drawing/2014/main" id="{EC8600AA-FFD0-6449-BCC8-6F44001E4752}"/>
              </a:ext>
            </a:extLst>
          </p:cNvPr>
          <p:cNvSpPr txBox="1">
            <a:spLocks/>
          </p:cNvSpPr>
          <p:nvPr/>
        </p:nvSpPr>
        <p:spPr>
          <a:xfrm>
            <a:off x="7389745" y="3582769"/>
            <a:ext cx="4712315" cy="1903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Register in </a:t>
            </a:r>
            <a:r>
              <a:rPr kumimoji="0" lang="en-US" altLang="en-US" sz="2400" b="0" i="0" u="none" strike="noStrike" kern="1200" cap="none" spc="0" normalizeH="0" baseline="0" noProof="0" dirty="0" err="1">
                <a:ln>
                  <a:noFill/>
                </a:ln>
                <a:solidFill>
                  <a:prstClr val="black"/>
                </a:solidFill>
                <a:effectLst/>
                <a:uLnTx/>
                <a:uFillTx/>
                <a:latin typeface="Calibri"/>
                <a:ea typeface="+mn-ea"/>
                <a:cs typeface="+mn-cs"/>
              </a:rPr>
              <a:t>myTraining</a:t>
            </a: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 UF_GBS600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solidFill>
                <a:effectLst/>
                <a:uLnTx/>
                <a:uFillTx/>
                <a:latin typeface="Calibri"/>
                <a:ea typeface="+mn-ea"/>
                <a:cs typeface="+mn-cs"/>
              </a:rPr>
              <a:t>Contact: </a:t>
            </a:r>
            <a:r>
              <a:rPr kumimoji="0" lang="en-US" altLang="en-US" sz="2400" b="1" i="0" u="none" strike="noStrike" kern="1200" cap="none" spc="0" normalizeH="0" baseline="0" noProof="0" dirty="0">
                <a:ln>
                  <a:noFill/>
                </a:ln>
                <a:solidFill>
                  <a:prstClr val="black"/>
                </a:solidFill>
                <a:effectLst/>
                <a:uLnTx/>
                <a:uFillTx/>
                <a:latin typeface="Calibri"/>
                <a:ea typeface="+mn-ea"/>
                <a:cs typeface="+mn-cs"/>
                <a:hlinkClick r:id="rId4"/>
              </a:rPr>
              <a:t>gcadwallader@ufl.edu</a:t>
            </a:r>
            <a:r>
              <a:rPr kumimoji="0" lang="en-US" altLang="en-US" sz="2400"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20030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071716"/>
            <a:ext cx="10515600" cy="2733675"/>
          </a:xfrm>
        </p:spPr>
        <p:txBody>
          <a:bodyPr/>
          <a:lstStyle/>
          <a:p>
            <a:r>
              <a:rPr lang="en-US" dirty="0"/>
              <a:t>Classification &amp;</a:t>
            </a:r>
            <a:br>
              <a:rPr lang="en-US" dirty="0"/>
            </a:br>
            <a:r>
              <a:rPr lang="en-US" dirty="0"/>
              <a:t>Compensation</a:t>
            </a:r>
          </a:p>
        </p:txBody>
      </p:sp>
      <p:sp>
        <p:nvSpPr>
          <p:cNvPr id="3" name="Text Placeholder 2"/>
          <p:cNvSpPr>
            <a:spLocks noGrp="1"/>
          </p:cNvSpPr>
          <p:nvPr>
            <p:ph type="body" idx="1"/>
          </p:nvPr>
        </p:nvSpPr>
        <p:spPr>
          <a:xfrm>
            <a:off x="844550" y="2624563"/>
            <a:ext cx="10515600" cy="2950665"/>
          </a:xfrm>
        </p:spPr>
        <p:txBody>
          <a:bodyPr>
            <a:normAutofit fontScale="92500" lnSpcReduction="20000"/>
          </a:bodyPr>
          <a:lstStyle/>
          <a:p>
            <a:endParaRPr lang="en-US" altLang="en-US" sz="3200" dirty="0">
              <a:solidFill>
                <a:schemeClr val="accent5">
                  <a:lumMod val="75000"/>
                </a:schemeClr>
              </a:solidFill>
            </a:endParaRPr>
          </a:p>
          <a:p>
            <a:r>
              <a:rPr lang="en-US" altLang="en-US" sz="3600" dirty="0">
                <a:solidFill>
                  <a:schemeClr val="accent5">
                    <a:lumMod val="75000"/>
                  </a:schemeClr>
                </a:solidFill>
              </a:rPr>
              <a:t>TEAMS Titles Website Update</a:t>
            </a:r>
          </a:p>
          <a:p>
            <a:r>
              <a:rPr lang="en-US" altLang="en-US" sz="3600" dirty="0">
                <a:solidFill>
                  <a:schemeClr val="accent5">
                    <a:lumMod val="75000"/>
                  </a:schemeClr>
                </a:solidFill>
              </a:rPr>
              <a:t>Organizational Chart Instruction Guide</a:t>
            </a:r>
          </a:p>
          <a:p>
            <a:r>
              <a:rPr lang="en-US" altLang="en-US" sz="3600" dirty="0">
                <a:solidFill>
                  <a:schemeClr val="accent5">
                    <a:lumMod val="75000"/>
                  </a:schemeClr>
                </a:solidFill>
              </a:rPr>
              <a:t>Perquisite Renewals</a:t>
            </a:r>
          </a:p>
          <a:p>
            <a:r>
              <a:rPr lang="en-US" altLang="en-US" sz="3600" dirty="0">
                <a:solidFill>
                  <a:schemeClr val="accent5">
                    <a:lumMod val="75000"/>
                  </a:schemeClr>
                </a:solidFill>
              </a:rPr>
              <a:t>Alternate Work Location Agreement Renewals</a:t>
            </a:r>
          </a:p>
          <a:p>
            <a:r>
              <a:rPr lang="en-US" altLang="en-US" sz="3600" dirty="0">
                <a:solidFill>
                  <a:schemeClr val="accent5">
                    <a:lumMod val="75000"/>
                  </a:schemeClr>
                </a:solidFill>
              </a:rPr>
              <a:t>HR-600 Renewals</a:t>
            </a: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endParaRPr lang="en-US" dirty="0"/>
          </a:p>
        </p:txBody>
      </p:sp>
    </p:spTree>
    <p:extLst>
      <p:ext uri="{BB962C8B-B14F-4D97-AF65-F5344CB8AC3E}">
        <p14:creationId xmlns:p14="http://schemas.microsoft.com/office/powerpoint/2010/main" val="67059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TEAMS Titles Website Update</a:t>
            </a:r>
          </a:p>
        </p:txBody>
      </p:sp>
      <p:sp>
        <p:nvSpPr>
          <p:cNvPr id="3" name="Content Placeholder 2"/>
          <p:cNvSpPr>
            <a:spLocks noGrp="1"/>
          </p:cNvSpPr>
          <p:nvPr>
            <p:ph idx="1"/>
          </p:nvPr>
        </p:nvSpPr>
        <p:spPr/>
        <p:txBody>
          <a:bodyPr>
            <a:normAutofit/>
          </a:bodyPr>
          <a:lstStyle/>
          <a:p>
            <a:r>
              <a:rPr lang="en-US" dirty="0"/>
              <a:t>What is it? Where to find it </a:t>
            </a:r>
            <a:r>
              <a:rPr lang="en-US" dirty="0">
                <a:hlinkClick r:id="rId3"/>
              </a:rPr>
              <a:t>https://teams-titles.hr.ufl.edu/</a:t>
            </a:r>
            <a:r>
              <a:rPr lang="en-US" dirty="0"/>
              <a:t> </a:t>
            </a:r>
          </a:p>
          <a:p>
            <a:endParaRPr lang="en-US" dirty="0"/>
          </a:p>
          <a:p>
            <a:r>
              <a:rPr lang="en-US" dirty="0"/>
              <a:t>Overview of recent Class &amp; Comp projects and connection to UFHR Strategic Commitment </a:t>
            </a:r>
          </a:p>
          <a:p>
            <a:pPr marL="0" indent="0">
              <a:buNone/>
            </a:pPr>
            <a:endParaRPr lang="en-US" dirty="0"/>
          </a:p>
          <a:p>
            <a:r>
              <a:rPr lang="en-US" dirty="0"/>
              <a:t>Preeminence through people </a:t>
            </a:r>
            <a:r>
              <a:rPr lang="en-US" dirty="0">
                <a:sym typeface="Wingdings" panose="05000000000000000000" pitchFamily="2" charset="2"/>
              </a:rPr>
              <a:t></a:t>
            </a:r>
            <a:r>
              <a:rPr lang="en-US" dirty="0"/>
              <a:t> On Target Project </a:t>
            </a:r>
            <a:r>
              <a:rPr lang="en-US" dirty="0">
                <a:sym typeface="Wingdings" panose="05000000000000000000" pitchFamily="2" charset="2"/>
              </a:rPr>
              <a:t> Compensation Project (Sibson Consulting)  Competency Project (Success @ Work)</a:t>
            </a:r>
          </a:p>
          <a:p>
            <a:endParaRPr lang="en-US" dirty="0">
              <a:sym typeface="Wingdings" panose="05000000000000000000" pitchFamily="2" charset="2"/>
            </a:endParaRPr>
          </a:p>
          <a:p>
            <a:r>
              <a:rPr lang="en-US" dirty="0">
                <a:sym typeface="Wingdings" panose="05000000000000000000" pitchFamily="2" charset="2"/>
              </a:rPr>
              <a:t>Share screen updated TEAMS Titles page</a:t>
            </a:r>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43927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solidFill>
                  <a:srgbClr val="FF6600"/>
                </a:solidFill>
                <a:latin typeface="Century Schoolbook" panose="02040604050505020304" pitchFamily="18" charset="0"/>
              </a:rPr>
              <a:t>TEAMS Titles website update</a:t>
            </a:r>
          </a:p>
        </p:txBody>
      </p:sp>
      <p:sp>
        <p:nvSpPr>
          <p:cNvPr id="3" name="Content Placeholder 2"/>
          <p:cNvSpPr>
            <a:spLocks noGrp="1"/>
          </p:cNvSpPr>
          <p:nvPr>
            <p:ph idx="1"/>
          </p:nvPr>
        </p:nvSpPr>
        <p:spPr/>
        <p:txBody>
          <a:bodyPr>
            <a:normAutofit lnSpcReduction="10000"/>
          </a:bodyPr>
          <a:lstStyle/>
          <a:p>
            <a:r>
              <a:rPr lang="en-US" dirty="0"/>
              <a:t>New format, Pay Grades easily accessible, links to UFHR Career Maps and other UFHR core offices.</a:t>
            </a:r>
          </a:p>
          <a:p>
            <a:pPr marL="0" indent="0">
              <a:buNone/>
            </a:pPr>
            <a:endParaRPr lang="en-US" dirty="0"/>
          </a:p>
          <a:p>
            <a:r>
              <a:rPr lang="en-US" dirty="0"/>
              <a:t>Staff Competencies with Behavior Statements &amp; Interview Questions. Included T&amp;OD Leadership, Libraries, and Advancement*.</a:t>
            </a:r>
          </a:p>
          <a:p>
            <a:pPr marL="0" indent="0">
              <a:buNone/>
            </a:pPr>
            <a:endParaRPr lang="en-US" dirty="0"/>
          </a:p>
          <a:p>
            <a:r>
              <a:rPr lang="en-US" sz="3200" dirty="0"/>
              <a:t>Valuable resource in many business processes </a:t>
            </a:r>
          </a:p>
          <a:p>
            <a:pPr lvl="1"/>
            <a:r>
              <a:rPr lang="en-US" sz="2800" dirty="0"/>
              <a:t>Career development for employees</a:t>
            </a:r>
          </a:p>
          <a:p>
            <a:pPr lvl="1"/>
            <a:r>
              <a:rPr lang="en-US" sz="2800" dirty="0"/>
              <a:t>Management, employee development, and recruitment tool for supervisors </a:t>
            </a:r>
          </a:p>
          <a:p>
            <a:pPr lvl="1"/>
            <a:endParaRPr lang="en-US" dirty="0"/>
          </a:p>
          <a:p>
            <a:pPr marL="0" indent="0">
              <a:buNone/>
            </a:pPr>
            <a:endParaRPr lang="en-US" dirty="0"/>
          </a:p>
          <a:p>
            <a:pPr marL="0" indent="0">
              <a:buNone/>
            </a:pPr>
            <a:endParaRPr lang="en-US" dirty="0"/>
          </a:p>
          <a:p>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633054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25393</TotalTime>
  <Words>2371</Words>
  <Application>Microsoft Office PowerPoint</Application>
  <PresentationFormat>Widescreen</PresentationFormat>
  <Paragraphs>255</Paragraphs>
  <Slides>32</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Arial</vt:lpstr>
      <vt:lpstr>Bookman Old Style</vt:lpstr>
      <vt:lpstr>Calibri</vt:lpstr>
      <vt:lpstr>Calibri Light</vt:lpstr>
      <vt:lpstr>Century Gothic</vt:lpstr>
      <vt:lpstr>Century Schoolbook</vt:lpstr>
      <vt:lpstr>Wingdings</vt:lpstr>
      <vt:lpstr>Office Theme</vt:lpstr>
      <vt:lpstr>1_Office Theme</vt:lpstr>
      <vt:lpstr>2_Office Theme</vt:lpstr>
      <vt:lpstr>HR Forum</vt:lpstr>
      <vt:lpstr>Today’s Agenda Items</vt:lpstr>
      <vt:lpstr>Training &amp; Organizational Development</vt:lpstr>
      <vt:lpstr>Leadership Programs</vt:lpstr>
      <vt:lpstr>Training Courses</vt:lpstr>
      <vt:lpstr>The Power of MS Planner</vt:lpstr>
      <vt:lpstr>Classification &amp; Compensation</vt:lpstr>
      <vt:lpstr>TEAMS Titles Website Update</vt:lpstr>
      <vt:lpstr>TEAMS Titles website update</vt:lpstr>
      <vt:lpstr>Organizational Charts</vt:lpstr>
      <vt:lpstr>Organizational Charts</vt:lpstr>
      <vt:lpstr>Organizational Charts</vt:lpstr>
      <vt:lpstr>Organizational Charts</vt:lpstr>
      <vt:lpstr>Organizational Charts</vt:lpstr>
      <vt:lpstr>Organizational Charts</vt:lpstr>
      <vt:lpstr>Perquisite Renewals</vt:lpstr>
      <vt:lpstr>Alternate Work Location Agreements </vt:lpstr>
      <vt:lpstr>HR-600 Renewals</vt:lpstr>
      <vt:lpstr>HR-600 Renewals</vt:lpstr>
      <vt:lpstr>Questions</vt:lpstr>
      <vt:lpstr>Benefits and Leave</vt:lpstr>
      <vt:lpstr>COVID-19 Retirement Incentive for Staff</vt:lpstr>
      <vt:lpstr>COVID-19 Retirement Incentive for Staff</vt:lpstr>
      <vt:lpstr>COVID-19 Retirement Incentive for Staff</vt:lpstr>
      <vt:lpstr>EFMLEA Updates</vt:lpstr>
      <vt:lpstr>Dependent Care FSA—Making Mid-Year Changes</vt:lpstr>
      <vt:lpstr>FY 19-20 Comp Leave Cash-Out Changes</vt:lpstr>
      <vt:lpstr>Preparing for 2020 Fiscal Year End Leave Processes</vt:lpstr>
      <vt:lpstr>Preparing for 2020 Fiscal Year End Leave Processes</vt:lpstr>
      <vt:lpstr>Short Work Break for 9/10 Month Employees</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Cobb, Kara Sue</cp:lastModifiedBy>
  <cp:revision>372</cp:revision>
  <cp:lastPrinted>2020-02-05T12:54:08Z</cp:lastPrinted>
  <dcterms:created xsi:type="dcterms:W3CDTF">2017-01-03T16:22:19Z</dcterms:created>
  <dcterms:modified xsi:type="dcterms:W3CDTF">2020-05-06T15:26:23Z</dcterms:modified>
</cp:coreProperties>
</file>