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62" r:id="rId3"/>
  </p:sldMasterIdLst>
  <p:notesMasterIdLst>
    <p:notesMasterId r:id="rId17"/>
  </p:notesMasterIdLst>
  <p:sldIdLst>
    <p:sldId id="278" r:id="rId4"/>
    <p:sldId id="261" r:id="rId5"/>
    <p:sldId id="412" r:id="rId6"/>
    <p:sldId id="280" r:id="rId7"/>
    <p:sldId id="281" r:id="rId8"/>
    <p:sldId id="402" r:id="rId9"/>
    <p:sldId id="258" r:id="rId10"/>
    <p:sldId id="259" r:id="rId11"/>
    <p:sldId id="260" r:id="rId12"/>
    <p:sldId id="263" r:id="rId13"/>
    <p:sldId id="264" r:id="rId14"/>
    <p:sldId id="316" r:id="rId15"/>
    <p:sldId id="317" r:id="rId16"/>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70" autoAdjust="0"/>
    <p:restoredTop sz="85562" autoAdjust="0"/>
  </p:normalViewPr>
  <p:slideViewPr>
    <p:cSldViewPr snapToGrid="0">
      <p:cViewPr varScale="1">
        <p:scale>
          <a:sx n="57" d="100"/>
          <a:sy n="57" d="100"/>
        </p:scale>
        <p:origin x="520" y="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6/16/2020</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12</a:t>
            </a:fld>
            <a:endParaRPr lang="en-US" dirty="0"/>
          </a:p>
        </p:txBody>
      </p:sp>
    </p:spTree>
    <p:extLst>
      <p:ext uri="{BB962C8B-B14F-4D97-AF65-F5344CB8AC3E}">
        <p14:creationId xmlns:p14="http://schemas.microsoft.com/office/powerpoint/2010/main" val="335046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a:t>
            </a:fld>
            <a:endParaRPr lang="en-US"/>
          </a:p>
        </p:txBody>
      </p:sp>
    </p:spTree>
    <p:extLst>
      <p:ext uri="{BB962C8B-B14F-4D97-AF65-F5344CB8AC3E}">
        <p14:creationId xmlns:p14="http://schemas.microsoft.com/office/powerpoint/2010/main" val="128720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a:t>
            </a:fld>
            <a:endParaRPr lang="en-US"/>
          </a:p>
        </p:txBody>
      </p:sp>
    </p:spTree>
    <p:extLst>
      <p:ext uri="{BB962C8B-B14F-4D97-AF65-F5344CB8AC3E}">
        <p14:creationId xmlns:p14="http://schemas.microsoft.com/office/powerpoint/2010/main" val="128720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5</a:t>
            </a:fld>
            <a:endParaRPr lang="en-US"/>
          </a:p>
        </p:txBody>
      </p:sp>
    </p:spTree>
    <p:extLst>
      <p:ext uri="{BB962C8B-B14F-4D97-AF65-F5344CB8AC3E}">
        <p14:creationId xmlns:p14="http://schemas.microsoft.com/office/powerpoint/2010/main" val="151297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7</a:t>
            </a:fld>
            <a:endParaRPr lang="en-US"/>
          </a:p>
        </p:txBody>
      </p:sp>
    </p:spTree>
    <p:extLst>
      <p:ext uri="{BB962C8B-B14F-4D97-AF65-F5344CB8AC3E}">
        <p14:creationId xmlns:p14="http://schemas.microsoft.com/office/powerpoint/2010/main" val="3345882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8</a:t>
            </a:fld>
            <a:endParaRPr lang="en-US"/>
          </a:p>
        </p:txBody>
      </p:sp>
    </p:spTree>
    <p:extLst>
      <p:ext uri="{BB962C8B-B14F-4D97-AF65-F5344CB8AC3E}">
        <p14:creationId xmlns:p14="http://schemas.microsoft.com/office/powerpoint/2010/main" val="52352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9</a:t>
            </a:fld>
            <a:endParaRPr lang="en-US"/>
          </a:p>
        </p:txBody>
      </p:sp>
    </p:spTree>
    <p:extLst>
      <p:ext uri="{BB962C8B-B14F-4D97-AF65-F5344CB8AC3E}">
        <p14:creationId xmlns:p14="http://schemas.microsoft.com/office/powerpoint/2010/main" val="117087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60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790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1"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covid19leavedonation@hr.ufl.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benefits.hr.ufl.edu/gatorperks/aid-a-gator/" TargetMode="External"/><Relationship Id="rId5" Type="http://schemas.openxmlformats.org/officeDocument/2006/relationships/image" Target="../media/image4.jpg"/><Relationship Id="rId4" Type="http://schemas.openxmlformats.org/officeDocument/2006/relationships/hyperlink" Target="https://www.sfa.ufl.edu/aidagator/"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hr.ufl.edu/forms-policies/policies-managers/institutional-recovery-and-covid-19-return-to-workplac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benefits.hr.ufl.edu/contact/"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hr.ufl.edu/covid-19/covid-19-retirement-incentive-for-staff/" TargetMode="External"/><Relationship Id="rId4" Type="http://schemas.openxmlformats.org/officeDocument/2006/relationships/hyperlink" Target="mailto:benefits@ufl.edu"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June 16, 2020</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437" y="387159"/>
            <a:ext cx="10515600" cy="1325563"/>
          </a:xfrm>
        </p:spPr>
        <p:txBody>
          <a:bodyPr anchor="b"/>
          <a:lstStyle/>
          <a:p>
            <a:r>
              <a:rPr lang="en-US" dirty="0">
                <a:solidFill>
                  <a:srgbClr val="FF6600"/>
                </a:solidFill>
                <a:latin typeface="Century Schoolbook" panose="02040604050505020304" pitchFamily="18" charset="0"/>
              </a:rPr>
              <a:t>COVID-19 Leave Donation Update</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544286" y="1825625"/>
            <a:ext cx="11072751" cy="4351338"/>
          </a:xfrm>
        </p:spPr>
        <p:txBody>
          <a:bodyPr>
            <a:normAutofit/>
          </a:bodyPr>
          <a:lstStyle/>
          <a:p>
            <a:pPr marL="0" indent="0">
              <a:spcBef>
                <a:spcPts val="1200"/>
              </a:spcBef>
              <a:buNone/>
              <a:defRPr/>
            </a:pPr>
            <a:r>
              <a:rPr lang="en-US" altLang="en-US" sz="2500" b="1" dirty="0">
                <a:solidFill>
                  <a:prstClr val="black"/>
                </a:solidFill>
              </a:rPr>
              <a:t>We are grateful to all who generously donated vacation and/or sick leave to help our fellow employees!</a:t>
            </a:r>
          </a:p>
          <a:p>
            <a:pPr lvl="1">
              <a:spcBef>
                <a:spcPts val="1200"/>
              </a:spcBef>
              <a:defRPr/>
            </a:pPr>
            <a:r>
              <a:rPr lang="en-US" altLang="en-US" sz="2500" dirty="0">
                <a:solidFill>
                  <a:prstClr val="black"/>
                </a:solidFill>
              </a:rPr>
              <a:t>Over 271,000 hours donated </a:t>
            </a:r>
          </a:p>
          <a:p>
            <a:pPr lvl="1">
              <a:spcBef>
                <a:spcPts val="1200"/>
              </a:spcBef>
              <a:defRPr/>
            </a:pPr>
            <a:r>
              <a:rPr lang="en-US" altLang="en-US" sz="2500" dirty="0">
                <a:solidFill>
                  <a:prstClr val="black"/>
                </a:solidFill>
              </a:rPr>
              <a:t>Donated hours available to assist UF employees unable to work due to COVID-19</a:t>
            </a:r>
          </a:p>
          <a:p>
            <a:pPr lvl="1">
              <a:spcBef>
                <a:spcPts val="1200"/>
              </a:spcBef>
              <a:defRPr/>
            </a:pPr>
            <a:r>
              <a:rPr lang="en-US" altLang="en-US" sz="2500" dirty="0">
                <a:solidFill>
                  <a:prstClr val="black"/>
                </a:solidFill>
              </a:rPr>
              <a:t>As of 6/10, </a:t>
            </a:r>
            <a:r>
              <a:rPr lang="en-US" altLang="en-US" sz="2500" b="1" dirty="0">
                <a:solidFill>
                  <a:prstClr val="black"/>
                </a:solidFill>
              </a:rPr>
              <a:t>290</a:t>
            </a:r>
            <a:r>
              <a:rPr lang="en-US" altLang="en-US" sz="2500" dirty="0">
                <a:solidFill>
                  <a:prstClr val="black"/>
                </a:solidFill>
              </a:rPr>
              <a:t> requests for hours were submitted and nearly </a:t>
            </a:r>
            <a:r>
              <a:rPr lang="en-US" altLang="en-US" sz="2500" b="1" dirty="0">
                <a:solidFill>
                  <a:prstClr val="black"/>
                </a:solidFill>
              </a:rPr>
              <a:t>17,000</a:t>
            </a:r>
            <a:r>
              <a:rPr lang="en-US" altLang="en-US" sz="2500" dirty="0">
                <a:solidFill>
                  <a:prstClr val="black"/>
                </a:solidFill>
              </a:rPr>
              <a:t> hours have been awarded</a:t>
            </a:r>
          </a:p>
          <a:p>
            <a:pPr lvl="1">
              <a:spcBef>
                <a:spcPts val="1200"/>
              </a:spcBef>
              <a:defRPr/>
            </a:pPr>
            <a:r>
              <a:rPr lang="en-US" altLang="en-US" sz="2500" dirty="0">
                <a:solidFill>
                  <a:prstClr val="black"/>
                </a:solidFill>
              </a:rPr>
              <a:t>Any unused hours will be returned to the donors later in the year</a:t>
            </a:r>
          </a:p>
        </p:txBody>
      </p:sp>
      <p:sp>
        <p:nvSpPr>
          <p:cNvPr id="7" name="Rectangle 6"/>
          <p:cNvSpPr/>
          <p:nvPr/>
        </p:nvSpPr>
        <p:spPr>
          <a:xfrm>
            <a:off x="945200" y="5341305"/>
            <a:ext cx="10628564" cy="691361"/>
          </a:xfrm>
          <a:prstGeom prst="rect">
            <a:avLst/>
          </a:prstGeom>
          <a:solidFill>
            <a:srgbClr val="19C9E1">
              <a:alpha val="39000"/>
            </a:srgbClr>
          </a:solidFill>
          <a:ln>
            <a:solidFill>
              <a:schemeClr val="tx1"/>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ndParaRPr>
          </a:p>
          <a:p>
            <a:pPr>
              <a:defRPr/>
            </a:pPr>
            <a:endParaRPr lang="en-US" sz="2100" dirty="0"/>
          </a:p>
          <a:p>
            <a:pPr algn="ctr">
              <a:spcAft>
                <a:spcPts val="1200"/>
              </a:spcAft>
              <a:defRPr/>
            </a:pPr>
            <a:r>
              <a:rPr lang="en-US" sz="2400" b="1" dirty="0">
                <a:solidFill>
                  <a:schemeClr val="tx1"/>
                </a:solidFill>
              </a:rPr>
              <a:t>Questions? Email </a:t>
            </a:r>
            <a:r>
              <a:rPr lang="en-US" sz="2400" u="sng" dirty="0">
                <a:hlinkClick r:id="rId4"/>
              </a:rPr>
              <a:t>covid19leavedonation@hr.ufl.edu</a:t>
            </a:r>
            <a:r>
              <a:rPr lang="en-US" sz="2400" dirty="0"/>
              <a:t> </a:t>
            </a:r>
            <a:r>
              <a:rPr lang="en-US" sz="2400" b="1" dirty="0">
                <a:solidFill>
                  <a:schemeClr val="tx1"/>
                </a:solidFill>
              </a:rPr>
              <a:t>or call (352) 392-2477</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72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537177" y="1816996"/>
            <a:ext cx="11418265" cy="4351338"/>
          </a:xfrm>
        </p:spPr>
        <p:txBody>
          <a:bodyPr>
            <a:normAutofit/>
          </a:bodyPr>
          <a:lstStyle/>
          <a:p>
            <a:pPr marL="274320">
              <a:spcBef>
                <a:spcPts val="1200"/>
              </a:spcBef>
              <a:defRPr/>
            </a:pPr>
            <a:r>
              <a:rPr lang="en-US" sz="2200" dirty="0"/>
              <a:t>Emergency grants provided to employees experiencing an unforeseen, temporary financial hardship</a:t>
            </a:r>
          </a:p>
          <a:p>
            <a:pPr marL="274320">
              <a:spcBef>
                <a:spcPts val="1200"/>
              </a:spcBef>
              <a:defRPr/>
            </a:pPr>
            <a:r>
              <a:rPr lang="en-US" sz="2200" dirty="0"/>
              <a:t>Employees may apply for a grant through Aid-a-Gator at any time</a:t>
            </a:r>
          </a:p>
          <a:p>
            <a:pPr marL="274320">
              <a:spcBef>
                <a:spcPts val="1200"/>
              </a:spcBef>
            </a:pPr>
            <a:r>
              <a:rPr lang="en-US" sz="2200" dirty="0">
                <a:ea typeface="Arial" panose="020B0604020202020204" pitchFamily="34" charset="0"/>
              </a:rPr>
              <a:t>Since start of COVID-19 pandemic, 352 </a:t>
            </a:r>
            <a:r>
              <a:rPr lang="en-US" sz="2200">
                <a:ea typeface="Arial" panose="020B0604020202020204" pitchFamily="34" charset="0"/>
              </a:rPr>
              <a:t>applications have been received </a:t>
            </a:r>
            <a:r>
              <a:rPr lang="en-US" sz="2200" dirty="0">
                <a:ea typeface="Arial" panose="020B0604020202020204" pitchFamily="34" charset="0"/>
              </a:rPr>
              <a:t>and nearly $32,000 in aid disbursed to impacted employees</a:t>
            </a:r>
          </a:p>
          <a:p>
            <a:pPr marL="274320">
              <a:spcBef>
                <a:spcPts val="1200"/>
              </a:spcBef>
            </a:pPr>
            <a:r>
              <a:rPr lang="en-US" sz="2200" dirty="0">
                <a:ea typeface="Arial" panose="020B0604020202020204" pitchFamily="34" charset="0"/>
              </a:rPr>
              <a:t>UF HR Benefits Office manages the Aid-a-Gator program for UF employees, and there’s a separate </a:t>
            </a:r>
            <a:r>
              <a:rPr lang="en-US" sz="2200" dirty="0">
                <a:ea typeface="Arial" panose="020B0604020202020204" pitchFamily="34" charset="0"/>
                <a:hlinkClick r:id="rId4"/>
              </a:rPr>
              <a:t>Aid-a-Gator program for students</a:t>
            </a:r>
            <a:r>
              <a:rPr lang="en-US" sz="2200" dirty="0">
                <a:ea typeface="Arial" panose="020B0604020202020204" pitchFamily="34" charset="0"/>
              </a:rPr>
              <a:t> through UF Office for Student Financial Affairs </a:t>
            </a:r>
          </a:p>
          <a:p>
            <a:pPr marL="274320">
              <a:spcBef>
                <a:spcPts val="1200"/>
              </a:spcBef>
            </a:pPr>
            <a:r>
              <a:rPr lang="en-US" sz="2200" b="1" i="1" dirty="0"/>
              <a:t>Aid-a-Gator is funded by donations--</a:t>
            </a:r>
            <a:r>
              <a:rPr lang="en-US" sz="2200" i="1" dirty="0"/>
              <a:t>consider helping out your fellow Gator employees by making a donation to Aid-a-Gator now or anytime!</a:t>
            </a:r>
          </a:p>
          <a:p>
            <a:pPr>
              <a:spcBef>
                <a:spcPts val="600"/>
              </a:spcBef>
              <a:defRPr/>
            </a:pPr>
            <a:endParaRPr lang="en-US" sz="2200" dirty="0"/>
          </a:p>
          <a:p>
            <a:pPr>
              <a:spcBef>
                <a:spcPts val="600"/>
              </a:spcBef>
              <a:defRPr/>
            </a:pPr>
            <a:endParaRPr lang="en-US" sz="2200" dirty="0"/>
          </a:p>
          <a:p>
            <a:pPr>
              <a:spcBef>
                <a:spcPts val="600"/>
              </a:spcBef>
              <a:defRPr/>
            </a:pPr>
            <a:endParaRPr lang="en-US" sz="2000" dirty="0"/>
          </a:p>
          <a:p>
            <a:pPr marL="457200" lvl="1" indent="0">
              <a:spcBef>
                <a:spcPts val="1200"/>
              </a:spcBef>
              <a:buNone/>
              <a:defRPr/>
            </a:pPr>
            <a:endParaRPr lang="en-US" sz="20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237" y="634620"/>
            <a:ext cx="5080000" cy="965200"/>
          </a:xfrm>
          <a:prstGeom prst="rect">
            <a:avLst/>
          </a:prstGeom>
        </p:spPr>
      </p:pic>
      <p:sp>
        <p:nvSpPr>
          <p:cNvPr id="9" name="Rectangle 8"/>
          <p:cNvSpPr/>
          <p:nvPr/>
        </p:nvSpPr>
        <p:spPr>
          <a:xfrm>
            <a:off x="973343" y="5461231"/>
            <a:ext cx="10327668" cy="491378"/>
          </a:xfrm>
          <a:prstGeom prst="rect">
            <a:avLst/>
          </a:prstGeom>
          <a:solidFill>
            <a:srgbClr val="19C9E1">
              <a:alpha val="39000"/>
            </a:srgb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anchor="ctr">
            <a:normAutofit fontScale="25000" lnSpcReduction="20000"/>
          </a:bodyP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ndParaRPr>
          </a:p>
          <a:p>
            <a:pPr>
              <a:defRPr/>
            </a:pPr>
            <a:endParaRPr lang="en-US" sz="2100" dirty="0"/>
          </a:p>
          <a:p>
            <a:pPr algn="ctr">
              <a:spcBef>
                <a:spcPts val="600"/>
              </a:spcBef>
              <a:defRPr/>
            </a:pPr>
            <a:r>
              <a:rPr lang="en-US" sz="8000" dirty="0">
                <a:solidFill>
                  <a:schemeClr val="tx1"/>
                </a:solidFill>
              </a:rPr>
              <a:t>More information is available on the </a:t>
            </a:r>
            <a:r>
              <a:rPr lang="en-US" sz="8000" dirty="0">
                <a:hlinkClick r:id="rId6"/>
              </a:rPr>
              <a:t>Aid-a-Gator website</a:t>
            </a:r>
            <a:endParaRPr lang="en-US" sz="8000" dirty="0"/>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231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6000" b="1" dirty="0"/>
              <a:t>Important Dates</a:t>
            </a:r>
          </a:p>
        </p:txBody>
      </p:sp>
      <p:sp>
        <p:nvSpPr>
          <p:cNvPr id="5" name="Content Placeholder 4"/>
          <p:cNvSpPr>
            <a:spLocks noGrp="1"/>
          </p:cNvSpPr>
          <p:nvPr>
            <p:ph idx="1"/>
          </p:nvPr>
        </p:nvSpPr>
        <p:spPr>
          <a:xfrm>
            <a:off x="695631" y="1560155"/>
            <a:ext cx="11240069" cy="4001970"/>
          </a:xfrm>
        </p:spPr>
        <p:txBody>
          <a:bodyPr>
            <a:normAutofit fontScale="70000" lnSpcReduction="20000"/>
          </a:bodyPr>
          <a:lstStyle/>
          <a:p>
            <a:pPr marL="0" indent="0">
              <a:buNone/>
              <a:defRPr/>
            </a:pPr>
            <a:endParaRPr lang="en-US" altLang="en-US" sz="3300" dirty="0"/>
          </a:p>
          <a:p>
            <a:pPr>
              <a:defRPr/>
            </a:pPr>
            <a:r>
              <a:rPr lang="en-US" altLang="en-US" sz="3200" b="1" u="sng" dirty="0"/>
              <a:t>June 19</a:t>
            </a:r>
            <a:r>
              <a:rPr lang="en-US" altLang="en-US" sz="3200" dirty="0"/>
              <a:t> – Final paycheck for FY19-20. Overtime, regular, and compensatory leave will be cashed out on this check.</a:t>
            </a:r>
          </a:p>
          <a:p>
            <a:pPr>
              <a:defRPr/>
            </a:pPr>
            <a:r>
              <a:rPr lang="en-US" altLang="en-US" sz="3200" b="1" u="sng" dirty="0"/>
              <a:t>June 30</a:t>
            </a:r>
            <a:r>
              <a:rPr lang="en-US" altLang="en-US" sz="3200" dirty="0"/>
              <a:t> </a:t>
            </a:r>
          </a:p>
          <a:p>
            <a:pPr lvl="1">
              <a:defRPr/>
            </a:pPr>
            <a:r>
              <a:rPr lang="en-US" altLang="en-US" sz="2800" dirty="0"/>
              <a:t>Last day to use Personal Holidays (USPS) and December Personal Leave Days (TEAMS &amp; Eligible Faculty).</a:t>
            </a:r>
          </a:p>
          <a:p>
            <a:pPr lvl="1">
              <a:defRPr/>
            </a:pPr>
            <a:r>
              <a:rPr lang="en-US" altLang="en-US" sz="2800" dirty="0"/>
              <a:t>Last day for employees to provide notice of intent to take advantage of retirement incentive.</a:t>
            </a:r>
          </a:p>
          <a:p>
            <a:pPr>
              <a:defRPr/>
            </a:pPr>
            <a:r>
              <a:rPr lang="en-US" altLang="en-US" sz="3200" b="1" u="sng" dirty="0"/>
              <a:t>Upcoming HR Forums</a:t>
            </a:r>
            <a:r>
              <a:rPr lang="en-US" altLang="en-US" sz="3200" b="1" dirty="0"/>
              <a:t> – Zoom information provided prior to each. </a:t>
            </a:r>
          </a:p>
          <a:p>
            <a:pPr lvl="1">
              <a:defRPr/>
            </a:pPr>
            <a:r>
              <a:rPr lang="en-US" altLang="en-US" sz="2800" dirty="0">
                <a:solidFill>
                  <a:srgbClr val="FF0000"/>
                </a:solidFill>
              </a:rPr>
              <a:t>July 1, 2020 – CANCELED</a:t>
            </a:r>
          </a:p>
          <a:p>
            <a:pPr lvl="1">
              <a:defRPr/>
            </a:pPr>
            <a:r>
              <a:rPr lang="en-US" altLang="en-US" sz="2800" dirty="0"/>
              <a:t>July 9, 2020 – 1 p.m.</a:t>
            </a:r>
          </a:p>
          <a:p>
            <a:pPr lvl="1">
              <a:defRPr/>
            </a:pPr>
            <a:r>
              <a:rPr lang="en-US" altLang="en-US" sz="2800" dirty="0"/>
              <a:t>July 20, 2020 – 2 p.m.</a:t>
            </a:r>
          </a:p>
          <a:p>
            <a:pPr lvl="1">
              <a:defRPr/>
            </a:pPr>
            <a:r>
              <a:rPr lang="en-US" altLang="en-US" sz="2800" dirty="0"/>
              <a:t>August 5, 2020 – 10 a.m.</a:t>
            </a:r>
          </a:p>
        </p:txBody>
      </p:sp>
    </p:spTree>
    <p:extLst>
      <p:ext uri="{BB962C8B-B14F-4D97-AF65-F5344CB8AC3E}">
        <p14:creationId xmlns:p14="http://schemas.microsoft.com/office/powerpoint/2010/main" val="113974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738131" y="1069887"/>
            <a:ext cx="10515600" cy="4351338"/>
          </a:xfrm>
        </p:spPr>
        <p:txBody>
          <a:bodyPr>
            <a:normAutofit/>
          </a:bodyPr>
          <a:lstStyle/>
          <a:p>
            <a:pPr marL="0" indent="0">
              <a:buNone/>
              <a:defRPr/>
            </a:pPr>
            <a:r>
              <a:rPr lang="en-US" sz="3200" dirty="0"/>
              <a:t> </a:t>
            </a:r>
          </a:p>
          <a:p>
            <a:pPr marL="0" indent="0">
              <a:buNone/>
              <a:defRPr/>
            </a:pPr>
            <a:endParaRPr lang="en-US" sz="3200" b="1" dirty="0"/>
          </a:p>
          <a:p>
            <a:pPr marL="457200" indent="-457200">
              <a:defRPr/>
            </a:pPr>
            <a:r>
              <a:rPr lang="en-US" sz="3200" dirty="0"/>
              <a:t>COVID-19 - Return to Work – Jodi Gentry, Brent Goodman</a:t>
            </a:r>
          </a:p>
          <a:p>
            <a:pPr marL="457200" indent="-457200">
              <a:defRPr/>
            </a:pPr>
            <a:r>
              <a:rPr lang="en-US" sz="3200" dirty="0"/>
              <a:t>UFHR Area Updates</a:t>
            </a:r>
            <a:endParaRPr lang="en-US" sz="2800" dirty="0"/>
          </a:p>
          <a:p>
            <a:pPr lvl="1">
              <a:defRPr/>
            </a:pPr>
            <a:r>
              <a:rPr lang="en-US" sz="2800" dirty="0"/>
              <a:t>Benefits &amp; Leave – Shannon Edwards</a:t>
            </a:r>
          </a:p>
          <a:p>
            <a:pPr marL="457200" indent="-457200">
              <a:defRPr/>
            </a:pPr>
            <a:r>
              <a:rPr lang="en-US" altLang="en-US" sz="32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6BED0D-5C6F-4A65-B566-C478E154F2AB}"/>
              </a:ext>
            </a:extLst>
          </p:cNvPr>
          <p:cNvSpPr/>
          <p:nvPr/>
        </p:nvSpPr>
        <p:spPr>
          <a:xfrm>
            <a:off x="702527" y="1405146"/>
            <a:ext cx="9199756" cy="428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54760" y="365125"/>
            <a:ext cx="10515600" cy="460641"/>
          </a:xfrm>
        </p:spPr>
        <p:txBody>
          <a:bodyPr anchor="b">
            <a:normAutofit fontScale="90000"/>
          </a:bodyPr>
          <a:lstStyle/>
          <a:p>
            <a:r>
              <a:rPr lang="en-US" dirty="0">
                <a:solidFill>
                  <a:srgbClr val="FF6600"/>
                </a:solidFill>
                <a:latin typeface="Century Schoolbook" panose="02040604050505020304" pitchFamily="18" charset="0"/>
              </a:rPr>
              <a:t>This Week’s Screening Schedule</a:t>
            </a:r>
          </a:p>
        </p:txBody>
      </p:sp>
      <p:cxnSp>
        <p:nvCxnSpPr>
          <p:cNvPr id="5" name="Straight Connector 4"/>
          <p:cNvCxnSpPr/>
          <p:nvPr/>
        </p:nvCxnSpPr>
        <p:spPr>
          <a:xfrm>
            <a:off x="1145712" y="825766"/>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TextBox 6">
            <a:extLst>
              <a:ext uri="{FF2B5EF4-FFF2-40B4-BE49-F238E27FC236}">
                <a16:creationId xmlns:a16="http://schemas.microsoft.com/office/drawing/2014/main" id="{FF0ABD8D-9B6C-4A41-8F1A-30D74D12B5C0}"/>
              </a:ext>
            </a:extLst>
          </p:cNvPr>
          <p:cNvSpPr txBox="1"/>
          <p:nvPr/>
        </p:nvSpPr>
        <p:spPr>
          <a:xfrm>
            <a:off x="838200" y="1615195"/>
            <a:ext cx="4296650" cy="5078313"/>
          </a:xfrm>
          <a:prstGeom prst="rect">
            <a:avLst/>
          </a:prstGeom>
          <a:noFill/>
        </p:spPr>
        <p:txBody>
          <a:bodyPr wrap="square" rtlCol="0">
            <a:spAutoFit/>
          </a:bodyPr>
          <a:lstStyle/>
          <a:p>
            <a:r>
              <a:rPr lang="en-US" sz="1400" b="1" dirty="0">
                <a:solidFill>
                  <a:srgbClr val="0C729F"/>
                </a:solidFill>
              </a:rPr>
              <a:t>Monday 6/15/2020 </a:t>
            </a:r>
          </a:p>
          <a:p>
            <a:r>
              <a:rPr lang="en-US" sz="1400" dirty="0"/>
              <a:t>Remaining Faculty/Staff/OPS in the following colleges were sent screening questionnaires:</a:t>
            </a:r>
          </a:p>
          <a:p>
            <a:endParaRPr lang="en-US" sz="1400" dirty="0"/>
          </a:p>
          <a:p>
            <a:pPr marL="285750" indent="-285750">
              <a:buFont typeface="Arial" panose="020B0604020202020204" pitchFamily="34" charset="0"/>
              <a:buChar char="•"/>
            </a:pPr>
            <a:r>
              <a:rPr lang="en-US" sz="1400" dirty="0"/>
              <a:t>IFAS</a:t>
            </a:r>
          </a:p>
          <a:p>
            <a:pPr marL="285750" indent="-285750">
              <a:buFont typeface="Arial" panose="020B0604020202020204" pitchFamily="34" charset="0"/>
              <a:buChar char="•"/>
            </a:pPr>
            <a:r>
              <a:rPr lang="en-US" sz="1400" dirty="0"/>
              <a:t>College of Engineering</a:t>
            </a:r>
          </a:p>
          <a:p>
            <a:pPr marL="285750" indent="-285750">
              <a:buFont typeface="Arial" panose="020B0604020202020204" pitchFamily="34" charset="0"/>
              <a:buChar char="•"/>
            </a:pPr>
            <a:r>
              <a:rPr lang="en-US" sz="1400" dirty="0"/>
              <a:t>College of Public Health &amp; Health Professions</a:t>
            </a:r>
          </a:p>
          <a:p>
            <a:pPr marL="285750" indent="-285750">
              <a:buFont typeface="Arial" panose="020B0604020202020204" pitchFamily="34" charset="0"/>
              <a:buChar char="•"/>
            </a:pPr>
            <a:r>
              <a:rPr lang="en-US" sz="1400" dirty="0"/>
              <a:t>College of Education</a:t>
            </a:r>
          </a:p>
          <a:p>
            <a:pPr marL="285750" indent="-285750">
              <a:buFont typeface="Arial" panose="020B0604020202020204" pitchFamily="34" charset="0"/>
              <a:buChar char="•"/>
            </a:pPr>
            <a:r>
              <a:rPr lang="en-US" sz="1400" dirty="0"/>
              <a:t>CLAS</a:t>
            </a:r>
          </a:p>
          <a:p>
            <a:pPr marL="285750" indent="-285750">
              <a:buFont typeface="Arial" panose="020B0604020202020204" pitchFamily="34" charset="0"/>
              <a:buChar char="•"/>
            </a:pPr>
            <a:endParaRPr lang="en-US" sz="1400" dirty="0">
              <a:solidFill>
                <a:schemeClr val="bg2"/>
              </a:solidFill>
            </a:endParaRPr>
          </a:p>
          <a:p>
            <a:r>
              <a:rPr lang="en-US" sz="1400" b="1" dirty="0">
                <a:solidFill>
                  <a:srgbClr val="0C729F"/>
                </a:solidFill>
              </a:rPr>
              <a:t>Tuesday 6/16/2020</a:t>
            </a:r>
          </a:p>
          <a:p>
            <a:r>
              <a:rPr lang="en-US" sz="1400" dirty="0"/>
              <a:t>Remaining Faculty/Staff/OPS in the following colleges/units will be sent screening questionnaires</a:t>
            </a:r>
          </a:p>
          <a:p>
            <a:endParaRPr lang="en-US" sz="1400" dirty="0"/>
          </a:p>
          <a:p>
            <a:pPr marL="285750" indent="-285750">
              <a:buFont typeface="Arial" panose="020B0604020202020204" pitchFamily="34" charset="0"/>
              <a:buChar char="•"/>
            </a:pPr>
            <a:r>
              <a:rPr lang="en-US" sz="1400" dirty="0"/>
              <a:t>College of Medicine</a:t>
            </a:r>
          </a:p>
          <a:p>
            <a:pPr marL="285750" indent="-285750">
              <a:buFont typeface="Arial" panose="020B0604020202020204" pitchFamily="34" charset="0"/>
              <a:buChar char="•"/>
            </a:pPr>
            <a:r>
              <a:rPr lang="en-US" sz="1400" dirty="0"/>
              <a:t>DOCE</a:t>
            </a:r>
          </a:p>
          <a:p>
            <a:pPr marL="285750" indent="-285750">
              <a:buFont typeface="Arial" panose="020B0604020202020204" pitchFamily="34" charset="0"/>
              <a:buChar char="•"/>
            </a:pPr>
            <a:r>
              <a:rPr lang="en-US" sz="1400" dirty="0"/>
              <a:t>Advancement</a:t>
            </a:r>
          </a:p>
          <a:p>
            <a:pPr marL="285750" indent="-285750">
              <a:buFont typeface="Arial" panose="020B0604020202020204" pitchFamily="34" charset="0"/>
              <a:buChar char="•"/>
            </a:pPr>
            <a:r>
              <a:rPr lang="en-US" sz="1400" dirty="0"/>
              <a:t>Various Centers</a:t>
            </a:r>
          </a:p>
          <a:p>
            <a:pPr marL="285750" indent="-285750">
              <a:buFont typeface="Arial" panose="020B0604020202020204" pitchFamily="34" charset="0"/>
              <a:buChar char="•"/>
            </a:pPr>
            <a:r>
              <a:rPr lang="en-US" sz="1400" dirty="0"/>
              <a:t>Office of Admissions</a:t>
            </a:r>
          </a:p>
          <a:p>
            <a:pPr marL="285750" indent="-285750">
              <a:buFont typeface="Arial" panose="020B0604020202020204" pitchFamily="34" charset="0"/>
              <a:buChar char="•"/>
            </a:pPr>
            <a:r>
              <a:rPr lang="en-US" sz="1400" dirty="0"/>
              <a:t>College of Dentistry</a:t>
            </a:r>
          </a:p>
          <a:p>
            <a:pPr marL="285750" indent="-285750">
              <a:buFont typeface="Arial" panose="020B0604020202020204" pitchFamily="34" charset="0"/>
              <a:buChar char="•"/>
            </a:pPr>
            <a:r>
              <a:rPr lang="en-US" sz="1400" dirty="0"/>
              <a:t>DCP</a:t>
            </a:r>
          </a:p>
          <a:p>
            <a:pPr marL="285750" indent="-285750">
              <a:buFont typeface="Arial" panose="020B0604020202020204" pitchFamily="34" charset="0"/>
              <a:buChar char="•"/>
            </a:pPr>
            <a:r>
              <a:rPr lang="en-US" sz="1400" dirty="0"/>
              <a:t>Student Affairs</a:t>
            </a:r>
          </a:p>
          <a:p>
            <a:pPr marL="285750" indent="-285750">
              <a:buFont typeface="Arial" panose="020B0604020202020204" pitchFamily="34" charset="0"/>
              <a:buChar char="•"/>
            </a:pPr>
            <a:endParaRPr lang="en-US" sz="1600" dirty="0">
              <a:solidFill>
                <a:schemeClr val="bg2"/>
              </a:solidFill>
            </a:endParaRPr>
          </a:p>
        </p:txBody>
      </p:sp>
      <p:sp>
        <p:nvSpPr>
          <p:cNvPr id="9" name="TextBox 8">
            <a:extLst>
              <a:ext uri="{FF2B5EF4-FFF2-40B4-BE49-F238E27FC236}">
                <a16:creationId xmlns:a16="http://schemas.microsoft.com/office/drawing/2014/main" id="{49271D4E-0436-44DA-9290-374ABE2FA0FB}"/>
              </a:ext>
            </a:extLst>
          </p:cNvPr>
          <p:cNvSpPr txBox="1"/>
          <p:nvPr/>
        </p:nvSpPr>
        <p:spPr>
          <a:xfrm>
            <a:off x="6172302" y="1254508"/>
            <a:ext cx="4296650" cy="5478423"/>
          </a:xfrm>
          <a:prstGeom prst="rect">
            <a:avLst/>
          </a:prstGeom>
          <a:noFill/>
        </p:spPr>
        <p:txBody>
          <a:bodyPr wrap="square" rtlCol="0">
            <a:spAutoFit/>
          </a:bodyPr>
          <a:lstStyle/>
          <a:p>
            <a:r>
              <a:rPr lang="en-US" sz="1400" b="1" dirty="0">
                <a:solidFill>
                  <a:srgbClr val="0C729F"/>
                </a:solidFill>
              </a:rPr>
              <a:t>Wednesday 6/17/2020</a:t>
            </a:r>
          </a:p>
          <a:p>
            <a:r>
              <a:rPr lang="en-US" sz="1400" dirty="0"/>
              <a:t>Remaining Faculty/Staff/OPS in the following colleges/units will be sent screening questionnaires: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Health Affairs	</a:t>
            </a:r>
          </a:p>
          <a:p>
            <a:pPr marL="285750" indent="-285750">
              <a:buFont typeface="Arial" panose="020B0604020202020204" pitchFamily="34" charset="0"/>
              <a:buChar char="•"/>
            </a:pPr>
            <a:r>
              <a:rPr lang="en-US" sz="1400" dirty="0"/>
              <a:t>COTA</a:t>
            </a:r>
          </a:p>
          <a:p>
            <a:pPr marL="285750" indent="-285750">
              <a:buFont typeface="Arial" panose="020B0604020202020204" pitchFamily="34" charset="0"/>
              <a:buChar char="•"/>
            </a:pPr>
            <a:r>
              <a:rPr lang="en-US" sz="1400" dirty="0"/>
              <a:t>O’Connell Center</a:t>
            </a:r>
          </a:p>
          <a:p>
            <a:pPr marL="285750" indent="-285750">
              <a:buFont typeface="Arial" panose="020B0604020202020204" pitchFamily="34" charset="0"/>
              <a:buChar char="•"/>
            </a:pPr>
            <a:r>
              <a:rPr lang="en-US" sz="1400" dirty="0"/>
              <a:t>Natural History Museum</a:t>
            </a:r>
          </a:p>
          <a:p>
            <a:pPr marL="285750" indent="-285750">
              <a:buFont typeface="Arial" panose="020B0604020202020204" pitchFamily="34" charset="0"/>
              <a:buChar char="•"/>
            </a:pPr>
            <a:r>
              <a:rPr lang="en-US" sz="1400" dirty="0"/>
              <a:t>Office of the Provost</a:t>
            </a:r>
          </a:p>
          <a:p>
            <a:pPr marL="285750" indent="-285750">
              <a:buFont typeface="Arial" panose="020B0604020202020204" pitchFamily="34" charset="0"/>
              <a:buChar char="•"/>
            </a:pPr>
            <a:r>
              <a:rPr lang="en-US" sz="1400" dirty="0"/>
              <a:t>Nursing</a:t>
            </a:r>
          </a:p>
          <a:p>
            <a:pPr marL="285750" indent="-285750">
              <a:buFont typeface="Arial" panose="020B0604020202020204" pitchFamily="34" charset="0"/>
              <a:buChar char="•"/>
            </a:pPr>
            <a:r>
              <a:rPr lang="en-US" sz="1400" dirty="0"/>
              <a:t>UF Research</a:t>
            </a:r>
          </a:p>
          <a:p>
            <a:pPr marL="285750" indent="-285750">
              <a:buFont typeface="Arial" panose="020B0604020202020204" pitchFamily="34" charset="0"/>
              <a:buChar char="•"/>
            </a:pPr>
            <a:r>
              <a:rPr lang="en-US" sz="1400" dirty="0"/>
              <a:t>UFHR</a:t>
            </a:r>
          </a:p>
          <a:p>
            <a:pPr marL="285750" indent="-285750">
              <a:buFont typeface="Arial" panose="020B0604020202020204" pitchFamily="34" charset="0"/>
              <a:buChar char="•"/>
            </a:pPr>
            <a:r>
              <a:rPr lang="en-US" sz="1400" dirty="0"/>
              <a:t>HHP</a:t>
            </a:r>
          </a:p>
          <a:p>
            <a:pPr marL="285750" indent="-285750">
              <a:buFont typeface="Arial" panose="020B0604020202020204" pitchFamily="34" charset="0"/>
              <a:buChar char="•"/>
            </a:pPr>
            <a:r>
              <a:rPr lang="en-US" sz="1400" dirty="0"/>
              <a:t>Law</a:t>
            </a:r>
          </a:p>
          <a:p>
            <a:pPr marL="285750" indent="-285750">
              <a:buFont typeface="Arial" panose="020B0604020202020204" pitchFamily="34" charset="0"/>
              <a:buChar char="•"/>
            </a:pPr>
            <a:r>
              <a:rPr lang="en-US" sz="1400" dirty="0"/>
              <a:t>UFIT</a:t>
            </a:r>
          </a:p>
          <a:p>
            <a:pPr marL="285750" indent="-285750">
              <a:buFont typeface="Arial" panose="020B0604020202020204" pitchFamily="34" charset="0"/>
              <a:buChar char="•"/>
            </a:pPr>
            <a:r>
              <a:rPr lang="en-US" sz="1400" dirty="0"/>
              <a:t>Housing &amp; Residence Education</a:t>
            </a:r>
          </a:p>
          <a:p>
            <a:pPr marL="285750" indent="-285750">
              <a:buFont typeface="Arial" panose="020B0604020202020204" pitchFamily="34" charset="0"/>
              <a:buChar char="•"/>
            </a:pPr>
            <a:r>
              <a:rPr lang="en-US" sz="1400" dirty="0"/>
              <a:t>Vet Med</a:t>
            </a:r>
          </a:p>
          <a:p>
            <a:pPr marL="285750" indent="-285750">
              <a:buFont typeface="Arial" panose="020B0604020202020204" pitchFamily="34" charset="0"/>
              <a:buChar char="•"/>
            </a:pPr>
            <a:r>
              <a:rPr lang="en-US" sz="1400" dirty="0"/>
              <a:t>University of Florida Press</a:t>
            </a:r>
          </a:p>
          <a:p>
            <a:pPr marL="285750" indent="-285750">
              <a:buFont typeface="Arial" panose="020B0604020202020204" pitchFamily="34" charset="0"/>
              <a:buChar char="•"/>
            </a:pPr>
            <a:r>
              <a:rPr lang="en-US" sz="1400" dirty="0"/>
              <a:t>Student Financial Affairs</a:t>
            </a:r>
          </a:p>
          <a:p>
            <a:pPr marL="285750" indent="-285750">
              <a:buFont typeface="Arial" panose="020B0604020202020204" pitchFamily="34" charset="0"/>
              <a:buChar char="•"/>
            </a:pPr>
            <a:r>
              <a:rPr lang="en-US" sz="1400" dirty="0"/>
              <a:t>Reitz Union</a:t>
            </a:r>
          </a:p>
          <a:p>
            <a:pPr marL="285750" indent="-285750">
              <a:buFont typeface="Arial" panose="020B0604020202020204" pitchFamily="34" charset="0"/>
              <a:buChar char="•"/>
            </a:pPr>
            <a:r>
              <a:rPr lang="en-US" sz="1400" dirty="0"/>
              <a:t>College of Business</a:t>
            </a:r>
          </a:p>
          <a:p>
            <a:pPr marL="285750" indent="-285750">
              <a:buFont typeface="Arial" panose="020B0604020202020204" pitchFamily="34" charset="0"/>
              <a:buChar char="•"/>
            </a:pPr>
            <a:r>
              <a:rPr lang="en-US" sz="1400" dirty="0"/>
              <a:t>Office of the President</a:t>
            </a:r>
          </a:p>
          <a:p>
            <a:pPr marL="285750" indent="-285750">
              <a:buFont typeface="Arial" panose="020B0604020202020204" pitchFamily="34" charset="0"/>
              <a:buChar char="•"/>
            </a:pPr>
            <a:r>
              <a:rPr lang="en-US" sz="1400" dirty="0"/>
              <a:t>CJC</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solidFill>
                <a:schemeClr val="bg2"/>
              </a:solidFill>
            </a:endParaRPr>
          </a:p>
        </p:txBody>
      </p:sp>
      <p:sp>
        <p:nvSpPr>
          <p:cNvPr id="12" name="TextBox 11">
            <a:extLst>
              <a:ext uri="{FF2B5EF4-FFF2-40B4-BE49-F238E27FC236}">
                <a16:creationId xmlns:a16="http://schemas.microsoft.com/office/drawing/2014/main" id="{1BF59EB3-8707-4DCD-914E-CF58E7667847}"/>
              </a:ext>
            </a:extLst>
          </p:cNvPr>
          <p:cNvSpPr txBox="1"/>
          <p:nvPr/>
        </p:nvSpPr>
        <p:spPr>
          <a:xfrm>
            <a:off x="8904646" y="2118028"/>
            <a:ext cx="3050796" cy="3970318"/>
          </a:xfrm>
          <a:prstGeom prst="rect">
            <a:avLst/>
          </a:prstGeom>
          <a:noFill/>
        </p:spPr>
        <p:txBody>
          <a:bodyPr wrap="square" rtlCol="0">
            <a:spAutoFit/>
          </a:bodyPr>
          <a:lstStyle/>
          <a:p>
            <a:pPr marL="285750" indent="-285750">
              <a:buFont typeface="Arial" panose="020B0604020202020204" pitchFamily="34" charset="0"/>
              <a:buChar char="•"/>
            </a:pPr>
            <a:r>
              <a:rPr lang="en-US" sz="1400" dirty="0"/>
              <a:t>Finance and Accounting</a:t>
            </a:r>
          </a:p>
          <a:p>
            <a:pPr marL="285750" indent="-285750">
              <a:buFont typeface="Arial" panose="020B0604020202020204" pitchFamily="34" charset="0"/>
              <a:buChar char="•"/>
            </a:pPr>
            <a:r>
              <a:rPr lang="en-US" sz="1400" dirty="0"/>
              <a:t>Business Services</a:t>
            </a:r>
          </a:p>
          <a:p>
            <a:pPr marL="285750" indent="-285750">
              <a:buFont typeface="Arial" panose="020B0604020202020204" pitchFamily="34" charset="0"/>
              <a:buChar char="•"/>
            </a:pPr>
            <a:r>
              <a:rPr lang="en-US" sz="1400" dirty="0"/>
              <a:t>Graduate School</a:t>
            </a:r>
          </a:p>
          <a:p>
            <a:pPr marL="285750" indent="-285750">
              <a:buFont typeface="Arial" panose="020B0604020202020204" pitchFamily="34" charset="0"/>
              <a:buChar char="•"/>
            </a:pPr>
            <a:r>
              <a:rPr lang="en-US" sz="1400" dirty="0"/>
              <a:t>Student Health Care Center</a:t>
            </a:r>
          </a:p>
          <a:p>
            <a:pPr marL="285750" indent="-285750">
              <a:buFont typeface="Arial" panose="020B0604020202020204" pitchFamily="34" charset="0"/>
              <a:buChar char="•"/>
            </a:pPr>
            <a:r>
              <a:rPr lang="en-US" sz="1400" dirty="0"/>
              <a:t>Business Affairs</a:t>
            </a:r>
          </a:p>
          <a:p>
            <a:pPr marL="285750" indent="-285750">
              <a:buFont typeface="Arial" panose="020B0604020202020204" pitchFamily="34" charset="0"/>
              <a:buChar char="•"/>
            </a:pPr>
            <a:r>
              <a:rPr lang="en-US" sz="1400" dirty="0"/>
              <a:t>General Counsel</a:t>
            </a:r>
          </a:p>
          <a:p>
            <a:pPr marL="285750" indent="-285750">
              <a:buFont typeface="Arial" panose="020B0604020202020204" pitchFamily="34" charset="0"/>
              <a:buChar char="•"/>
            </a:pPr>
            <a:r>
              <a:rPr lang="en-US" sz="1400" dirty="0"/>
              <a:t>Libraries</a:t>
            </a:r>
          </a:p>
          <a:p>
            <a:pPr marL="285750" indent="-285750">
              <a:buFont typeface="Arial" panose="020B0604020202020204" pitchFamily="34" charset="0"/>
              <a:buChar char="•"/>
            </a:pPr>
            <a:r>
              <a:rPr lang="en-US" sz="1400" dirty="0"/>
              <a:t>Planning Design &amp; Construction</a:t>
            </a:r>
          </a:p>
          <a:p>
            <a:pPr marL="285750" indent="-285750">
              <a:buFont typeface="Arial" panose="020B0604020202020204" pitchFamily="34" charset="0"/>
              <a:buChar char="•"/>
            </a:pPr>
            <a:r>
              <a:rPr lang="en-US" sz="1400" dirty="0"/>
              <a:t>Student Government</a:t>
            </a:r>
          </a:p>
          <a:p>
            <a:pPr marL="285750" indent="-285750">
              <a:buFont typeface="Arial" panose="020B0604020202020204" pitchFamily="34" charset="0"/>
              <a:buChar char="•"/>
            </a:pPr>
            <a:r>
              <a:rPr lang="en-US" sz="1400" dirty="0"/>
              <a:t>International Studies</a:t>
            </a:r>
          </a:p>
          <a:p>
            <a:pPr marL="285750" indent="-285750">
              <a:buFont typeface="Arial" panose="020B0604020202020204" pitchFamily="34" charset="0"/>
              <a:buChar char="•"/>
            </a:pPr>
            <a:r>
              <a:rPr lang="en-US" sz="1400" dirty="0"/>
              <a:t>UPD</a:t>
            </a:r>
          </a:p>
          <a:p>
            <a:pPr marL="285750" indent="-285750">
              <a:buFont typeface="Arial" panose="020B0604020202020204" pitchFamily="34" charset="0"/>
              <a:buChar char="•"/>
            </a:pPr>
            <a:r>
              <a:rPr lang="en-US" sz="1400" dirty="0"/>
              <a:t>Emergency Management</a:t>
            </a:r>
          </a:p>
          <a:p>
            <a:pPr marL="285750" indent="-285750">
              <a:buFont typeface="Arial" panose="020B0604020202020204" pitchFamily="34" charset="0"/>
              <a:buChar char="•"/>
            </a:pPr>
            <a:r>
              <a:rPr lang="en-US" sz="1400" dirty="0"/>
              <a:t>Strategic Communications &amp; Marketing</a:t>
            </a:r>
          </a:p>
          <a:p>
            <a:pPr marL="285750" indent="-285750">
              <a:buFont typeface="Arial" panose="020B0604020202020204" pitchFamily="34" charset="0"/>
              <a:buChar char="•"/>
            </a:pPr>
            <a:r>
              <a:rPr lang="en-US" sz="1400" dirty="0"/>
              <a:t>EHS</a:t>
            </a:r>
          </a:p>
          <a:p>
            <a:pPr marL="285750" indent="-285750">
              <a:buFont typeface="Arial" panose="020B0604020202020204" pitchFamily="34" charset="0"/>
              <a:buChar char="•"/>
            </a:pPr>
            <a:r>
              <a:rPr lang="en-US" sz="1400" dirty="0"/>
              <a:t>Pharmacy</a:t>
            </a:r>
          </a:p>
          <a:p>
            <a:pPr marL="285750" indent="-285750">
              <a:buFont typeface="Arial" panose="020B0604020202020204" pitchFamily="34" charset="0"/>
              <a:buChar char="•"/>
            </a:pPr>
            <a:r>
              <a:rPr lang="en-US" sz="1400" dirty="0"/>
              <a:t>Government &amp; Community Relations</a:t>
            </a:r>
          </a:p>
        </p:txBody>
      </p:sp>
      <p:sp>
        <p:nvSpPr>
          <p:cNvPr id="13" name="TextBox 12">
            <a:extLst>
              <a:ext uri="{FF2B5EF4-FFF2-40B4-BE49-F238E27FC236}">
                <a16:creationId xmlns:a16="http://schemas.microsoft.com/office/drawing/2014/main" id="{8F5F229A-5A69-4206-83FB-6FA32731957C}"/>
              </a:ext>
            </a:extLst>
          </p:cNvPr>
          <p:cNvSpPr txBox="1"/>
          <p:nvPr/>
        </p:nvSpPr>
        <p:spPr>
          <a:xfrm>
            <a:off x="838200" y="1066592"/>
            <a:ext cx="4033550" cy="338554"/>
          </a:xfrm>
          <a:prstGeom prst="rect">
            <a:avLst/>
          </a:prstGeom>
          <a:noFill/>
        </p:spPr>
        <p:txBody>
          <a:bodyPr wrap="square" rtlCol="0">
            <a:spAutoFit/>
          </a:bodyPr>
          <a:lstStyle/>
          <a:p>
            <a:r>
              <a:rPr lang="en-US" sz="1600" b="1" dirty="0">
                <a:solidFill>
                  <a:srgbClr val="0C729F"/>
                </a:solidFill>
              </a:rPr>
              <a:t>Sending 6,063 screening questionnaires</a:t>
            </a:r>
          </a:p>
        </p:txBody>
      </p:sp>
    </p:spTree>
    <p:extLst>
      <p:ext uri="{BB962C8B-B14F-4D97-AF65-F5344CB8AC3E}">
        <p14:creationId xmlns:p14="http://schemas.microsoft.com/office/powerpoint/2010/main" val="386188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Nonresponsive Employees</a:t>
            </a:r>
          </a:p>
        </p:txBody>
      </p:sp>
      <p:sp>
        <p:nvSpPr>
          <p:cNvPr id="3" name="Content Placeholder 2"/>
          <p:cNvSpPr>
            <a:spLocks noGrp="1"/>
          </p:cNvSpPr>
          <p:nvPr>
            <p:ph idx="1"/>
          </p:nvPr>
        </p:nvSpPr>
        <p:spPr/>
        <p:txBody>
          <a:bodyPr>
            <a:normAutofit fontScale="62500" lnSpcReduction="20000"/>
          </a:bodyPr>
          <a:lstStyle/>
          <a:p>
            <a:pPr marL="0" indent="0">
              <a:lnSpc>
                <a:spcPct val="120000"/>
              </a:lnSpc>
              <a:spcBef>
                <a:spcPts val="1800"/>
              </a:spcBef>
              <a:buNone/>
            </a:pPr>
            <a:r>
              <a:rPr lang="en-US" b="1" dirty="0">
                <a:solidFill>
                  <a:srgbClr val="0C729F"/>
                </a:solidFill>
              </a:rPr>
              <a:t>3,581</a:t>
            </a:r>
            <a:r>
              <a:rPr lang="en-US" dirty="0"/>
              <a:t> employees who have received the questionnaire have taken no action.  Emails went out Friday to each unit/college with a list of these employees.</a:t>
            </a:r>
          </a:p>
          <a:p>
            <a:pPr marL="0" indent="0">
              <a:lnSpc>
                <a:spcPct val="120000"/>
              </a:lnSpc>
              <a:spcBef>
                <a:spcPts val="1800"/>
              </a:spcBef>
              <a:buNone/>
            </a:pPr>
            <a:r>
              <a:rPr lang="en-US" dirty="0"/>
              <a:t>Reminder: Communicate directly with these employees to be clear about your expectations that they must complete the screening now.  The timing of the screening can be separate from the timing of your return to workplace/access to workplace/remote work location decisions.  All UF employees are required to participate in the screening process under UF policy:</a:t>
            </a:r>
          </a:p>
          <a:p>
            <a:pPr marL="0" indent="0">
              <a:lnSpc>
                <a:spcPct val="120000"/>
              </a:lnSpc>
              <a:spcBef>
                <a:spcPts val="1800"/>
              </a:spcBef>
              <a:buNone/>
            </a:pPr>
            <a:r>
              <a:rPr lang="en-US" dirty="0">
                <a:hlinkClick r:id="rId3"/>
              </a:rPr>
              <a:t>https://hr.ufl.edu/forms-policies/policies-managers/institutional-recovery-and-covid-19-return-to-workplace/</a:t>
            </a:r>
            <a:endParaRPr lang="en-US" dirty="0"/>
          </a:p>
          <a:p>
            <a:pPr>
              <a:lnSpc>
                <a:spcPct val="120000"/>
              </a:lnSpc>
              <a:spcBef>
                <a:spcPts val="1800"/>
              </a:spcBef>
            </a:pPr>
            <a:r>
              <a:rPr lang="en-US" dirty="0">
                <a:solidFill>
                  <a:srgbClr val="0C729F"/>
                </a:solidFill>
              </a:rPr>
              <a:t>HR Liaisons and Supervisors should remind employees</a:t>
            </a:r>
          </a:p>
          <a:p>
            <a:pPr>
              <a:lnSpc>
                <a:spcPct val="120000"/>
              </a:lnSpc>
              <a:spcBef>
                <a:spcPts val="1800"/>
              </a:spcBef>
            </a:pPr>
            <a:r>
              <a:rPr lang="en-US" dirty="0">
                <a:solidFill>
                  <a:srgbClr val="0C729F"/>
                </a:solidFill>
              </a:rPr>
              <a:t>Letter of counsel is the next step</a:t>
            </a:r>
          </a:p>
          <a:p>
            <a:pPr>
              <a:lnSpc>
                <a:spcPct val="120000"/>
              </a:lnSpc>
              <a:spcBef>
                <a:spcPts val="1800"/>
              </a:spcBef>
            </a:pPr>
            <a:r>
              <a:rPr lang="en-US" dirty="0">
                <a:solidFill>
                  <a:srgbClr val="0C729F"/>
                </a:solidFill>
              </a:rPr>
              <a:t>Unauthorized leave without pay and dismissal may occur if an employee does not follow through </a:t>
            </a:r>
          </a:p>
          <a:p>
            <a:pPr>
              <a:lnSpc>
                <a:spcPct val="120000"/>
              </a:lnSpc>
              <a:spcBef>
                <a:spcPts val="1800"/>
              </a:spcBef>
            </a:pPr>
            <a:endParaRPr lang="en-US" dirty="0">
              <a:solidFill>
                <a:srgbClr val="0C729F"/>
              </a:solidFill>
            </a:endParaRPr>
          </a:p>
          <a:p>
            <a:pPr>
              <a:lnSpc>
                <a:spcPct val="120000"/>
              </a:lnSpc>
            </a:pP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04636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Processes being addressed</a:t>
            </a:r>
          </a:p>
        </p:txBody>
      </p:sp>
      <p:sp>
        <p:nvSpPr>
          <p:cNvPr id="3" name="Content Placeholder 2"/>
          <p:cNvSpPr>
            <a:spLocks noGrp="1"/>
          </p:cNvSpPr>
          <p:nvPr>
            <p:ph idx="1"/>
          </p:nvPr>
        </p:nvSpPr>
        <p:spPr/>
        <p:txBody>
          <a:bodyPr/>
          <a:lstStyle/>
          <a:p>
            <a:pPr marL="514350" indent="-514350">
              <a:buFont typeface="+mj-lt"/>
              <a:buAutoNum type="arabicPeriod"/>
            </a:pPr>
            <a:r>
              <a:rPr lang="en-US" sz="3200" dirty="0"/>
              <a:t>Employee who </a:t>
            </a:r>
            <a:r>
              <a:rPr lang="en-US" sz="3200" dirty="0">
                <a:solidFill>
                  <a:srgbClr val="0C729F"/>
                </a:solidFill>
              </a:rPr>
              <a:t>do not show </a:t>
            </a:r>
            <a:r>
              <a:rPr lang="en-US" sz="3200" dirty="0"/>
              <a:t>for scheduled appointments or </a:t>
            </a:r>
            <a:r>
              <a:rPr lang="en-US" sz="3200" dirty="0">
                <a:solidFill>
                  <a:srgbClr val="0C729F"/>
                </a:solidFill>
              </a:rPr>
              <a:t>cancel their appointments </a:t>
            </a:r>
            <a:r>
              <a:rPr lang="en-US" sz="3200" dirty="0"/>
              <a:t>and do not schedule will receive a </a:t>
            </a:r>
            <a:r>
              <a:rPr lang="en-US" sz="3200" dirty="0">
                <a:solidFill>
                  <a:srgbClr val="0C729F"/>
                </a:solidFill>
              </a:rPr>
              <a:t>new screening questionnaire </a:t>
            </a:r>
            <a:r>
              <a:rPr lang="en-US" sz="3200" dirty="0"/>
              <a:t>from UF Human Resources.</a:t>
            </a:r>
          </a:p>
          <a:p>
            <a:pPr marL="514350" indent="-514350">
              <a:buFont typeface="+mj-lt"/>
              <a:buAutoNum type="arabicPeriod"/>
            </a:pPr>
            <a:endParaRPr lang="en-US" sz="3200" dirty="0"/>
          </a:p>
          <a:p>
            <a:pPr marL="514350" indent="-514350">
              <a:buFont typeface="+mj-lt"/>
              <a:buAutoNum type="arabicPeriod"/>
            </a:pPr>
            <a:r>
              <a:rPr lang="en-US" sz="3200" dirty="0"/>
              <a:t>Employees who </a:t>
            </a:r>
            <a:r>
              <a:rPr lang="en-US" sz="3200" dirty="0">
                <a:solidFill>
                  <a:srgbClr val="0C729F"/>
                </a:solidFill>
              </a:rPr>
              <a:t>indicate symptoms </a:t>
            </a:r>
            <a:r>
              <a:rPr lang="en-US" sz="3200" dirty="0"/>
              <a:t>and have a </a:t>
            </a:r>
            <a:r>
              <a:rPr lang="en-US" sz="3200" dirty="0">
                <a:solidFill>
                  <a:srgbClr val="0C729F"/>
                </a:solidFill>
              </a:rPr>
              <a:t>telescreen appointment</a:t>
            </a:r>
            <a:r>
              <a:rPr lang="en-US" sz="3200" dirty="0"/>
              <a:t> and are cleared to continue the process will receive a </a:t>
            </a:r>
            <a:r>
              <a:rPr lang="en-US" sz="3200" dirty="0">
                <a:solidFill>
                  <a:srgbClr val="0C729F"/>
                </a:solidFill>
              </a:rPr>
              <a:t>new screening questionnaire </a:t>
            </a:r>
            <a:r>
              <a:rPr lang="en-US" sz="3200" dirty="0"/>
              <a:t>from UF Human Resources.</a:t>
            </a: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0000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550" y="1059365"/>
            <a:ext cx="10515600" cy="2733675"/>
          </a:xfrm>
        </p:spPr>
        <p:txBody>
          <a:bodyPr/>
          <a:lstStyle/>
          <a:p>
            <a:r>
              <a:rPr lang="en-US" dirty="0"/>
              <a:t>Benefits &amp; Leave</a:t>
            </a:r>
          </a:p>
        </p:txBody>
      </p:sp>
      <p:sp>
        <p:nvSpPr>
          <p:cNvPr id="3" name="Text Placeholder 2"/>
          <p:cNvSpPr>
            <a:spLocks noGrp="1"/>
          </p:cNvSpPr>
          <p:nvPr>
            <p:ph type="body" idx="1"/>
          </p:nvPr>
        </p:nvSpPr>
        <p:spPr>
          <a:xfrm>
            <a:off x="844550" y="2022438"/>
            <a:ext cx="10515600" cy="2950665"/>
          </a:xfrm>
        </p:spPr>
        <p:txBody>
          <a:bodyPr>
            <a:normAutofit/>
          </a:bodyPr>
          <a:lstStyle/>
          <a:p>
            <a:endParaRPr lang="en-US" altLang="en-US" sz="3600" dirty="0">
              <a:solidFill>
                <a:schemeClr val="accent5">
                  <a:lumMod val="75000"/>
                </a:schemeClr>
              </a:solidFill>
            </a:endParaRPr>
          </a:p>
          <a:p>
            <a:r>
              <a:rPr lang="en-US" altLang="en-US" sz="3600" dirty="0">
                <a:solidFill>
                  <a:schemeClr val="accent5">
                    <a:lumMod val="75000"/>
                  </a:schemeClr>
                </a:solidFill>
              </a:rPr>
              <a:t>COVID-19 Retirement Incentive for Staff</a:t>
            </a:r>
          </a:p>
          <a:p>
            <a:r>
              <a:rPr lang="en-US" altLang="en-US" sz="3600" dirty="0">
                <a:solidFill>
                  <a:schemeClr val="accent5">
                    <a:lumMod val="75000"/>
                  </a:schemeClr>
                </a:solidFill>
              </a:rPr>
              <a:t>COVID-19 Leave Donations</a:t>
            </a:r>
          </a:p>
          <a:p>
            <a:r>
              <a:rPr lang="en-US" altLang="en-US" sz="3600" dirty="0">
                <a:solidFill>
                  <a:schemeClr val="accent5">
                    <a:lumMod val="75000"/>
                  </a:schemeClr>
                </a:solidFill>
              </a:rPr>
              <a:t>COVID-19 Aid-A-Gator</a:t>
            </a:r>
          </a:p>
          <a:p>
            <a:endParaRPr lang="en-US" altLang="en-US" sz="3600" dirty="0">
              <a:solidFill>
                <a:schemeClr val="accent5">
                  <a:lumMod val="75000"/>
                </a:schemeClr>
              </a:solidFill>
            </a:endParaRPr>
          </a:p>
          <a:p>
            <a:endParaRPr lang="en-US" altLang="en-US" sz="3600" dirty="0">
              <a:solidFill>
                <a:schemeClr val="accent5">
                  <a:lumMod val="75000"/>
                </a:schemeClr>
              </a:solidFill>
            </a:endParaRPr>
          </a:p>
          <a:p>
            <a:endParaRPr lang="en-US" altLang="en-US" sz="3600" dirty="0">
              <a:solidFill>
                <a:schemeClr val="accent5">
                  <a:lumMod val="75000"/>
                </a:schemeClr>
              </a:solidFill>
            </a:endParaRPr>
          </a:p>
          <a:p>
            <a:endParaRPr lang="en-US" altLang="en-US" sz="3600" dirty="0">
              <a:solidFill>
                <a:schemeClr val="accent5">
                  <a:lumMod val="75000"/>
                </a:schemeClr>
              </a:solidFill>
            </a:endParaRPr>
          </a:p>
          <a:p>
            <a:endParaRPr lang="en-US" altLang="en-US" sz="3600" dirty="0">
              <a:solidFill>
                <a:schemeClr val="accent5">
                  <a:lumMod val="75000"/>
                </a:schemeClr>
              </a:solidFill>
            </a:endParaRPr>
          </a:p>
          <a:p>
            <a:endParaRPr lang="en-US" dirty="0"/>
          </a:p>
        </p:txBody>
      </p:sp>
    </p:spTree>
    <p:extLst>
      <p:ext uri="{BB962C8B-B14F-4D97-AF65-F5344CB8AC3E}">
        <p14:creationId xmlns:p14="http://schemas.microsoft.com/office/powerpoint/2010/main" val="4240768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dirty="0">
                <a:solidFill>
                  <a:srgbClr val="FF6600"/>
                </a:solidFill>
                <a:latin typeface="Century Schoolbook" panose="02040604050505020304" pitchFamily="18" charset="0"/>
              </a:rPr>
              <a:t>COVID-19 Retirement Incentive for Staff</a:t>
            </a:r>
          </a:p>
        </p:txBody>
      </p:sp>
      <p:sp>
        <p:nvSpPr>
          <p:cNvPr id="3" name="Content Placeholder 2"/>
          <p:cNvSpPr>
            <a:spLocks noGrp="1"/>
          </p:cNvSpPr>
          <p:nvPr>
            <p:ph idx="1"/>
          </p:nvPr>
        </p:nvSpPr>
        <p:spPr>
          <a:xfrm>
            <a:off x="253222" y="1856639"/>
            <a:ext cx="11702220" cy="4227703"/>
          </a:xfrm>
        </p:spPr>
        <p:txBody>
          <a:bodyPr>
            <a:noAutofit/>
          </a:bodyPr>
          <a:lstStyle/>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2800" kern="0" dirty="0">
                <a:solidFill>
                  <a:srgbClr val="000000"/>
                </a:solidFill>
                <a:ea typeface="Calibri" panose="020F0502020204030204" pitchFamily="34" charset="0"/>
                <a:cs typeface="Times New Roman" panose="02020603050405020304" pitchFamily="18" charset="0"/>
              </a:rPr>
              <a:t>Eligible employees will receive payment for at least ¼ of their accrued sick leave balance, up to 480 hours.</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2800" kern="0" dirty="0">
                <a:solidFill>
                  <a:srgbClr val="000000"/>
                </a:solidFill>
                <a:ea typeface="Calibri" panose="020F0502020204030204" pitchFamily="34" charset="0"/>
                <a:cs typeface="Times New Roman" panose="02020603050405020304" pitchFamily="18" charset="0"/>
              </a:rPr>
              <a:t>Colleges and units may create additional sick leave incentive (i.e. payment of additional hours) if consistently applied. Units should have notified UFHR-Benefits by May 11</a:t>
            </a:r>
            <a:r>
              <a:rPr lang="en-US" altLang="en-US" sz="2800" kern="0" baseline="30000" dirty="0">
                <a:solidFill>
                  <a:srgbClr val="000000"/>
                </a:solidFill>
                <a:ea typeface="Calibri" panose="020F0502020204030204" pitchFamily="34" charset="0"/>
                <a:cs typeface="Times New Roman" panose="02020603050405020304" pitchFamily="18" charset="0"/>
              </a:rPr>
              <a:t>th</a:t>
            </a:r>
            <a:r>
              <a:rPr lang="en-US" altLang="en-US" sz="2800" kern="0" dirty="0">
                <a:solidFill>
                  <a:srgbClr val="000000"/>
                </a:solidFill>
                <a:ea typeface="Calibri" panose="020F0502020204030204" pitchFamily="34" charset="0"/>
                <a:cs typeface="Times New Roman" panose="02020603050405020304" pitchFamily="18" charset="0"/>
              </a:rPr>
              <a:t> if providing additional incentive.</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2800" kern="0" dirty="0">
                <a:solidFill>
                  <a:srgbClr val="000000"/>
                </a:solidFill>
                <a:ea typeface="Calibri" panose="020F0502020204030204" pitchFamily="34" charset="0"/>
                <a:cs typeface="Times New Roman" panose="02020603050405020304" pitchFamily="18" charset="0"/>
              </a:rPr>
              <a:t>Retirees must provide notice by </a:t>
            </a:r>
            <a:r>
              <a:rPr lang="en-US" altLang="en-US" sz="2800" b="1" u="sng" kern="0" dirty="0">
                <a:solidFill>
                  <a:srgbClr val="000000"/>
                </a:solidFill>
                <a:ea typeface="Calibri" panose="020F0502020204030204" pitchFamily="34" charset="0"/>
                <a:cs typeface="Times New Roman" panose="02020603050405020304" pitchFamily="18" charset="0"/>
              </a:rPr>
              <a:t>June 30</a:t>
            </a:r>
            <a:r>
              <a:rPr lang="en-US" altLang="en-US" sz="2800" b="1" u="sng" kern="0" baseline="30000" dirty="0">
                <a:solidFill>
                  <a:srgbClr val="000000"/>
                </a:solidFill>
                <a:ea typeface="Calibri" panose="020F0502020204030204" pitchFamily="34" charset="0"/>
                <a:cs typeface="Times New Roman" panose="02020603050405020304" pitchFamily="18" charset="0"/>
              </a:rPr>
              <a:t>th</a:t>
            </a:r>
            <a:r>
              <a:rPr lang="en-US" altLang="en-US" sz="2800" kern="0" dirty="0">
                <a:solidFill>
                  <a:srgbClr val="000000"/>
                </a:solidFill>
                <a:ea typeface="Calibri" panose="020F0502020204030204" pitchFamily="34" charset="0"/>
                <a:cs typeface="Times New Roman" panose="02020603050405020304" pitchFamily="18" charset="0"/>
              </a:rPr>
              <a:t> and retire/exit DROP from UF and the State between May 4</a:t>
            </a:r>
            <a:r>
              <a:rPr lang="en-US" altLang="en-US" sz="2800" kern="0" baseline="30000" dirty="0">
                <a:solidFill>
                  <a:srgbClr val="000000"/>
                </a:solidFill>
                <a:ea typeface="Calibri" panose="020F0502020204030204" pitchFamily="34" charset="0"/>
                <a:cs typeface="Times New Roman" panose="02020603050405020304" pitchFamily="18" charset="0"/>
              </a:rPr>
              <a:t>th</a:t>
            </a:r>
            <a:r>
              <a:rPr lang="en-US" altLang="en-US" sz="2800" kern="0" dirty="0">
                <a:solidFill>
                  <a:srgbClr val="000000"/>
                </a:solidFill>
                <a:ea typeface="Calibri" panose="020F0502020204030204" pitchFamily="34" charset="0"/>
                <a:cs typeface="Times New Roman" panose="02020603050405020304" pitchFamily="18" charset="0"/>
              </a:rPr>
              <a:t> and September 30</a:t>
            </a:r>
            <a:r>
              <a:rPr lang="en-US" altLang="en-US" sz="2800" kern="0" baseline="30000" dirty="0">
                <a:solidFill>
                  <a:srgbClr val="000000"/>
                </a:solidFill>
                <a:ea typeface="Calibri" panose="020F0502020204030204" pitchFamily="34" charset="0"/>
                <a:cs typeface="Times New Roman" panose="02020603050405020304" pitchFamily="18" charset="0"/>
              </a:rPr>
              <a:t>th</a:t>
            </a:r>
            <a:r>
              <a:rPr lang="en-US" altLang="en-US" sz="2800" kern="0" dirty="0">
                <a:solidFill>
                  <a:srgbClr val="000000"/>
                </a:solidFill>
                <a:ea typeface="Calibri" panose="020F0502020204030204" pitchFamily="34" charset="0"/>
                <a:cs typeface="Times New Roman" panose="02020603050405020304" pitchFamily="18" charset="0"/>
              </a:rPr>
              <a:t>.</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2800" kern="0" dirty="0">
                <a:solidFill>
                  <a:srgbClr val="000000"/>
                </a:solidFill>
                <a:ea typeface="Calibri" panose="020F0502020204030204" pitchFamily="34" charset="0"/>
                <a:cs typeface="Times New Roman" panose="02020603050405020304" pitchFamily="18" charset="0"/>
              </a:rPr>
              <a:t>So far, 63 employees have taken advantage of the incentive, representing </a:t>
            </a:r>
            <a:r>
              <a:rPr lang="en-US" sz="2800" dirty="0">
                <a:latin typeface="Calibri" panose="020F0502020204030204" pitchFamily="34" charset="0"/>
                <a:ea typeface="Arial" panose="020B0604020202020204" pitchFamily="34" charset="0"/>
              </a:rPr>
              <a:t>a total annual salary savings of $3.892M.</a:t>
            </a:r>
            <a:endParaRPr lang="en-US" altLang="en-US" sz="2800" kern="0" dirty="0">
              <a:solidFill>
                <a:srgbClr val="000000"/>
              </a:solidFill>
              <a:ea typeface="Calibri" panose="020F0502020204030204" pitchFamily="34" charset="0"/>
              <a:cs typeface="Times New Roman" panose="020206030504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8052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dirty="0">
                <a:solidFill>
                  <a:srgbClr val="FF6600"/>
                </a:solidFill>
                <a:latin typeface="Century Schoolbook" panose="02040604050505020304" pitchFamily="18" charset="0"/>
              </a:rPr>
              <a:t>COVID-19 Retirement Incentive for Staff</a:t>
            </a:r>
          </a:p>
        </p:txBody>
      </p:sp>
      <p:sp>
        <p:nvSpPr>
          <p:cNvPr id="3" name="Content Placeholder 2"/>
          <p:cNvSpPr>
            <a:spLocks noGrp="1"/>
          </p:cNvSpPr>
          <p:nvPr>
            <p:ph idx="1"/>
          </p:nvPr>
        </p:nvSpPr>
        <p:spPr>
          <a:xfrm>
            <a:off x="253222" y="1856639"/>
            <a:ext cx="11702220" cy="4227703"/>
          </a:xfrm>
        </p:spPr>
        <p:txBody>
          <a:bodyPr>
            <a:noAutofit/>
          </a:bodyPr>
          <a:lstStyle/>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a:solidFill>
                  <a:srgbClr val="000000"/>
                </a:solidFill>
                <a:ea typeface="Calibri" panose="020F0502020204030204" pitchFamily="34" charset="0"/>
                <a:cs typeface="Times New Roman" panose="02020603050405020304" pitchFamily="18" charset="0"/>
              </a:rPr>
              <a:t>TEAMS and USPS </a:t>
            </a:r>
            <a:r>
              <a:rPr lang="en-US" altLang="en-US" sz="3000" kern="0" dirty="0">
                <a:solidFill>
                  <a:srgbClr val="000000"/>
                </a:solidFill>
                <a:ea typeface="Calibri" panose="020F0502020204030204" pitchFamily="34" charset="0"/>
                <a:cs typeface="Times New Roman" panose="02020603050405020304" pitchFamily="18" charset="0"/>
              </a:rPr>
              <a:t>employees with 10 years of creditable service with UF and/or the State (which need not be consecutive) are eligible.</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Payment for unused sick leave will be made, after mandatory and statutory deductions, to the bank account of record. Vacation funds in excess of $5,000 will route to the Special Pay Plan.</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If approved by the department, an employee may use up to 160 vacation hours upon notice of termination. Retirees wishing to do so may not use these hours to extend employment past September 30</a:t>
            </a:r>
            <a:r>
              <a:rPr lang="en-US" altLang="en-US" sz="3000" kern="0" baseline="30000" dirty="0">
                <a:solidFill>
                  <a:srgbClr val="000000"/>
                </a:solidFill>
                <a:ea typeface="Calibri" panose="020F0502020204030204" pitchFamily="34" charset="0"/>
                <a:cs typeface="Times New Roman" panose="02020603050405020304" pitchFamily="18" charset="0"/>
              </a:rPr>
              <a:t>th</a:t>
            </a:r>
            <a:r>
              <a:rPr lang="en-US" altLang="en-US" sz="3000" kern="0" dirty="0">
                <a:solidFill>
                  <a:srgbClr val="000000"/>
                </a:solidFill>
                <a:ea typeface="Calibri" panose="020F0502020204030204" pitchFamily="34" charset="0"/>
                <a:cs typeface="Times New Roman" panose="02020603050405020304" pitchFamily="18" charset="0"/>
              </a:rPr>
              <a:t>.</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05011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dirty="0">
                <a:solidFill>
                  <a:srgbClr val="FF6600"/>
                </a:solidFill>
                <a:latin typeface="Century Schoolbook" panose="02040604050505020304" pitchFamily="18" charset="0"/>
              </a:rPr>
              <a:t>COVID-19 Retirement Incentive for Staff</a:t>
            </a:r>
          </a:p>
        </p:txBody>
      </p:sp>
      <p:sp>
        <p:nvSpPr>
          <p:cNvPr id="3" name="Content Placeholder 2"/>
          <p:cNvSpPr>
            <a:spLocks noGrp="1"/>
          </p:cNvSpPr>
          <p:nvPr>
            <p:ph idx="1"/>
          </p:nvPr>
        </p:nvSpPr>
        <p:spPr>
          <a:xfrm>
            <a:off x="253222" y="1856639"/>
            <a:ext cx="11702220" cy="4227703"/>
          </a:xfrm>
        </p:spPr>
        <p:txBody>
          <a:bodyPr>
            <a:noAutofit/>
          </a:bodyPr>
          <a:lstStyle/>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UFHR-Benefits staff are available to assist employees and departments through the retirement process.</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Individual virtual and tele-conferences may be booked directly at </a:t>
            </a:r>
            <a:r>
              <a:rPr lang="en-US" altLang="en-US" sz="3000" kern="0" dirty="0">
                <a:solidFill>
                  <a:srgbClr val="000000"/>
                </a:solidFill>
                <a:ea typeface="Calibri" panose="020F0502020204030204" pitchFamily="34" charset="0"/>
                <a:cs typeface="Times New Roman" panose="02020603050405020304" pitchFamily="18" charset="0"/>
                <a:hlinkClick r:id="rId3"/>
              </a:rPr>
              <a:t>https://benefits.hr.ufl.edu/contact/</a:t>
            </a:r>
            <a:r>
              <a:rPr lang="en-US" altLang="en-US" sz="3000" kern="0" dirty="0">
                <a:solidFill>
                  <a:srgbClr val="000000"/>
                </a:solidFill>
                <a:ea typeface="Calibri" panose="020F0502020204030204" pitchFamily="34" charset="0"/>
                <a:cs typeface="Times New Roman" panose="02020603050405020304" pitchFamily="18" charset="0"/>
              </a:rPr>
              <a:t>. We are also available at </a:t>
            </a:r>
            <a:r>
              <a:rPr lang="en-US" altLang="en-US" sz="3000" kern="0" dirty="0">
                <a:solidFill>
                  <a:srgbClr val="000000"/>
                </a:solidFill>
                <a:ea typeface="Calibri" panose="020F0502020204030204" pitchFamily="34" charset="0"/>
                <a:cs typeface="Times New Roman" panose="02020603050405020304" pitchFamily="18" charset="0"/>
                <a:hlinkClick r:id="rId4"/>
              </a:rPr>
              <a:t>benefits@ufl.edu</a:t>
            </a:r>
            <a:r>
              <a:rPr lang="en-US" altLang="en-US" sz="3000" kern="0" dirty="0">
                <a:solidFill>
                  <a:srgbClr val="000000"/>
                </a:solidFill>
                <a:ea typeface="Calibri" panose="020F0502020204030204" pitchFamily="34" charset="0"/>
                <a:cs typeface="Times New Roman" panose="02020603050405020304" pitchFamily="18" charset="0"/>
              </a:rPr>
              <a:t> and at 352-392-2477.</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Overview available online at </a:t>
            </a:r>
            <a:r>
              <a:rPr lang="en-US" altLang="en-US" sz="3000" kern="0" dirty="0">
                <a:solidFill>
                  <a:srgbClr val="000000"/>
                </a:solidFill>
                <a:ea typeface="Calibri" panose="020F0502020204030204" pitchFamily="34" charset="0"/>
                <a:cs typeface="Times New Roman" panose="02020603050405020304" pitchFamily="18" charset="0"/>
                <a:hlinkClick r:id="rId5"/>
              </a:rPr>
              <a:t>https://hr.ufl.edu/covid-19/covid-19-retirement-incentive-for-staff/</a:t>
            </a:r>
            <a:r>
              <a:rPr lang="en-US" altLang="en-US" sz="3000" kern="0" dirty="0">
                <a:solidFill>
                  <a:srgbClr val="000000"/>
                </a:solidFill>
                <a:ea typeface="Calibri" panose="020F0502020204030204" pitchFamily="34" charset="0"/>
                <a:cs typeface="Times New Roman" panose="02020603050405020304" pitchFamily="18" charset="0"/>
              </a:rPr>
              <a:t>. </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Contact Benefits immediately if an employee on GatorCare expresses interest in participation.</a:t>
            </a:r>
          </a:p>
          <a:p>
            <a:pPr marL="457200" lvl="2" indent="0" eaLnBrk="0" fontAlgn="base" hangingPunct="0">
              <a:lnSpc>
                <a:spcPct val="107000"/>
              </a:lnSpc>
              <a:spcBef>
                <a:spcPct val="0"/>
              </a:spcBef>
              <a:spcAft>
                <a:spcPct val="0"/>
              </a:spcAft>
              <a:buNone/>
            </a:pPr>
            <a:endParaRPr lang="en-US" altLang="en-US" sz="3000" kern="0" dirty="0">
              <a:solidFill>
                <a:srgbClr val="000000"/>
              </a:solidFill>
              <a:ea typeface="Calibri" panose="020F0502020204030204" pitchFamily="34" charset="0"/>
              <a:cs typeface="Times New Roman" panose="020206030504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6"/>
          <a:stretch>
            <a:fillRect/>
          </a:stretch>
        </p:blipFill>
        <p:spPr>
          <a:xfrm>
            <a:off x="116200" y="121004"/>
            <a:ext cx="857143" cy="704762"/>
          </a:xfrm>
          <a:prstGeom prst="rect">
            <a:avLst/>
          </a:prstGeom>
        </p:spPr>
      </p:pic>
    </p:spTree>
    <p:extLst>
      <p:ext uri="{BB962C8B-B14F-4D97-AF65-F5344CB8AC3E}">
        <p14:creationId xmlns:p14="http://schemas.microsoft.com/office/powerpoint/2010/main" val="984973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27699</TotalTime>
  <Words>1063</Words>
  <Application>Microsoft Office PowerPoint</Application>
  <PresentationFormat>Widescreen</PresentationFormat>
  <Paragraphs>153</Paragraphs>
  <Slides>13</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Bookman Old Style</vt:lpstr>
      <vt:lpstr>Calibri</vt:lpstr>
      <vt:lpstr>Century Gothic</vt:lpstr>
      <vt:lpstr>Century Schoolbook</vt:lpstr>
      <vt:lpstr>Wingdings</vt:lpstr>
      <vt:lpstr>Office Theme</vt:lpstr>
      <vt:lpstr>1_Office Theme</vt:lpstr>
      <vt:lpstr>2_Office Theme</vt:lpstr>
      <vt:lpstr>HR Forum</vt:lpstr>
      <vt:lpstr>Today’s Agenda Items</vt:lpstr>
      <vt:lpstr>This Week’s Screening Schedule</vt:lpstr>
      <vt:lpstr>Nonresponsive Employees</vt:lpstr>
      <vt:lpstr>Processes being addressed</vt:lpstr>
      <vt:lpstr>Benefits &amp; Leave</vt:lpstr>
      <vt:lpstr>COVID-19 Retirement Incentive for Staff</vt:lpstr>
      <vt:lpstr>COVID-19 Retirement Incentive for Staff</vt:lpstr>
      <vt:lpstr>COVID-19 Retirement Incentive for Staff</vt:lpstr>
      <vt:lpstr>COVID-19 Leave Donation Update</vt:lpstr>
      <vt:lpstr>PowerPoint Presentation</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Cobb, Kara Sue</cp:lastModifiedBy>
  <cp:revision>399</cp:revision>
  <cp:lastPrinted>2020-02-05T12:54:08Z</cp:lastPrinted>
  <dcterms:created xsi:type="dcterms:W3CDTF">2017-01-03T16:22:19Z</dcterms:created>
  <dcterms:modified xsi:type="dcterms:W3CDTF">2020-06-16T18:27:15Z</dcterms:modified>
</cp:coreProperties>
</file>