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2" r:id="rId3"/>
  </p:sldMasterIdLst>
  <p:notesMasterIdLst>
    <p:notesMasterId r:id="rId27"/>
  </p:notesMasterIdLst>
  <p:sldIdLst>
    <p:sldId id="278" r:id="rId4"/>
    <p:sldId id="261" r:id="rId5"/>
    <p:sldId id="401" r:id="rId6"/>
    <p:sldId id="378" r:id="rId7"/>
    <p:sldId id="406" r:id="rId8"/>
    <p:sldId id="407" r:id="rId9"/>
    <p:sldId id="408" r:id="rId10"/>
    <p:sldId id="409" r:id="rId11"/>
    <p:sldId id="410" r:id="rId12"/>
    <p:sldId id="411" r:id="rId13"/>
    <p:sldId id="262" r:id="rId14"/>
    <p:sldId id="276" r:id="rId15"/>
    <p:sldId id="275" r:id="rId16"/>
    <p:sldId id="270" r:id="rId17"/>
    <p:sldId id="412" r:id="rId18"/>
    <p:sldId id="413" r:id="rId19"/>
    <p:sldId id="414" r:id="rId20"/>
    <p:sldId id="402" r:id="rId21"/>
    <p:sldId id="259" r:id="rId22"/>
    <p:sldId id="258" r:id="rId23"/>
    <p:sldId id="260" r:id="rId24"/>
    <p:sldId id="316" r:id="rId25"/>
    <p:sldId id="317" r:id="rId26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2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0" autoAdjust="0"/>
    <p:restoredTop sz="85562" autoAdjust="0"/>
  </p:normalViewPr>
  <p:slideViewPr>
    <p:cSldViewPr snapToGrid="0">
      <p:cViewPr varScale="1">
        <p:scale>
          <a:sx n="87" d="100"/>
          <a:sy n="87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49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0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95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0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1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29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FEngaged@hr.ufl.edu" TargetMode="External"/><Relationship Id="rId2" Type="http://schemas.openxmlformats.org/officeDocument/2006/relationships/hyperlink" Target="https://hr.ufl.edu/manager-resources/employee-relations/uf-engage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r.ufl.edu/covid-19/screening-and-return-to-campus/return-to-workplace-matr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FReturnToWork@hr.ufl.edu" TargetMode="External"/><Relationship Id="rId2" Type="http://schemas.openxmlformats.org/officeDocument/2006/relationships/hyperlink" Target="https://hr.ufl.edu/forms-policies/policies-managers/institutional-recovery-and-covid-19-return-to-workplac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June 3,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1282772"/>
            <a:ext cx="10515600" cy="2733675"/>
          </a:xfrm>
        </p:spPr>
        <p:txBody>
          <a:bodyPr/>
          <a:lstStyle/>
          <a:p>
            <a:r>
              <a:rPr lang="en-US" dirty="0"/>
              <a:t>Employee Relations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624563"/>
            <a:ext cx="10515600" cy="2950665"/>
          </a:xfrm>
        </p:spPr>
        <p:txBody>
          <a:bodyPr/>
          <a:lstStyle/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UF Engaged</a:t>
            </a: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7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38131" y="1154456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4" y="2156536"/>
            <a:ext cx="10058400" cy="30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84349"/>
            <a:ext cx="10515600" cy="4855261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>
                <a:latin typeface="+mj-lt"/>
              </a:rPr>
              <a:t>University's Completion Rate 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>
                <a:latin typeface="+mj-lt"/>
              </a:rPr>
              <a:t>Overall Completion rate 49%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>
                <a:latin typeface="+mj-lt"/>
              </a:rPr>
              <a:t>Self Assessment Completion rate 37%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>
                <a:latin typeface="+mj-lt"/>
              </a:rPr>
              <a:t>Top 5 College/Admin unit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+mj-lt"/>
                <a:cs typeface="Calibri Light" panose="020F0302020204030204" pitchFamily="34" charset="0"/>
              </a:rPr>
              <a:t>Stephen C. O'Connell Center 91%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+mj-lt"/>
                <a:cs typeface="Calibri Light" panose="020F0302020204030204" pitchFamily="34" charset="0"/>
              </a:rPr>
              <a:t>Student Financial Affairs 87%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+mj-lt"/>
                <a:cs typeface="Calibri Light" panose="020F0302020204030204" pitchFamily="34" charset="0"/>
              </a:rPr>
              <a:t>Office of Admissions 79%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+mj-lt"/>
                <a:cs typeface="Calibri Light" panose="020F0302020204030204" pitchFamily="34" charset="0"/>
              </a:rPr>
              <a:t>UF</a:t>
            </a:r>
            <a:r>
              <a:rPr lang="en-US" sz="20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Human</a:t>
            </a:r>
            <a:r>
              <a:rPr lang="en-US" sz="20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Resources</a:t>
            </a:r>
            <a:r>
              <a:rPr lang="en-US" sz="20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77%</a:t>
            </a:r>
          </a:p>
          <a:p>
            <a:pPr marL="914400" lvl="1" indent="-457200">
              <a:buClr>
                <a:srgbClr val="92D050"/>
              </a:buClr>
              <a:buSzPct val="80000"/>
              <a:buFont typeface="+mj-lt"/>
              <a:buAutoNum type="arabicPeriod"/>
            </a:pPr>
            <a:r>
              <a:rPr lang="en-US" dirty="0">
                <a:latin typeface="+mj-lt"/>
                <a:cs typeface="Calibri Light" panose="020F0302020204030204" pitchFamily="34" charset="0"/>
              </a:rPr>
              <a:t>University Libraries 68%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en-US" sz="1800" i="1" dirty="0">
              <a:solidFill>
                <a:srgbClr val="92D050"/>
              </a:solidFill>
            </a:endParaRPr>
          </a:p>
          <a:p>
            <a:pPr marL="0" indent="0">
              <a:buClr>
                <a:srgbClr val="92D050"/>
              </a:buClr>
              <a:buSzPct val="80000"/>
              <a:buNone/>
            </a:pPr>
            <a:r>
              <a:rPr lang="en-US" sz="1800" i="1" dirty="0">
                <a:solidFill>
                  <a:srgbClr val="92D050"/>
                </a:solidFill>
              </a:rPr>
              <a:t>Data from January ‘20 through May ‘20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endParaRPr lang="en-US" sz="2700" b="1" dirty="0">
              <a:latin typeface="+mj-lt"/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5" y="862993"/>
            <a:ext cx="3723922" cy="906181"/>
          </a:xfrm>
          <a:prstGeom prst="rect">
            <a:avLst/>
          </a:prstGeom>
        </p:spPr>
      </p:pic>
      <p:pic>
        <p:nvPicPr>
          <p:cNvPr id="1032" name="Picture 8" descr="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36" y="4182533"/>
            <a:ext cx="3623141" cy="15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4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76"/>
            <a:ext cx="10515600" cy="4636487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SzPct val="80000"/>
              <a:buNone/>
            </a:pPr>
            <a:endParaRPr lang="en-US" sz="2700" b="1" dirty="0">
              <a:latin typeface="+mj-lt"/>
            </a:endParaRPr>
          </a:p>
          <a:p>
            <a:pPr marL="0" indent="0">
              <a:buClr>
                <a:srgbClr val="92D050"/>
              </a:buClr>
              <a:buSzPct val="80000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Supervisors</a:t>
            </a:r>
          </a:p>
          <a:p>
            <a:pPr lvl="1">
              <a:spcBef>
                <a:spcPts val="9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dirty="0"/>
              <a:t>Conducting Check-ins remotely</a:t>
            </a:r>
          </a:p>
          <a:p>
            <a:pPr lvl="2">
              <a:spcBef>
                <a:spcPts val="9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Zoom, phone, in-person while maintaining physical distance</a:t>
            </a:r>
          </a:p>
          <a:p>
            <a:pPr lvl="1">
              <a:spcBef>
                <a:spcPts val="9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dirty="0"/>
              <a:t>Content discussed</a:t>
            </a:r>
          </a:p>
          <a:p>
            <a:pPr lvl="2">
              <a:spcBef>
                <a:spcPts val="9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Same discussion</a:t>
            </a:r>
          </a:p>
          <a:p>
            <a:pPr lvl="2">
              <a:spcBef>
                <a:spcPts val="9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Focus on efficiencies and productivity</a:t>
            </a:r>
          </a:p>
          <a:p>
            <a:pPr lvl="2">
              <a:spcBef>
                <a:spcPts val="9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Discuss tools necessary to achieve productivity while working remote</a:t>
            </a:r>
          </a:p>
          <a:p>
            <a:pPr lvl="2">
              <a:buClr>
                <a:srgbClr val="92D050"/>
              </a:buClr>
              <a:buSzPct val="80000"/>
              <a:buFont typeface="Wingdings" panose="05000000000000000000" pitchFamily="2" charset="2"/>
              <a:buChar char="§"/>
            </a:pPr>
            <a:endParaRPr lang="en-US" sz="1900" dirty="0">
              <a:latin typeface="+mj-lt"/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5" y="862993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707" y="20951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hlinkClick r:id="rId2"/>
              </a:rPr>
              <a:t>UF Engaged Website </a:t>
            </a:r>
            <a:r>
              <a:rPr lang="en-US" dirty="0">
                <a:latin typeface="+mj-lt"/>
              </a:rPr>
              <a:t>– offers a variety of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guides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simulations</a:t>
            </a:r>
            <a:r>
              <a:rPr lang="en-US" dirty="0">
                <a:latin typeface="+mj-lt"/>
              </a:rPr>
              <a:t>, and available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trainings</a:t>
            </a:r>
            <a:r>
              <a:rPr lang="en-US" dirty="0">
                <a:latin typeface="+mj-lt"/>
              </a:rPr>
              <a:t> to aide in the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success</a:t>
            </a:r>
            <a:r>
              <a:rPr lang="en-US" dirty="0">
                <a:latin typeface="+mj-lt"/>
              </a:rPr>
              <a:t> of leaders and staff.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Utilize your Department Human Resources representative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Please email us with questions/feedback: </a:t>
            </a:r>
            <a:r>
              <a:rPr lang="en-US" b="1" dirty="0">
                <a:latin typeface="+mj-lt"/>
                <a:hlinkClick r:id="rId3"/>
              </a:rPr>
              <a:t>UFEngaged@hr.ufl.edu</a:t>
            </a:r>
            <a:endParaRPr lang="en-US" b="1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3" y="880682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1059365"/>
            <a:ext cx="10515600" cy="2733675"/>
          </a:xfrm>
        </p:spPr>
        <p:txBody>
          <a:bodyPr/>
          <a:lstStyle/>
          <a:p>
            <a:r>
              <a:rPr lang="en-US" dirty="0"/>
              <a:t>Talent Acquisition</a:t>
            </a:r>
            <a:br>
              <a:rPr lang="en-US" dirty="0"/>
            </a:br>
            <a:r>
              <a:rPr lang="en-US" dirty="0"/>
              <a:t>&amp; Onboarding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624563"/>
            <a:ext cx="10515600" cy="2950665"/>
          </a:xfrm>
        </p:spPr>
        <p:txBody>
          <a:bodyPr/>
          <a:lstStyle/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New Employee Onboarding Strategy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New Employee Screening &amp; Testing</a:t>
            </a: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6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</a:rPr>
              <a:t>New Employee Onboarding Strategy</a:t>
            </a:r>
            <a:endParaRPr lang="en-US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 pending Hire ePAF Report will be utilized to manage the flow of new employees going through the COVID-19 screening process.</a:t>
            </a:r>
          </a:p>
          <a:p>
            <a:pPr marL="0" indent="0">
              <a:buNone/>
            </a:pPr>
            <a:endParaRPr lang="en-US" sz="2000" dirty="0"/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The hiring department will enter the Hire ePAF with the start date reflective of the beginning of the next available pay period (this triggers the creation of a Gatorlink username and password).</a:t>
            </a:r>
          </a:p>
          <a:p>
            <a:pPr marL="1371600" lvl="2" indent="-457200">
              <a:lnSpc>
                <a:spcPct val="105000"/>
              </a:lnSpc>
              <a:buFont typeface="+mj-lt"/>
              <a:buAutoNum type="alphaLcParenR"/>
            </a:pPr>
            <a:r>
              <a:rPr lang="en-US" dirty="0"/>
              <a:t>Allow 5 business days to accommodate screening and/or testing.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 pending Hire ePAF Report will be generated on Monday of each week.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Brent Goodman will review the report and, based on the desired start date, generate a screening and testing email notification to be sent to the new employees.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New employees will be instructed to complete the screening questionnaire within 48 hours of the request.  </a:t>
            </a:r>
          </a:p>
          <a:p>
            <a:pPr marL="0" indent="0">
              <a:buNone/>
            </a:pPr>
            <a:endParaRPr lang="en-US" sz="3200" dirty="0">
              <a:latin typeface="Franklin Gothic Heavy" panose="020B09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FF8EA3-C1C0-4F91-A59C-3A8421A725F0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38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</a:rPr>
              <a:t>New Employee Screening and Testing</a:t>
            </a:r>
            <a:endParaRPr lang="en-US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486"/>
            <a:ext cx="10515600" cy="451974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8000" dirty="0"/>
              <a:t>New employees will be required to complete the COVID-19 Screening Questionnaire and may opt to submit to a COVID-19 test.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4200" dirty="0"/>
          </a:p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0" dirty="0"/>
              <a:t>The COVID-19 Screening Questionnaire and scheduling for testing will be managed in the ONE.UF portal.  </a:t>
            </a:r>
          </a:p>
          <a:p>
            <a:pPr marL="457200" marR="0" lvl="0" indent="-4572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0" dirty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8000" dirty="0"/>
              <a:t>New employees who complete the COVID-19 Screening Questionnaire and testing, will receive clearance via email or a call if further assessment is required.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8000" dirty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8000" dirty="0"/>
              <a:t>Employment Operations and Records will check for clearance information and update the desired start date, if needed.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8000" dirty="0"/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8000" dirty="0"/>
              <a:t>The pending Hire ePAF will be approved and the hiring department confirms the start date with their new employee.</a:t>
            </a:r>
          </a:p>
          <a:p>
            <a:pPr marL="457200" indent="-457200">
              <a:lnSpc>
                <a:spcPct val="105000"/>
              </a:lnSpc>
              <a:buFont typeface="+mj-lt"/>
              <a:buAutoNum type="arabicPeriod"/>
            </a:pPr>
            <a:endParaRPr lang="en-US" sz="8000" dirty="0">
              <a:solidFill>
                <a:srgbClr val="002060"/>
              </a:solidFill>
            </a:endParaRPr>
          </a:p>
          <a:p>
            <a:pPr marL="0" indent="0">
              <a:lnSpc>
                <a:spcPts val="3600"/>
              </a:lnSpc>
              <a:spcBef>
                <a:spcPts val="1800"/>
              </a:spcBef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1059365"/>
            <a:ext cx="10515600" cy="2733675"/>
          </a:xfrm>
        </p:spPr>
        <p:txBody>
          <a:bodyPr/>
          <a:lstStyle/>
          <a:p>
            <a:r>
              <a:rPr lang="en-US" dirty="0"/>
              <a:t>Benefits &amp; Leave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2022438"/>
            <a:ext cx="10515600" cy="2950665"/>
          </a:xfrm>
        </p:spPr>
        <p:txBody>
          <a:bodyPr>
            <a:normAutofit lnSpcReduction="10000"/>
          </a:bodyPr>
          <a:lstStyle/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New Leave Manager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December Personal Leave Days &amp; 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Personal Holidays Reminder</a:t>
            </a:r>
          </a:p>
          <a:p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UF Benefits Fair</a:t>
            </a: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68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New Leave Manager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8812" y="2119040"/>
            <a:ext cx="111637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Welcome to our new Leave Manager,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Nadja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Schimmel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-Cruz!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7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Today’s Agenda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0698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457200" indent="-457200">
              <a:defRPr/>
            </a:pPr>
            <a:r>
              <a:rPr lang="en-US" sz="3200" dirty="0"/>
              <a:t>COVID-19 - Return to Work – Jodi Gentry, Brent Goodman</a:t>
            </a:r>
          </a:p>
          <a:p>
            <a:pPr marL="457200" indent="-457200">
              <a:defRPr/>
            </a:pPr>
            <a:r>
              <a:rPr lang="en-US" sz="3200" dirty="0"/>
              <a:t>UFHR Area Updates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Employee Relations – Brook Mercier</a:t>
            </a:r>
          </a:p>
          <a:p>
            <a:pPr lvl="1">
              <a:defRPr/>
            </a:pPr>
            <a:r>
              <a:rPr lang="en-US" sz="2800" dirty="0"/>
              <a:t>Talent Acquisition &amp; Onboarding – Audrey Gainey</a:t>
            </a:r>
          </a:p>
          <a:p>
            <a:pPr lvl="1">
              <a:defRPr/>
            </a:pPr>
            <a:r>
              <a:rPr lang="en-US" sz="2800" dirty="0"/>
              <a:t>Benefits &amp; Leave – Shannon Edwards</a:t>
            </a:r>
          </a:p>
          <a:p>
            <a:pPr marL="457200" indent="-457200"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December Personal Leave Days &amp; Personal Holidays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68" y="2992975"/>
            <a:ext cx="10515600" cy="4351338"/>
          </a:xfrm>
        </p:spPr>
        <p:txBody>
          <a:bodyPr>
            <a:normAutofit/>
          </a:bodyPr>
          <a:lstStyle/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USPS Personal Holidays must be used in full day increments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December Personal Leave Days can be used in less than full-day increments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“Use it or lose it”--use by 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June 30, 2020 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000" u="sng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will expire</a:t>
            </a: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7784" y="1814240"/>
            <a:ext cx="111637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Personal Holidays (USPS) and December Personal Leave Days (Teams &amp; Eligible Faculty)</a:t>
            </a:r>
          </a:p>
        </p:txBody>
      </p:sp>
    </p:spTree>
    <p:extLst>
      <p:ext uri="{BB962C8B-B14F-4D97-AF65-F5344CB8AC3E}">
        <p14:creationId xmlns:p14="http://schemas.microsoft.com/office/powerpoint/2010/main" val="228701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361510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UF Benefits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64" y="1902573"/>
            <a:ext cx="11743249" cy="4351338"/>
          </a:xfrm>
        </p:spPr>
        <p:txBody>
          <a:bodyPr>
            <a:normAutofit/>
          </a:bodyPr>
          <a:lstStyle/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Will likely be a virtual event in fall, rather than in-person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30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State will provide more details soon 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endParaRPr lang="en-US" sz="30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§"/>
              <a:defRPr/>
            </a:pPr>
            <a:endParaRPr lang="en-US" sz="30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indent="0">
              <a:spcBef>
                <a:spcPts val="600"/>
              </a:spcBef>
              <a:spcAft>
                <a:spcPts val="600"/>
              </a:spcAft>
              <a:buSzPct val="105000"/>
              <a:buNone/>
              <a:defRPr/>
            </a:pPr>
            <a:endParaRPr lang="en-US" sz="30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59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/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631" y="1560155"/>
            <a:ext cx="11240069" cy="40019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altLang="en-US" sz="3300" dirty="0"/>
          </a:p>
          <a:p>
            <a:pPr>
              <a:defRPr/>
            </a:pPr>
            <a:endParaRPr lang="en-US" altLang="en-US" sz="3300" dirty="0"/>
          </a:p>
          <a:p>
            <a:pPr>
              <a:defRPr/>
            </a:pPr>
            <a:r>
              <a:rPr lang="en-US" altLang="en-US" sz="3200" b="1" u="sng" dirty="0"/>
              <a:t>Upcoming HR Forums</a:t>
            </a:r>
            <a:r>
              <a:rPr lang="en-US" altLang="en-US" sz="3200" b="1" dirty="0"/>
              <a:t> – Zoom information provided prior to each. </a:t>
            </a:r>
          </a:p>
          <a:p>
            <a:pPr>
              <a:defRPr/>
            </a:pPr>
            <a:endParaRPr lang="en-US" altLang="en-US" sz="2800" dirty="0"/>
          </a:p>
          <a:p>
            <a:pPr lvl="1">
              <a:defRPr/>
            </a:pPr>
            <a:r>
              <a:rPr lang="en-US" altLang="en-US" sz="2800" dirty="0"/>
              <a:t>June 16, 2020 – 1 p.m.</a:t>
            </a:r>
          </a:p>
          <a:p>
            <a:pPr lvl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July 1, 2020 – CANCELED</a:t>
            </a:r>
          </a:p>
          <a:p>
            <a:pPr lvl="1">
              <a:defRPr/>
            </a:pPr>
            <a:r>
              <a:rPr lang="en-US" altLang="en-US" sz="2800" dirty="0"/>
              <a:t>July 9, 2020 – 1 p.m.</a:t>
            </a:r>
          </a:p>
          <a:p>
            <a:pPr lvl="1">
              <a:defRPr/>
            </a:pPr>
            <a:r>
              <a:rPr lang="en-US" altLang="en-US" sz="2800" dirty="0"/>
              <a:t>July 20, 2020 – 2 p.m.</a:t>
            </a:r>
          </a:p>
          <a:p>
            <a:pPr lvl="1">
              <a:defRPr/>
            </a:pPr>
            <a:r>
              <a:rPr lang="en-US" altLang="en-US" sz="2800" dirty="0"/>
              <a:t>August 5, 2020 – 10 a.m.</a:t>
            </a:r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2081"/>
            <a:ext cx="10515600" cy="2733675"/>
          </a:xfrm>
        </p:spPr>
        <p:txBody>
          <a:bodyPr/>
          <a:lstStyle/>
          <a:p>
            <a:r>
              <a:rPr lang="en-US" dirty="0"/>
              <a:t>COVID-19 </a:t>
            </a:r>
            <a:br>
              <a:rPr lang="en-US" dirty="0"/>
            </a:br>
            <a:r>
              <a:rPr lang="en-US" dirty="0"/>
              <a:t>Return to Work </a:t>
            </a:r>
          </a:p>
        </p:txBody>
      </p:sp>
    </p:spTree>
    <p:extLst>
      <p:ext uri="{BB962C8B-B14F-4D97-AF65-F5344CB8AC3E}">
        <p14:creationId xmlns:p14="http://schemas.microsoft.com/office/powerpoint/2010/main" val="53915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365125"/>
            <a:ext cx="10707029" cy="1325563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Century Schoolbook" panose="02040604050505020304" pitchFamily="18" charset="0"/>
              </a:rPr>
              <a:t>Return to Work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B9305F7-6668-4B14-A5F2-C2F6D4A73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6771" y="1934809"/>
            <a:ext cx="1905000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4F126B-1534-4476-9E66-0011B5824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650" y="1949096"/>
            <a:ext cx="1714500" cy="171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DD9180-BBC9-482E-B71F-5469677BF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029" y="1934809"/>
            <a:ext cx="1609725" cy="1695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924C76-EB63-4EE1-8DEB-8E80F543C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087" y="3962312"/>
            <a:ext cx="2333625" cy="809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490126-B0E4-46ED-A3E6-A7EB67AEB9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5908" y="5070653"/>
            <a:ext cx="1811981" cy="17543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9B98B5-A875-40AD-AD6F-A37DBCEB68B1}"/>
              </a:ext>
            </a:extLst>
          </p:cNvPr>
          <p:cNvSpPr txBox="1"/>
          <p:nvPr/>
        </p:nvSpPr>
        <p:spPr>
          <a:xfrm>
            <a:off x="7562852" y="3460739"/>
            <a:ext cx="379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testing capacity is 800 per day.</a:t>
            </a:r>
          </a:p>
        </p:txBody>
      </p:sp>
    </p:spTree>
    <p:extLst>
      <p:ext uri="{BB962C8B-B14F-4D97-AF65-F5344CB8AC3E}">
        <p14:creationId xmlns:p14="http://schemas.microsoft.com/office/powerpoint/2010/main" val="350919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7B71A-C9F3-466C-AF1F-C21B76EE4C9A}"/>
              </a:ext>
            </a:extLst>
          </p:cNvPr>
          <p:cNvSpPr txBox="1"/>
          <p:nvPr/>
        </p:nvSpPr>
        <p:spPr>
          <a:xfrm>
            <a:off x="815248" y="1002535"/>
            <a:ext cx="7348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Return to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04006-077B-4F5A-89F6-C8A3DF32C5BE}"/>
              </a:ext>
            </a:extLst>
          </p:cNvPr>
          <p:cNvSpPr txBox="1"/>
          <p:nvPr/>
        </p:nvSpPr>
        <p:spPr>
          <a:xfrm>
            <a:off x="815248" y="1872867"/>
            <a:ext cx="10443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 Reminder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Step 1</a:t>
            </a:r>
            <a:r>
              <a:rPr lang="en-US" dirty="0"/>
              <a:t>: Supervisor or HR representative in the college/unit contacts employee to advise on the intent to return to UF work location 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Step 2</a:t>
            </a:r>
            <a:r>
              <a:rPr lang="en-US" dirty="0"/>
              <a:t>: Mark the UF Remote Work file indicating “Request to Return”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Step 3</a:t>
            </a:r>
            <a:r>
              <a:rPr lang="en-US" dirty="0"/>
              <a:t>: UFHR reviews and approves those requested and phases them into the screening and testing process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Step 4</a:t>
            </a:r>
            <a:r>
              <a:rPr lang="en-US" dirty="0"/>
              <a:t>: Employee will receive an email to submit screening questionnaire and schedule testing appointment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Step 5</a:t>
            </a:r>
            <a:r>
              <a:rPr lang="en-US" dirty="0"/>
              <a:t>: Employee will receive an email for negative test results or a phone call if results are positive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Step 6</a:t>
            </a:r>
            <a:r>
              <a:rPr lang="en-US" dirty="0"/>
              <a:t>: Clearance and return to work location communicated to employee by supervisor or HR representative in the college/unit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92C7A-09D8-403A-B34C-70BA280A77D9}"/>
              </a:ext>
            </a:extLst>
          </p:cNvPr>
          <p:cNvSpPr txBox="1"/>
          <p:nvPr/>
        </p:nvSpPr>
        <p:spPr>
          <a:xfrm>
            <a:off x="848299" y="991518"/>
            <a:ext cx="923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College/Unit Roles &amp; Responsibilities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E5F1D-45FB-4FC2-A20B-1EEBB9DE17A2}"/>
              </a:ext>
            </a:extLst>
          </p:cNvPr>
          <p:cNvSpPr txBox="1"/>
          <p:nvPr/>
        </p:nvSpPr>
        <p:spPr>
          <a:xfrm>
            <a:off x="616944" y="1839816"/>
            <a:ext cx="96948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Indicate those that the college/unit intend to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with employee the intent to return has been initiated and the requirements to respond to the screening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status of employee’s clearance via the Emergency Remote Work Location Report. Clearance information is updated at 12 p.m. and 5 p.m. daily</a:t>
            </a:r>
          </a:p>
          <a:p>
            <a:endParaRPr lang="en-US" dirty="0"/>
          </a:p>
          <a:p>
            <a:pPr algn="ctr"/>
            <a:r>
              <a:rPr lang="en-US" dirty="0"/>
              <a:t>Navigation:</a:t>
            </a:r>
          </a:p>
          <a:p>
            <a:r>
              <a:rPr lang="en-US" dirty="0">
                <a:solidFill>
                  <a:schemeClr val="accent2"/>
                </a:solidFill>
              </a:rPr>
              <a:t>myUFL -&gt; Main Menu -&gt; Enterprise Analytics -&gt; Team Content -&gt; Human Resources -&gt; UF Employee Emergency Remote Work Location Report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directions and guidance to employees that are cleared to return to a UF work location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2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485829-704A-46A2-8B75-BB6C304A69B6}"/>
              </a:ext>
            </a:extLst>
          </p:cNvPr>
          <p:cNvSpPr txBox="1"/>
          <p:nvPr/>
        </p:nvSpPr>
        <p:spPr>
          <a:xfrm>
            <a:off x="810883" y="2035834"/>
            <a:ext cx="10472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to Workplace Matrix: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https://hr.ufl.edu/covid-19/screening-and-return-to-campus/return-to-workplace-matrix/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Resource provides scenarios, HR guidance, contact information, and related policy information.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AD493-2B57-4F25-B88D-64B6A99C4CEB}"/>
              </a:ext>
            </a:extLst>
          </p:cNvPr>
          <p:cNvSpPr txBox="1"/>
          <p:nvPr/>
        </p:nvSpPr>
        <p:spPr>
          <a:xfrm>
            <a:off x="810883" y="1002535"/>
            <a:ext cx="751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New Resource</a:t>
            </a:r>
          </a:p>
        </p:txBody>
      </p:sp>
    </p:spTree>
    <p:extLst>
      <p:ext uri="{BB962C8B-B14F-4D97-AF65-F5344CB8AC3E}">
        <p14:creationId xmlns:p14="http://schemas.microsoft.com/office/powerpoint/2010/main" val="264893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FEF485-995E-4F76-806E-F137E8828F0D}"/>
              </a:ext>
            </a:extLst>
          </p:cNvPr>
          <p:cNvSpPr txBox="1"/>
          <p:nvPr/>
        </p:nvSpPr>
        <p:spPr>
          <a:xfrm>
            <a:off x="738130" y="980501"/>
            <a:ext cx="755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Employee Responsibility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3DC25-6D33-4BFE-AD9E-B2AC9C3682E0}"/>
              </a:ext>
            </a:extLst>
          </p:cNvPr>
          <p:cNvSpPr txBox="1"/>
          <p:nvPr/>
        </p:nvSpPr>
        <p:spPr>
          <a:xfrm>
            <a:off x="738130" y="1961002"/>
            <a:ext cx="1005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Employees are required to complete a COVID-19 Screening Questionnaire.</a:t>
            </a:r>
          </a:p>
          <a:p>
            <a:endParaRPr lang="en-US" dirty="0"/>
          </a:p>
          <a:p>
            <a:r>
              <a:rPr lang="en-US" dirty="0"/>
              <a:t>Employees who refuse to be screened for COVID-19 may not return to a UF work location. Supervisors should instruct essential employees who are performing work at a UF work location and refuse to be screened, or are screened but not cleared, to leave their work location and isolate at home immediately.</a:t>
            </a:r>
          </a:p>
          <a:p>
            <a:endParaRPr lang="en-US" dirty="0"/>
          </a:p>
          <a:p>
            <a:r>
              <a:rPr lang="en-US" b="1" dirty="0"/>
              <a:t>Institutional Recovery and COVID-19 Return to Workplace Policy:</a:t>
            </a:r>
          </a:p>
          <a:p>
            <a:endParaRPr lang="en-US" b="1" dirty="0"/>
          </a:p>
          <a:p>
            <a:r>
              <a:rPr lang="en-US" dirty="0">
                <a:hlinkClick r:id="rId2"/>
              </a:rPr>
              <a:t>https://hr.ufl.edu/forms-policies/policies-managers/institutional-recovery-and-covid-19-return-to-workplace/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Employees with questions regarding the screening questionnaire can email </a:t>
            </a:r>
            <a:r>
              <a:rPr lang="en-US" dirty="0">
                <a:hlinkClick r:id="rId3"/>
              </a:rPr>
              <a:t>UFReturnToWork@hr.ufl.edu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4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004D4-EC03-403B-AD3B-470980C555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61234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Begin Entering Next Phase of Employees to Return</a:t>
            </a:r>
          </a:p>
        </p:txBody>
      </p:sp>
    </p:spTree>
    <p:extLst>
      <p:ext uri="{BB962C8B-B14F-4D97-AF65-F5344CB8AC3E}">
        <p14:creationId xmlns:p14="http://schemas.microsoft.com/office/powerpoint/2010/main" val="342631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27185</TotalTime>
  <Words>1056</Words>
  <Application>Microsoft Office PowerPoint</Application>
  <PresentationFormat>Widescreen</PresentationFormat>
  <Paragraphs>160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Calibri Light</vt:lpstr>
      <vt:lpstr>Century Gothic</vt:lpstr>
      <vt:lpstr>Century Schoolbook</vt:lpstr>
      <vt:lpstr>Franklin Gothic Heavy</vt:lpstr>
      <vt:lpstr>Wingdings</vt:lpstr>
      <vt:lpstr>Office Theme</vt:lpstr>
      <vt:lpstr>1_Office Theme</vt:lpstr>
      <vt:lpstr>2_Office Theme</vt:lpstr>
      <vt:lpstr>HR Forum</vt:lpstr>
      <vt:lpstr>Today’s Agenda Items</vt:lpstr>
      <vt:lpstr>COVID-19  Return to Work </vt:lpstr>
      <vt:lpstr>Return to Work</vt:lpstr>
      <vt:lpstr>PowerPoint Presentation</vt:lpstr>
      <vt:lpstr>PowerPoint Presentation</vt:lpstr>
      <vt:lpstr>PowerPoint Presentation</vt:lpstr>
      <vt:lpstr>PowerPoint Presentation</vt:lpstr>
      <vt:lpstr>Begin Entering Next Phase of Employees to Return</vt:lpstr>
      <vt:lpstr>Employee Relations  </vt:lpstr>
      <vt:lpstr>PowerPoint Presentation</vt:lpstr>
      <vt:lpstr>PowerPoint Presentation</vt:lpstr>
      <vt:lpstr>PowerPoint Presentation</vt:lpstr>
      <vt:lpstr> </vt:lpstr>
      <vt:lpstr>Talent Acquisition &amp; Onboarding </vt:lpstr>
      <vt:lpstr>New Employee Onboarding Strategy</vt:lpstr>
      <vt:lpstr>New Employee Screening and Testing</vt:lpstr>
      <vt:lpstr>Benefits &amp; Leave</vt:lpstr>
      <vt:lpstr>New Leave Manager</vt:lpstr>
      <vt:lpstr>December Personal Leave Days &amp; Personal Holidays Reminder</vt:lpstr>
      <vt:lpstr>UF Benefits Fair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Wuertz,Amber D</cp:lastModifiedBy>
  <cp:revision>394</cp:revision>
  <cp:lastPrinted>2020-02-05T12:54:08Z</cp:lastPrinted>
  <dcterms:created xsi:type="dcterms:W3CDTF">2017-01-03T16:22:19Z</dcterms:created>
  <dcterms:modified xsi:type="dcterms:W3CDTF">2020-06-03T12:59:46Z</dcterms:modified>
</cp:coreProperties>
</file>