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62" r:id="rId3"/>
  </p:sldMasterIdLst>
  <p:notesMasterIdLst>
    <p:notesMasterId r:id="rId29"/>
  </p:notesMasterIdLst>
  <p:sldIdLst>
    <p:sldId id="278" r:id="rId4"/>
    <p:sldId id="261" r:id="rId5"/>
    <p:sldId id="318" r:id="rId6"/>
    <p:sldId id="319" r:id="rId7"/>
    <p:sldId id="333" r:id="rId8"/>
    <p:sldId id="334" r:id="rId9"/>
    <p:sldId id="335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1" r:id="rId21"/>
    <p:sldId id="332" r:id="rId22"/>
    <p:sldId id="383" r:id="rId23"/>
    <p:sldId id="384" r:id="rId24"/>
    <p:sldId id="385" r:id="rId25"/>
    <p:sldId id="386" r:id="rId26"/>
    <p:sldId id="316" r:id="rId27"/>
    <p:sldId id="317" r:id="rId28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2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5562" autoAdjust="0"/>
  </p:normalViewPr>
  <p:slideViewPr>
    <p:cSldViewPr snapToGrid="0">
      <p:cViewPr varScale="1">
        <p:scale>
          <a:sx n="77" d="100"/>
          <a:sy n="77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6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26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86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75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5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2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49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C4E5-ABF4-4239-92B7-27FC8F0DD7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Messaging – link was sent to the GBAs list serv.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the GBAS Community of Practice and reconnect with your colleagues across campus and the state on August 13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3:30 to 4:30pm. We will be hosting a networking event, where you can explore MS Teams and take on a challenge with your peers. Like an escape room, participants will try to solve clues while socializing with other business and research administrators.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purpose is three-fold, learn more about MS Teams, stay connected, and build new relationships.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registration is required. Join us in the GBAS Virtual Team Training room.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You will need access to Microsoft Teams for this event.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C4E5-ABF4-4239-92B7-27FC8F0DD7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8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6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4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8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6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2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it.ufl.edu/process/gatorlink/create-accou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fl.edu/manager-resources/recruitment-staffing/hiring-center/new-hire-and-covid-19-scree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@ufl.edu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nsation@ufl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August 5,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F9F507-9B0C-462D-B362-7CF0AFC7D74A}"/>
              </a:ext>
            </a:extLst>
          </p:cNvPr>
          <p:cNvSpPr/>
          <p:nvPr/>
        </p:nvSpPr>
        <p:spPr>
          <a:xfrm>
            <a:off x="671821" y="1887927"/>
            <a:ext cx="3075009" cy="402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Clearance Notification: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610277-DF72-433F-A174-F26459B624B9}"/>
              </a:ext>
            </a:extLst>
          </p:cNvPr>
          <p:cNvSpPr/>
          <p:nvPr/>
        </p:nvSpPr>
        <p:spPr>
          <a:xfrm>
            <a:off x="224080" y="2306483"/>
            <a:ext cx="11062411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UF Health provides clearance notification to UFHR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8ECF0-384C-4D17-B256-DE278240A0A3}"/>
              </a:ext>
            </a:extLst>
          </p:cNvPr>
          <p:cNvSpPr/>
          <p:nvPr/>
        </p:nvSpPr>
        <p:spPr>
          <a:xfrm>
            <a:off x="224080" y="2756178"/>
            <a:ext cx="10510722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Level I Approvers view clearance in the Remote Work File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61DC56-3BB6-41B7-8415-A21F5C5293FA}"/>
              </a:ext>
            </a:extLst>
          </p:cNvPr>
          <p:cNvSpPr/>
          <p:nvPr/>
        </p:nvSpPr>
        <p:spPr>
          <a:xfrm>
            <a:off x="224080" y="3654411"/>
            <a:ext cx="10624000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Hiring Department confirms with new employee start date on campus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18A2B0-D999-4DF4-8A4F-9B71E40F196C}"/>
              </a:ext>
            </a:extLst>
          </p:cNvPr>
          <p:cNvSpPr/>
          <p:nvPr/>
        </p:nvSpPr>
        <p:spPr>
          <a:xfrm>
            <a:off x="659295" y="3230909"/>
            <a:ext cx="5716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UF Health provides results to new employee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9F114445-A267-4DEE-8F09-F4AC006E36C5}"/>
              </a:ext>
            </a:extLst>
          </p:cNvPr>
          <p:cNvSpPr txBox="1">
            <a:spLocks/>
          </p:cNvSpPr>
          <p:nvPr/>
        </p:nvSpPr>
        <p:spPr>
          <a:xfrm>
            <a:off x="747252" y="345017"/>
            <a:ext cx="103411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600"/>
                </a:solidFill>
              </a:rPr>
              <a:t>Hiring During COVID-19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D5F7D4-EF4B-4335-9182-539B29461760}"/>
              </a:ext>
            </a:extLst>
          </p:cNvPr>
          <p:cNvSpPr/>
          <p:nvPr/>
        </p:nvSpPr>
        <p:spPr>
          <a:xfrm>
            <a:off x="224080" y="4699981"/>
            <a:ext cx="11062411" cy="185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/>
              <a:t>New hires must complete the COVID-19 screening and be cleared to return to campus prior to physically being on UF premises</a:t>
            </a:r>
            <a:br>
              <a:rPr lang="en-US" dirty="0"/>
            </a:br>
            <a:endParaRPr lang="en-US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err="1"/>
              <a:t>ePAF</a:t>
            </a:r>
            <a:r>
              <a:rPr lang="en-US" dirty="0"/>
              <a:t> can still be approved while waiting for COVID-19 screening clearance, but new employee would only be able to work remotely until the COVID-19 clearance is available</a:t>
            </a:r>
          </a:p>
          <a:p>
            <a:pPr marL="1257300" lvl="2" indent="-342900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F29772-EBCC-4BA1-BBBE-5A33DE79998E}"/>
              </a:ext>
            </a:extLst>
          </p:cNvPr>
          <p:cNvSpPr/>
          <p:nvPr/>
        </p:nvSpPr>
        <p:spPr>
          <a:xfrm>
            <a:off x="671821" y="4211508"/>
            <a:ext cx="2259529" cy="402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ePAF Approval:</a:t>
            </a:r>
          </a:p>
        </p:txBody>
      </p:sp>
    </p:spTree>
    <p:extLst>
      <p:ext uri="{BB962C8B-B14F-4D97-AF65-F5344CB8AC3E}">
        <p14:creationId xmlns:p14="http://schemas.microsoft.com/office/powerpoint/2010/main" val="171664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F9F507-9B0C-462D-B362-7CF0AFC7D74A}"/>
              </a:ext>
            </a:extLst>
          </p:cNvPr>
          <p:cNvSpPr/>
          <p:nvPr/>
        </p:nvSpPr>
        <p:spPr>
          <a:xfrm>
            <a:off x="662587" y="1851192"/>
            <a:ext cx="1340495" cy="402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Notes: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9F114445-A267-4DEE-8F09-F4AC006E36C5}"/>
              </a:ext>
            </a:extLst>
          </p:cNvPr>
          <p:cNvSpPr txBox="1">
            <a:spLocks/>
          </p:cNvSpPr>
          <p:nvPr/>
        </p:nvSpPr>
        <p:spPr>
          <a:xfrm>
            <a:off x="737418" y="345017"/>
            <a:ext cx="1035099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600"/>
                </a:solidFill>
              </a:rPr>
              <a:t>Hiring During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F41C97-8665-4FA7-85BF-993A8D115752}"/>
              </a:ext>
            </a:extLst>
          </p:cNvPr>
          <p:cNvSpPr/>
          <p:nvPr/>
        </p:nvSpPr>
        <p:spPr>
          <a:xfrm>
            <a:off x="1106874" y="2253610"/>
            <a:ext cx="8472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If they have issues receiving their Gatorlink email invitation, visit: </a:t>
            </a:r>
            <a:r>
              <a:rPr lang="en-US" dirty="0">
                <a:hlinkClick r:id="rId3"/>
              </a:rPr>
              <a:t>http://identity.it.ufl.edu/process/gatorlink/create-account/</a:t>
            </a:r>
            <a:r>
              <a:rPr lang="en-US" dirty="0"/>
              <a:t> to resend the invitation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AB17B-D1E0-4F9D-9B2B-D18C837CC0A1}"/>
              </a:ext>
            </a:extLst>
          </p:cNvPr>
          <p:cNvSpPr/>
          <p:nvPr/>
        </p:nvSpPr>
        <p:spPr>
          <a:xfrm>
            <a:off x="1106874" y="3045062"/>
            <a:ext cx="9261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Required Security to access the file 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myUFL: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UF_EPAF_Department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Admin –OR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UF_EPAF_Level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1 Approver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38E93F-A439-46A8-BF22-BDDF4667AD42}"/>
              </a:ext>
            </a:extLst>
          </p:cNvPr>
          <p:cNvSpPr/>
          <p:nvPr/>
        </p:nvSpPr>
        <p:spPr>
          <a:xfrm>
            <a:off x="1106873" y="3794340"/>
            <a:ext cx="9261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 review a new hire's clearance to return to campus, visit the UF Remote Work file.  my.ufl.edu navigation: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Main Menu &gt; Human Resources &gt; Workforce Administration &gt; Job Information &gt; UF Remote 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9A7A1-EF08-4748-8D28-9DC208DC7E4D}"/>
              </a:ext>
            </a:extLst>
          </p:cNvPr>
          <p:cNvSpPr/>
          <p:nvPr/>
        </p:nvSpPr>
        <p:spPr>
          <a:xfrm>
            <a:off x="1106874" y="4820617"/>
            <a:ext cx="9394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Academic letters (Faculty and graduate assistants) will not change start effective dates.</a:t>
            </a:r>
          </a:p>
        </p:txBody>
      </p:sp>
    </p:spTree>
    <p:extLst>
      <p:ext uri="{BB962C8B-B14F-4D97-AF65-F5344CB8AC3E}">
        <p14:creationId xmlns:p14="http://schemas.microsoft.com/office/powerpoint/2010/main" val="279327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9F114445-A267-4DEE-8F09-F4AC006E36C5}"/>
              </a:ext>
            </a:extLst>
          </p:cNvPr>
          <p:cNvSpPr txBox="1">
            <a:spLocks/>
          </p:cNvSpPr>
          <p:nvPr/>
        </p:nvSpPr>
        <p:spPr>
          <a:xfrm>
            <a:off x="572814" y="3450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600"/>
                </a:solidFill>
              </a:rPr>
              <a:t>Hiring During COVID-19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3DDA6-7BF7-4C67-A792-D762D123E811}"/>
              </a:ext>
            </a:extLst>
          </p:cNvPr>
          <p:cNvSpPr/>
          <p:nvPr/>
        </p:nvSpPr>
        <p:spPr>
          <a:xfrm>
            <a:off x="572813" y="1670580"/>
            <a:ext cx="10233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3">
                  <a:lumMod val="75000"/>
                </a:schemeClr>
              </a:buClr>
              <a:buSzPct val="95000"/>
            </a:pPr>
            <a:endParaRPr lang="en-US" dirty="0"/>
          </a:p>
          <a:p>
            <a:pPr marL="285750" indent="-285750">
              <a:buClr>
                <a:schemeClr val="accent5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information can be found at: </a:t>
            </a:r>
            <a:r>
              <a:rPr lang="en-US" dirty="0">
                <a:hlinkClick r:id="rId3"/>
              </a:rPr>
              <a:t>https://hr.ufl.edu/manager-resources/recruitment-staffing/hiring-center/new-hire-and-covid-19-screening/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C93EB-8F66-4C85-9813-FE51D5E3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3" y="3075709"/>
            <a:ext cx="5237378" cy="3050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7CE1C-EF83-4B52-A6BE-E684B6F11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3" y="3075709"/>
            <a:ext cx="4710544" cy="30479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4C5DD21-69E4-484A-99DF-E33D6AB39910}"/>
              </a:ext>
            </a:extLst>
          </p:cNvPr>
          <p:cNvSpPr/>
          <p:nvPr/>
        </p:nvSpPr>
        <p:spPr>
          <a:xfrm>
            <a:off x="2432970" y="3811673"/>
            <a:ext cx="1164772" cy="522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E0C850-269E-427A-9597-57C84003F540}"/>
              </a:ext>
            </a:extLst>
          </p:cNvPr>
          <p:cNvSpPr/>
          <p:nvPr/>
        </p:nvSpPr>
        <p:spPr>
          <a:xfrm>
            <a:off x="7692903" y="4664906"/>
            <a:ext cx="1164772" cy="522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176873-FCF2-44BC-8EED-62DC89605664}"/>
              </a:ext>
            </a:extLst>
          </p:cNvPr>
          <p:cNvSpPr/>
          <p:nvPr/>
        </p:nvSpPr>
        <p:spPr>
          <a:xfrm>
            <a:off x="572732" y="2336447"/>
            <a:ext cx="10233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3">
                  <a:lumMod val="75000"/>
                </a:schemeClr>
              </a:buClr>
              <a:buSzPct val="95000"/>
            </a:pPr>
            <a:endParaRPr lang="en-US" dirty="0"/>
          </a:p>
          <a:p>
            <a:pPr marL="285750" indent="-285750">
              <a:buClr>
                <a:schemeClr val="accent5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clearance information, contact: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4AB3B-B1DD-4493-BCD0-A825B3A39AAF}"/>
              </a:ext>
            </a:extLst>
          </p:cNvPr>
          <p:cNvSpPr/>
          <p:nvPr/>
        </p:nvSpPr>
        <p:spPr>
          <a:xfrm>
            <a:off x="4227021" y="2631201"/>
            <a:ext cx="1859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Talent@hr.ufl.edu</a:t>
            </a:r>
          </a:p>
        </p:txBody>
      </p:sp>
    </p:spTree>
    <p:extLst>
      <p:ext uri="{BB962C8B-B14F-4D97-AF65-F5344CB8AC3E}">
        <p14:creationId xmlns:p14="http://schemas.microsoft.com/office/powerpoint/2010/main" val="125198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E5F1D-45FB-4FC2-A20B-1EEBB9DE17A2}"/>
              </a:ext>
            </a:extLst>
          </p:cNvPr>
          <p:cNvSpPr txBox="1"/>
          <p:nvPr/>
        </p:nvSpPr>
        <p:spPr>
          <a:xfrm>
            <a:off x="646771" y="1904602"/>
            <a:ext cx="96948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Effective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Wednesday, August 5</a:t>
            </a:r>
            <a:r>
              <a:rPr lang="en-U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</a:p>
          <a:p>
            <a:pPr marL="285750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dashboard feel that makes better use of screen space.</a:t>
            </a:r>
            <a:endParaRPr lang="en-US" sz="2000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Highlights:</a:t>
            </a:r>
          </a:p>
          <a:p>
            <a:pPr marL="742950" lvl="1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Action Items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has been renamed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Your Tasks. Your Tasks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displays a count of all current tasks.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table, two panels display a count of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Tasks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Unread Tasks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These provide counts of the tasks that users have clicked on and tasks users have not clicked on.</a:t>
            </a:r>
          </a:p>
          <a:p>
            <a:pPr marL="742950" lvl="1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Instead of showing all tasks on the Home page, seven are shown. You may click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View All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see all tasks on the new expanded tasks page.</a:t>
            </a:r>
          </a:p>
          <a:p>
            <a:pPr marL="742950" lvl="1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Search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 above the table allows keyword searching of all tasks. Search terms are highlighted in the results.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47CF6B-51BE-487E-816E-7C6AB682D4FC}"/>
              </a:ext>
            </a:extLst>
          </p:cNvPr>
          <p:cNvSpPr txBox="1">
            <a:spLocks/>
          </p:cNvSpPr>
          <p:nvPr/>
        </p:nvSpPr>
        <p:spPr>
          <a:xfrm>
            <a:off x="646771" y="365125"/>
            <a:ext cx="1070702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600"/>
                </a:solidFill>
              </a:rPr>
              <a:t>Interfolio Home Page Updates</a:t>
            </a:r>
          </a:p>
        </p:txBody>
      </p:sp>
    </p:spTree>
    <p:extLst>
      <p:ext uri="{BB962C8B-B14F-4D97-AF65-F5344CB8AC3E}">
        <p14:creationId xmlns:p14="http://schemas.microsoft.com/office/powerpoint/2010/main" val="141258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77825"/>
            <a:ext cx="1040130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Current Interfolio Home Page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54654"/>
            <a:ext cx="94128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3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413"/>
          <a:stretch/>
        </p:blipFill>
        <p:spPr>
          <a:xfrm>
            <a:off x="838200" y="1846605"/>
            <a:ext cx="9220200" cy="43364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61720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Updated Interfolio Home Page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1600" y="2351315"/>
            <a:ext cx="1088571" cy="312058"/>
          </a:xfrm>
          <a:prstGeom prst="rect">
            <a:avLst/>
          </a:prstGeom>
          <a:noFill/>
          <a:ln w="28575">
            <a:solidFill>
              <a:srgbClr val="FF6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42629" y="2714171"/>
            <a:ext cx="653143" cy="468429"/>
          </a:xfrm>
          <a:prstGeom prst="rect">
            <a:avLst/>
          </a:prstGeom>
          <a:noFill/>
          <a:ln w="28575">
            <a:solidFill>
              <a:srgbClr val="FF6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8630" y="5747657"/>
            <a:ext cx="965198" cy="312057"/>
          </a:xfrm>
          <a:prstGeom prst="rect">
            <a:avLst/>
          </a:prstGeom>
          <a:noFill/>
          <a:ln w="28575">
            <a:solidFill>
              <a:srgbClr val="FF6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2457" y="2351314"/>
            <a:ext cx="3614057" cy="312058"/>
          </a:xfrm>
          <a:prstGeom prst="rect">
            <a:avLst/>
          </a:prstGeom>
          <a:noFill/>
          <a:ln w="28575">
            <a:solidFill>
              <a:srgbClr val="FF6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46286" y="2692400"/>
            <a:ext cx="653143" cy="468429"/>
          </a:xfrm>
          <a:prstGeom prst="rect">
            <a:avLst/>
          </a:prstGeom>
          <a:noFill/>
          <a:ln w="28575">
            <a:solidFill>
              <a:srgbClr val="FF6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E5F1D-45FB-4FC2-A20B-1EEBB9DE17A2}"/>
              </a:ext>
            </a:extLst>
          </p:cNvPr>
          <p:cNvSpPr txBox="1"/>
          <p:nvPr/>
        </p:nvSpPr>
        <p:spPr>
          <a:xfrm>
            <a:off x="646771" y="1962660"/>
            <a:ext cx="9694843" cy="2405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/>
              <a:t>Effective </a:t>
            </a:r>
            <a:r>
              <a:rPr lang="en-US" sz="2800" b="1" dirty="0"/>
              <a:t>Wednesday, August 5</a:t>
            </a:r>
            <a:r>
              <a:rPr lang="en-US" sz="2800" b="1" baseline="30000" dirty="0"/>
              <a:t>th</a:t>
            </a:r>
          </a:p>
          <a:p>
            <a:pPr marL="285750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/>
              <a:t>Only impacts the home page</a:t>
            </a:r>
          </a:p>
          <a:p>
            <a:pPr marL="285750" indent="-285750">
              <a:spcBef>
                <a:spcPts val="10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/>
              <a:t>Questions? Contact your assigned Talent Specialist or </a:t>
            </a:r>
            <a:r>
              <a:rPr lang="en-US" sz="2800" dirty="0">
                <a:hlinkClick r:id="rId2"/>
              </a:rPr>
              <a:t>talent@hr.ufl.edu</a:t>
            </a:r>
            <a:r>
              <a:rPr lang="en-US" sz="2800" dirty="0"/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baseline="30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47CF6B-51BE-487E-816E-7C6AB682D4FC}"/>
              </a:ext>
            </a:extLst>
          </p:cNvPr>
          <p:cNvSpPr txBox="1">
            <a:spLocks/>
          </p:cNvSpPr>
          <p:nvPr/>
        </p:nvSpPr>
        <p:spPr>
          <a:xfrm>
            <a:off x="646771" y="365125"/>
            <a:ext cx="1070702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600"/>
                </a:solidFill>
              </a:rPr>
              <a:t>Interfolio Home Page Updates</a:t>
            </a:r>
          </a:p>
        </p:txBody>
      </p:sp>
    </p:spTree>
    <p:extLst>
      <p:ext uri="{BB962C8B-B14F-4D97-AF65-F5344CB8AC3E}">
        <p14:creationId xmlns:p14="http://schemas.microsoft.com/office/powerpoint/2010/main" val="413950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and Comp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38985"/>
            <a:ext cx="10515600" cy="295066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Supervisor ID Updates</a:t>
            </a: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31" y="365125"/>
            <a:ext cx="10615669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Supervisor ID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/>
              </a:buClr>
              <a:buSzPct val="97000"/>
              <a:buFont typeface="Wingdings" panose="05000000000000000000" pitchFamily="2" charset="2"/>
              <a:buChar char="§"/>
            </a:pPr>
            <a:r>
              <a:rPr lang="en-US" dirty="0"/>
              <a:t>As of Monday, UFHR reviewed supervisor ID information in myUFL and found that 427 employees (1.2%) are missing  supervisor information.</a:t>
            </a:r>
          </a:p>
          <a:p>
            <a:pPr>
              <a:buClr>
                <a:schemeClr val="accent5"/>
              </a:buClr>
              <a:buSzPct val="97000"/>
              <a:buFont typeface="Wingdings" panose="05000000000000000000" pitchFamily="2" charset="2"/>
              <a:buChar char="§"/>
            </a:pPr>
            <a:r>
              <a:rPr lang="en-US" dirty="0"/>
              <a:t>Several processes including UF Engaged, UFOLIO, and the Screen, Test, &amp; Protect Program utilize supervisor ID information. </a:t>
            </a:r>
          </a:p>
          <a:p>
            <a:pPr>
              <a:buClr>
                <a:schemeClr val="accent5"/>
              </a:buClr>
              <a:buSzPct val="97000"/>
              <a:buFont typeface="Wingdings" panose="05000000000000000000" pitchFamily="2" charset="2"/>
              <a:buChar char="§"/>
            </a:pPr>
            <a:r>
              <a:rPr lang="en-US" dirty="0"/>
              <a:t>Incorrect supervisory information in myUFL can cause supervisors to not receive important communication regarding their employees.</a:t>
            </a:r>
          </a:p>
          <a:p>
            <a:pPr>
              <a:buClr>
                <a:schemeClr val="accent5"/>
              </a:buClr>
              <a:buSzPct val="97000"/>
              <a:buFont typeface="Wingdings" panose="05000000000000000000" pitchFamily="2" charset="2"/>
              <a:buChar char="§"/>
            </a:pPr>
            <a:r>
              <a:rPr lang="en-US" dirty="0"/>
              <a:t>Please take a moment to review supervisory information and update as appropriate.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31" y="365125"/>
            <a:ext cx="10615669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Supervisor ID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Supervisor ID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To aid in updating and maintaining supervisor information in myUFL a report has been made available in Enterprise Reporting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myUFL / Main Menu / Enterprise Reporting / Access Reporting / Human Resources Information / Workforce Information / Staff List with Supervisor Info by Department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Depending on the number of reports available to you, you may have to advance to the next page to find the report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Today’s Agenda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836356"/>
            <a:ext cx="10515600" cy="4369869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Training and Professional Development to Address Racism, Inclusion, and Bias – Jodi Gentry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GBAS event announcement – Barb Mitola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Hiring During COVID-19 – Audrey Gainey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err="1"/>
              <a:t>Interfolio</a:t>
            </a:r>
            <a:r>
              <a:rPr lang="en-US" sz="3200" dirty="0"/>
              <a:t> Home Page Updates – Christina Salva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Supervisor ID Updates – Brent Goodman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>
                <a:solidFill>
                  <a:srgbClr val="000000"/>
                </a:solidFill>
              </a:rPr>
              <a:t>COVID-19 </a:t>
            </a:r>
            <a:r>
              <a:rPr lang="en-US" altLang="en-US" sz="3200" dirty="0">
                <a:solidFill>
                  <a:srgbClr val="000000"/>
                </a:solidFill>
              </a:rPr>
              <a:t>Screening Questionnaire – Amber </a:t>
            </a:r>
            <a:r>
              <a:rPr lang="en-US" altLang="en-US" sz="3200" dirty="0" err="1">
                <a:solidFill>
                  <a:srgbClr val="000000"/>
                </a:solidFill>
              </a:rPr>
              <a:t>Wuertz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n-US" altLang="en-US" sz="20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Please contact Classification &amp; Compensation at </a:t>
            </a:r>
            <a:r>
              <a:rPr lang="en-US" altLang="en-US" dirty="0">
                <a:hlinkClick r:id="rId3"/>
              </a:rPr>
              <a:t>compensation@ufl.edu</a:t>
            </a:r>
            <a:r>
              <a:rPr lang="en-US" altLang="en-US" dirty="0"/>
              <a:t> or by phone at (352)273-2842.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Screening Questionnaire</a:t>
            </a:r>
          </a:p>
        </p:txBody>
      </p:sp>
    </p:spTree>
    <p:extLst>
      <p:ext uri="{BB962C8B-B14F-4D97-AF65-F5344CB8AC3E}">
        <p14:creationId xmlns:p14="http://schemas.microsoft.com/office/powerpoint/2010/main" val="1054440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New Questions Added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Effective August 1, 2020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New hires and any remaining employees that have not gone through the RTC process.</a:t>
            </a:r>
          </a:p>
          <a:p>
            <a:pPr marL="0" indent="0">
              <a:buClr>
                <a:schemeClr val="accent5"/>
              </a:buClr>
              <a:buNone/>
            </a:pPr>
            <a:endParaRPr lang="en-US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Additional questions are </a:t>
            </a:r>
            <a:r>
              <a:rPr lang="en-US" u="sng" dirty="0"/>
              <a:t>only</a:t>
            </a:r>
            <a:r>
              <a:rPr lang="en-US" dirty="0"/>
              <a:t> visible if a person selects the option to schedule a test.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7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407" y="387159"/>
            <a:ext cx="8570890" cy="1325563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Century Schoolbook" panose="02040604050505020304" pitchFamily="18" charset="0"/>
              </a:rPr>
              <a:t>Questionnaire: Step 2 (Scheduling Test)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99A308E-09A0-4D85-8F32-9B8B88B57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65191" y="1876922"/>
            <a:ext cx="3533684" cy="4351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C5FE43-F0FB-4E8B-A2DB-E317DEC52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73" y="857299"/>
            <a:ext cx="2408934" cy="59112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F0AE1B-5965-4D04-B4C5-A2416154E5A3}"/>
              </a:ext>
            </a:extLst>
          </p:cNvPr>
          <p:cNvSpPr txBox="1"/>
          <p:nvPr/>
        </p:nvSpPr>
        <p:spPr>
          <a:xfrm>
            <a:off x="7457090" y="2490952"/>
            <a:ext cx="4020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this the first test you have had for COVID-19?</a:t>
            </a:r>
          </a:p>
          <a:p>
            <a:endParaRPr lang="en-US" dirty="0"/>
          </a:p>
          <a:p>
            <a:r>
              <a:rPr lang="en-US" dirty="0"/>
              <a:t>Are you someone who currently works in a healthcare setting with direct patient contact (such as a first responder, front –line clinician, environmental staff, etc.)</a:t>
            </a:r>
          </a:p>
          <a:p>
            <a:endParaRPr lang="en-US" dirty="0"/>
          </a:p>
          <a:p>
            <a:r>
              <a:rPr lang="en-US" dirty="0"/>
              <a:t>Do you currently reside in a dormitory?</a:t>
            </a:r>
          </a:p>
        </p:txBody>
      </p:sp>
    </p:spTree>
    <p:extLst>
      <p:ext uri="{BB962C8B-B14F-4D97-AF65-F5344CB8AC3E}">
        <p14:creationId xmlns:p14="http://schemas.microsoft.com/office/powerpoint/2010/main" val="379240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5631" y="365125"/>
            <a:ext cx="10658169" cy="1325563"/>
          </a:xfrm>
        </p:spPr>
        <p:txBody>
          <a:bodyPr>
            <a:normAutofit/>
          </a:bodyPr>
          <a:lstStyle/>
          <a:p>
            <a:r>
              <a:rPr lang="en-US" altLang="en-US" sz="4800" b="1" dirty="0"/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631" y="1560155"/>
            <a:ext cx="11240069" cy="40019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sz="3300" dirty="0"/>
          </a:p>
          <a:p>
            <a:pPr marL="0" indent="0">
              <a:buNone/>
              <a:defRPr/>
            </a:pPr>
            <a:r>
              <a:rPr lang="en-US" altLang="en-US" sz="3200" b="1" dirty="0"/>
              <a:t>Upcoming HR Forums – Zoom information provided prior to each. 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September 2, 2020 – 10 a.m.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October 7, 2020 – 10 a.m.</a:t>
            </a:r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15122"/>
            <a:ext cx="10515600" cy="2733675"/>
          </a:xfrm>
        </p:spPr>
        <p:txBody>
          <a:bodyPr/>
          <a:lstStyle/>
          <a:p>
            <a:r>
              <a:rPr lang="en-US" dirty="0"/>
              <a:t>Training &amp; Organizational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34" y="3286644"/>
            <a:ext cx="10515600" cy="236690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500" dirty="0">
                <a:solidFill>
                  <a:schemeClr val="accent5">
                    <a:lumMod val="75000"/>
                  </a:schemeClr>
                </a:solidFill>
              </a:rPr>
              <a:t>Addressing Racism, Inclusion, and Bias</a:t>
            </a: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3500" dirty="0">
                <a:solidFill>
                  <a:schemeClr val="accent5">
                    <a:lumMod val="75000"/>
                  </a:schemeClr>
                </a:solidFill>
              </a:rPr>
              <a:t>President Fuchs’ June Message:</a:t>
            </a:r>
          </a:p>
          <a:p>
            <a:r>
              <a:rPr lang="en-US" altLang="en-US" sz="3500" dirty="0">
                <a:solidFill>
                  <a:schemeClr val="accent5">
                    <a:lumMod val="75000"/>
                  </a:schemeClr>
                </a:solidFill>
              </a:rPr>
              <a:t>UF will require training of all current and new students, faculty, and staff on racism, inclusion and bias</a:t>
            </a: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9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365125"/>
            <a:ext cx="10707029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Racis</a:t>
            </a:r>
            <a:r>
              <a:rPr lang="en-US" dirty="0">
                <a:solidFill>
                  <a:srgbClr val="FF6600"/>
                </a:solidFill>
              </a:rPr>
              <a:t>m, Inclusion, Bias</a:t>
            </a:r>
            <a:endParaRPr lang="en-US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This fall:  Online training will be required of all faculty, staff, and students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Diversity:  Inclusion in the Modern Workplace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Diversity, Equity, and Inclusion for Students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Managing Bias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August 10—100 UF voices will begin efforts to identify a competency model and training/professional development for racial justice to cultivate ongoing and more robust learning</a:t>
            </a:r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Organizational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16446"/>
            <a:ext cx="10515600" cy="2950665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Gator Business Administrator Services (GBAS)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GAME ON! Networking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0104" y="365125"/>
            <a:ext cx="259890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August 13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63047" y="1964991"/>
            <a:ext cx="9727" cy="4893009"/>
          </a:xfrm>
          <a:prstGeom prst="line">
            <a:avLst/>
          </a:prstGeom>
          <a:ln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0104" y="1964991"/>
            <a:ext cx="2527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3:30pm – 4:30pm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Inside GBAS Virtual Training Team in Microsoft Teams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Registration,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just show up for some learning and networking.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 Contact: gcadwallader@ufl.edu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9156" y="2276272"/>
            <a:ext cx="7879406" cy="3579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GAME ON!</a:t>
            </a:r>
          </a:p>
          <a:p>
            <a:pPr algn="ctr"/>
            <a:r>
              <a:rPr lang="en-US" sz="2400" dirty="0">
                <a:solidFill>
                  <a:srgbClr val="2F5597"/>
                </a:solidFill>
              </a:rPr>
              <a:t>GBAS Escape Room</a:t>
            </a:r>
          </a:p>
          <a:p>
            <a:pPr algn="ctr"/>
            <a:endParaRPr lang="en-US" sz="3200" dirty="0"/>
          </a:p>
          <a:p>
            <a:pPr algn="ctr"/>
            <a:endParaRPr lang="en-US" altLang="en-US" sz="28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Networking Event to </a:t>
            </a:r>
            <a:b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Explore and Learn in MS Teams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485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Acquisition &amp; Onboarding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46090"/>
            <a:ext cx="10515600" cy="234356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Hiring During COVID-19</a:t>
            </a:r>
          </a:p>
          <a:p>
            <a:r>
              <a:rPr lang="en-US" altLang="en-US" sz="3200" dirty="0" err="1">
                <a:solidFill>
                  <a:schemeClr val="accent5">
                    <a:lumMod val="75000"/>
                  </a:schemeClr>
                </a:solidFill>
              </a:rPr>
              <a:t>Interfolio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 Home Page Updates</a:t>
            </a: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6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47CF6B-51BE-487E-816E-7C6AB682D4FC}"/>
              </a:ext>
            </a:extLst>
          </p:cNvPr>
          <p:cNvSpPr txBox="1">
            <a:spLocks/>
          </p:cNvSpPr>
          <p:nvPr/>
        </p:nvSpPr>
        <p:spPr>
          <a:xfrm>
            <a:off x="692093" y="380786"/>
            <a:ext cx="10616381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600"/>
                </a:solidFill>
              </a:rPr>
              <a:t>Hiring During COVID-19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33BBED-D9C8-4CAF-990B-7086A89DC76A}"/>
              </a:ext>
            </a:extLst>
          </p:cNvPr>
          <p:cNvSpPr/>
          <p:nvPr/>
        </p:nvSpPr>
        <p:spPr>
          <a:xfrm>
            <a:off x="646771" y="1803619"/>
            <a:ext cx="10374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UFHR has established a process and best practices for initiating COVID-19 screening for new hires.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E43DC-CA50-4FC3-B593-4BF6C45D9FA0}"/>
              </a:ext>
            </a:extLst>
          </p:cNvPr>
          <p:cNvSpPr/>
          <p:nvPr/>
        </p:nvSpPr>
        <p:spPr>
          <a:xfrm>
            <a:off x="1508079" y="5371044"/>
            <a:ext cx="9513398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EE470-B478-4C40-B114-E76F5931A230}"/>
              </a:ext>
            </a:extLst>
          </p:cNvPr>
          <p:cNvSpPr txBox="1"/>
          <p:nvPr/>
        </p:nvSpPr>
        <p:spPr>
          <a:xfrm>
            <a:off x="646771" y="2798607"/>
            <a:ext cx="10446706" cy="72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Hire ePAF should be originated as soon as possible to provide the new employee sufficient time to create their Gatorlink and be contacted to complete the questionnaire.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36DCD-0EE1-4A9E-BEC9-9C8316311573}"/>
              </a:ext>
            </a:extLst>
          </p:cNvPr>
          <p:cNvSpPr txBox="1"/>
          <p:nvPr/>
        </p:nvSpPr>
        <p:spPr>
          <a:xfrm>
            <a:off x="1109030" y="3590734"/>
            <a:ext cx="9782509" cy="104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If the Hire ePAF is entered for the purpose of generating the Gatorlink invitation and it is not complete, add the following comment: “ePAF generated to trigger COVID-19 screening, please recycle”.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405218-0E79-487E-95BF-859E9C1DCBA6}"/>
              </a:ext>
            </a:extLst>
          </p:cNvPr>
          <p:cNvSpPr txBox="1"/>
          <p:nvPr/>
        </p:nvSpPr>
        <p:spPr>
          <a:xfrm>
            <a:off x="646771" y="2300999"/>
            <a:ext cx="10446706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Origination of Hire ePAF:</a:t>
            </a:r>
          </a:p>
        </p:txBody>
      </p:sp>
    </p:spTree>
    <p:extLst>
      <p:ext uri="{BB962C8B-B14F-4D97-AF65-F5344CB8AC3E}">
        <p14:creationId xmlns:p14="http://schemas.microsoft.com/office/powerpoint/2010/main" val="80582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6143" y="342828"/>
            <a:ext cx="1041242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Hiring During COVID-19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77A16-91EB-42EA-ACB1-1867A9A3E55F}"/>
              </a:ext>
            </a:extLst>
          </p:cNvPr>
          <p:cNvSpPr/>
          <p:nvPr/>
        </p:nvSpPr>
        <p:spPr>
          <a:xfrm>
            <a:off x="634244" y="1849399"/>
            <a:ext cx="1739579" cy="402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Timelines: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FBD1ED-7C05-4D93-B880-DC6EBFE23E75}"/>
              </a:ext>
            </a:extLst>
          </p:cNvPr>
          <p:cNvSpPr/>
          <p:nvPr/>
        </p:nvSpPr>
        <p:spPr>
          <a:xfrm>
            <a:off x="199029" y="2324660"/>
            <a:ext cx="11062411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Reports capturing pending ePAFs are generated </a:t>
            </a:r>
            <a:r>
              <a:rPr lang="en-US" sz="2000" b="1" i="1" dirty="0"/>
              <a:t>every Monday </a:t>
            </a:r>
            <a:r>
              <a:rPr lang="en-US" sz="2000" dirty="0"/>
              <a:t>(excluding holidays).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2E88A-934A-48B2-AF53-57C1AE5F101B}"/>
              </a:ext>
            </a:extLst>
          </p:cNvPr>
          <p:cNvSpPr/>
          <p:nvPr/>
        </p:nvSpPr>
        <p:spPr>
          <a:xfrm>
            <a:off x="199029" y="2885789"/>
            <a:ext cx="10510722" cy="1048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Allow </a:t>
            </a:r>
            <a:r>
              <a:rPr lang="en-US" sz="2000" b="1" i="1" dirty="0"/>
              <a:t>5 business days </a:t>
            </a:r>
            <a:r>
              <a:rPr lang="en-US" sz="2000" dirty="0"/>
              <a:t>after the Hire ePAF is originated for the screening questionnaire to be emailed to the new employee.</a:t>
            </a:r>
          </a:p>
          <a:p>
            <a:pPr marL="1371600" lvl="2" indent="-457200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B9E9C-4C5E-48AE-BD36-02E644BE5E95}"/>
              </a:ext>
            </a:extLst>
          </p:cNvPr>
          <p:cNvSpPr/>
          <p:nvPr/>
        </p:nvSpPr>
        <p:spPr>
          <a:xfrm>
            <a:off x="199029" y="4175016"/>
            <a:ext cx="11062411" cy="72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Once the new employee receives the screening questionnaire, they are instructed to complete it within </a:t>
            </a:r>
            <a:r>
              <a:rPr lang="en-US" sz="2000" b="1" i="1" dirty="0"/>
              <a:t>48 hours </a:t>
            </a:r>
            <a:r>
              <a:rPr lang="en-US" sz="2000" dirty="0"/>
              <a:t>of the request.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87B94C-E156-405D-8903-711F52A81BD8}"/>
              </a:ext>
            </a:extLst>
          </p:cNvPr>
          <p:cNvSpPr/>
          <p:nvPr/>
        </p:nvSpPr>
        <p:spPr>
          <a:xfrm>
            <a:off x="199029" y="4982366"/>
            <a:ext cx="11062411" cy="72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the new employee should opt to test, they will have a </a:t>
            </a:r>
            <a:r>
              <a:rPr lang="en-US" sz="2000" b="1" i="1" dirty="0"/>
              <a:t>three-day</a:t>
            </a:r>
            <a:r>
              <a:rPr lang="en-US" sz="2000" dirty="0"/>
              <a:t> testing block to select from.  Once tested, </a:t>
            </a:r>
            <a:r>
              <a:rPr lang="en-US" sz="2000" b="1" i="1" dirty="0"/>
              <a:t>48 hours </a:t>
            </a:r>
            <a:r>
              <a:rPr lang="en-US" sz="2000" dirty="0"/>
              <a:t>should be allowed for results.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B374A0-B0E3-42EF-B3F8-FCE0179BCE2B}"/>
              </a:ext>
            </a:extLst>
          </p:cNvPr>
          <p:cNvSpPr/>
          <p:nvPr/>
        </p:nvSpPr>
        <p:spPr>
          <a:xfrm>
            <a:off x="1613839" y="3693139"/>
            <a:ext cx="9494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Hires with effective dates of </a:t>
            </a:r>
            <a:r>
              <a:rPr lang="en-US" sz="2000" b="1" i="1" dirty="0"/>
              <a:t>7 days or less </a:t>
            </a:r>
            <a:r>
              <a:rPr lang="en-US" sz="2000" dirty="0"/>
              <a:t>will be prioritized.</a:t>
            </a:r>
          </a:p>
        </p:txBody>
      </p:sp>
    </p:spTree>
    <p:extLst>
      <p:ext uri="{BB962C8B-B14F-4D97-AF65-F5344CB8AC3E}">
        <p14:creationId xmlns:p14="http://schemas.microsoft.com/office/powerpoint/2010/main" val="165412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31130</TotalTime>
  <Words>1338</Words>
  <Application>Microsoft Office PowerPoint</Application>
  <PresentationFormat>Widescreen</PresentationFormat>
  <Paragraphs>158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Century Gothic</vt:lpstr>
      <vt:lpstr>Century Schoolbook</vt:lpstr>
      <vt:lpstr>Wingdings</vt:lpstr>
      <vt:lpstr>Office Theme</vt:lpstr>
      <vt:lpstr>1_Office Theme</vt:lpstr>
      <vt:lpstr>2_Office Theme</vt:lpstr>
      <vt:lpstr>HR Forum</vt:lpstr>
      <vt:lpstr>Today’s Agenda Items</vt:lpstr>
      <vt:lpstr>Training &amp; Organizational Development</vt:lpstr>
      <vt:lpstr>Racism, Inclusion, Bias</vt:lpstr>
      <vt:lpstr>Training &amp; Organizational Development</vt:lpstr>
      <vt:lpstr>August 13</vt:lpstr>
      <vt:lpstr>Talent Acquisition &amp; Onboarding</vt:lpstr>
      <vt:lpstr>PowerPoint Presentation</vt:lpstr>
      <vt:lpstr>Hiring During COVID-19</vt:lpstr>
      <vt:lpstr>PowerPoint Presentation</vt:lpstr>
      <vt:lpstr>PowerPoint Presentation</vt:lpstr>
      <vt:lpstr>PowerPoint Presentation</vt:lpstr>
      <vt:lpstr>PowerPoint Presentation</vt:lpstr>
      <vt:lpstr>Current Interfolio Home Page</vt:lpstr>
      <vt:lpstr>Updated Interfolio Home Page</vt:lpstr>
      <vt:lpstr>PowerPoint Presentation</vt:lpstr>
      <vt:lpstr>Class and Comp</vt:lpstr>
      <vt:lpstr>Supervisor ID Updates</vt:lpstr>
      <vt:lpstr>Supervisor ID Updates</vt:lpstr>
      <vt:lpstr>Questions</vt:lpstr>
      <vt:lpstr>COVID-19 Screening Questionnaire</vt:lpstr>
      <vt:lpstr>New Questions Added</vt:lpstr>
      <vt:lpstr>Questionnaire: Step 2 (Scheduling Test)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Schmidt, Jesse</cp:lastModifiedBy>
  <cp:revision>436</cp:revision>
  <cp:lastPrinted>2020-02-05T12:54:08Z</cp:lastPrinted>
  <dcterms:created xsi:type="dcterms:W3CDTF">2017-01-03T16:22:19Z</dcterms:created>
  <dcterms:modified xsi:type="dcterms:W3CDTF">2020-08-06T14:23:39Z</dcterms:modified>
</cp:coreProperties>
</file>