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7"/>
  </p:notesMasterIdLst>
  <p:handoutMasterIdLst>
    <p:handoutMasterId r:id="rId28"/>
  </p:handoutMasterIdLst>
  <p:sldIdLst>
    <p:sldId id="274" r:id="rId2"/>
    <p:sldId id="264" r:id="rId3"/>
    <p:sldId id="276" r:id="rId4"/>
    <p:sldId id="278" r:id="rId5"/>
    <p:sldId id="260" r:id="rId6"/>
    <p:sldId id="275" r:id="rId7"/>
    <p:sldId id="262" r:id="rId8"/>
    <p:sldId id="263" r:id="rId9"/>
    <p:sldId id="266" r:id="rId10"/>
    <p:sldId id="268" r:id="rId11"/>
    <p:sldId id="270" r:id="rId12"/>
    <p:sldId id="271" r:id="rId13"/>
    <p:sldId id="272" r:id="rId14"/>
    <p:sldId id="273" r:id="rId15"/>
    <p:sldId id="277" r:id="rId16"/>
    <p:sldId id="279" r:id="rId17"/>
    <p:sldId id="280" r:id="rId18"/>
    <p:sldId id="281" r:id="rId19"/>
    <p:sldId id="282" r:id="rId20"/>
    <p:sldId id="283" r:id="rId21"/>
    <p:sldId id="284" r:id="rId22"/>
    <p:sldId id="285" r:id="rId23"/>
    <p:sldId id="287" r:id="rId24"/>
    <p:sldId id="286" r:id="rId25"/>
    <p:sldId id="265" r:id="rId26"/>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005594"/>
    <a:srgbClr val="0066FF"/>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49" autoAdjust="0"/>
    <p:restoredTop sz="94660"/>
  </p:normalViewPr>
  <p:slideViewPr>
    <p:cSldViewPr snapToGrid="0">
      <p:cViewPr varScale="1">
        <p:scale>
          <a:sx n="105" d="100"/>
          <a:sy n="105" d="100"/>
        </p:scale>
        <p:origin x="-120" y="-141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76B09B1A-E837-4D0A-86AD-313486F25F87}" type="datetimeFigureOut">
              <a:rPr lang="en-US" smtClean="0"/>
              <a:t>9/2/20</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992F7683-6248-4623-BFFC-E6B657684F23}" type="slidenum">
              <a:rPr lang="en-US" smtClean="0"/>
              <a:t>‹#›</a:t>
            </a:fld>
            <a:endParaRPr lang="en-US"/>
          </a:p>
        </p:txBody>
      </p:sp>
    </p:spTree>
    <p:extLst>
      <p:ext uri="{BB962C8B-B14F-4D97-AF65-F5344CB8AC3E}">
        <p14:creationId xmlns:p14="http://schemas.microsoft.com/office/powerpoint/2010/main" val="19512788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635CA56-475C-427E-93E9-F58BC1673BD9}" type="datetimeFigureOut">
              <a:rPr lang="en-US" smtClean="0"/>
              <a:t>9/2/20</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53D50B06-66E7-4785-92A1-8447241347B8}" type="slidenum">
              <a:rPr lang="en-US" smtClean="0"/>
              <a:t>‹#›</a:t>
            </a:fld>
            <a:endParaRPr lang="en-US"/>
          </a:p>
        </p:txBody>
      </p:sp>
    </p:spTree>
    <p:extLst>
      <p:ext uri="{BB962C8B-B14F-4D97-AF65-F5344CB8AC3E}">
        <p14:creationId xmlns:p14="http://schemas.microsoft.com/office/powerpoint/2010/main" val="420100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9651" y="365125"/>
            <a:ext cx="9221801" cy="981537"/>
          </a:xfrm>
          <a:prstGeom prst="rect">
            <a:avLst/>
          </a:prstGeom>
        </p:spPr>
        <p:txBody>
          <a:bodyPr anchor="t">
            <a:normAutofit/>
          </a:bodyPr>
          <a:lstStyle>
            <a:lvl1pPr>
              <a:defRPr sz="3600" b="1" i="0">
                <a:solidFill>
                  <a:srgbClr val="06487E"/>
                </a:solidFill>
                <a:latin typeface="Arial Black" panose="020B0604020202020204" pitchFamily="34" charset="0"/>
                <a:cs typeface="Arial Black"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lvl1pPr marL="228600" indent="-228600">
              <a:buClr>
                <a:srgbClr val="B0CE52"/>
              </a:buClr>
              <a:buSzPct val="60000"/>
              <a:buFont typeface="Century Gothic" panose="020B0502020202020204" pitchFamily="34" charset="0"/>
              <a:buChar char="►"/>
              <a:defRPr>
                <a:latin typeface="Century Gothic" panose="020B0502020202020204" pitchFamily="34" charset="0"/>
              </a:defRPr>
            </a:lvl1pPr>
            <a:lvl2pPr marL="685800" indent="-228600">
              <a:buClr>
                <a:srgbClr val="B0CE52"/>
              </a:buClr>
              <a:buSzPct val="60000"/>
              <a:buFont typeface="Century Gothic" panose="020B0502020202020204" pitchFamily="34" charset="0"/>
              <a:buChar char="►"/>
              <a:defRPr>
                <a:latin typeface="Century Gothic" panose="020B0502020202020204" pitchFamily="34" charset="0"/>
              </a:defRPr>
            </a:lvl2pPr>
            <a:lvl3pPr marL="1143000" indent="-228600">
              <a:buClr>
                <a:srgbClr val="B0CE52"/>
              </a:buClr>
              <a:buSzPct val="60000"/>
              <a:buFont typeface="Century Gothic" panose="020B0502020202020204" pitchFamily="34" charset="0"/>
              <a:buChar char="►"/>
              <a:defRPr>
                <a:latin typeface="Century Gothic" panose="020B0502020202020204" pitchFamily="34" charset="0"/>
              </a:defRPr>
            </a:lvl3pPr>
            <a:lvl4pPr marL="1600200" indent="-228600">
              <a:buClr>
                <a:srgbClr val="B0CE52"/>
              </a:buClr>
              <a:buSzPct val="60000"/>
              <a:buFont typeface="Century Gothic" panose="020B0502020202020204" pitchFamily="34" charset="0"/>
              <a:buChar char="►"/>
              <a:defRPr>
                <a:latin typeface="Century Gothic" panose="020B0502020202020204" pitchFamily="34" charset="0"/>
              </a:defRPr>
            </a:lvl4pPr>
            <a:lvl5pPr marL="2057400" indent="-228600">
              <a:buClr>
                <a:srgbClr val="B0CE52"/>
              </a:buClr>
              <a:buSzPct val="60000"/>
              <a:buFont typeface="Century Gothic" panose="020B0502020202020204" pitchFamily="34" charset="0"/>
              <a:buChar char="►"/>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7F45D50-769C-4166-9104-423A3363434E}" type="datetimeFigureOut">
              <a:rPr lang="en-US" smtClean="0"/>
              <a:t>9/2/20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3546E60-3DB4-49FA-A4A8-EAB6184FB695}" type="slidenum">
              <a:rPr lang="en-US" smtClean="0"/>
              <a:t>‹#›</a:t>
            </a:fld>
            <a:endParaRPr lang="en-US"/>
          </a:p>
        </p:txBody>
      </p:sp>
    </p:spTree>
    <p:extLst>
      <p:ext uri="{BB962C8B-B14F-4D97-AF65-F5344CB8AC3E}">
        <p14:creationId xmlns:p14="http://schemas.microsoft.com/office/powerpoint/2010/main" val="31865624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2.jp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0" name="Picture 9"/>
          <p:cNvPicPr>
            <a:picLocks noChangeAspect="1"/>
          </p:cNvPicPr>
          <p:nvPr/>
        </p:nvPicPr>
        <p:blipFill rotWithShape="1">
          <a:blip r:embed="rId7">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Tree>
  </p:cSld>
  <p:clrMap bg1="dk1" tx1="lt1" bg2="dk2" tx2="lt2" accent1="accent1" accent2="accent2" accent3="accent3" accent4="accent4" accent5="accent5" accent6="accent6" hlink="hlink" folHlink="folHlink"/>
  <p:sldLayoutIdLst>
    <p:sldLayoutId id="2147483650" r:id="rId1"/>
    <p:sldLayoutId id="2147483651" r:id="rId2"/>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g"/><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 Id="rId3"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hyperlink" Target="https://hr.ufl.edu/covid-19/screening-and-return-to-campus/town-halls-and-online-events" TargetMode="External"/><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jpg"/><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8976" y="2753770"/>
            <a:ext cx="11473428" cy="922159"/>
          </a:xfrm>
          <a:prstGeom prst="rect">
            <a:avLst/>
          </a:prstGeom>
        </p:spPr>
        <p:txBody>
          <a:bodyPr>
            <a:normAutofit/>
            <a:scene3d>
              <a:camera prst="orthographicFront">
                <a:rot lat="0" lon="0" rev="0"/>
              </a:camera>
              <a:lightRig rig="threePt" dir="t"/>
            </a:scene3d>
          </a:bodyPr>
          <a:lstStyle/>
          <a:p>
            <a:pPr marL="0" indent="0" algn="ctr">
              <a:buNone/>
            </a:pPr>
            <a:r>
              <a:rPr lang="en-US" sz="4800" b="1" cap="all" dirty="0" smtClean="0">
                <a:latin typeface="Arial Black" panose="020B0A04020102020204" pitchFamily="34" charset="0"/>
                <a:ea typeface="Verdana" panose="020B0604030504040204" pitchFamily="34" charset="0"/>
                <a:cs typeface="Verdana" panose="020B0604030504040204" pitchFamily="34" charset="0"/>
              </a:rPr>
              <a:t>HR Forum</a:t>
            </a:r>
            <a:endParaRPr lang="en-US" sz="4800" cap="all" dirty="0">
              <a:latin typeface="Arial Black" panose="020B0A04020102020204" pitchFamily="34" charset="0"/>
              <a:ea typeface="Verdana" panose="020B0604030504040204" pitchFamily="34" charset="0"/>
              <a:cs typeface="Verdana" panose="020B0604030504040204" pitchFamily="34" charset="0"/>
            </a:endParaRPr>
          </a:p>
        </p:txBody>
      </p:sp>
      <p:sp>
        <p:nvSpPr>
          <p:cNvPr id="8" name="Content Placeholder 2"/>
          <p:cNvSpPr txBox="1">
            <a:spLocks/>
          </p:cNvSpPr>
          <p:nvPr/>
        </p:nvSpPr>
        <p:spPr>
          <a:xfrm>
            <a:off x="462046" y="3675929"/>
            <a:ext cx="11473428" cy="592785"/>
          </a:xfrm>
          <a:prstGeom prst="rect">
            <a:avLst/>
          </a:prstGeom>
        </p:spPr>
        <p:txBody>
          <a:bodyPr vert="horz" lIns="91440" tIns="45720" rIns="91440" bIns="45720" rtlCol="0">
            <a:normAutofit/>
            <a:scene3d>
              <a:camera prst="orthographicFront">
                <a:rot lat="0" lon="0" rev="0"/>
              </a:camera>
              <a:lightRig rig="threePt" dir="t"/>
            </a:scene3d>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lgn="ctr">
              <a:buFont typeface="Wingdings 3" charset="2"/>
              <a:buNone/>
            </a:pPr>
            <a:r>
              <a:rPr lang="en-US" cap="all" spc="1000" dirty="0" smtClean="0">
                <a:latin typeface="Arial" panose="020B0604020202020204" pitchFamily="34" charset="0"/>
                <a:ea typeface="Verdana" panose="020B0604030504040204" pitchFamily="34" charset="0"/>
                <a:cs typeface="Arial" panose="020B0604020202020204" pitchFamily="34" charset="0"/>
              </a:rPr>
              <a:t>September 2, 2020</a:t>
            </a:r>
            <a:endParaRPr lang="en-US" cap="all" spc="1000" dirty="0">
              <a:latin typeface="Arial" panose="020B0604020202020204" pitchFamily="34" charset="0"/>
              <a:ea typeface="Verdana" panose="020B0604030504040204" pitchFamily="34" charset="0"/>
              <a:cs typeface="Arial" panose="020B0604020202020204"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3464" y="170183"/>
            <a:ext cx="4124452" cy="1191611"/>
          </a:xfrm>
          <a:prstGeom prst="rect">
            <a:avLst/>
          </a:prstGeom>
        </p:spPr>
      </p:pic>
      <p:sp>
        <p:nvSpPr>
          <p:cNvPr id="10" name="Content Placeholder 2"/>
          <p:cNvSpPr txBox="1">
            <a:spLocks/>
          </p:cNvSpPr>
          <p:nvPr/>
        </p:nvSpPr>
        <p:spPr>
          <a:xfrm>
            <a:off x="390511" y="5990253"/>
            <a:ext cx="11473428" cy="531442"/>
          </a:xfrm>
          <a:prstGeom prst="rect">
            <a:avLst/>
          </a:prstGeom>
        </p:spPr>
        <p:txBody>
          <a:bodyPr vert="horz" lIns="91440" tIns="45720" rIns="91440" bIns="45720" rtlCol="0">
            <a:normAutofit/>
            <a:scene3d>
              <a:camera prst="orthographicFront">
                <a:rot lat="0" lon="0" rev="0"/>
              </a:camera>
              <a:lightRig rig="threePt" dir="t"/>
            </a:scene3d>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lgn="ctr">
              <a:buFont typeface="Wingdings 3" charset="2"/>
              <a:buNone/>
            </a:pPr>
            <a:r>
              <a:rPr lang="en-US" sz="1600" b="1" dirty="0">
                <a:latin typeface="Arial" panose="020B0604020202020204" pitchFamily="34" charset="0"/>
                <a:ea typeface="Verdana" panose="020B0604030504040204" pitchFamily="34" charset="0"/>
                <a:cs typeface="Arial" panose="020B0604020202020204" pitchFamily="34" charset="0"/>
              </a:rPr>
              <a:t>WWW.HR.UFL.EDU</a:t>
            </a:r>
          </a:p>
        </p:txBody>
      </p:sp>
    </p:spTree>
    <p:extLst>
      <p:ext uri="{BB962C8B-B14F-4D97-AF65-F5344CB8AC3E}">
        <p14:creationId xmlns:p14="http://schemas.microsoft.com/office/powerpoint/2010/main" val="300373693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8976" y="421772"/>
            <a:ext cx="11473428" cy="604595"/>
          </a:xfrm>
          <a:prstGeom prst="rect">
            <a:avLst/>
          </a:prstGeom>
        </p:spPr>
        <p:txBody>
          <a:bodyPr>
            <a:noAutofit/>
            <a:scene3d>
              <a:camera prst="orthographicFront">
                <a:rot lat="0" lon="0" rev="0"/>
              </a:camera>
              <a:lightRig rig="threePt" dir="t"/>
            </a:scene3d>
          </a:bodyPr>
          <a:lstStyle/>
          <a:p>
            <a:pPr marL="0" indent="0" algn="ctr">
              <a:buNone/>
            </a:pPr>
            <a:r>
              <a:rPr lang="en-US" sz="3200" b="1" cap="all" dirty="0" smtClean="0">
                <a:solidFill>
                  <a:srgbClr val="005594"/>
                </a:solidFill>
                <a:latin typeface="Arial Black" panose="020B0A04020102020204" pitchFamily="34" charset="0"/>
                <a:ea typeface="Verdana" panose="020B0604030504040204" pitchFamily="34" charset="0"/>
                <a:cs typeface="Verdana" panose="020B0604030504040204" pitchFamily="34" charset="0"/>
              </a:rPr>
              <a:t>a consolidated approach</a:t>
            </a:r>
            <a:endParaRPr lang="en-US" sz="3200" cap="all" dirty="0">
              <a:solidFill>
                <a:srgbClr val="005594"/>
              </a:solidFill>
              <a:latin typeface="Arial Black" panose="020B0A04020102020204" pitchFamily="34" charset="0"/>
              <a:ea typeface="Verdana" panose="020B0604030504040204" pitchFamily="34" charset="0"/>
              <a:cs typeface="Verdana" panose="020B0604030504040204" pitchFamily="34" charset="0"/>
            </a:endParaRPr>
          </a:p>
        </p:txBody>
      </p:sp>
      <p:sp>
        <p:nvSpPr>
          <p:cNvPr id="8" name="Content Placeholder 2"/>
          <p:cNvSpPr txBox="1">
            <a:spLocks/>
          </p:cNvSpPr>
          <p:nvPr/>
        </p:nvSpPr>
        <p:spPr>
          <a:xfrm>
            <a:off x="614379" y="1934470"/>
            <a:ext cx="10590245" cy="2039398"/>
          </a:xfrm>
          <a:prstGeom prst="rect">
            <a:avLst/>
          </a:prstGeom>
        </p:spPr>
        <p:txBody>
          <a:bodyPr vert="horz" lIns="91440" tIns="45720" rIns="91440" bIns="45720" rtlCol="0">
            <a:noAutofit/>
            <a:scene3d>
              <a:camera prst="orthographicFront">
                <a:rot lat="0" lon="0" rev="0"/>
              </a:camera>
              <a:lightRig rig="threePt" dir="t"/>
            </a:scene3d>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2400" b="1" dirty="0" smtClean="0">
                <a:solidFill>
                  <a:srgbClr val="7F7F7F"/>
                </a:solidFill>
              </a:rPr>
              <a:t>Using principles of change management, beginning Fall 2020:</a:t>
            </a:r>
            <a:endParaRPr lang="en-US" sz="2400" b="1" dirty="0">
              <a:solidFill>
                <a:srgbClr val="7F7F7F"/>
              </a:solidFill>
            </a:endParaRPr>
          </a:p>
          <a:p>
            <a:pPr lvl="0"/>
            <a:r>
              <a:rPr lang="en-US" sz="1800" b="1" dirty="0">
                <a:solidFill>
                  <a:srgbClr val="7F7F7F"/>
                </a:solidFill>
              </a:rPr>
              <a:t>Inform</a:t>
            </a:r>
            <a:r>
              <a:rPr lang="en-US" sz="1800" dirty="0">
                <a:solidFill>
                  <a:srgbClr val="7F7F7F"/>
                </a:solidFill>
              </a:rPr>
              <a:t> the entire institution that the University of Florida is elevating its approach to its benefits offerings and providing enhanced information </a:t>
            </a:r>
            <a:r>
              <a:rPr lang="en-US" sz="1800" dirty="0" smtClean="0">
                <a:solidFill>
                  <a:srgbClr val="7F7F7F"/>
                </a:solidFill>
              </a:rPr>
              <a:t>about the </a:t>
            </a:r>
            <a:r>
              <a:rPr lang="en-US" sz="1800" dirty="0">
                <a:solidFill>
                  <a:srgbClr val="7F7F7F"/>
                </a:solidFill>
              </a:rPr>
              <a:t>full range of benefits available to faculty and staff</a:t>
            </a:r>
            <a:endParaRPr lang="en-US" sz="1800" dirty="0">
              <a:solidFill>
                <a:srgbClr val="7F7F7F"/>
              </a:solidFill>
              <a:latin typeface="Wingdings"/>
            </a:endParaRPr>
          </a:p>
          <a:p>
            <a:pPr lvl="0"/>
            <a:r>
              <a:rPr lang="en-US" sz="1800" b="1" dirty="0" smtClean="0">
                <a:solidFill>
                  <a:srgbClr val="7F7F7F"/>
                </a:solidFill>
              </a:rPr>
              <a:t>Engage </a:t>
            </a:r>
            <a:r>
              <a:rPr lang="en-US" sz="1800" dirty="0" smtClean="0">
                <a:solidFill>
                  <a:srgbClr val="7F7F7F"/>
                </a:solidFill>
              </a:rPr>
              <a:t>faculty and staff so they </a:t>
            </a:r>
            <a:r>
              <a:rPr lang="en-US" sz="1800" dirty="0">
                <a:solidFill>
                  <a:srgbClr val="7F7F7F"/>
                </a:solidFill>
              </a:rPr>
              <a:t>understand </a:t>
            </a:r>
            <a:r>
              <a:rPr lang="en-US" sz="1800" dirty="0" smtClean="0">
                <a:solidFill>
                  <a:srgbClr val="7F7F7F"/>
                </a:solidFill>
              </a:rPr>
              <a:t>their full range of benefits, are </a:t>
            </a:r>
            <a:r>
              <a:rPr lang="en-US" sz="1800" dirty="0">
                <a:solidFill>
                  <a:srgbClr val="7F7F7F"/>
                </a:solidFill>
              </a:rPr>
              <a:t>clear about changes that are coming </a:t>
            </a:r>
            <a:r>
              <a:rPr lang="en-US" sz="1800" dirty="0" smtClean="0">
                <a:solidFill>
                  <a:srgbClr val="7F7F7F"/>
                </a:solidFill>
              </a:rPr>
              <a:t>and understand </a:t>
            </a:r>
            <a:r>
              <a:rPr lang="en-US" sz="1800" dirty="0">
                <a:solidFill>
                  <a:srgbClr val="7F7F7F"/>
                </a:solidFill>
              </a:rPr>
              <a:t>how they may be impacted</a:t>
            </a:r>
            <a:endParaRPr lang="en-US" sz="1800" dirty="0">
              <a:solidFill>
                <a:srgbClr val="7F7F7F"/>
              </a:solidFill>
              <a:latin typeface="Wingdings"/>
            </a:endParaRPr>
          </a:p>
          <a:p>
            <a:pPr lvl="0"/>
            <a:r>
              <a:rPr lang="en-US" sz="1800" b="1" dirty="0">
                <a:solidFill>
                  <a:srgbClr val="7F7F7F"/>
                </a:solidFill>
              </a:rPr>
              <a:t>Prepare</a:t>
            </a:r>
            <a:r>
              <a:rPr lang="en-US" sz="1800" dirty="0">
                <a:solidFill>
                  <a:srgbClr val="7F7F7F"/>
                </a:solidFill>
              </a:rPr>
              <a:t> </a:t>
            </a:r>
            <a:r>
              <a:rPr lang="en-US" sz="1800" dirty="0" smtClean="0">
                <a:solidFill>
                  <a:srgbClr val="7F7F7F"/>
                </a:solidFill>
              </a:rPr>
              <a:t>those affected through opportunities for personal consultation; prepare administrators through training and guidance</a:t>
            </a:r>
          </a:p>
          <a:p>
            <a:pPr lvl="0"/>
            <a:r>
              <a:rPr lang="en-US" sz="1800" b="1" dirty="0" smtClean="0">
                <a:solidFill>
                  <a:srgbClr val="7F7F7F"/>
                </a:solidFill>
                <a:latin typeface="+mn-lt"/>
              </a:rPr>
              <a:t>Integrate</a:t>
            </a:r>
            <a:r>
              <a:rPr lang="en-US" sz="1800" dirty="0" smtClean="0">
                <a:solidFill>
                  <a:srgbClr val="7F7F7F"/>
                </a:solidFill>
                <a:latin typeface="+mn-lt"/>
              </a:rPr>
              <a:t> changes into current infrastructure (websites, forms, Employee Handbook, etc.)</a:t>
            </a:r>
            <a:endParaRPr lang="en-US" sz="1800" b="1" dirty="0">
              <a:solidFill>
                <a:srgbClr val="7F7F7F"/>
              </a:solidFill>
              <a:latin typeface="+mn-lt"/>
            </a:endParaRPr>
          </a:p>
          <a:p>
            <a:pPr lvl="1"/>
            <a:endParaRPr lang="en-US" dirty="0">
              <a:solidFill>
                <a:srgbClr val="7F7F7F"/>
              </a:solidFill>
            </a:endParaRPr>
          </a:p>
        </p:txBody>
      </p:sp>
    </p:spTree>
    <p:extLst>
      <p:ext uri="{BB962C8B-B14F-4D97-AF65-F5344CB8AC3E}">
        <p14:creationId xmlns:p14="http://schemas.microsoft.com/office/powerpoint/2010/main" val="3460126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8976" y="421772"/>
            <a:ext cx="11473428" cy="604595"/>
          </a:xfrm>
          <a:prstGeom prst="rect">
            <a:avLst/>
          </a:prstGeom>
        </p:spPr>
        <p:txBody>
          <a:bodyPr>
            <a:noAutofit/>
            <a:scene3d>
              <a:camera prst="orthographicFront">
                <a:rot lat="0" lon="0" rev="0"/>
              </a:camera>
              <a:lightRig rig="threePt" dir="t"/>
            </a:scene3d>
          </a:bodyPr>
          <a:lstStyle/>
          <a:p>
            <a:pPr marL="0" indent="0" algn="ctr">
              <a:buNone/>
            </a:pPr>
            <a:r>
              <a:rPr lang="en-US" sz="3200" b="1" cap="all" dirty="0" smtClean="0">
                <a:solidFill>
                  <a:srgbClr val="005594"/>
                </a:solidFill>
                <a:latin typeface="Arial Black" panose="020B0A04020102020204" pitchFamily="34" charset="0"/>
                <a:ea typeface="Verdana" panose="020B0604030504040204" pitchFamily="34" charset="0"/>
                <a:cs typeface="Verdana" panose="020B0604030504040204" pitchFamily="34" charset="0"/>
              </a:rPr>
              <a:t>Key messages</a:t>
            </a:r>
            <a:endParaRPr lang="en-US" sz="3200" cap="all" dirty="0">
              <a:solidFill>
                <a:srgbClr val="005594"/>
              </a:solidFill>
              <a:latin typeface="Arial Black" panose="020B0A04020102020204" pitchFamily="34" charset="0"/>
              <a:ea typeface="Verdana" panose="020B0604030504040204" pitchFamily="34" charset="0"/>
              <a:cs typeface="Verdana" panose="020B0604030504040204" pitchFamily="34" charset="0"/>
            </a:endParaRPr>
          </a:p>
        </p:txBody>
      </p:sp>
      <p:sp>
        <p:nvSpPr>
          <p:cNvPr id="8" name="Content Placeholder 2"/>
          <p:cNvSpPr txBox="1">
            <a:spLocks/>
          </p:cNvSpPr>
          <p:nvPr/>
        </p:nvSpPr>
        <p:spPr>
          <a:xfrm>
            <a:off x="614378" y="1441104"/>
            <a:ext cx="10590245" cy="2039398"/>
          </a:xfrm>
          <a:prstGeom prst="rect">
            <a:avLst/>
          </a:prstGeom>
        </p:spPr>
        <p:txBody>
          <a:bodyPr vert="horz" lIns="91440" tIns="45720" rIns="91440" bIns="45720" rtlCol="0">
            <a:noAutofit/>
            <a:scene3d>
              <a:camera prst="orthographicFront">
                <a:rot lat="0" lon="0" rev="0"/>
              </a:camera>
              <a:lightRig rig="threePt" dir="t"/>
            </a:scene3d>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lvl="0"/>
            <a:r>
              <a:rPr lang="en-US" sz="1800" dirty="0">
                <a:solidFill>
                  <a:srgbClr val="7F7F7F"/>
                </a:solidFill>
              </a:rPr>
              <a:t>As </a:t>
            </a:r>
            <a:r>
              <a:rPr lang="en-US" sz="1800" dirty="0" smtClean="0">
                <a:solidFill>
                  <a:srgbClr val="7F7F7F"/>
                </a:solidFill>
              </a:rPr>
              <a:t>UF </a:t>
            </a:r>
            <a:r>
              <a:rPr lang="en-US" sz="1800" dirty="0">
                <a:solidFill>
                  <a:srgbClr val="7F7F7F"/>
                </a:solidFill>
              </a:rPr>
              <a:t>aspires to become one of the nation’s top public research universities, we are dedicated to elevating our suite of benefits offerings to support the wellbeing of our faculty and staff and to be responsive to a range of individual and family needs. </a:t>
            </a:r>
          </a:p>
          <a:p>
            <a:pPr lvl="0"/>
            <a:r>
              <a:rPr lang="en-US" sz="1800" dirty="0">
                <a:solidFill>
                  <a:srgbClr val="7F7F7F"/>
                </a:solidFill>
              </a:rPr>
              <a:t>With this in mind, we’re introducing some exciting enhancements and changes to our leave and investment plans that will take effect in 2021.</a:t>
            </a:r>
          </a:p>
          <a:p>
            <a:pPr lvl="0"/>
            <a:r>
              <a:rPr lang="en-US" sz="1800" dirty="0">
                <a:solidFill>
                  <a:srgbClr val="7F7F7F"/>
                </a:solidFill>
              </a:rPr>
              <a:t>We know navigating the full range of benefits UF already has to offer can sometimes be overwhelming, and we want you to know that we’re here to help. </a:t>
            </a:r>
          </a:p>
          <a:p>
            <a:pPr lvl="0"/>
            <a:r>
              <a:rPr lang="en-US" sz="1800" dirty="0">
                <a:solidFill>
                  <a:srgbClr val="7F7F7F"/>
                </a:solidFill>
              </a:rPr>
              <a:t>This fall, we’ll be providing opportunities for you to learn more about what’s changing as well as more about all UF has to offer through a series of informational events and resources. </a:t>
            </a:r>
          </a:p>
        </p:txBody>
      </p:sp>
      <p:pic>
        <p:nvPicPr>
          <p:cNvPr id="4" name="Picture 3"/>
          <p:cNvPicPr/>
          <p:nvPr/>
        </p:nvPicPr>
        <p:blipFill rotWithShape="1">
          <a:blip r:embed="rId3">
            <a:extLst>
              <a:ext uri="{28A0092B-C50C-407E-A947-70E740481C1C}">
                <a14:useLocalDpi xmlns:a14="http://schemas.microsoft.com/office/drawing/2010/main" val="0"/>
              </a:ext>
            </a:extLst>
          </a:blip>
          <a:srcRect t="11814" b="75358"/>
          <a:stretch/>
        </p:blipFill>
        <p:spPr bwMode="auto">
          <a:xfrm>
            <a:off x="3172214" y="4865851"/>
            <a:ext cx="5829300" cy="10001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6152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8976" y="421772"/>
            <a:ext cx="11473428" cy="604595"/>
          </a:xfrm>
          <a:prstGeom prst="rect">
            <a:avLst/>
          </a:prstGeom>
        </p:spPr>
        <p:txBody>
          <a:bodyPr>
            <a:noAutofit/>
            <a:scene3d>
              <a:camera prst="orthographicFront">
                <a:rot lat="0" lon="0" rev="0"/>
              </a:camera>
              <a:lightRig rig="threePt" dir="t"/>
            </a:scene3d>
          </a:bodyPr>
          <a:lstStyle/>
          <a:p>
            <a:pPr marL="0" indent="0" algn="ctr">
              <a:buNone/>
            </a:pPr>
            <a:r>
              <a:rPr lang="en-US" sz="3200" b="1" cap="all" dirty="0" smtClean="0">
                <a:solidFill>
                  <a:srgbClr val="005594"/>
                </a:solidFill>
                <a:latin typeface="Arial Black" panose="020B0A04020102020204" pitchFamily="34" charset="0"/>
                <a:ea typeface="Verdana" panose="020B0604030504040204" pitchFamily="34" charset="0"/>
                <a:cs typeface="Verdana" panose="020B0604030504040204" pitchFamily="34" charset="0"/>
              </a:rPr>
              <a:t>Timeline</a:t>
            </a:r>
            <a:endParaRPr lang="en-US" sz="3200" cap="all" dirty="0">
              <a:solidFill>
                <a:srgbClr val="005594"/>
              </a:solidFill>
              <a:latin typeface="Arial Black" panose="020B0A04020102020204" pitchFamily="34" charset="0"/>
              <a:ea typeface="Verdana" panose="020B0604030504040204" pitchFamily="34" charset="0"/>
              <a:cs typeface="Verdana" panose="020B060403050404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009266723"/>
              </p:ext>
            </p:extLst>
          </p:nvPr>
        </p:nvGraphicFramePr>
        <p:xfrm>
          <a:off x="1237093" y="1459714"/>
          <a:ext cx="9818510" cy="3235960"/>
        </p:xfrm>
        <a:graphic>
          <a:graphicData uri="http://schemas.openxmlformats.org/drawingml/2006/table">
            <a:tbl>
              <a:tblPr bandRow="1">
                <a:tableStyleId>{BC89EF96-8CEA-46FF-86C4-4CE0E7609802}</a:tableStyleId>
              </a:tblPr>
              <a:tblGrid>
                <a:gridCol w="1993364"/>
                <a:gridCol w="7825146"/>
              </a:tblGrid>
              <a:tr h="370840">
                <a:tc>
                  <a:txBody>
                    <a:bodyPr/>
                    <a:lstStyle/>
                    <a:p>
                      <a:r>
                        <a:rPr lang="en-US" b="1" dirty="0" smtClean="0">
                          <a:solidFill>
                            <a:srgbClr val="7F7F7F"/>
                          </a:solidFill>
                        </a:rPr>
                        <a:t>September</a:t>
                      </a:r>
                      <a:r>
                        <a:rPr lang="en-US" b="1" baseline="0" dirty="0" smtClean="0">
                          <a:solidFill>
                            <a:srgbClr val="7F7F7F"/>
                          </a:solidFill>
                        </a:rPr>
                        <a:t> 8</a:t>
                      </a:r>
                      <a:endParaRPr lang="en-US" b="1" dirty="0">
                        <a:solidFill>
                          <a:srgbClr val="7F7F7F"/>
                        </a:solidFill>
                      </a:endParaRPr>
                    </a:p>
                  </a:txBody>
                  <a:tcPr/>
                </a:tc>
                <a:tc>
                  <a:txBody>
                    <a:bodyPr/>
                    <a:lstStyle/>
                    <a:p>
                      <a:r>
                        <a:rPr lang="en-US" b="0" dirty="0" smtClean="0">
                          <a:solidFill>
                            <a:srgbClr val="7F7F7F"/>
                          </a:solidFill>
                        </a:rPr>
                        <a:t>Admin</a:t>
                      </a:r>
                      <a:r>
                        <a:rPr lang="en-US" b="0" baseline="0" dirty="0" smtClean="0">
                          <a:solidFill>
                            <a:srgbClr val="7F7F7F"/>
                          </a:solidFill>
                        </a:rPr>
                        <a:t> Memo: Leave, leave webpages launched</a:t>
                      </a:r>
                      <a:endParaRPr lang="en-US" b="0" dirty="0">
                        <a:solidFill>
                          <a:srgbClr val="7F7F7F"/>
                        </a:solidFill>
                      </a:endParaRPr>
                    </a:p>
                  </a:txBody>
                  <a:tcPr/>
                </a:tc>
              </a:tr>
              <a:tr h="370840">
                <a:tc>
                  <a:txBody>
                    <a:bodyPr/>
                    <a:lstStyle/>
                    <a:p>
                      <a:r>
                        <a:rPr lang="en-US" b="1" dirty="0" smtClean="0">
                          <a:solidFill>
                            <a:srgbClr val="7F7F7F"/>
                          </a:solidFill>
                        </a:rPr>
                        <a:t>September</a:t>
                      </a:r>
                      <a:r>
                        <a:rPr lang="en-US" b="1" baseline="0" dirty="0" smtClean="0">
                          <a:solidFill>
                            <a:srgbClr val="7F7F7F"/>
                          </a:solidFill>
                        </a:rPr>
                        <a:t> 9</a:t>
                      </a:r>
                      <a:endParaRPr lang="en-US" b="1" dirty="0">
                        <a:solidFill>
                          <a:srgbClr val="7F7F7F"/>
                        </a:solidFill>
                      </a:endParaRPr>
                    </a:p>
                  </a:txBody>
                  <a:tcPr/>
                </a:tc>
                <a:tc>
                  <a:txBody>
                    <a:bodyPr/>
                    <a:lstStyle/>
                    <a:p>
                      <a:r>
                        <a:rPr lang="en-US" b="0" dirty="0" smtClean="0">
                          <a:solidFill>
                            <a:srgbClr val="7F7F7F"/>
                          </a:solidFill>
                        </a:rPr>
                        <a:t>Announce town halls with </a:t>
                      </a:r>
                      <a:r>
                        <a:rPr lang="en-US" b="0" dirty="0" smtClean="0">
                          <a:solidFill>
                            <a:srgbClr val="7F7F7F"/>
                          </a:solidFill>
                        </a:rPr>
                        <a:t>form</a:t>
                      </a:r>
                      <a:r>
                        <a:rPr lang="en-US" b="0" baseline="0" dirty="0" smtClean="0">
                          <a:solidFill>
                            <a:srgbClr val="7F7F7F"/>
                          </a:solidFill>
                        </a:rPr>
                        <a:t>, link in UF at Work, Faculty Update </a:t>
                      </a:r>
                      <a:endParaRPr lang="en-US" b="0" dirty="0">
                        <a:solidFill>
                          <a:srgbClr val="7F7F7F"/>
                        </a:solidFill>
                      </a:endParaRPr>
                    </a:p>
                  </a:txBody>
                  <a:tcPr/>
                </a:tc>
              </a:tr>
              <a:tr h="370840">
                <a:tc>
                  <a:txBody>
                    <a:bodyPr/>
                    <a:lstStyle/>
                    <a:p>
                      <a:r>
                        <a:rPr lang="en-US" b="1" dirty="0" smtClean="0">
                          <a:solidFill>
                            <a:srgbClr val="7F7F7F"/>
                          </a:solidFill>
                        </a:rPr>
                        <a:t>September 10</a:t>
                      </a:r>
                      <a:endParaRPr lang="en-US" b="1" dirty="0">
                        <a:solidFill>
                          <a:srgbClr val="7F7F7F"/>
                        </a:solidFill>
                      </a:endParaRPr>
                    </a:p>
                  </a:txBody>
                  <a:tcPr/>
                </a:tc>
                <a:tc>
                  <a:txBody>
                    <a:bodyPr/>
                    <a:lstStyle/>
                    <a:p>
                      <a:r>
                        <a:rPr lang="en-US" b="0" dirty="0" smtClean="0">
                          <a:solidFill>
                            <a:srgbClr val="7F7F7F"/>
                          </a:solidFill>
                        </a:rPr>
                        <a:t>First</a:t>
                      </a:r>
                      <a:r>
                        <a:rPr lang="en-US" b="0" baseline="0" dirty="0" smtClean="0">
                          <a:solidFill>
                            <a:srgbClr val="7F7F7F"/>
                          </a:solidFill>
                        </a:rPr>
                        <a:t> Town Hall</a:t>
                      </a:r>
                      <a:endParaRPr lang="en-US" b="0" dirty="0">
                        <a:solidFill>
                          <a:srgbClr val="7F7F7F"/>
                        </a:solidFill>
                      </a:endParaRPr>
                    </a:p>
                  </a:txBody>
                  <a:tcPr/>
                </a:tc>
              </a:tr>
              <a:tr h="370840">
                <a:tc>
                  <a:txBody>
                    <a:bodyPr/>
                    <a:lstStyle/>
                    <a:p>
                      <a:r>
                        <a:rPr lang="en-US" b="1" dirty="0" smtClean="0">
                          <a:solidFill>
                            <a:srgbClr val="7F7F7F"/>
                          </a:solidFill>
                        </a:rPr>
                        <a:t>September 11</a:t>
                      </a:r>
                      <a:endParaRPr lang="en-US" b="1" dirty="0">
                        <a:solidFill>
                          <a:srgbClr val="7F7F7F"/>
                        </a:solidFill>
                      </a:endParaRPr>
                    </a:p>
                  </a:txBody>
                  <a:tcPr/>
                </a:tc>
                <a:tc>
                  <a:txBody>
                    <a:bodyPr/>
                    <a:lstStyle/>
                    <a:p>
                      <a:r>
                        <a:rPr lang="en-US" b="0" dirty="0" smtClean="0">
                          <a:solidFill>
                            <a:srgbClr val="7F7F7F"/>
                          </a:solidFill>
                        </a:rPr>
                        <a:t>Town Hall follow-up, further details on future</a:t>
                      </a:r>
                      <a:r>
                        <a:rPr lang="en-US" b="0" baseline="0" dirty="0" smtClean="0">
                          <a:solidFill>
                            <a:srgbClr val="7F7F7F"/>
                          </a:solidFill>
                        </a:rPr>
                        <a:t> engagement opportunities</a:t>
                      </a:r>
                      <a:endParaRPr lang="en-US" b="0" dirty="0">
                        <a:solidFill>
                          <a:srgbClr val="7F7F7F"/>
                        </a:solidFill>
                      </a:endParaRPr>
                    </a:p>
                  </a:txBody>
                  <a:tcPr/>
                </a:tc>
              </a:tr>
              <a:tr h="370840">
                <a:tc>
                  <a:txBody>
                    <a:bodyPr/>
                    <a:lstStyle/>
                    <a:p>
                      <a:r>
                        <a:rPr lang="en-US" b="1" dirty="0" smtClean="0">
                          <a:solidFill>
                            <a:srgbClr val="7F7F7F"/>
                          </a:solidFill>
                        </a:rPr>
                        <a:t>September 16</a:t>
                      </a:r>
                      <a:endParaRPr lang="en-US" b="1" dirty="0">
                        <a:solidFill>
                          <a:srgbClr val="7F7F7F"/>
                        </a:solidFill>
                      </a:endParaRPr>
                    </a:p>
                  </a:txBody>
                  <a:tcPr/>
                </a:tc>
                <a:tc>
                  <a:txBody>
                    <a:bodyPr/>
                    <a:lstStyle/>
                    <a:p>
                      <a:r>
                        <a:rPr lang="en-US" b="0" dirty="0" smtClean="0">
                          <a:solidFill>
                            <a:srgbClr val="7F7F7F"/>
                          </a:solidFill>
                        </a:rPr>
                        <a:t>Special HR Forum: Open Enrollment changes</a:t>
                      </a:r>
                      <a:r>
                        <a:rPr lang="en-US" b="0" baseline="0" dirty="0" smtClean="0">
                          <a:solidFill>
                            <a:srgbClr val="7F7F7F"/>
                          </a:solidFill>
                        </a:rPr>
                        <a:t> and other updates</a:t>
                      </a:r>
                      <a:endParaRPr lang="en-US" b="0" dirty="0">
                        <a:solidFill>
                          <a:srgbClr val="7F7F7F"/>
                        </a:solidFill>
                      </a:endParaRPr>
                    </a:p>
                  </a:txBody>
                  <a:tcPr/>
                </a:tc>
              </a:tr>
              <a:tr h="370840">
                <a:tc>
                  <a:txBody>
                    <a:bodyPr/>
                    <a:lstStyle/>
                    <a:p>
                      <a:r>
                        <a:rPr lang="en-US" b="1" dirty="0" smtClean="0">
                          <a:solidFill>
                            <a:srgbClr val="7F7F7F"/>
                          </a:solidFill>
                        </a:rPr>
                        <a:t>September 21</a:t>
                      </a:r>
                      <a:endParaRPr lang="en-US" b="1" dirty="0">
                        <a:solidFill>
                          <a:srgbClr val="7F7F7F"/>
                        </a:solidFill>
                      </a:endParaRPr>
                    </a:p>
                  </a:txBody>
                  <a:tcPr/>
                </a:tc>
                <a:tc>
                  <a:txBody>
                    <a:bodyPr/>
                    <a:lstStyle/>
                    <a:p>
                      <a:r>
                        <a:rPr lang="en-US" b="0" dirty="0" smtClean="0">
                          <a:solidFill>
                            <a:srgbClr val="7F7F7F"/>
                          </a:solidFill>
                        </a:rPr>
                        <a:t>UF Benefits Elevated website,</a:t>
                      </a:r>
                      <a:r>
                        <a:rPr lang="en-US" b="0" baseline="0" dirty="0" smtClean="0">
                          <a:solidFill>
                            <a:srgbClr val="7F7F7F"/>
                          </a:solidFill>
                        </a:rPr>
                        <a:t> communications launch</a:t>
                      </a:r>
                      <a:endParaRPr lang="en-US" b="0" dirty="0">
                        <a:solidFill>
                          <a:srgbClr val="7F7F7F"/>
                        </a:solidFill>
                      </a:endParaRPr>
                    </a:p>
                  </a:txBody>
                  <a:tcPr/>
                </a:tc>
              </a:tr>
              <a:tr h="370840">
                <a:tc>
                  <a:txBody>
                    <a:bodyPr/>
                    <a:lstStyle/>
                    <a:p>
                      <a:r>
                        <a:rPr lang="en-US" b="1" dirty="0" smtClean="0">
                          <a:solidFill>
                            <a:srgbClr val="7F7F7F"/>
                          </a:solidFill>
                        </a:rPr>
                        <a:t>September</a:t>
                      </a:r>
                      <a:r>
                        <a:rPr lang="en-US" b="1" baseline="0" dirty="0" smtClean="0">
                          <a:solidFill>
                            <a:srgbClr val="7F7F7F"/>
                          </a:solidFill>
                        </a:rPr>
                        <a:t> 22</a:t>
                      </a:r>
                      <a:endParaRPr lang="en-US" b="1" dirty="0">
                        <a:solidFill>
                          <a:srgbClr val="7F7F7F"/>
                        </a:solidFill>
                      </a:endParaRPr>
                    </a:p>
                  </a:txBody>
                  <a:tcPr/>
                </a:tc>
                <a:tc>
                  <a:txBody>
                    <a:bodyPr/>
                    <a:lstStyle/>
                    <a:p>
                      <a:r>
                        <a:rPr lang="en-US" b="0" dirty="0" smtClean="0">
                          <a:solidFill>
                            <a:srgbClr val="7F7F7F"/>
                          </a:solidFill>
                        </a:rPr>
                        <a:t>Faculty-specific</a:t>
                      </a:r>
                      <a:r>
                        <a:rPr lang="en-US" b="0" baseline="0" dirty="0" smtClean="0">
                          <a:solidFill>
                            <a:srgbClr val="7F7F7F"/>
                          </a:solidFill>
                        </a:rPr>
                        <a:t> town hall on leave changes</a:t>
                      </a:r>
                      <a:endParaRPr lang="en-US" b="0" dirty="0">
                        <a:solidFill>
                          <a:srgbClr val="7F7F7F"/>
                        </a:solidFill>
                      </a:endParaRPr>
                    </a:p>
                  </a:txBody>
                  <a:tcPr/>
                </a:tc>
              </a:tr>
              <a:tr h="370840">
                <a:tc>
                  <a:txBody>
                    <a:bodyPr/>
                    <a:lstStyle/>
                    <a:p>
                      <a:r>
                        <a:rPr lang="en-US" b="1" dirty="0" smtClean="0">
                          <a:solidFill>
                            <a:srgbClr val="7F7F7F"/>
                          </a:solidFill>
                        </a:rPr>
                        <a:t>September</a:t>
                      </a:r>
                      <a:r>
                        <a:rPr lang="en-US" b="1" baseline="0" dirty="0" smtClean="0">
                          <a:solidFill>
                            <a:srgbClr val="7F7F7F"/>
                          </a:solidFill>
                        </a:rPr>
                        <a:t> 24</a:t>
                      </a:r>
                      <a:endParaRPr lang="en-US" b="1" dirty="0">
                        <a:solidFill>
                          <a:srgbClr val="7F7F7F"/>
                        </a:solidFill>
                      </a:endParaRPr>
                    </a:p>
                  </a:txBody>
                  <a:tcPr/>
                </a:tc>
                <a:tc>
                  <a:txBody>
                    <a:bodyPr/>
                    <a:lstStyle/>
                    <a:p>
                      <a:r>
                        <a:rPr lang="en-US" b="0" dirty="0" smtClean="0">
                          <a:solidFill>
                            <a:srgbClr val="7F7F7F"/>
                          </a:solidFill>
                        </a:rPr>
                        <a:t>Staff-specific</a:t>
                      </a:r>
                      <a:r>
                        <a:rPr lang="en-US" b="0" baseline="0" dirty="0" smtClean="0">
                          <a:solidFill>
                            <a:srgbClr val="7F7F7F"/>
                          </a:solidFill>
                        </a:rPr>
                        <a:t> town hall on leave changes</a:t>
                      </a:r>
                      <a:endParaRPr lang="en-US" b="0" dirty="0">
                        <a:solidFill>
                          <a:srgbClr val="7F7F7F"/>
                        </a:solidFill>
                      </a:endParaRPr>
                    </a:p>
                  </a:txBody>
                  <a:tcPr/>
                </a:tc>
              </a:tr>
            </a:tbl>
          </a:graphicData>
        </a:graphic>
      </p:graphicFrame>
    </p:spTree>
    <p:extLst>
      <p:ext uri="{BB962C8B-B14F-4D97-AF65-F5344CB8AC3E}">
        <p14:creationId xmlns:p14="http://schemas.microsoft.com/office/powerpoint/2010/main" val="1808583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8976" y="421772"/>
            <a:ext cx="11473428" cy="604595"/>
          </a:xfrm>
          <a:prstGeom prst="rect">
            <a:avLst/>
          </a:prstGeom>
        </p:spPr>
        <p:txBody>
          <a:bodyPr>
            <a:noAutofit/>
            <a:scene3d>
              <a:camera prst="orthographicFront">
                <a:rot lat="0" lon="0" rev="0"/>
              </a:camera>
              <a:lightRig rig="threePt" dir="t"/>
            </a:scene3d>
          </a:bodyPr>
          <a:lstStyle/>
          <a:p>
            <a:pPr marL="0" indent="0" algn="ctr">
              <a:buNone/>
            </a:pPr>
            <a:r>
              <a:rPr lang="en-US" sz="3200" b="1" cap="all" dirty="0" smtClean="0">
                <a:solidFill>
                  <a:srgbClr val="005594"/>
                </a:solidFill>
                <a:latin typeface="Arial Black" panose="020B0A04020102020204" pitchFamily="34" charset="0"/>
                <a:ea typeface="Verdana" panose="020B0604030504040204" pitchFamily="34" charset="0"/>
                <a:cs typeface="Verdana" panose="020B0604030504040204" pitchFamily="34" charset="0"/>
              </a:rPr>
              <a:t>Late </a:t>
            </a:r>
            <a:r>
              <a:rPr lang="en-US" sz="3200" b="1" cap="all" dirty="0" err="1" smtClean="0">
                <a:solidFill>
                  <a:srgbClr val="005594"/>
                </a:solidFill>
                <a:latin typeface="Arial Black" panose="020B0A04020102020204" pitchFamily="34" charset="0"/>
                <a:ea typeface="Verdana" panose="020B0604030504040204" pitchFamily="34" charset="0"/>
                <a:cs typeface="Verdana" panose="020B0604030504040204" pitchFamily="34" charset="0"/>
              </a:rPr>
              <a:t>september-october</a:t>
            </a:r>
            <a:endParaRPr lang="en-US" sz="3200" cap="all" dirty="0">
              <a:solidFill>
                <a:srgbClr val="005594"/>
              </a:solidFill>
              <a:latin typeface="Arial Black" panose="020B0A04020102020204" pitchFamily="34" charset="0"/>
              <a:ea typeface="Verdana" panose="020B0604030504040204" pitchFamily="34" charset="0"/>
              <a:cs typeface="Verdana" panose="020B0604030504040204" pitchFamily="34" charset="0"/>
            </a:endParaRPr>
          </a:p>
        </p:txBody>
      </p:sp>
      <p:sp>
        <p:nvSpPr>
          <p:cNvPr id="8" name="Content Placeholder 2"/>
          <p:cNvSpPr txBox="1">
            <a:spLocks/>
          </p:cNvSpPr>
          <p:nvPr/>
        </p:nvSpPr>
        <p:spPr>
          <a:xfrm>
            <a:off x="523011" y="1696924"/>
            <a:ext cx="10590245" cy="2039398"/>
          </a:xfrm>
          <a:prstGeom prst="rect">
            <a:avLst/>
          </a:prstGeom>
        </p:spPr>
        <p:txBody>
          <a:bodyPr vert="horz" lIns="91440" tIns="45720" rIns="91440" bIns="45720" rtlCol="0">
            <a:noAutofit/>
            <a:scene3d>
              <a:camera prst="orthographicFront">
                <a:rot lat="0" lon="0" rev="0"/>
              </a:camera>
              <a:lightRig rig="threePt" dir="t"/>
            </a:scene3d>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2400" b="1" dirty="0" smtClean="0">
                <a:solidFill>
                  <a:srgbClr val="7F7F7F"/>
                </a:solidFill>
              </a:rPr>
              <a:t>Further learning and engagement opportunities planned include:</a:t>
            </a:r>
          </a:p>
          <a:p>
            <a:pPr lvl="0"/>
            <a:r>
              <a:rPr lang="en-US" sz="1800" dirty="0" smtClean="0">
                <a:solidFill>
                  <a:srgbClr val="7F7F7F"/>
                </a:solidFill>
              </a:rPr>
              <a:t>Introductory videos</a:t>
            </a:r>
          </a:p>
          <a:p>
            <a:pPr lvl="0"/>
            <a:r>
              <a:rPr lang="en-US" sz="1800" dirty="0" smtClean="0">
                <a:solidFill>
                  <a:srgbClr val="7F7F7F"/>
                </a:solidFill>
                <a:latin typeface="+mn-lt"/>
              </a:rPr>
              <a:t>Webinar series</a:t>
            </a:r>
          </a:p>
          <a:p>
            <a:pPr lvl="0"/>
            <a:r>
              <a:rPr lang="en-US" sz="1800" dirty="0" smtClean="0">
                <a:solidFill>
                  <a:srgbClr val="7F7F7F"/>
                </a:solidFill>
                <a:latin typeface="+mn-lt"/>
              </a:rPr>
              <a:t>Q&amp;A / “drop-in” sessions offered via Zoom</a:t>
            </a:r>
          </a:p>
          <a:p>
            <a:pPr lvl="0"/>
            <a:r>
              <a:rPr lang="en-US" sz="1800" dirty="0" smtClean="0">
                <a:solidFill>
                  <a:srgbClr val="7F7F7F"/>
                </a:solidFill>
                <a:latin typeface="+mn-lt"/>
              </a:rPr>
              <a:t>Enhanced customer service – dedicated staff member available “on-call” throughout the day to field questions, exploring chat functionality for website</a:t>
            </a:r>
          </a:p>
          <a:p>
            <a:pPr lvl="0"/>
            <a:r>
              <a:rPr lang="en-US" sz="1800" dirty="0" smtClean="0">
                <a:solidFill>
                  <a:srgbClr val="7F7F7F"/>
                </a:solidFill>
                <a:latin typeface="+mn-lt"/>
              </a:rPr>
              <a:t>Provide tools &amp; talking points for administrators to ensure communications are consistent</a:t>
            </a:r>
          </a:p>
          <a:p>
            <a:pPr lvl="0"/>
            <a:endParaRPr lang="en-US" sz="1800" dirty="0" smtClean="0">
              <a:solidFill>
                <a:srgbClr val="7F7F7F"/>
              </a:solidFill>
              <a:latin typeface="+mn-lt"/>
            </a:endParaRPr>
          </a:p>
          <a:p>
            <a:pPr lvl="1"/>
            <a:endParaRPr lang="en-US" dirty="0">
              <a:solidFill>
                <a:srgbClr val="7F7F7F"/>
              </a:solidFill>
            </a:endParaRPr>
          </a:p>
        </p:txBody>
      </p:sp>
    </p:spTree>
    <p:extLst>
      <p:ext uri="{BB962C8B-B14F-4D97-AF65-F5344CB8AC3E}">
        <p14:creationId xmlns:p14="http://schemas.microsoft.com/office/powerpoint/2010/main" val="363483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8976" y="421772"/>
            <a:ext cx="11473428" cy="604595"/>
          </a:xfrm>
          <a:prstGeom prst="rect">
            <a:avLst/>
          </a:prstGeom>
        </p:spPr>
        <p:txBody>
          <a:bodyPr>
            <a:noAutofit/>
            <a:scene3d>
              <a:camera prst="orthographicFront">
                <a:rot lat="0" lon="0" rev="0"/>
              </a:camera>
              <a:lightRig rig="threePt" dir="t"/>
            </a:scene3d>
          </a:bodyPr>
          <a:lstStyle/>
          <a:p>
            <a:pPr marL="0" indent="0" algn="ctr">
              <a:buNone/>
            </a:pPr>
            <a:r>
              <a:rPr lang="en-US" sz="3200" b="1" cap="all" dirty="0" smtClean="0">
                <a:solidFill>
                  <a:srgbClr val="005594"/>
                </a:solidFill>
                <a:latin typeface="Arial Black" panose="020B0A04020102020204" pitchFamily="34" charset="0"/>
                <a:ea typeface="Verdana" panose="020B0604030504040204" pitchFamily="34" charset="0"/>
                <a:cs typeface="Verdana" panose="020B0604030504040204" pitchFamily="34" charset="0"/>
              </a:rPr>
              <a:t>We want to hear from you</a:t>
            </a:r>
            <a:endParaRPr lang="en-US" sz="3200" cap="all" dirty="0">
              <a:solidFill>
                <a:srgbClr val="005594"/>
              </a:solidFill>
              <a:latin typeface="Arial Black" panose="020B0A04020102020204" pitchFamily="34" charset="0"/>
              <a:ea typeface="Verdana" panose="020B0604030504040204" pitchFamily="34" charset="0"/>
              <a:cs typeface="Verdana" panose="020B0604030504040204" pitchFamily="34" charset="0"/>
            </a:endParaRPr>
          </a:p>
        </p:txBody>
      </p:sp>
      <p:sp>
        <p:nvSpPr>
          <p:cNvPr id="8" name="Content Placeholder 2"/>
          <p:cNvSpPr txBox="1">
            <a:spLocks/>
          </p:cNvSpPr>
          <p:nvPr/>
        </p:nvSpPr>
        <p:spPr>
          <a:xfrm>
            <a:off x="523011" y="1696924"/>
            <a:ext cx="10590245" cy="2039398"/>
          </a:xfrm>
          <a:prstGeom prst="rect">
            <a:avLst/>
          </a:prstGeom>
        </p:spPr>
        <p:txBody>
          <a:bodyPr vert="horz" lIns="91440" tIns="45720" rIns="91440" bIns="45720" rtlCol="0">
            <a:noAutofit/>
            <a:scene3d>
              <a:camera prst="orthographicFront">
                <a:rot lat="0" lon="0" rev="0"/>
              </a:camera>
              <a:lightRig rig="threePt" dir="t"/>
            </a:scene3d>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lgn="ctr">
              <a:buNone/>
            </a:pPr>
            <a:r>
              <a:rPr lang="en-US" sz="2400" b="1" dirty="0" smtClean="0">
                <a:solidFill>
                  <a:srgbClr val="7F7F7F"/>
                </a:solidFill>
              </a:rPr>
              <a:t>Ideas that would help?</a:t>
            </a:r>
          </a:p>
          <a:p>
            <a:pPr marL="0" indent="0" algn="ctr">
              <a:buNone/>
            </a:pPr>
            <a:r>
              <a:rPr lang="en-US" sz="2400" b="1" dirty="0" smtClean="0">
                <a:solidFill>
                  <a:srgbClr val="7F7F7F"/>
                </a:solidFill>
              </a:rPr>
              <a:t>Thoughts to share?</a:t>
            </a:r>
          </a:p>
          <a:p>
            <a:pPr marL="0" indent="0" algn="ctr">
              <a:buNone/>
            </a:pPr>
            <a:r>
              <a:rPr lang="en-US" sz="2400" b="1" dirty="0" smtClean="0">
                <a:solidFill>
                  <a:srgbClr val="7F7F7F"/>
                </a:solidFill>
              </a:rPr>
              <a:t>Hearing consistent concerns?</a:t>
            </a:r>
          </a:p>
          <a:p>
            <a:pPr marL="0" indent="0" algn="ctr">
              <a:buNone/>
            </a:pPr>
            <a:endParaRPr lang="en-US" sz="2400" b="1" dirty="0" smtClean="0">
              <a:solidFill>
                <a:srgbClr val="7F7F7F"/>
              </a:solidFill>
            </a:endParaRPr>
          </a:p>
          <a:p>
            <a:pPr marL="0" lvl="0" indent="0" algn="ctr">
              <a:buNone/>
            </a:pPr>
            <a:r>
              <a:rPr lang="en-US" sz="2400" dirty="0" smtClean="0">
                <a:solidFill>
                  <a:srgbClr val="7F7F7F"/>
                </a:solidFill>
              </a:rPr>
              <a:t>Email </a:t>
            </a:r>
            <a:r>
              <a:rPr lang="en-US" sz="2400" dirty="0" err="1" smtClean="0">
                <a:solidFill>
                  <a:srgbClr val="7F7F7F"/>
                </a:solidFill>
              </a:rPr>
              <a:t>hrcommunications@hr.ufl.edu</a:t>
            </a:r>
            <a:endParaRPr lang="en-US" sz="2400" dirty="0" smtClean="0">
              <a:solidFill>
                <a:srgbClr val="7F7F7F"/>
              </a:solidFill>
              <a:latin typeface="+mn-lt"/>
            </a:endParaRPr>
          </a:p>
          <a:p>
            <a:pPr lvl="0"/>
            <a:endParaRPr lang="en-US" sz="1800" dirty="0" smtClean="0">
              <a:solidFill>
                <a:srgbClr val="7F7F7F"/>
              </a:solidFill>
              <a:latin typeface="+mn-lt"/>
            </a:endParaRPr>
          </a:p>
          <a:p>
            <a:pPr lvl="1"/>
            <a:endParaRPr lang="en-US" dirty="0">
              <a:solidFill>
                <a:srgbClr val="7F7F7F"/>
              </a:solidFill>
            </a:endParaRPr>
          </a:p>
        </p:txBody>
      </p:sp>
    </p:spTree>
    <p:extLst>
      <p:ext uri="{BB962C8B-B14F-4D97-AF65-F5344CB8AC3E}">
        <p14:creationId xmlns:p14="http://schemas.microsoft.com/office/powerpoint/2010/main" val="134765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8976" y="2997021"/>
            <a:ext cx="11473428" cy="604595"/>
          </a:xfrm>
          <a:prstGeom prst="rect">
            <a:avLst/>
          </a:prstGeom>
        </p:spPr>
        <p:txBody>
          <a:bodyPr>
            <a:noAutofit/>
            <a:scene3d>
              <a:camera prst="orthographicFront">
                <a:rot lat="0" lon="0" rev="0"/>
              </a:camera>
              <a:lightRig rig="threePt" dir="t"/>
            </a:scene3d>
          </a:bodyPr>
          <a:lstStyle/>
          <a:p>
            <a:pPr marL="0" indent="0" algn="ctr">
              <a:buNone/>
            </a:pPr>
            <a:r>
              <a:rPr lang="en-US" sz="4800" b="1" cap="all" dirty="0" smtClean="0">
                <a:solidFill>
                  <a:schemeClr val="bg1">
                    <a:lumMod val="50000"/>
                    <a:lumOff val="50000"/>
                  </a:schemeClr>
                </a:solidFill>
                <a:latin typeface="Arial Black" panose="020B0A04020102020204" pitchFamily="34" charset="0"/>
                <a:ea typeface="Verdana" panose="020B0604030504040204" pitchFamily="34" charset="0"/>
                <a:cs typeface="Verdana" panose="020B0604030504040204" pitchFamily="34" charset="0"/>
              </a:rPr>
              <a:t>Competitive retirement</a:t>
            </a:r>
            <a:endParaRPr lang="en-US" sz="4800" cap="all" dirty="0">
              <a:solidFill>
                <a:schemeClr val="bg1">
                  <a:lumMod val="50000"/>
                  <a:lumOff val="50000"/>
                </a:schemeClr>
              </a:solidFill>
              <a:latin typeface="Arial Black" panose="020B0A0402010202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27159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D18CF5D0-FA53-4BE1-92A9-34AFC5EAD663}"/>
              </a:ext>
            </a:extLst>
          </p:cNvPr>
          <p:cNvPicPr>
            <a:picLocks noChangeAspect="1"/>
          </p:cNvPicPr>
          <p:nvPr/>
        </p:nvPicPr>
        <p:blipFill>
          <a:blip r:embed="rId2"/>
          <a:stretch>
            <a:fillRect/>
          </a:stretch>
        </p:blipFill>
        <p:spPr>
          <a:xfrm>
            <a:off x="-30480" y="6143363"/>
            <a:ext cx="12222480" cy="718969"/>
          </a:xfrm>
          <a:prstGeom prst="rect">
            <a:avLst/>
          </a:prstGeom>
        </p:spPr>
      </p:pic>
      <p:sp>
        <p:nvSpPr>
          <p:cNvPr id="6" name="Title 5">
            <a:extLst>
              <a:ext uri="{FF2B5EF4-FFF2-40B4-BE49-F238E27FC236}">
                <a16:creationId xmlns="" xmlns:a16="http://schemas.microsoft.com/office/drawing/2014/main" id="{E5C5F56A-760D-4D41-ABA3-E39DFB453C4A}"/>
              </a:ext>
            </a:extLst>
          </p:cNvPr>
          <p:cNvSpPr>
            <a:spLocks noGrp="1"/>
          </p:cNvSpPr>
          <p:nvPr>
            <p:ph type="title"/>
          </p:nvPr>
        </p:nvSpPr>
        <p:spPr/>
        <p:txBody>
          <a:bodyPr/>
          <a:lstStyle/>
          <a:p>
            <a:r>
              <a:rPr lang="en-US" dirty="0"/>
              <a:t>COMPETITIVE RETIREMENT</a:t>
            </a:r>
          </a:p>
        </p:txBody>
      </p:sp>
      <p:sp>
        <p:nvSpPr>
          <p:cNvPr id="5" name="Content Placeholder 4">
            <a:extLst>
              <a:ext uri="{FF2B5EF4-FFF2-40B4-BE49-F238E27FC236}">
                <a16:creationId xmlns="" xmlns:a16="http://schemas.microsoft.com/office/drawing/2014/main" id="{640F0BE0-E337-4FFC-942A-741E33C98CB0}"/>
              </a:ext>
            </a:extLst>
          </p:cNvPr>
          <p:cNvSpPr>
            <a:spLocks noGrp="1"/>
          </p:cNvSpPr>
          <p:nvPr>
            <p:ph idx="1"/>
          </p:nvPr>
        </p:nvSpPr>
        <p:spPr/>
        <p:txBody>
          <a:bodyPr>
            <a:normAutofit/>
          </a:bodyPr>
          <a:lstStyle/>
          <a:p>
            <a:pPr marL="396875" lvl="0" indent="-396875">
              <a:buClr>
                <a:schemeClr val="accent6"/>
              </a:buClr>
            </a:pPr>
            <a:r>
              <a:rPr lang="en-US" dirty="0">
                <a:solidFill>
                  <a:srgbClr val="7F7F7F"/>
                </a:solidFill>
              </a:rPr>
              <a:t>Contracted with Sibson Consulting to evaluate competitiveness of state and university‐sponsored benefits</a:t>
            </a:r>
          </a:p>
          <a:p>
            <a:pPr marL="1033463" lvl="1" indent="-347663">
              <a:buClr>
                <a:schemeClr val="accent6"/>
              </a:buClr>
            </a:pPr>
            <a:r>
              <a:rPr lang="en-US" dirty="0">
                <a:solidFill>
                  <a:srgbClr val="7F7F7F"/>
                </a:solidFill>
              </a:rPr>
              <a:t>State of Florida’s retirement benefit lags</a:t>
            </a:r>
          </a:p>
          <a:p>
            <a:pPr marL="1033463" lvl="1" indent="-347663">
              <a:buClr>
                <a:schemeClr val="accent6"/>
              </a:buClr>
            </a:pPr>
            <a:r>
              <a:rPr lang="en-US" dirty="0">
                <a:solidFill>
                  <a:srgbClr val="7F7F7F"/>
                </a:solidFill>
              </a:rPr>
              <a:t>As an aside:  Added a 401(a) plan that would allow additional employer contributions for retirement when the institution is ready</a:t>
            </a:r>
          </a:p>
          <a:p>
            <a:pPr lvl="1">
              <a:buClr>
                <a:schemeClr val="accent6"/>
              </a:buClr>
            </a:pPr>
            <a:endParaRPr lang="en-US" dirty="0">
              <a:solidFill>
                <a:srgbClr val="7F7F7F"/>
              </a:solidFill>
            </a:endParaRPr>
          </a:p>
          <a:p>
            <a:pPr marL="396875" lvl="0" indent="-396875">
              <a:buClr>
                <a:schemeClr val="accent6"/>
              </a:buClr>
            </a:pPr>
            <a:r>
              <a:rPr lang="en-US" dirty="0">
                <a:solidFill>
                  <a:srgbClr val="7F7F7F"/>
                </a:solidFill>
              </a:rPr>
              <a:t>Alongside this evaluation of our retirement landscape, we reviewed the infrastructure surrounding all of UF‐sponsored defined contribution plans</a:t>
            </a:r>
          </a:p>
          <a:p>
            <a:pPr marL="1033463" lvl="1" indent="-347663">
              <a:buClr>
                <a:schemeClr val="accent6"/>
              </a:buClr>
            </a:pPr>
            <a:r>
              <a:rPr lang="en-US" dirty="0">
                <a:solidFill>
                  <a:srgbClr val="7F7F7F"/>
                </a:solidFill>
              </a:rPr>
              <a:t>A need for more formal governance to support those plans</a:t>
            </a:r>
          </a:p>
          <a:p>
            <a:endParaRPr lang="en-US" dirty="0">
              <a:solidFill>
                <a:srgbClr val="7F7F7F"/>
              </a:solidFill>
            </a:endParaRPr>
          </a:p>
          <a:p>
            <a:endParaRPr lang="en-US" dirty="0">
              <a:solidFill>
                <a:srgbClr val="7F7F7F"/>
              </a:solidFill>
            </a:endParaRPr>
          </a:p>
        </p:txBody>
      </p:sp>
    </p:spTree>
    <p:extLst>
      <p:ext uri="{BB962C8B-B14F-4D97-AF65-F5344CB8AC3E}">
        <p14:creationId xmlns:p14="http://schemas.microsoft.com/office/powerpoint/2010/main" val="1993121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3464291E-C177-42E2-8F65-D5FC5A78AE9E}"/>
              </a:ext>
            </a:extLst>
          </p:cNvPr>
          <p:cNvPicPr>
            <a:picLocks noChangeAspect="1"/>
          </p:cNvPicPr>
          <p:nvPr/>
        </p:nvPicPr>
        <p:blipFill>
          <a:blip r:embed="rId2"/>
          <a:stretch>
            <a:fillRect/>
          </a:stretch>
        </p:blipFill>
        <p:spPr>
          <a:xfrm>
            <a:off x="-30480" y="6143363"/>
            <a:ext cx="12222480" cy="718969"/>
          </a:xfrm>
          <a:prstGeom prst="rect">
            <a:avLst/>
          </a:prstGeom>
        </p:spPr>
      </p:pic>
      <p:pic>
        <p:nvPicPr>
          <p:cNvPr id="7" name="Picture 6">
            <a:extLst>
              <a:ext uri="{FF2B5EF4-FFF2-40B4-BE49-F238E27FC236}">
                <a16:creationId xmlns="" xmlns:a16="http://schemas.microsoft.com/office/drawing/2014/main" id="{A9D9982F-6F08-410B-920E-9B5E46020D02}"/>
              </a:ext>
            </a:extLst>
          </p:cNvPr>
          <p:cNvPicPr>
            <a:picLocks noChangeAspect="1"/>
          </p:cNvPicPr>
          <p:nvPr/>
        </p:nvPicPr>
        <p:blipFill rotWithShape="1">
          <a:blip r:embed="rId3"/>
          <a:srcRect l="30995" t="23678" r="34566" b="14890"/>
          <a:stretch/>
        </p:blipFill>
        <p:spPr>
          <a:xfrm>
            <a:off x="2482982" y="77541"/>
            <a:ext cx="6527963" cy="6307493"/>
          </a:xfrm>
          <a:prstGeom prst="rect">
            <a:avLst/>
          </a:prstGeom>
        </p:spPr>
      </p:pic>
    </p:spTree>
    <p:extLst>
      <p:ext uri="{BB962C8B-B14F-4D97-AF65-F5344CB8AC3E}">
        <p14:creationId xmlns:p14="http://schemas.microsoft.com/office/powerpoint/2010/main" val="2722413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7371E384-360F-4385-A8ED-74334348243F}"/>
              </a:ext>
            </a:extLst>
          </p:cNvPr>
          <p:cNvPicPr>
            <a:picLocks noChangeAspect="1"/>
          </p:cNvPicPr>
          <p:nvPr/>
        </p:nvPicPr>
        <p:blipFill>
          <a:blip r:embed="rId2"/>
          <a:stretch>
            <a:fillRect/>
          </a:stretch>
        </p:blipFill>
        <p:spPr>
          <a:xfrm>
            <a:off x="-30480" y="6143363"/>
            <a:ext cx="12222480" cy="718969"/>
          </a:xfrm>
          <a:prstGeom prst="rect">
            <a:avLst/>
          </a:prstGeom>
        </p:spPr>
      </p:pic>
      <p:sp>
        <p:nvSpPr>
          <p:cNvPr id="2" name="Title 1">
            <a:extLst>
              <a:ext uri="{FF2B5EF4-FFF2-40B4-BE49-F238E27FC236}">
                <a16:creationId xmlns="" xmlns:a16="http://schemas.microsoft.com/office/drawing/2014/main" id="{1C4DA993-C3C8-4F62-8500-03D26B5536B7}"/>
              </a:ext>
            </a:extLst>
          </p:cNvPr>
          <p:cNvSpPr>
            <a:spLocks noGrp="1"/>
          </p:cNvSpPr>
          <p:nvPr>
            <p:ph type="title"/>
          </p:nvPr>
        </p:nvSpPr>
        <p:spPr>
          <a:xfrm>
            <a:off x="369651" y="365125"/>
            <a:ext cx="11269071" cy="981537"/>
          </a:xfrm>
        </p:spPr>
        <p:txBody>
          <a:bodyPr>
            <a:normAutofit fontScale="90000"/>
          </a:bodyPr>
          <a:lstStyle/>
          <a:p>
            <a:r>
              <a:rPr lang="en-US" dirty="0"/>
              <a:t>UF-SPONSORED DEFINED CONTRIBUTION PLANS</a:t>
            </a:r>
          </a:p>
        </p:txBody>
      </p:sp>
      <p:sp>
        <p:nvSpPr>
          <p:cNvPr id="3" name="Content Placeholder 2">
            <a:extLst>
              <a:ext uri="{FF2B5EF4-FFF2-40B4-BE49-F238E27FC236}">
                <a16:creationId xmlns="" xmlns:a16="http://schemas.microsoft.com/office/drawing/2014/main" id="{A2B18275-297F-4A85-B7E2-A9E9FCD7AE05}"/>
              </a:ext>
            </a:extLst>
          </p:cNvPr>
          <p:cNvSpPr>
            <a:spLocks noGrp="1"/>
          </p:cNvSpPr>
          <p:nvPr>
            <p:ph idx="1"/>
          </p:nvPr>
        </p:nvSpPr>
        <p:spPr>
          <a:xfrm>
            <a:off x="832402" y="1346662"/>
            <a:ext cx="10515600" cy="4351338"/>
          </a:xfrm>
        </p:spPr>
        <p:txBody>
          <a:bodyPr>
            <a:normAutofit/>
          </a:bodyPr>
          <a:lstStyle/>
          <a:p>
            <a:pPr marL="347663" indent="-347663">
              <a:buClr>
                <a:schemeClr val="accent6"/>
              </a:buClr>
            </a:pPr>
            <a:r>
              <a:rPr lang="en-US" dirty="0">
                <a:solidFill>
                  <a:srgbClr val="7F7F7F"/>
                </a:solidFill>
              </a:rPr>
              <a:t>To better support employees, are adopting a more formal governance and review process for our four UF‐sponsored defined contribution plans, which have more than $1 billion in assets</a:t>
            </a:r>
          </a:p>
          <a:p>
            <a:pPr marL="974725" lvl="1" indent="-398463">
              <a:buClr>
                <a:schemeClr val="accent6"/>
              </a:buClr>
            </a:pPr>
            <a:r>
              <a:rPr lang="en-US" dirty="0">
                <a:solidFill>
                  <a:srgbClr val="7F7F7F"/>
                </a:solidFill>
              </a:rPr>
              <a:t>The University of Florida 403(b) plan (voluntary)</a:t>
            </a:r>
          </a:p>
          <a:p>
            <a:pPr marL="974725" lvl="1" indent="-398463">
              <a:buClr>
                <a:schemeClr val="accent6"/>
              </a:buClr>
            </a:pPr>
            <a:r>
              <a:rPr lang="en-US" dirty="0">
                <a:solidFill>
                  <a:srgbClr val="7F7F7F"/>
                </a:solidFill>
              </a:rPr>
              <a:t>The J. Hillis Miller Health Center 403(b) plan</a:t>
            </a:r>
          </a:p>
          <a:p>
            <a:pPr marL="974725" lvl="1" indent="-398463">
              <a:buClr>
                <a:schemeClr val="accent6"/>
              </a:buClr>
            </a:pPr>
            <a:r>
              <a:rPr lang="en-US" dirty="0">
                <a:solidFill>
                  <a:srgbClr val="7F7F7F"/>
                </a:solidFill>
              </a:rPr>
              <a:t>The University of Florida Board of Trustees 401(a) FICA Alternative and Special Pay Plan</a:t>
            </a:r>
          </a:p>
          <a:p>
            <a:pPr marL="974725" lvl="1" indent="-398463">
              <a:buClr>
                <a:schemeClr val="accent6"/>
              </a:buClr>
            </a:pPr>
            <a:r>
              <a:rPr lang="en-US" dirty="0">
                <a:solidFill>
                  <a:srgbClr val="7F7F7F"/>
                </a:solidFill>
              </a:rPr>
              <a:t>The University of Florida 401(a) Retirement Contribution Plan (yet to be funded)</a:t>
            </a:r>
          </a:p>
          <a:p>
            <a:endParaRPr lang="en-US" dirty="0">
              <a:solidFill>
                <a:srgbClr val="7F7F7F"/>
              </a:solidFill>
            </a:endParaRPr>
          </a:p>
        </p:txBody>
      </p:sp>
    </p:spTree>
    <p:extLst>
      <p:ext uri="{BB962C8B-B14F-4D97-AF65-F5344CB8AC3E}">
        <p14:creationId xmlns:p14="http://schemas.microsoft.com/office/powerpoint/2010/main" val="2295181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 xmlns:a16="http://schemas.microsoft.com/office/drawing/2014/main" id="{0FD3ED58-E626-411C-A38D-D844570C5BDA}"/>
              </a:ext>
            </a:extLst>
          </p:cNvPr>
          <p:cNvPicPr>
            <a:picLocks noChangeAspect="1"/>
          </p:cNvPicPr>
          <p:nvPr/>
        </p:nvPicPr>
        <p:blipFill>
          <a:blip r:embed="rId2"/>
          <a:stretch>
            <a:fillRect/>
          </a:stretch>
        </p:blipFill>
        <p:spPr>
          <a:xfrm>
            <a:off x="-30480" y="6143363"/>
            <a:ext cx="12222480" cy="718969"/>
          </a:xfrm>
          <a:prstGeom prst="rect">
            <a:avLst/>
          </a:prstGeom>
        </p:spPr>
      </p:pic>
      <p:pic>
        <p:nvPicPr>
          <p:cNvPr id="13" name="Picture 12">
            <a:extLst>
              <a:ext uri="{FF2B5EF4-FFF2-40B4-BE49-F238E27FC236}">
                <a16:creationId xmlns="" xmlns:a16="http://schemas.microsoft.com/office/drawing/2014/main" id="{022823C5-D40F-4B8C-A1C6-7BC6F3CF685D}"/>
              </a:ext>
            </a:extLst>
          </p:cNvPr>
          <p:cNvPicPr>
            <a:picLocks noChangeAspect="1"/>
          </p:cNvPicPr>
          <p:nvPr/>
        </p:nvPicPr>
        <p:blipFill rotWithShape="1">
          <a:blip r:embed="rId3"/>
          <a:srcRect l="30995" t="23678" r="34566" b="14890"/>
          <a:stretch/>
        </p:blipFill>
        <p:spPr>
          <a:xfrm>
            <a:off x="2482982" y="15757"/>
            <a:ext cx="6527963" cy="6307493"/>
          </a:xfrm>
          <a:prstGeom prst="rect">
            <a:avLst/>
          </a:prstGeom>
        </p:spPr>
      </p:pic>
      <p:sp>
        <p:nvSpPr>
          <p:cNvPr id="7" name="Multiplication Sign 6">
            <a:extLst>
              <a:ext uri="{FF2B5EF4-FFF2-40B4-BE49-F238E27FC236}">
                <a16:creationId xmlns="" xmlns:a16="http://schemas.microsoft.com/office/drawing/2014/main" id="{3E1E58BB-ECF8-4EDF-932B-AEEE890BE89C}"/>
              </a:ext>
            </a:extLst>
          </p:cNvPr>
          <p:cNvSpPr/>
          <p:nvPr/>
        </p:nvSpPr>
        <p:spPr>
          <a:xfrm>
            <a:off x="3286162" y="868135"/>
            <a:ext cx="1593908" cy="1602297"/>
          </a:xfrm>
          <a:prstGeom prst="mathMultiply">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ultiplication Sign 7">
            <a:extLst>
              <a:ext uri="{FF2B5EF4-FFF2-40B4-BE49-F238E27FC236}">
                <a16:creationId xmlns="" xmlns:a16="http://schemas.microsoft.com/office/drawing/2014/main" id="{91549135-9457-4D05-962A-1D7A6A80EDFE}"/>
              </a:ext>
            </a:extLst>
          </p:cNvPr>
          <p:cNvSpPr/>
          <p:nvPr/>
        </p:nvSpPr>
        <p:spPr>
          <a:xfrm>
            <a:off x="3312727" y="2627851"/>
            <a:ext cx="1593908" cy="1602297"/>
          </a:xfrm>
          <a:prstGeom prst="mathMultiply">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F7F7F"/>
              </a:solidFill>
            </a:endParaRPr>
          </a:p>
        </p:txBody>
      </p:sp>
      <p:sp>
        <p:nvSpPr>
          <p:cNvPr id="9" name="Multiplication Sign 8">
            <a:extLst>
              <a:ext uri="{FF2B5EF4-FFF2-40B4-BE49-F238E27FC236}">
                <a16:creationId xmlns="" xmlns:a16="http://schemas.microsoft.com/office/drawing/2014/main" id="{77943CBF-834E-4696-81E2-718CC026A57C}"/>
              </a:ext>
            </a:extLst>
          </p:cNvPr>
          <p:cNvSpPr/>
          <p:nvPr/>
        </p:nvSpPr>
        <p:spPr>
          <a:xfrm>
            <a:off x="3312727" y="4230148"/>
            <a:ext cx="1593908" cy="1602297"/>
          </a:xfrm>
          <a:prstGeom prst="mathMultiply">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 xmlns:a16="http://schemas.microsoft.com/office/drawing/2014/main" id="{836B5D8C-419C-4BB3-86A9-B163670094DC}"/>
              </a:ext>
            </a:extLst>
          </p:cNvPr>
          <p:cNvSpPr/>
          <p:nvPr/>
        </p:nvSpPr>
        <p:spPr>
          <a:xfrm flipH="1">
            <a:off x="8863365" y="1624584"/>
            <a:ext cx="1023457" cy="8252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 xmlns:a16="http://schemas.microsoft.com/office/drawing/2014/main" id="{4D84DB40-8559-49E4-A5F7-CD018F95427A}"/>
              </a:ext>
            </a:extLst>
          </p:cNvPr>
          <p:cNvSpPr/>
          <p:nvPr/>
        </p:nvSpPr>
        <p:spPr>
          <a:xfrm flipH="1">
            <a:off x="8864137" y="3181559"/>
            <a:ext cx="1023457" cy="8252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 xmlns:a16="http://schemas.microsoft.com/office/drawing/2014/main" id="{116A1F35-AD12-4A14-B72B-1004FA8DFF56}"/>
              </a:ext>
            </a:extLst>
          </p:cNvPr>
          <p:cNvSpPr/>
          <p:nvPr/>
        </p:nvSpPr>
        <p:spPr>
          <a:xfrm flipH="1">
            <a:off x="8863366" y="4738534"/>
            <a:ext cx="1023457" cy="8252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63717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8976" y="421772"/>
            <a:ext cx="11473428" cy="604595"/>
          </a:xfrm>
          <a:prstGeom prst="rect">
            <a:avLst/>
          </a:prstGeom>
        </p:spPr>
        <p:txBody>
          <a:bodyPr>
            <a:noAutofit/>
            <a:scene3d>
              <a:camera prst="orthographicFront">
                <a:rot lat="0" lon="0" rev="0"/>
              </a:camera>
              <a:lightRig rig="threePt" dir="t"/>
            </a:scene3d>
          </a:bodyPr>
          <a:lstStyle/>
          <a:p>
            <a:pPr marL="0" indent="0" algn="ctr">
              <a:buNone/>
            </a:pPr>
            <a:r>
              <a:rPr lang="en-US" sz="3200" b="1" cap="all" dirty="0" smtClean="0">
                <a:solidFill>
                  <a:srgbClr val="005594"/>
                </a:solidFill>
                <a:latin typeface="Arial Black" panose="020B0A04020102020204" pitchFamily="34" charset="0"/>
                <a:ea typeface="Verdana" panose="020B0604030504040204" pitchFamily="34" charset="0"/>
                <a:cs typeface="Verdana" panose="020B0604030504040204" pitchFamily="34" charset="0"/>
              </a:rPr>
              <a:t>Today’s agenda</a:t>
            </a:r>
            <a:endParaRPr lang="en-US" sz="3200" cap="all" dirty="0">
              <a:solidFill>
                <a:srgbClr val="005594"/>
              </a:solidFill>
              <a:latin typeface="Arial Black" panose="020B0A04020102020204" pitchFamily="34" charset="0"/>
              <a:ea typeface="Verdana" panose="020B0604030504040204" pitchFamily="34" charset="0"/>
              <a:cs typeface="Verdana" panose="020B0604030504040204" pitchFamily="34" charset="0"/>
            </a:endParaRPr>
          </a:p>
        </p:txBody>
      </p:sp>
      <p:sp>
        <p:nvSpPr>
          <p:cNvPr id="8" name="Content Placeholder 2"/>
          <p:cNvSpPr txBox="1">
            <a:spLocks/>
          </p:cNvSpPr>
          <p:nvPr/>
        </p:nvSpPr>
        <p:spPr>
          <a:xfrm>
            <a:off x="641788" y="2034970"/>
            <a:ext cx="10590245" cy="2039398"/>
          </a:xfrm>
          <a:prstGeom prst="rect">
            <a:avLst/>
          </a:prstGeom>
        </p:spPr>
        <p:txBody>
          <a:bodyPr vert="horz" lIns="91440" tIns="45720" rIns="91440" bIns="45720" rtlCol="0">
            <a:noAutofit/>
            <a:scene3d>
              <a:camera prst="orthographicFront">
                <a:rot lat="0" lon="0" rev="0"/>
              </a:camera>
              <a:lightRig rig="threePt" dir="t"/>
            </a:scene3d>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sz="3200" dirty="0" smtClean="0">
                <a:solidFill>
                  <a:srgbClr val="7F7F7F"/>
                </a:solidFill>
              </a:rPr>
              <a:t>Furloughs Policy</a:t>
            </a:r>
          </a:p>
          <a:p>
            <a:r>
              <a:rPr lang="en-US" sz="3200" dirty="0" smtClean="0">
                <a:solidFill>
                  <a:srgbClr val="7F7F7F"/>
                </a:solidFill>
              </a:rPr>
              <a:t>Benefits: Fall 2020 Change Management</a:t>
            </a:r>
          </a:p>
          <a:p>
            <a:r>
              <a:rPr lang="en-US" sz="3200" dirty="0" smtClean="0">
                <a:solidFill>
                  <a:srgbClr val="7F7F7F"/>
                </a:solidFill>
              </a:rPr>
              <a:t>Competitive Retirement</a:t>
            </a:r>
          </a:p>
          <a:p>
            <a:endParaRPr lang="en-US" sz="2400" dirty="0">
              <a:solidFill>
                <a:schemeClr val="tx1">
                  <a:lumMod val="65000"/>
                </a:schemeClr>
              </a:solidFill>
            </a:endParaRPr>
          </a:p>
        </p:txBody>
      </p:sp>
    </p:spTree>
    <p:extLst>
      <p:ext uri="{BB962C8B-B14F-4D97-AF65-F5344CB8AC3E}">
        <p14:creationId xmlns:p14="http://schemas.microsoft.com/office/powerpoint/2010/main" val="304682249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98AEA129-4584-4725-972C-DAFB3CB4E682}"/>
              </a:ext>
            </a:extLst>
          </p:cNvPr>
          <p:cNvPicPr>
            <a:picLocks noChangeAspect="1"/>
          </p:cNvPicPr>
          <p:nvPr/>
        </p:nvPicPr>
        <p:blipFill>
          <a:blip r:embed="rId2"/>
          <a:stretch>
            <a:fillRect/>
          </a:stretch>
        </p:blipFill>
        <p:spPr>
          <a:xfrm>
            <a:off x="-30480" y="6143363"/>
            <a:ext cx="12222480" cy="718969"/>
          </a:xfrm>
          <a:prstGeom prst="rect">
            <a:avLst/>
          </a:prstGeom>
        </p:spPr>
      </p:pic>
      <p:sp>
        <p:nvSpPr>
          <p:cNvPr id="2" name="Title 1">
            <a:extLst>
              <a:ext uri="{FF2B5EF4-FFF2-40B4-BE49-F238E27FC236}">
                <a16:creationId xmlns="" xmlns:a16="http://schemas.microsoft.com/office/drawing/2014/main" id="{C189C65B-914E-4E66-A101-A7931A13C493}"/>
              </a:ext>
            </a:extLst>
          </p:cNvPr>
          <p:cNvSpPr>
            <a:spLocks noGrp="1"/>
          </p:cNvSpPr>
          <p:nvPr>
            <p:ph type="title"/>
          </p:nvPr>
        </p:nvSpPr>
        <p:spPr/>
        <p:txBody>
          <a:bodyPr/>
          <a:lstStyle/>
          <a:p>
            <a:r>
              <a:rPr lang="en-US" dirty="0"/>
              <a:t>WHY?</a:t>
            </a:r>
          </a:p>
        </p:txBody>
      </p:sp>
      <p:sp>
        <p:nvSpPr>
          <p:cNvPr id="3" name="Content Placeholder 2">
            <a:extLst>
              <a:ext uri="{FF2B5EF4-FFF2-40B4-BE49-F238E27FC236}">
                <a16:creationId xmlns="" xmlns:a16="http://schemas.microsoft.com/office/drawing/2014/main" id="{40C2D9DC-6F0A-4475-A2A0-2DFD432E4C73}"/>
              </a:ext>
            </a:extLst>
          </p:cNvPr>
          <p:cNvSpPr>
            <a:spLocks noGrp="1"/>
          </p:cNvSpPr>
          <p:nvPr>
            <p:ph idx="1"/>
          </p:nvPr>
        </p:nvSpPr>
        <p:spPr>
          <a:xfrm>
            <a:off x="838200" y="1346662"/>
            <a:ext cx="10515600" cy="4351338"/>
          </a:xfrm>
        </p:spPr>
        <p:txBody>
          <a:bodyPr>
            <a:normAutofit/>
          </a:bodyPr>
          <a:lstStyle/>
          <a:p>
            <a:pPr marL="347663" indent="-347663">
              <a:buClr>
                <a:schemeClr val="accent6"/>
              </a:buClr>
            </a:pPr>
            <a:r>
              <a:rPr lang="en-US" dirty="0">
                <a:solidFill>
                  <a:srgbClr val="7F7F7F"/>
                </a:solidFill>
              </a:rPr>
              <a:t>Clarify roles and responsibilities</a:t>
            </a:r>
          </a:p>
          <a:p>
            <a:pPr marL="347663" indent="-347663">
              <a:buClr>
                <a:schemeClr val="accent6"/>
              </a:buClr>
            </a:pPr>
            <a:r>
              <a:rPr lang="en-US" dirty="0">
                <a:solidFill>
                  <a:srgbClr val="7F7F7F"/>
                </a:solidFill>
              </a:rPr>
              <a:t>Provide a more formal framework for effective decision‐making by:</a:t>
            </a:r>
          </a:p>
          <a:p>
            <a:pPr marL="974725" lvl="1" indent="-398463">
              <a:buClr>
                <a:schemeClr val="accent6"/>
              </a:buClr>
            </a:pPr>
            <a:r>
              <a:rPr lang="en-US" dirty="0">
                <a:solidFill>
                  <a:srgbClr val="7F7F7F"/>
                </a:solidFill>
              </a:rPr>
              <a:t>Instituting formal fiduciary investment governance to include a Governing Board, Investment Advisory Group, and professional investment advisors</a:t>
            </a:r>
          </a:p>
          <a:p>
            <a:pPr marL="974725" lvl="1" indent="-398463">
              <a:buClr>
                <a:schemeClr val="accent6"/>
              </a:buClr>
            </a:pPr>
            <a:r>
              <a:rPr lang="en-US" dirty="0">
                <a:solidFill>
                  <a:srgbClr val="7F7F7F"/>
                </a:solidFill>
              </a:rPr>
              <a:t>Implementing regular reviews of our UF‐sponsored defined contribution plans</a:t>
            </a:r>
          </a:p>
          <a:p>
            <a:pPr marL="974725" lvl="1" indent="-398463">
              <a:buClr>
                <a:schemeClr val="accent6"/>
              </a:buClr>
            </a:pPr>
            <a:r>
              <a:rPr lang="en-US" dirty="0">
                <a:solidFill>
                  <a:srgbClr val="7F7F7F"/>
                </a:solidFill>
              </a:rPr>
              <a:t>Leveraging economies of scale of UF‐sponsored investments more effectively to ensure transparency and competitiveness of any service provider fees and associated terms</a:t>
            </a:r>
          </a:p>
          <a:p>
            <a:pPr marL="974725" lvl="1" indent="-398463">
              <a:buClr>
                <a:schemeClr val="accent6"/>
              </a:buClr>
            </a:pPr>
            <a:r>
              <a:rPr lang="en-US" dirty="0">
                <a:solidFill>
                  <a:srgbClr val="7F7F7F"/>
                </a:solidFill>
              </a:rPr>
              <a:t>Reducing the number of record‐keepers and investment options to improve clarity about investment choices</a:t>
            </a:r>
          </a:p>
          <a:p>
            <a:endParaRPr lang="en-US" dirty="0">
              <a:solidFill>
                <a:srgbClr val="7F7F7F"/>
              </a:solidFill>
            </a:endParaRPr>
          </a:p>
        </p:txBody>
      </p:sp>
    </p:spTree>
    <p:extLst>
      <p:ext uri="{BB962C8B-B14F-4D97-AF65-F5344CB8AC3E}">
        <p14:creationId xmlns:p14="http://schemas.microsoft.com/office/powerpoint/2010/main" val="4221739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2F014464-B292-456E-828D-EFD2438B5B9A}"/>
              </a:ext>
            </a:extLst>
          </p:cNvPr>
          <p:cNvPicPr>
            <a:picLocks noChangeAspect="1"/>
          </p:cNvPicPr>
          <p:nvPr/>
        </p:nvPicPr>
        <p:blipFill>
          <a:blip r:embed="rId2"/>
          <a:stretch>
            <a:fillRect/>
          </a:stretch>
        </p:blipFill>
        <p:spPr>
          <a:xfrm>
            <a:off x="-30480" y="6143363"/>
            <a:ext cx="12222480" cy="718969"/>
          </a:xfrm>
          <a:prstGeom prst="rect">
            <a:avLst/>
          </a:prstGeom>
        </p:spPr>
      </p:pic>
      <p:sp>
        <p:nvSpPr>
          <p:cNvPr id="2" name="Title 1">
            <a:extLst>
              <a:ext uri="{FF2B5EF4-FFF2-40B4-BE49-F238E27FC236}">
                <a16:creationId xmlns="" xmlns:a16="http://schemas.microsoft.com/office/drawing/2014/main" id="{4B2F51C5-A24A-4BF3-A999-EC0D5992623B}"/>
              </a:ext>
            </a:extLst>
          </p:cNvPr>
          <p:cNvSpPr>
            <a:spLocks noGrp="1"/>
          </p:cNvSpPr>
          <p:nvPr>
            <p:ph type="title"/>
          </p:nvPr>
        </p:nvSpPr>
        <p:spPr/>
        <p:txBody>
          <a:bodyPr/>
          <a:lstStyle/>
          <a:p>
            <a:r>
              <a:rPr lang="en-US" dirty="0"/>
              <a:t>NATIONALLY…</a:t>
            </a:r>
          </a:p>
        </p:txBody>
      </p:sp>
      <p:sp>
        <p:nvSpPr>
          <p:cNvPr id="3" name="Content Placeholder 2">
            <a:extLst>
              <a:ext uri="{FF2B5EF4-FFF2-40B4-BE49-F238E27FC236}">
                <a16:creationId xmlns="" xmlns:a16="http://schemas.microsoft.com/office/drawing/2014/main" id="{5F25C76A-2AE8-4242-93A7-E576BA192560}"/>
              </a:ext>
            </a:extLst>
          </p:cNvPr>
          <p:cNvSpPr>
            <a:spLocks noGrp="1"/>
          </p:cNvSpPr>
          <p:nvPr>
            <p:ph idx="1"/>
          </p:nvPr>
        </p:nvSpPr>
        <p:spPr>
          <a:xfrm>
            <a:off x="838200" y="1253331"/>
            <a:ext cx="10515600" cy="4351338"/>
          </a:xfrm>
        </p:spPr>
        <p:txBody>
          <a:bodyPr>
            <a:normAutofit/>
          </a:bodyPr>
          <a:lstStyle/>
          <a:p>
            <a:pPr marL="396875" indent="-396875">
              <a:buClr>
                <a:schemeClr val="accent6"/>
              </a:buClr>
            </a:pPr>
            <a:r>
              <a:rPr lang="en-US" dirty="0">
                <a:solidFill>
                  <a:srgbClr val="7F7F7F"/>
                </a:solidFill>
              </a:rPr>
              <a:t>Concerns about </a:t>
            </a:r>
          </a:p>
          <a:p>
            <a:pPr marL="914400" lvl="1" indent="-347663">
              <a:buClr>
                <a:schemeClr val="accent6"/>
              </a:buClr>
            </a:pPr>
            <a:r>
              <a:rPr lang="en-US" dirty="0">
                <a:solidFill>
                  <a:srgbClr val="7F7F7F"/>
                </a:solidFill>
              </a:rPr>
              <a:t>Retirement plan fees</a:t>
            </a:r>
          </a:p>
          <a:p>
            <a:pPr marL="914400" lvl="1" indent="-347663">
              <a:buClr>
                <a:schemeClr val="accent6"/>
              </a:buClr>
            </a:pPr>
            <a:r>
              <a:rPr lang="en-US" dirty="0">
                <a:solidFill>
                  <a:srgbClr val="7F7F7F"/>
                </a:solidFill>
              </a:rPr>
              <a:t>Multiple record‐keepers</a:t>
            </a:r>
          </a:p>
          <a:p>
            <a:pPr marL="914400" lvl="1" indent="-347663">
              <a:buClr>
                <a:schemeClr val="accent6"/>
              </a:buClr>
            </a:pPr>
            <a:r>
              <a:rPr lang="en-US" dirty="0">
                <a:solidFill>
                  <a:srgbClr val="7F7F7F"/>
                </a:solidFill>
              </a:rPr>
              <a:t>Hundreds of investment options </a:t>
            </a:r>
          </a:p>
          <a:p>
            <a:pPr marL="396875" indent="-396875">
              <a:buClr>
                <a:schemeClr val="accent6"/>
              </a:buClr>
            </a:pPr>
            <a:r>
              <a:rPr lang="en-US" dirty="0">
                <a:solidFill>
                  <a:srgbClr val="7F7F7F"/>
                </a:solidFill>
              </a:rPr>
              <a:t>UF has five record‐keepers for their voluntary 403(b) plans with more than 500 available investment options</a:t>
            </a:r>
          </a:p>
          <a:p>
            <a:pPr marL="396875" indent="-396875">
              <a:buClr>
                <a:schemeClr val="accent6"/>
              </a:buClr>
            </a:pPr>
            <a:r>
              <a:rPr lang="en-US" dirty="0">
                <a:solidFill>
                  <a:srgbClr val="7F7F7F"/>
                </a:solidFill>
              </a:rPr>
              <a:t>To do what’s best for our employees, we need to maintain appropriate investment policies as well as monitor and review plan investments, service provider fee terms, and similar fiduciary matters on a regular basis</a:t>
            </a:r>
          </a:p>
          <a:p>
            <a:endParaRPr lang="en-US" dirty="0">
              <a:solidFill>
                <a:srgbClr val="7F7F7F"/>
              </a:solidFill>
            </a:endParaRPr>
          </a:p>
        </p:txBody>
      </p:sp>
    </p:spTree>
    <p:extLst>
      <p:ext uri="{BB962C8B-B14F-4D97-AF65-F5344CB8AC3E}">
        <p14:creationId xmlns:p14="http://schemas.microsoft.com/office/powerpoint/2010/main" val="41652622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97B384EA-4A10-4ED4-B5AF-C975974F8F7B}"/>
              </a:ext>
            </a:extLst>
          </p:cNvPr>
          <p:cNvPicPr>
            <a:picLocks noChangeAspect="1"/>
          </p:cNvPicPr>
          <p:nvPr/>
        </p:nvPicPr>
        <p:blipFill>
          <a:blip r:embed="rId2"/>
          <a:stretch>
            <a:fillRect/>
          </a:stretch>
        </p:blipFill>
        <p:spPr>
          <a:xfrm>
            <a:off x="-30480" y="6143363"/>
            <a:ext cx="12222480" cy="718969"/>
          </a:xfrm>
          <a:prstGeom prst="rect">
            <a:avLst/>
          </a:prstGeom>
        </p:spPr>
      </p:pic>
      <p:sp>
        <p:nvSpPr>
          <p:cNvPr id="4" name="Title 3">
            <a:extLst>
              <a:ext uri="{FF2B5EF4-FFF2-40B4-BE49-F238E27FC236}">
                <a16:creationId xmlns="" xmlns:a16="http://schemas.microsoft.com/office/drawing/2014/main" id="{91DAB11A-983B-4AD1-B0A1-6F573AF2EA93}"/>
              </a:ext>
            </a:extLst>
          </p:cNvPr>
          <p:cNvSpPr>
            <a:spLocks noGrp="1"/>
          </p:cNvSpPr>
          <p:nvPr>
            <p:ph type="title"/>
          </p:nvPr>
        </p:nvSpPr>
        <p:spPr/>
        <p:txBody>
          <a:bodyPr/>
          <a:lstStyle/>
          <a:p>
            <a:r>
              <a:rPr lang="en-US" dirty="0"/>
              <a:t>IMPACT ON EMPLOYEES</a:t>
            </a:r>
          </a:p>
        </p:txBody>
      </p:sp>
      <p:sp>
        <p:nvSpPr>
          <p:cNvPr id="2" name="Content Placeholder 1">
            <a:extLst>
              <a:ext uri="{FF2B5EF4-FFF2-40B4-BE49-F238E27FC236}">
                <a16:creationId xmlns="" xmlns:a16="http://schemas.microsoft.com/office/drawing/2014/main" id="{1A30A520-DA61-475D-9FCB-577421534707}"/>
              </a:ext>
            </a:extLst>
          </p:cNvPr>
          <p:cNvSpPr>
            <a:spLocks noGrp="1"/>
          </p:cNvSpPr>
          <p:nvPr>
            <p:ph idx="1"/>
          </p:nvPr>
        </p:nvSpPr>
        <p:spPr>
          <a:xfrm>
            <a:off x="748748" y="1346662"/>
            <a:ext cx="10515600" cy="4351338"/>
          </a:xfrm>
        </p:spPr>
        <p:txBody>
          <a:bodyPr>
            <a:normAutofit/>
          </a:bodyPr>
          <a:lstStyle/>
          <a:p>
            <a:pPr marL="396875" indent="-396875">
              <a:buClr>
                <a:schemeClr val="accent6"/>
              </a:buClr>
            </a:pPr>
            <a:r>
              <a:rPr lang="en-US" dirty="0">
                <a:solidFill>
                  <a:srgbClr val="7F7F7F"/>
                </a:solidFill>
              </a:rPr>
              <a:t>One recordkeeper—reduce participant administration fees, simplify participant enrollment</a:t>
            </a:r>
          </a:p>
          <a:p>
            <a:pPr marL="396875" indent="-396875">
              <a:buClr>
                <a:schemeClr val="accent6"/>
              </a:buClr>
            </a:pPr>
            <a:r>
              <a:rPr lang="en-US" dirty="0">
                <a:solidFill>
                  <a:srgbClr val="7F7F7F"/>
                </a:solidFill>
              </a:rPr>
              <a:t>Fees will be more transparent</a:t>
            </a:r>
          </a:p>
          <a:p>
            <a:pPr marL="396875" indent="-396875">
              <a:buClr>
                <a:schemeClr val="accent6"/>
              </a:buClr>
            </a:pPr>
            <a:r>
              <a:rPr lang="en-US" dirty="0">
                <a:solidFill>
                  <a:srgbClr val="7F7F7F"/>
                </a:solidFill>
              </a:rPr>
              <a:t>New streamlined investment menu will be offered—best-in-class investment options, organized in tiers, from which employees can create a diversified portfolio</a:t>
            </a:r>
          </a:p>
          <a:p>
            <a:pPr marL="914400" lvl="1" indent="-338138">
              <a:buClr>
                <a:schemeClr val="accent6"/>
              </a:buClr>
            </a:pPr>
            <a:r>
              <a:rPr lang="en-US" dirty="0">
                <a:solidFill>
                  <a:srgbClr val="7F7F7F"/>
                </a:solidFill>
              </a:rPr>
              <a:t>A self-directed brokerage window will also be available for investors who want access to additional options</a:t>
            </a:r>
          </a:p>
          <a:p>
            <a:pPr marL="396875" indent="-396875">
              <a:buClr>
                <a:schemeClr val="accent6"/>
              </a:buClr>
            </a:pPr>
            <a:r>
              <a:rPr lang="en-US" dirty="0">
                <a:solidFill>
                  <a:srgbClr val="7F7F7F"/>
                </a:solidFill>
              </a:rPr>
              <a:t>Some funds will automatically transfer; others will stay where they are unless employees elect to move them (which will be made as easy as possible)</a:t>
            </a:r>
          </a:p>
        </p:txBody>
      </p:sp>
    </p:spTree>
    <p:extLst>
      <p:ext uri="{BB962C8B-B14F-4D97-AF65-F5344CB8AC3E}">
        <p14:creationId xmlns:p14="http://schemas.microsoft.com/office/powerpoint/2010/main" val="22172226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8976" y="2997021"/>
            <a:ext cx="11473428" cy="604595"/>
          </a:xfrm>
          <a:prstGeom prst="rect">
            <a:avLst/>
          </a:prstGeom>
        </p:spPr>
        <p:txBody>
          <a:bodyPr>
            <a:noAutofit/>
            <a:scene3d>
              <a:camera prst="orthographicFront">
                <a:rot lat="0" lon="0" rev="0"/>
              </a:camera>
              <a:lightRig rig="threePt" dir="t"/>
            </a:scene3d>
          </a:bodyPr>
          <a:lstStyle/>
          <a:p>
            <a:pPr marL="0" indent="0" algn="ctr">
              <a:buNone/>
            </a:pPr>
            <a:r>
              <a:rPr lang="en-US" sz="4800" b="1" cap="all" dirty="0" smtClean="0">
                <a:solidFill>
                  <a:schemeClr val="bg1">
                    <a:lumMod val="50000"/>
                    <a:lumOff val="50000"/>
                  </a:schemeClr>
                </a:solidFill>
                <a:latin typeface="Arial Black" panose="020B0A04020102020204" pitchFamily="34" charset="0"/>
                <a:ea typeface="Verdana" panose="020B0604030504040204" pitchFamily="34" charset="0"/>
                <a:cs typeface="Verdana" panose="020B0604030504040204" pitchFamily="34" charset="0"/>
              </a:rPr>
              <a:t>Town hall today</a:t>
            </a:r>
            <a:endParaRPr lang="en-US" sz="4800" cap="all" dirty="0">
              <a:solidFill>
                <a:schemeClr val="bg1">
                  <a:lumMod val="50000"/>
                  <a:lumOff val="50000"/>
                </a:schemeClr>
              </a:solidFill>
              <a:latin typeface="Arial Black" panose="020B0A0402010202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131789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8976" y="421772"/>
            <a:ext cx="11473428" cy="604595"/>
          </a:xfrm>
          <a:prstGeom prst="rect">
            <a:avLst/>
          </a:prstGeom>
        </p:spPr>
        <p:txBody>
          <a:bodyPr>
            <a:noAutofit/>
            <a:scene3d>
              <a:camera prst="orthographicFront">
                <a:rot lat="0" lon="0" rev="0"/>
              </a:camera>
              <a:lightRig rig="threePt" dir="t"/>
            </a:scene3d>
          </a:bodyPr>
          <a:lstStyle/>
          <a:p>
            <a:pPr marL="0" indent="0" algn="ctr">
              <a:buNone/>
            </a:pPr>
            <a:r>
              <a:rPr lang="en-US" sz="3200" b="1" cap="all" dirty="0" smtClean="0">
                <a:solidFill>
                  <a:srgbClr val="005594"/>
                </a:solidFill>
                <a:latin typeface="Arial Black" panose="020B0A04020102020204" pitchFamily="34" charset="0"/>
                <a:ea typeface="Verdana" panose="020B0604030504040204" pitchFamily="34" charset="0"/>
                <a:cs typeface="Verdana" panose="020B0604030504040204" pitchFamily="34" charset="0"/>
              </a:rPr>
              <a:t>University town hall</a:t>
            </a:r>
            <a:endParaRPr lang="en-US" sz="3200" cap="all" dirty="0">
              <a:solidFill>
                <a:srgbClr val="005594"/>
              </a:solidFill>
              <a:latin typeface="Arial Black" panose="020B0A04020102020204" pitchFamily="34" charset="0"/>
              <a:ea typeface="Verdana" panose="020B0604030504040204" pitchFamily="34" charset="0"/>
              <a:cs typeface="Verdana" panose="020B0604030504040204" pitchFamily="34" charset="0"/>
            </a:endParaRPr>
          </a:p>
        </p:txBody>
      </p:sp>
      <p:sp>
        <p:nvSpPr>
          <p:cNvPr id="8" name="Content Placeholder 2"/>
          <p:cNvSpPr txBox="1">
            <a:spLocks/>
          </p:cNvSpPr>
          <p:nvPr/>
        </p:nvSpPr>
        <p:spPr>
          <a:xfrm>
            <a:off x="801201" y="1321971"/>
            <a:ext cx="10590245" cy="516505"/>
          </a:xfrm>
          <a:prstGeom prst="rect">
            <a:avLst/>
          </a:prstGeom>
        </p:spPr>
        <p:txBody>
          <a:bodyPr vert="horz" lIns="91440" tIns="45720" rIns="91440" bIns="45720" rtlCol="0">
            <a:noAutofit/>
            <a:scene3d>
              <a:camera prst="orthographicFront">
                <a:rot lat="0" lon="0" rev="0"/>
              </a:camera>
              <a:lightRig rig="threePt" dir="t"/>
            </a:scene3d>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lgn="ctr">
              <a:buNone/>
            </a:pPr>
            <a:r>
              <a:rPr lang="en-US" sz="2400" b="1" dirty="0" smtClean="0">
                <a:solidFill>
                  <a:srgbClr val="7F7F7F"/>
                </a:solidFill>
              </a:rPr>
              <a:t>Wednesday, September 2, 4-5 p.m.</a:t>
            </a:r>
          </a:p>
          <a:p>
            <a:pPr marL="0" indent="0" algn="ctr">
              <a:buNone/>
            </a:pPr>
            <a:endParaRPr lang="en-US" sz="2400" b="1" dirty="0" smtClean="0">
              <a:solidFill>
                <a:srgbClr val="7F7F7F"/>
              </a:solidFill>
            </a:endParaRPr>
          </a:p>
          <a:p>
            <a:pPr marL="0" lvl="0" indent="0" algn="ctr">
              <a:buNone/>
            </a:pPr>
            <a:r>
              <a:rPr lang="en-US" sz="2400" dirty="0" smtClean="0">
                <a:solidFill>
                  <a:srgbClr val="7F7F7F"/>
                </a:solidFill>
              </a:rPr>
              <a:t>Email </a:t>
            </a:r>
            <a:r>
              <a:rPr lang="en-US" sz="2400" dirty="0" err="1" smtClean="0">
                <a:solidFill>
                  <a:srgbClr val="7F7F7F"/>
                </a:solidFill>
              </a:rPr>
              <a:t>hrcommunications@hr.ufl.edu</a:t>
            </a:r>
            <a:endParaRPr lang="en-US" sz="2400" dirty="0" smtClean="0">
              <a:solidFill>
                <a:srgbClr val="7F7F7F"/>
              </a:solidFill>
              <a:latin typeface="+mn-lt"/>
            </a:endParaRPr>
          </a:p>
          <a:p>
            <a:pPr lvl="0"/>
            <a:endParaRPr lang="en-US" sz="1800" dirty="0" smtClean="0">
              <a:solidFill>
                <a:srgbClr val="7F7F7F"/>
              </a:solidFill>
              <a:latin typeface="+mn-lt"/>
            </a:endParaRPr>
          </a:p>
          <a:p>
            <a:pPr lvl="1"/>
            <a:endParaRPr lang="en-US" dirty="0">
              <a:solidFill>
                <a:srgbClr val="7F7F7F"/>
              </a:solidFill>
            </a:endParaRPr>
          </a:p>
        </p:txBody>
      </p:sp>
      <p:pic>
        <p:nvPicPr>
          <p:cNvPr id="2" name="Picture 1"/>
          <p:cNvPicPr>
            <a:picLocks noChangeAspect="1"/>
          </p:cNvPicPr>
          <p:nvPr/>
        </p:nvPicPr>
        <p:blipFill>
          <a:blip r:embed="rId3"/>
          <a:stretch>
            <a:fillRect/>
          </a:stretch>
        </p:blipFill>
        <p:spPr>
          <a:xfrm>
            <a:off x="0" y="1747761"/>
            <a:ext cx="12192000" cy="2540000"/>
          </a:xfrm>
          <a:prstGeom prst="rect">
            <a:avLst/>
          </a:prstGeom>
        </p:spPr>
      </p:pic>
      <p:sp>
        <p:nvSpPr>
          <p:cNvPr id="4" name="TextBox 3"/>
          <p:cNvSpPr txBox="1"/>
          <p:nvPr/>
        </p:nvSpPr>
        <p:spPr>
          <a:xfrm>
            <a:off x="628953" y="4257524"/>
            <a:ext cx="11103427" cy="1754327"/>
          </a:xfrm>
          <a:prstGeom prst="rect">
            <a:avLst/>
          </a:prstGeom>
          <a:noFill/>
        </p:spPr>
        <p:txBody>
          <a:bodyPr wrap="square" rtlCol="0">
            <a:spAutoFit/>
          </a:bodyPr>
          <a:lstStyle/>
          <a:p>
            <a:pPr algn="ctr"/>
            <a:r>
              <a:rPr lang="en-US" dirty="0" smtClean="0">
                <a:solidFill>
                  <a:srgbClr val="7F7F7F"/>
                </a:solidFill>
              </a:rPr>
              <a:t>Look for </a:t>
            </a:r>
            <a:r>
              <a:rPr lang="en-US" dirty="0" smtClean="0">
                <a:solidFill>
                  <a:srgbClr val="7F7F7F"/>
                </a:solidFill>
              </a:rPr>
              <a:t>link in today’s issue of UF at Work.</a:t>
            </a:r>
          </a:p>
          <a:p>
            <a:pPr algn="ctr"/>
            <a:r>
              <a:rPr lang="en-US" dirty="0" smtClean="0">
                <a:solidFill>
                  <a:srgbClr val="7F7F7F"/>
                </a:solidFill>
              </a:rPr>
              <a:t>Recording will be available for those unable to attend in person.</a:t>
            </a:r>
          </a:p>
          <a:p>
            <a:pPr algn="ctr"/>
            <a:endParaRPr lang="en-US" dirty="0">
              <a:solidFill>
                <a:srgbClr val="7F7F7F"/>
              </a:solidFill>
            </a:endParaRPr>
          </a:p>
          <a:p>
            <a:pPr algn="ctr"/>
            <a:r>
              <a:rPr lang="en-US" dirty="0" smtClean="0">
                <a:solidFill>
                  <a:srgbClr val="7F7F7F"/>
                </a:solidFill>
              </a:rPr>
              <a:t>For recordings of town halls held throughout the summer:</a:t>
            </a:r>
          </a:p>
          <a:p>
            <a:pPr algn="ctr"/>
            <a:r>
              <a:rPr lang="en-US" dirty="0">
                <a:solidFill>
                  <a:srgbClr val="005594"/>
                </a:solidFill>
                <a:hlinkClick r:id="rId4"/>
              </a:rPr>
              <a:t>https://hr.ufl.edu/covid-19/screening-and-return-to-campus/town-halls-and-online-</a:t>
            </a:r>
            <a:r>
              <a:rPr lang="en-US" dirty="0" smtClean="0">
                <a:solidFill>
                  <a:srgbClr val="005594"/>
                </a:solidFill>
                <a:hlinkClick r:id="rId4"/>
              </a:rPr>
              <a:t>events</a:t>
            </a:r>
            <a:endParaRPr lang="en-US" dirty="0" smtClean="0">
              <a:solidFill>
                <a:srgbClr val="005594"/>
              </a:solidFill>
            </a:endParaRPr>
          </a:p>
          <a:p>
            <a:pPr algn="ctr"/>
            <a:endParaRPr lang="en-US" dirty="0">
              <a:solidFill>
                <a:srgbClr val="7F7F7F"/>
              </a:solidFill>
            </a:endParaRPr>
          </a:p>
        </p:txBody>
      </p:sp>
    </p:spTree>
    <p:extLst>
      <p:ext uri="{BB962C8B-B14F-4D97-AF65-F5344CB8AC3E}">
        <p14:creationId xmlns:p14="http://schemas.microsoft.com/office/powerpoint/2010/main" val="7430484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8976" y="2753770"/>
            <a:ext cx="11473428" cy="922159"/>
          </a:xfrm>
          <a:prstGeom prst="rect">
            <a:avLst/>
          </a:prstGeom>
        </p:spPr>
        <p:txBody>
          <a:bodyPr>
            <a:normAutofit/>
            <a:scene3d>
              <a:camera prst="orthographicFront">
                <a:rot lat="0" lon="0" rev="0"/>
              </a:camera>
              <a:lightRig rig="threePt" dir="t"/>
            </a:scene3d>
          </a:bodyPr>
          <a:lstStyle/>
          <a:p>
            <a:pPr marL="0" indent="0" algn="ctr">
              <a:buNone/>
            </a:pPr>
            <a:r>
              <a:rPr lang="en-US" sz="4800" b="1" cap="all" dirty="0">
                <a:latin typeface="Arial Black" panose="020B0A04020102020204" pitchFamily="34" charset="0"/>
                <a:ea typeface="Verdana" panose="020B0604030504040204" pitchFamily="34" charset="0"/>
                <a:cs typeface="Verdana" panose="020B0604030504040204" pitchFamily="34" charset="0"/>
              </a:rPr>
              <a:t>THANK YOU</a:t>
            </a:r>
            <a:endParaRPr lang="en-US" sz="4800" cap="all" dirty="0">
              <a:latin typeface="Arial Black" panose="020B0A04020102020204" pitchFamily="34" charset="0"/>
              <a:ea typeface="Verdana" panose="020B0604030504040204" pitchFamily="34" charset="0"/>
              <a:cs typeface="Verdana" panose="020B0604030504040204"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244" y="5637105"/>
            <a:ext cx="2444658" cy="706295"/>
          </a:xfrm>
          <a:prstGeom prst="rect">
            <a:avLst/>
          </a:prstGeom>
        </p:spPr>
      </p:pic>
      <p:sp>
        <p:nvSpPr>
          <p:cNvPr id="10" name="Content Placeholder 2"/>
          <p:cNvSpPr txBox="1">
            <a:spLocks/>
          </p:cNvSpPr>
          <p:nvPr/>
        </p:nvSpPr>
        <p:spPr>
          <a:xfrm>
            <a:off x="390511" y="5839951"/>
            <a:ext cx="11473428" cy="531442"/>
          </a:xfrm>
          <a:prstGeom prst="rect">
            <a:avLst/>
          </a:prstGeom>
        </p:spPr>
        <p:txBody>
          <a:bodyPr vert="horz" lIns="91440" tIns="45720" rIns="91440" bIns="45720" rtlCol="0">
            <a:normAutofit/>
            <a:scene3d>
              <a:camera prst="orthographicFront">
                <a:rot lat="0" lon="0" rev="0"/>
              </a:camera>
              <a:lightRig rig="threePt" dir="t"/>
            </a:scene3d>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lgn="r">
              <a:buFont typeface="Wingdings 3" charset="2"/>
              <a:buNone/>
            </a:pPr>
            <a:r>
              <a:rPr lang="en-US" sz="1600" b="1" dirty="0">
                <a:latin typeface="Arial" panose="020B0604020202020204" pitchFamily="34" charset="0"/>
                <a:ea typeface="Verdana" panose="020B0604030504040204" pitchFamily="34" charset="0"/>
                <a:cs typeface="Arial" panose="020B0604020202020204" pitchFamily="34" charset="0"/>
              </a:rPr>
              <a:t>WWW.HR.UFL.EDU</a:t>
            </a:r>
          </a:p>
        </p:txBody>
      </p:sp>
    </p:spTree>
    <p:extLst>
      <p:ext uri="{BB962C8B-B14F-4D97-AF65-F5344CB8AC3E}">
        <p14:creationId xmlns:p14="http://schemas.microsoft.com/office/powerpoint/2010/main" val="2164769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8976" y="2997021"/>
            <a:ext cx="11473428" cy="604595"/>
          </a:xfrm>
          <a:prstGeom prst="rect">
            <a:avLst/>
          </a:prstGeom>
        </p:spPr>
        <p:txBody>
          <a:bodyPr>
            <a:noAutofit/>
            <a:scene3d>
              <a:camera prst="orthographicFront">
                <a:rot lat="0" lon="0" rev="0"/>
              </a:camera>
              <a:lightRig rig="threePt" dir="t"/>
            </a:scene3d>
          </a:bodyPr>
          <a:lstStyle/>
          <a:p>
            <a:pPr marL="0" indent="0" algn="ctr">
              <a:buNone/>
            </a:pPr>
            <a:r>
              <a:rPr lang="en-US" sz="4800" b="1" cap="all" dirty="0" smtClean="0">
                <a:solidFill>
                  <a:schemeClr val="bg1">
                    <a:lumMod val="50000"/>
                    <a:lumOff val="50000"/>
                  </a:schemeClr>
                </a:solidFill>
                <a:latin typeface="Arial Black" panose="020B0A04020102020204" pitchFamily="34" charset="0"/>
                <a:ea typeface="Verdana" panose="020B0604030504040204" pitchFamily="34" charset="0"/>
                <a:cs typeface="Verdana" panose="020B0604030504040204" pitchFamily="34" charset="0"/>
              </a:rPr>
              <a:t>Furloughs Policy</a:t>
            </a:r>
            <a:endParaRPr lang="en-US" sz="4800" cap="all" dirty="0">
              <a:solidFill>
                <a:schemeClr val="bg1">
                  <a:lumMod val="50000"/>
                  <a:lumOff val="50000"/>
                </a:schemeClr>
              </a:solidFill>
              <a:latin typeface="Arial Black" panose="020B0A0402010202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4791238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8976" y="421772"/>
            <a:ext cx="11473428" cy="604595"/>
          </a:xfrm>
          <a:prstGeom prst="rect">
            <a:avLst/>
          </a:prstGeom>
        </p:spPr>
        <p:txBody>
          <a:bodyPr>
            <a:noAutofit/>
            <a:scene3d>
              <a:camera prst="orthographicFront">
                <a:rot lat="0" lon="0" rev="0"/>
              </a:camera>
              <a:lightRig rig="threePt" dir="t"/>
            </a:scene3d>
          </a:bodyPr>
          <a:lstStyle/>
          <a:p>
            <a:pPr marL="0" indent="0" algn="ctr">
              <a:buNone/>
            </a:pPr>
            <a:r>
              <a:rPr lang="en-US" sz="3200" b="1" cap="all" dirty="0" smtClean="0">
                <a:solidFill>
                  <a:srgbClr val="005594"/>
                </a:solidFill>
                <a:latin typeface="Arial Black" panose="020B0A04020102020204" pitchFamily="34" charset="0"/>
                <a:ea typeface="Verdana" panose="020B0604030504040204" pitchFamily="34" charset="0"/>
                <a:cs typeface="Verdana" panose="020B0604030504040204" pitchFamily="34" charset="0"/>
              </a:rPr>
              <a:t>furloughs policy</a:t>
            </a:r>
            <a:endParaRPr lang="en-US" sz="3200" cap="all" dirty="0">
              <a:solidFill>
                <a:srgbClr val="005594"/>
              </a:solidFill>
              <a:latin typeface="Arial Black" panose="020B0A04020102020204" pitchFamily="34" charset="0"/>
              <a:ea typeface="Verdana" panose="020B0604030504040204" pitchFamily="34" charset="0"/>
              <a:cs typeface="Verdana" panose="020B0604030504040204" pitchFamily="34" charset="0"/>
            </a:endParaRPr>
          </a:p>
        </p:txBody>
      </p:sp>
      <p:sp>
        <p:nvSpPr>
          <p:cNvPr id="8" name="Content Placeholder 2"/>
          <p:cNvSpPr txBox="1">
            <a:spLocks/>
          </p:cNvSpPr>
          <p:nvPr/>
        </p:nvSpPr>
        <p:spPr>
          <a:xfrm>
            <a:off x="678072" y="1345539"/>
            <a:ext cx="10590245" cy="2039398"/>
          </a:xfrm>
          <a:prstGeom prst="rect">
            <a:avLst/>
          </a:prstGeom>
        </p:spPr>
        <p:txBody>
          <a:bodyPr vert="horz" lIns="91440" tIns="45720" rIns="91440" bIns="45720" rtlCol="0">
            <a:noAutofit/>
            <a:scene3d>
              <a:camera prst="orthographicFront">
                <a:rot lat="0" lon="0" rev="0"/>
              </a:camera>
              <a:lightRig rig="threePt" dir="t"/>
            </a:scene3d>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2400" b="1" dirty="0" smtClean="0">
                <a:solidFill>
                  <a:schemeClr val="bg1">
                    <a:lumMod val="50000"/>
                    <a:lumOff val="50000"/>
                  </a:schemeClr>
                </a:solidFill>
              </a:rPr>
              <a:t>Minimizing financial impact to preserve faculty and staff jobs </a:t>
            </a:r>
            <a:endParaRPr lang="en-US" sz="2400" b="1" dirty="0">
              <a:solidFill>
                <a:schemeClr val="bg1">
                  <a:lumMod val="50000"/>
                  <a:lumOff val="50000"/>
                </a:schemeClr>
              </a:solidFill>
            </a:endParaRPr>
          </a:p>
          <a:p>
            <a:r>
              <a:rPr lang="en-US" sz="2400" dirty="0" smtClean="0">
                <a:solidFill>
                  <a:schemeClr val="tx1">
                    <a:lumMod val="65000"/>
                  </a:schemeClr>
                </a:solidFill>
              </a:rPr>
              <a:t>UF is considering a variety of measures to prepare for possible budgetary challenges</a:t>
            </a:r>
          </a:p>
          <a:p>
            <a:r>
              <a:rPr lang="en-US" sz="2400" dirty="0" smtClean="0">
                <a:solidFill>
                  <a:schemeClr val="tx1">
                    <a:lumMod val="65000"/>
                  </a:schemeClr>
                </a:solidFill>
              </a:rPr>
              <a:t>Furloughs are </a:t>
            </a:r>
            <a:r>
              <a:rPr lang="en-US" sz="2400" smtClean="0">
                <a:solidFill>
                  <a:schemeClr val="tx1">
                    <a:lumMod val="65000"/>
                  </a:schemeClr>
                </a:solidFill>
              </a:rPr>
              <a:t>mandatory </a:t>
            </a:r>
            <a:r>
              <a:rPr lang="en-US" sz="2400" smtClean="0">
                <a:solidFill>
                  <a:schemeClr val="tx1">
                    <a:lumMod val="65000"/>
                  </a:schemeClr>
                </a:solidFill>
              </a:rPr>
              <a:t>unpaid </a:t>
            </a:r>
            <a:r>
              <a:rPr lang="en-US" sz="2400" dirty="0" smtClean="0">
                <a:solidFill>
                  <a:schemeClr val="tx1">
                    <a:lumMod val="65000"/>
                  </a:schemeClr>
                </a:solidFill>
              </a:rPr>
              <a:t>partial or full leaves of absence</a:t>
            </a:r>
          </a:p>
          <a:p>
            <a:r>
              <a:rPr lang="en-US" sz="2400" dirty="0" smtClean="0">
                <a:solidFill>
                  <a:schemeClr val="tx1">
                    <a:lumMod val="65000"/>
                  </a:schemeClr>
                </a:solidFill>
              </a:rPr>
              <a:t>Benefits furloughs provide include:</a:t>
            </a:r>
          </a:p>
          <a:p>
            <a:pPr lvl="1"/>
            <a:r>
              <a:rPr lang="en-US" dirty="0" smtClean="0">
                <a:solidFill>
                  <a:schemeClr val="tx1">
                    <a:lumMod val="65000"/>
                  </a:schemeClr>
                </a:solidFill>
              </a:rPr>
              <a:t>Preserving continuous service, length of service and hire anniversary date</a:t>
            </a:r>
          </a:p>
          <a:p>
            <a:pPr lvl="1"/>
            <a:r>
              <a:rPr lang="en-US" dirty="0" smtClean="0">
                <a:solidFill>
                  <a:schemeClr val="tx1">
                    <a:lumMod val="65000"/>
                  </a:schemeClr>
                </a:solidFill>
              </a:rPr>
              <a:t>Continued access to health benefits and employer contributions to health insurance</a:t>
            </a:r>
          </a:p>
          <a:p>
            <a:pPr lvl="1"/>
            <a:r>
              <a:rPr lang="en-US" dirty="0" smtClean="0">
                <a:solidFill>
                  <a:schemeClr val="tx1">
                    <a:lumMod val="65000"/>
                  </a:schemeClr>
                </a:solidFill>
              </a:rPr>
              <a:t>Potential eligibility for unemployment and expanded CARES Act benefits</a:t>
            </a:r>
          </a:p>
          <a:p>
            <a:r>
              <a:rPr lang="en-US" sz="2400" dirty="0" smtClean="0">
                <a:solidFill>
                  <a:schemeClr val="tx1">
                    <a:lumMod val="65000"/>
                  </a:schemeClr>
                </a:solidFill>
              </a:rPr>
              <a:t>Currently no plans for implementing across-the-board furloughs</a:t>
            </a:r>
          </a:p>
          <a:p>
            <a:r>
              <a:rPr lang="en-US" sz="2400" dirty="0" smtClean="0">
                <a:solidFill>
                  <a:schemeClr val="tx1">
                    <a:lumMod val="65000"/>
                  </a:schemeClr>
                </a:solidFill>
              </a:rPr>
              <a:t>Policy is being drafted and reviewed as a preparatory measure </a:t>
            </a:r>
          </a:p>
          <a:p>
            <a:endParaRPr lang="en-US" sz="1800" dirty="0">
              <a:solidFill>
                <a:schemeClr val="tx1">
                  <a:lumMod val="65000"/>
                </a:schemeClr>
              </a:solidFill>
            </a:endParaRPr>
          </a:p>
        </p:txBody>
      </p:sp>
    </p:spTree>
    <p:extLst>
      <p:ext uri="{BB962C8B-B14F-4D97-AF65-F5344CB8AC3E}">
        <p14:creationId xmlns:p14="http://schemas.microsoft.com/office/powerpoint/2010/main" val="125023182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8976" y="2997021"/>
            <a:ext cx="11473428" cy="604595"/>
          </a:xfrm>
          <a:prstGeom prst="rect">
            <a:avLst/>
          </a:prstGeom>
        </p:spPr>
        <p:txBody>
          <a:bodyPr>
            <a:noAutofit/>
            <a:scene3d>
              <a:camera prst="orthographicFront">
                <a:rot lat="0" lon="0" rev="0"/>
              </a:camera>
              <a:lightRig rig="threePt" dir="t"/>
            </a:scene3d>
          </a:bodyPr>
          <a:lstStyle/>
          <a:p>
            <a:pPr marL="0" indent="0" algn="ctr">
              <a:buNone/>
            </a:pPr>
            <a:r>
              <a:rPr lang="en-US" sz="4800" b="1" cap="all" dirty="0" smtClean="0">
                <a:solidFill>
                  <a:schemeClr val="bg1">
                    <a:lumMod val="50000"/>
                    <a:lumOff val="50000"/>
                  </a:schemeClr>
                </a:solidFill>
                <a:latin typeface="Arial Black" panose="020B0A04020102020204" pitchFamily="34" charset="0"/>
                <a:ea typeface="Verdana" panose="020B0604030504040204" pitchFamily="34" charset="0"/>
                <a:cs typeface="Verdana" panose="020B0604030504040204" pitchFamily="34" charset="0"/>
              </a:rPr>
              <a:t>Benefits: fall 2020</a:t>
            </a:r>
            <a:br>
              <a:rPr lang="en-US" sz="4800" b="1" cap="all" dirty="0" smtClean="0">
                <a:solidFill>
                  <a:schemeClr val="bg1">
                    <a:lumMod val="50000"/>
                    <a:lumOff val="50000"/>
                  </a:schemeClr>
                </a:solidFill>
                <a:latin typeface="Arial Black" panose="020B0A04020102020204" pitchFamily="34" charset="0"/>
                <a:ea typeface="Verdana" panose="020B0604030504040204" pitchFamily="34" charset="0"/>
                <a:cs typeface="Verdana" panose="020B0604030504040204" pitchFamily="34" charset="0"/>
              </a:rPr>
            </a:br>
            <a:r>
              <a:rPr lang="en-US" sz="4800" b="1" cap="all" dirty="0" smtClean="0">
                <a:solidFill>
                  <a:schemeClr val="bg1">
                    <a:lumMod val="50000"/>
                    <a:lumOff val="50000"/>
                  </a:schemeClr>
                </a:solidFill>
                <a:latin typeface="Arial Black" panose="020B0A04020102020204" pitchFamily="34" charset="0"/>
                <a:ea typeface="Verdana" panose="020B0604030504040204" pitchFamily="34" charset="0"/>
                <a:cs typeface="Verdana" panose="020B0604030504040204" pitchFamily="34" charset="0"/>
              </a:rPr>
              <a:t>change management</a:t>
            </a:r>
            <a:endParaRPr lang="en-US" sz="4800" cap="all" dirty="0">
              <a:solidFill>
                <a:schemeClr val="bg1">
                  <a:lumMod val="50000"/>
                  <a:lumOff val="50000"/>
                </a:schemeClr>
              </a:solidFill>
              <a:latin typeface="Arial Black" panose="020B0A0402010202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8807067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8976" y="421772"/>
            <a:ext cx="11473428" cy="604595"/>
          </a:xfrm>
          <a:prstGeom prst="rect">
            <a:avLst/>
          </a:prstGeom>
        </p:spPr>
        <p:txBody>
          <a:bodyPr>
            <a:noAutofit/>
            <a:scene3d>
              <a:camera prst="orthographicFront">
                <a:rot lat="0" lon="0" rev="0"/>
              </a:camera>
              <a:lightRig rig="threePt" dir="t"/>
            </a:scene3d>
          </a:bodyPr>
          <a:lstStyle/>
          <a:p>
            <a:pPr marL="0" indent="0" algn="ctr">
              <a:buNone/>
            </a:pPr>
            <a:r>
              <a:rPr lang="en-US" sz="3200" b="1" cap="all" dirty="0" smtClean="0">
                <a:solidFill>
                  <a:srgbClr val="005594"/>
                </a:solidFill>
                <a:latin typeface="Arial Black" panose="020B0A04020102020204" pitchFamily="34" charset="0"/>
                <a:ea typeface="Verdana" panose="020B0604030504040204" pitchFamily="34" charset="0"/>
                <a:cs typeface="Verdana" panose="020B0604030504040204" pitchFamily="34" charset="0"/>
              </a:rPr>
              <a:t>Helping faculty and staff navigate multiple changes</a:t>
            </a:r>
            <a:endParaRPr lang="en-US" sz="3200" cap="all" dirty="0">
              <a:solidFill>
                <a:srgbClr val="005594"/>
              </a:solidFill>
              <a:latin typeface="Arial Black" panose="020B0A04020102020204" pitchFamily="34" charset="0"/>
              <a:ea typeface="Verdana" panose="020B0604030504040204" pitchFamily="34" charset="0"/>
              <a:cs typeface="Verdana" panose="020B0604030504040204" pitchFamily="34" charset="0"/>
            </a:endParaRPr>
          </a:p>
        </p:txBody>
      </p:sp>
      <p:sp>
        <p:nvSpPr>
          <p:cNvPr id="8" name="Content Placeholder 2"/>
          <p:cNvSpPr txBox="1">
            <a:spLocks/>
          </p:cNvSpPr>
          <p:nvPr/>
        </p:nvSpPr>
        <p:spPr>
          <a:xfrm>
            <a:off x="641788" y="2034970"/>
            <a:ext cx="10590245" cy="2039398"/>
          </a:xfrm>
          <a:prstGeom prst="rect">
            <a:avLst/>
          </a:prstGeom>
        </p:spPr>
        <p:txBody>
          <a:bodyPr vert="horz" lIns="91440" tIns="45720" rIns="91440" bIns="45720" rtlCol="0">
            <a:noAutofit/>
            <a:scene3d>
              <a:camera prst="orthographicFront">
                <a:rot lat="0" lon="0" rev="0"/>
              </a:camera>
              <a:lightRig rig="threePt" dir="t"/>
            </a:scene3d>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2400" b="1" dirty="0" smtClean="0">
                <a:solidFill>
                  <a:schemeClr val="bg1">
                    <a:lumMod val="50000"/>
                    <a:lumOff val="50000"/>
                  </a:schemeClr>
                </a:solidFill>
              </a:rPr>
              <a:t>A fall semester like no other</a:t>
            </a:r>
            <a:endParaRPr lang="en-US" sz="2400" b="1" dirty="0">
              <a:solidFill>
                <a:schemeClr val="bg1">
                  <a:lumMod val="50000"/>
                  <a:lumOff val="50000"/>
                </a:schemeClr>
              </a:solidFill>
            </a:endParaRPr>
          </a:p>
          <a:p>
            <a:r>
              <a:rPr lang="en-US" sz="1800" dirty="0" smtClean="0">
                <a:solidFill>
                  <a:schemeClr val="tx1">
                    <a:lumMod val="65000"/>
                  </a:schemeClr>
                </a:solidFill>
              </a:rPr>
              <a:t>We’ve already adjusted to significant unexpected change</a:t>
            </a:r>
          </a:p>
          <a:p>
            <a:r>
              <a:rPr lang="en-US" sz="1800" dirty="0" smtClean="0">
                <a:solidFill>
                  <a:schemeClr val="tx1">
                    <a:lumMod val="65000"/>
                  </a:schemeClr>
                </a:solidFill>
              </a:rPr>
              <a:t>Several initiatives, already in motion, need to continue to move forward</a:t>
            </a:r>
          </a:p>
          <a:p>
            <a:r>
              <a:rPr lang="en-US" sz="1800" dirty="0" smtClean="0">
                <a:solidFill>
                  <a:schemeClr val="tx1">
                    <a:lumMod val="65000"/>
                  </a:schemeClr>
                </a:solidFill>
              </a:rPr>
              <a:t>Changes </a:t>
            </a:r>
            <a:r>
              <a:rPr lang="en-US" sz="1800" dirty="0" smtClean="0">
                <a:solidFill>
                  <a:schemeClr val="tx1">
                    <a:lumMod val="65000"/>
                  </a:schemeClr>
                </a:solidFill>
              </a:rPr>
              <a:t>being discussed this </a:t>
            </a:r>
            <a:r>
              <a:rPr lang="en-US" sz="1800" dirty="0" smtClean="0">
                <a:solidFill>
                  <a:schemeClr val="tx1">
                    <a:lumMod val="65000"/>
                  </a:schemeClr>
                </a:solidFill>
              </a:rPr>
              <a:t>fall </a:t>
            </a:r>
            <a:r>
              <a:rPr lang="en-US" sz="1800" dirty="0" smtClean="0">
                <a:solidFill>
                  <a:schemeClr val="tx1">
                    <a:lumMod val="65000"/>
                  </a:schemeClr>
                </a:solidFill>
              </a:rPr>
              <a:t>for phased </a:t>
            </a:r>
            <a:r>
              <a:rPr lang="en-US" sz="1800" dirty="0" smtClean="0">
                <a:solidFill>
                  <a:schemeClr val="tx1">
                    <a:lumMod val="65000"/>
                  </a:schemeClr>
                </a:solidFill>
              </a:rPr>
              <a:t>implementation </a:t>
            </a:r>
            <a:r>
              <a:rPr lang="en-US" sz="1800" dirty="0" smtClean="0">
                <a:solidFill>
                  <a:schemeClr val="tx1">
                    <a:lumMod val="65000"/>
                  </a:schemeClr>
                </a:solidFill>
              </a:rPr>
              <a:t>in </a:t>
            </a:r>
            <a:r>
              <a:rPr lang="en-US" sz="1800" dirty="0" smtClean="0">
                <a:solidFill>
                  <a:schemeClr val="tx1">
                    <a:lumMod val="65000"/>
                  </a:schemeClr>
                </a:solidFill>
              </a:rPr>
              <a:t>2021</a:t>
            </a:r>
            <a:r>
              <a:rPr lang="en-US" sz="1800" dirty="0" smtClean="0">
                <a:solidFill>
                  <a:schemeClr val="tx1">
                    <a:lumMod val="65000"/>
                  </a:schemeClr>
                </a:solidFill>
              </a:rPr>
              <a:t>:</a:t>
            </a:r>
          </a:p>
          <a:p>
            <a:pPr lvl="1"/>
            <a:r>
              <a:rPr lang="en-US" dirty="0" smtClean="0">
                <a:solidFill>
                  <a:schemeClr val="tx1">
                    <a:lumMod val="65000"/>
                  </a:schemeClr>
                </a:solidFill>
              </a:rPr>
              <a:t>Paid family leave</a:t>
            </a:r>
          </a:p>
          <a:p>
            <a:pPr lvl="1"/>
            <a:r>
              <a:rPr lang="en-US" dirty="0" smtClean="0">
                <a:solidFill>
                  <a:schemeClr val="tx1">
                    <a:lumMod val="65000"/>
                  </a:schemeClr>
                </a:solidFill>
              </a:rPr>
              <a:t>Paid time off with medical leave accounts</a:t>
            </a:r>
          </a:p>
          <a:p>
            <a:pPr lvl="1"/>
            <a:r>
              <a:rPr lang="en-US" dirty="0" smtClean="0">
                <a:solidFill>
                  <a:schemeClr val="tx1">
                    <a:lumMod val="65000"/>
                  </a:schemeClr>
                </a:solidFill>
              </a:rPr>
              <a:t>Voluntary/supplementary retirement </a:t>
            </a:r>
            <a:r>
              <a:rPr lang="en-US" dirty="0" smtClean="0">
                <a:solidFill>
                  <a:schemeClr val="tx1">
                    <a:lumMod val="65000"/>
                  </a:schemeClr>
                </a:solidFill>
              </a:rPr>
              <a:t>plan </a:t>
            </a:r>
            <a:r>
              <a:rPr lang="en-US" dirty="0" smtClean="0">
                <a:solidFill>
                  <a:schemeClr val="tx1">
                    <a:lumMod val="65000"/>
                  </a:schemeClr>
                </a:solidFill>
              </a:rPr>
              <a:t>administration</a:t>
            </a:r>
            <a:endParaRPr lang="en-US" dirty="0" smtClean="0">
              <a:solidFill>
                <a:schemeClr val="tx1">
                  <a:lumMod val="65000"/>
                </a:schemeClr>
              </a:solidFill>
            </a:endParaRPr>
          </a:p>
          <a:p>
            <a:pPr lvl="1"/>
            <a:r>
              <a:rPr lang="en-US" dirty="0" smtClean="0">
                <a:solidFill>
                  <a:schemeClr val="tx1">
                    <a:lumMod val="65000"/>
                  </a:schemeClr>
                </a:solidFill>
              </a:rPr>
              <a:t>Open Enrollment</a:t>
            </a:r>
            <a:endParaRPr lang="en-US" dirty="0">
              <a:solidFill>
                <a:schemeClr val="tx1">
                  <a:lumMod val="65000"/>
                </a:schemeClr>
              </a:solidFill>
            </a:endParaRPr>
          </a:p>
        </p:txBody>
      </p:sp>
    </p:spTree>
    <p:extLst>
      <p:ext uri="{BB962C8B-B14F-4D97-AF65-F5344CB8AC3E}">
        <p14:creationId xmlns:p14="http://schemas.microsoft.com/office/powerpoint/2010/main" val="418071530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99312" y="505748"/>
            <a:ext cx="5267006" cy="931165"/>
          </a:xfrm>
          <a:prstGeom prst="rect">
            <a:avLst/>
          </a:prstGeom>
        </p:spPr>
        <p:txBody>
          <a:bodyPr>
            <a:normAutofit fontScale="92500" lnSpcReduction="20000"/>
            <a:scene3d>
              <a:camera prst="orthographicFront">
                <a:rot lat="0" lon="0" rev="0"/>
              </a:camera>
              <a:lightRig rig="threePt" dir="t"/>
            </a:scene3d>
          </a:bodyPr>
          <a:lstStyle/>
          <a:p>
            <a:pPr marL="0" indent="0">
              <a:buNone/>
            </a:pPr>
            <a:r>
              <a:rPr lang="en-US" sz="3600" b="1" cap="all" dirty="0" smtClean="0">
                <a:solidFill>
                  <a:srgbClr val="005594"/>
                </a:solidFill>
                <a:latin typeface="Arial Black" panose="020B0A04020102020204" pitchFamily="34" charset="0"/>
                <a:ea typeface="Verdana" panose="020B0604030504040204" pitchFamily="34" charset="0"/>
                <a:cs typeface="Verdana" panose="020B0604030504040204" pitchFamily="34" charset="0"/>
              </a:rPr>
              <a:t>Return to the workplace</a:t>
            </a:r>
            <a:endParaRPr lang="en-US" sz="3600" cap="all" dirty="0">
              <a:solidFill>
                <a:srgbClr val="005594"/>
              </a:solidFill>
              <a:latin typeface="Arial Black" panose="020B0A04020102020204" pitchFamily="34" charset="0"/>
              <a:ea typeface="Verdana" panose="020B0604030504040204" pitchFamily="34" charset="0"/>
              <a:cs typeface="Verdana" panose="020B0604030504040204" pitchFamily="34" charset="0"/>
            </a:endParaRPr>
          </a:p>
        </p:txBody>
      </p:sp>
      <p:sp>
        <p:nvSpPr>
          <p:cNvPr id="8" name="Content Placeholder 2"/>
          <p:cNvSpPr txBox="1">
            <a:spLocks/>
          </p:cNvSpPr>
          <p:nvPr/>
        </p:nvSpPr>
        <p:spPr>
          <a:xfrm>
            <a:off x="499312" y="1800808"/>
            <a:ext cx="3923399" cy="2939143"/>
          </a:xfrm>
          <a:prstGeom prst="rect">
            <a:avLst/>
          </a:prstGeom>
        </p:spPr>
        <p:txBody>
          <a:bodyPr vert="horz" lIns="91440" tIns="45720" rIns="91440" bIns="45720" rtlCol="0">
            <a:noAutofit/>
            <a:scene3d>
              <a:camera prst="orthographicFront">
                <a:rot lat="0" lon="0" rev="0"/>
              </a:camera>
              <a:lightRig rig="threePt" dir="t"/>
            </a:scene3d>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1800" b="1" dirty="0" smtClean="0">
                <a:solidFill>
                  <a:srgbClr val="7F7F7F"/>
                </a:solidFill>
              </a:rPr>
              <a:t>May 1</a:t>
            </a:r>
            <a:endParaRPr lang="en-US" sz="1800" b="1" dirty="0">
              <a:solidFill>
                <a:srgbClr val="7F7F7F"/>
              </a:solidFill>
            </a:endParaRPr>
          </a:p>
          <a:p>
            <a:pPr marL="0" indent="0">
              <a:buNone/>
            </a:pPr>
            <a:r>
              <a:rPr lang="en-US" sz="1800" dirty="0" smtClean="0">
                <a:solidFill>
                  <a:schemeClr val="tx1">
                    <a:lumMod val="65000"/>
                  </a:schemeClr>
                </a:solidFill>
              </a:rPr>
              <a:t>President Fuchs announces plans to begin bringing more faculty and staff back to the workplace</a:t>
            </a:r>
            <a:endParaRPr lang="en-US" sz="1800" dirty="0">
              <a:solidFill>
                <a:schemeClr val="tx1">
                  <a:lumMod val="65000"/>
                </a:schemeClr>
              </a:solidFill>
              <a:latin typeface="Arial" panose="020B0604020202020204" pitchFamily="34" charset="0"/>
              <a:ea typeface="Verdana" panose="020B0604030504040204" pitchFamily="34" charset="0"/>
              <a:cs typeface="Arial" panose="020B0604020202020204" pitchFamily="34" charset="0"/>
            </a:endParaRPr>
          </a:p>
          <a:p>
            <a:pPr marL="0" indent="0">
              <a:buNone/>
            </a:pPr>
            <a:r>
              <a:rPr lang="en-US" sz="1800" dirty="0" smtClean="0">
                <a:solidFill>
                  <a:schemeClr val="tx1">
                    <a:lumMod val="65000"/>
                  </a:schemeClr>
                </a:solidFill>
              </a:rPr>
              <a:t>UF Health Screen, Test &amp; Protect initiative introduced</a:t>
            </a:r>
            <a:endParaRPr lang="en-US" sz="1800" dirty="0">
              <a:solidFill>
                <a:schemeClr val="tx1">
                  <a:lumMod val="65000"/>
                </a:schemeClr>
              </a:solidFill>
              <a:latin typeface="Arial" panose="020B0604020202020204" pitchFamily="34" charset="0"/>
              <a:ea typeface="Verdana" panose="020B0604030504040204" pitchFamily="34" charset="0"/>
              <a:cs typeface="Arial" panose="020B0604020202020204" pitchFamily="34" charset="0"/>
            </a:endParaRPr>
          </a:p>
          <a:p>
            <a:pPr marL="0" indent="0">
              <a:buNone/>
            </a:pPr>
            <a:r>
              <a:rPr lang="en-US" sz="1800" b="1" dirty="0" smtClean="0">
                <a:solidFill>
                  <a:srgbClr val="7F7F7F"/>
                </a:solidFill>
                <a:latin typeface="+mn-lt"/>
                <a:ea typeface="Verdana" panose="020B0604030504040204" pitchFamily="34" charset="0"/>
                <a:cs typeface="Arial" panose="020B0604020202020204" pitchFamily="34" charset="0"/>
              </a:rPr>
              <a:t>May 18</a:t>
            </a:r>
            <a:r>
              <a:rPr lang="en-US" sz="1800" dirty="0" smtClean="0">
                <a:solidFill>
                  <a:schemeClr val="tx1">
                    <a:lumMod val="65000"/>
                  </a:schemeClr>
                </a:solidFill>
                <a:latin typeface="+mn-lt"/>
                <a:ea typeface="Verdana" panose="020B0604030504040204" pitchFamily="34" charset="0"/>
                <a:cs typeface="Arial" panose="020B0604020202020204" pitchFamily="34" charset="0"/>
              </a:rPr>
              <a:t/>
            </a:r>
            <a:br>
              <a:rPr lang="en-US" sz="1800" dirty="0" smtClean="0">
                <a:solidFill>
                  <a:schemeClr val="tx1">
                    <a:lumMod val="65000"/>
                  </a:schemeClr>
                </a:solidFill>
                <a:latin typeface="+mn-lt"/>
                <a:ea typeface="Verdana" panose="020B0604030504040204" pitchFamily="34" charset="0"/>
                <a:cs typeface="Arial" panose="020B0604020202020204" pitchFamily="34" charset="0"/>
              </a:rPr>
            </a:br>
            <a:r>
              <a:rPr lang="en-US" sz="1800" dirty="0" smtClean="0">
                <a:solidFill>
                  <a:schemeClr val="tx1">
                    <a:lumMod val="65000"/>
                  </a:schemeClr>
                </a:solidFill>
                <a:latin typeface="+mn-lt"/>
                <a:ea typeface="Verdana" panose="020B0604030504040204" pitchFamily="34" charset="0"/>
                <a:cs typeface="Arial" panose="020B0604020202020204" pitchFamily="34" charset="0"/>
              </a:rPr>
              <a:t>Board of Governors announces reopening of State University System</a:t>
            </a:r>
          </a:p>
          <a:p>
            <a:pPr marL="0" indent="0">
              <a:buNone/>
            </a:pPr>
            <a:r>
              <a:rPr lang="en-US" sz="1800" b="1" dirty="0" smtClean="0">
                <a:solidFill>
                  <a:srgbClr val="7F7F7F"/>
                </a:solidFill>
                <a:ea typeface="Verdana" panose="020B0604030504040204" pitchFamily="34" charset="0"/>
                <a:cs typeface="Arial" panose="020B0604020202020204" pitchFamily="34" charset="0"/>
              </a:rPr>
              <a:t>June 1</a:t>
            </a:r>
            <a:r>
              <a:rPr lang="en-US" sz="1800" dirty="0">
                <a:solidFill>
                  <a:schemeClr val="tx1">
                    <a:lumMod val="65000"/>
                  </a:schemeClr>
                </a:solidFill>
                <a:ea typeface="Verdana" panose="020B0604030504040204" pitchFamily="34" charset="0"/>
                <a:cs typeface="Arial" panose="020B0604020202020204" pitchFamily="34" charset="0"/>
              </a:rPr>
              <a:t/>
            </a:r>
            <a:br>
              <a:rPr lang="en-US" sz="1800" dirty="0">
                <a:solidFill>
                  <a:schemeClr val="tx1">
                    <a:lumMod val="65000"/>
                  </a:schemeClr>
                </a:solidFill>
                <a:ea typeface="Verdana" panose="020B0604030504040204" pitchFamily="34" charset="0"/>
                <a:cs typeface="Arial" panose="020B0604020202020204" pitchFamily="34" charset="0"/>
              </a:rPr>
            </a:br>
            <a:r>
              <a:rPr lang="en-US" sz="1800" dirty="0" smtClean="0">
                <a:solidFill>
                  <a:schemeClr val="tx1">
                    <a:lumMod val="65000"/>
                  </a:schemeClr>
                </a:solidFill>
                <a:ea typeface="Verdana" panose="020B0604030504040204" pitchFamily="34" charset="0"/>
                <a:cs typeface="Arial" panose="020B0604020202020204" pitchFamily="34" charset="0"/>
              </a:rPr>
              <a:t>UF formally announces reopening plan</a:t>
            </a:r>
            <a:endParaRPr lang="en-US" sz="1800" dirty="0">
              <a:solidFill>
                <a:schemeClr val="tx1">
                  <a:lumMod val="65000"/>
                </a:schemeClr>
              </a:solidFill>
              <a:latin typeface="+mn-lt"/>
              <a:ea typeface="Verdana" panose="020B0604030504040204" pitchFamily="34" charset="0"/>
              <a:cs typeface="Arial" panose="020B0604020202020204" pitchFamily="34" charset="0"/>
            </a:endParaRPr>
          </a:p>
        </p:txBody>
      </p:sp>
      <p:pic>
        <p:nvPicPr>
          <p:cNvPr id="7" name="Picture 6"/>
          <p:cNvPicPr>
            <a:picLocks noChangeAspect="1"/>
          </p:cNvPicPr>
          <p:nvPr/>
        </p:nvPicPr>
        <p:blipFill>
          <a:blip r:embed="rId3"/>
          <a:stretch>
            <a:fillRect/>
          </a:stretch>
        </p:blipFill>
        <p:spPr>
          <a:xfrm>
            <a:off x="6551129" y="1023274"/>
            <a:ext cx="3657600" cy="2057400"/>
          </a:xfrm>
          <a:prstGeom prst="rect">
            <a:avLst/>
          </a:prstGeom>
        </p:spPr>
      </p:pic>
      <p:pic>
        <p:nvPicPr>
          <p:cNvPr id="9" name="Picture 8"/>
          <p:cNvPicPr>
            <a:picLocks noChangeAspect="1"/>
          </p:cNvPicPr>
          <p:nvPr/>
        </p:nvPicPr>
        <p:blipFill>
          <a:blip r:embed="rId4"/>
          <a:stretch>
            <a:fillRect/>
          </a:stretch>
        </p:blipFill>
        <p:spPr>
          <a:xfrm>
            <a:off x="6541993" y="3504247"/>
            <a:ext cx="3657600" cy="2443276"/>
          </a:xfrm>
          <a:prstGeom prst="rect">
            <a:avLst/>
          </a:prstGeom>
        </p:spPr>
      </p:pic>
    </p:spTree>
    <p:extLst>
      <p:ext uri="{BB962C8B-B14F-4D97-AF65-F5344CB8AC3E}">
        <p14:creationId xmlns:p14="http://schemas.microsoft.com/office/powerpoint/2010/main" val="399599405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498896" y="505748"/>
            <a:ext cx="5267006" cy="931165"/>
          </a:xfrm>
          <a:prstGeom prst="rect">
            <a:avLst/>
          </a:prstGeom>
        </p:spPr>
        <p:txBody>
          <a:bodyPr>
            <a:normAutofit/>
            <a:scene3d>
              <a:camera prst="orthographicFront">
                <a:rot lat="0" lon="0" rev="0"/>
              </a:camera>
              <a:lightRig rig="threePt" dir="t"/>
            </a:scene3d>
          </a:bodyPr>
          <a:lstStyle/>
          <a:p>
            <a:pPr marL="0" indent="0" algn="r">
              <a:buNone/>
            </a:pPr>
            <a:r>
              <a:rPr lang="en-US" sz="3600" b="1" cap="all" dirty="0" smtClean="0">
                <a:solidFill>
                  <a:srgbClr val="005594"/>
                </a:solidFill>
                <a:latin typeface="Arial Black" panose="020B0A04020102020204" pitchFamily="34" charset="0"/>
                <a:ea typeface="Verdana" panose="020B0604030504040204" pitchFamily="34" charset="0"/>
                <a:cs typeface="Verdana" panose="020B0604030504040204" pitchFamily="34" charset="0"/>
              </a:rPr>
              <a:t>Moving forward</a:t>
            </a:r>
            <a:endParaRPr lang="en-US" sz="3600" cap="all" dirty="0">
              <a:solidFill>
                <a:srgbClr val="005594"/>
              </a:solidFill>
              <a:latin typeface="Arial Black" panose="020B0A04020102020204" pitchFamily="34" charset="0"/>
              <a:ea typeface="Verdana" panose="020B0604030504040204" pitchFamily="34" charset="0"/>
              <a:cs typeface="Verdana" panose="020B0604030504040204" pitchFamily="34" charset="0"/>
            </a:endParaRPr>
          </a:p>
        </p:txBody>
      </p:sp>
      <p:sp>
        <p:nvSpPr>
          <p:cNvPr id="8" name="Content Placeholder 2"/>
          <p:cNvSpPr txBox="1">
            <a:spLocks/>
          </p:cNvSpPr>
          <p:nvPr/>
        </p:nvSpPr>
        <p:spPr>
          <a:xfrm>
            <a:off x="7842503" y="1800808"/>
            <a:ext cx="3923399" cy="2939143"/>
          </a:xfrm>
          <a:prstGeom prst="rect">
            <a:avLst/>
          </a:prstGeom>
        </p:spPr>
        <p:txBody>
          <a:bodyPr vert="horz" lIns="91440" tIns="45720" rIns="91440" bIns="45720" rtlCol="0">
            <a:noAutofit/>
            <a:scene3d>
              <a:camera prst="orthographicFront">
                <a:rot lat="0" lon="0" rev="0"/>
              </a:camera>
              <a:lightRig rig="threePt" dir="t"/>
            </a:scene3d>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lgn="r">
              <a:buNone/>
            </a:pPr>
            <a:r>
              <a:rPr lang="en-US" sz="1800" b="1" dirty="0" smtClean="0">
                <a:solidFill>
                  <a:schemeClr val="bg1">
                    <a:lumMod val="50000"/>
                    <a:lumOff val="50000"/>
                  </a:schemeClr>
                </a:solidFill>
              </a:rPr>
              <a:t>June 25</a:t>
            </a:r>
          </a:p>
          <a:p>
            <a:pPr marL="0" indent="0" algn="r">
              <a:buNone/>
            </a:pPr>
            <a:r>
              <a:rPr lang="en-US" sz="1800" dirty="0" smtClean="0">
                <a:solidFill>
                  <a:schemeClr val="tx1">
                    <a:lumMod val="65000"/>
                  </a:schemeClr>
                </a:solidFill>
              </a:rPr>
              <a:t>United Faculty of Florida and UF agree to move forward with adding 8 weeks paid family leave and conversion to paid time off with medical leave accounts</a:t>
            </a:r>
          </a:p>
          <a:p>
            <a:pPr marL="0" indent="0" algn="r">
              <a:buNone/>
            </a:pPr>
            <a:endParaRPr lang="en-US" sz="1800" b="1" dirty="0" smtClean="0">
              <a:solidFill>
                <a:schemeClr val="bg1">
                  <a:lumMod val="50000"/>
                  <a:lumOff val="50000"/>
                </a:schemeClr>
              </a:solidFill>
            </a:endParaRPr>
          </a:p>
          <a:p>
            <a:pPr marL="0" indent="0" algn="r">
              <a:buNone/>
            </a:pPr>
            <a:r>
              <a:rPr lang="en-US" sz="1800" b="1" dirty="0" smtClean="0">
                <a:solidFill>
                  <a:schemeClr val="bg1">
                    <a:lumMod val="50000"/>
                    <a:lumOff val="50000"/>
                  </a:schemeClr>
                </a:solidFill>
              </a:rPr>
              <a:t>Spring/Summer</a:t>
            </a:r>
            <a:endParaRPr lang="en-US" sz="1800" b="1" dirty="0">
              <a:solidFill>
                <a:schemeClr val="bg1">
                  <a:lumMod val="50000"/>
                  <a:lumOff val="50000"/>
                </a:schemeClr>
              </a:solidFill>
            </a:endParaRPr>
          </a:p>
          <a:p>
            <a:pPr marL="0" indent="0" algn="r">
              <a:buNone/>
            </a:pPr>
            <a:r>
              <a:rPr lang="en-US" sz="1800" dirty="0" smtClean="0">
                <a:solidFill>
                  <a:schemeClr val="tx1">
                    <a:lumMod val="65000"/>
                  </a:schemeClr>
                </a:solidFill>
              </a:rPr>
              <a:t>UF committee comprising faculty and staff with financial and HR expertise evaluate UF-administered retirement plans</a:t>
            </a:r>
          </a:p>
          <a:p>
            <a:pPr marL="0" indent="0" algn="r">
              <a:buNone/>
            </a:pPr>
            <a:endParaRPr lang="en-US" sz="1800" b="1" dirty="0">
              <a:solidFill>
                <a:schemeClr val="bg1">
                  <a:lumMod val="50000"/>
                  <a:lumOff val="50000"/>
                </a:schemeClr>
              </a:solidFill>
            </a:endParaRPr>
          </a:p>
          <a:p>
            <a:pPr marL="0" indent="0" algn="r">
              <a:buNone/>
            </a:pPr>
            <a:endParaRPr lang="en-US" sz="1800" dirty="0">
              <a:solidFill>
                <a:schemeClr val="tx1">
                  <a:lumMod val="65000"/>
                </a:schemeClr>
              </a:solidFill>
              <a:latin typeface="Arial" panose="020B0604020202020204" pitchFamily="34" charset="0"/>
              <a:ea typeface="Verdana" panose="020B060403050404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1756037" y="3896904"/>
            <a:ext cx="3082248" cy="2057400"/>
          </a:xfrm>
          <a:prstGeom prst="rect">
            <a:avLst/>
          </a:prstGeom>
        </p:spPr>
      </p:pic>
      <p:pic>
        <p:nvPicPr>
          <p:cNvPr id="6" name="Picture 5"/>
          <p:cNvPicPr>
            <a:picLocks noChangeAspect="1"/>
          </p:cNvPicPr>
          <p:nvPr/>
        </p:nvPicPr>
        <p:blipFill>
          <a:blip r:embed="rId4"/>
          <a:stretch>
            <a:fillRect/>
          </a:stretch>
        </p:blipFill>
        <p:spPr>
          <a:xfrm>
            <a:off x="1765681" y="1269958"/>
            <a:ext cx="3084595" cy="2057400"/>
          </a:xfrm>
          <a:prstGeom prst="rect">
            <a:avLst/>
          </a:prstGeom>
        </p:spPr>
      </p:pic>
    </p:spTree>
    <p:extLst>
      <p:ext uri="{BB962C8B-B14F-4D97-AF65-F5344CB8AC3E}">
        <p14:creationId xmlns:p14="http://schemas.microsoft.com/office/powerpoint/2010/main" val="3172307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8976" y="421772"/>
            <a:ext cx="11473428" cy="604595"/>
          </a:xfrm>
          <a:prstGeom prst="rect">
            <a:avLst/>
          </a:prstGeom>
        </p:spPr>
        <p:txBody>
          <a:bodyPr>
            <a:noAutofit/>
            <a:scene3d>
              <a:camera prst="orthographicFront">
                <a:rot lat="0" lon="0" rev="0"/>
              </a:camera>
              <a:lightRig rig="threePt" dir="t"/>
            </a:scene3d>
          </a:bodyPr>
          <a:lstStyle/>
          <a:p>
            <a:pPr marL="0" indent="0" algn="ctr">
              <a:buNone/>
            </a:pPr>
            <a:r>
              <a:rPr lang="en-US" sz="3200" b="1" cap="all" dirty="0" smtClean="0">
                <a:solidFill>
                  <a:srgbClr val="005594"/>
                </a:solidFill>
                <a:latin typeface="Arial Black" panose="020B0A04020102020204" pitchFamily="34" charset="0"/>
                <a:ea typeface="Verdana" panose="020B0604030504040204" pitchFamily="34" charset="0"/>
                <a:cs typeface="Verdana" panose="020B0604030504040204" pitchFamily="34" charset="0"/>
              </a:rPr>
              <a:t>Our dilemma</a:t>
            </a:r>
            <a:endParaRPr lang="en-US" sz="3200" cap="all" dirty="0">
              <a:solidFill>
                <a:srgbClr val="005594"/>
              </a:solidFill>
              <a:latin typeface="Arial Black" panose="020B0A04020102020204" pitchFamily="34" charset="0"/>
              <a:ea typeface="Verdana" panose="020B0604030504040204" pitchFamily="34" charset="0"/>
              <a:cs typeface="Verdana" panose="020B0604030504040204" pitchFamily="34" charset="0"/>
            </a:endParaRPr>
          </a:p>
        </p:txBody>
      </p:sp>
      <p:sp>
        <p:nvSpPr>
          <p:cNvPr id="8" name="Content Placeholder 2"/>
          <p:cNvSpPr txBox="1">
            <a:spLocks/>
          </p:cNvSpPr>
          <p:nvPr/>
        </p:nvSpPr>
        <p:spPr>
          <a:xfrm>
            <a:off x="632651" y="1605559"/>
            <a:ext cx="10590245" cy="2039398"/>
          </a:xfrm>
          <a:prstGeom prst="rect">
            <a:avLst/>
          </a:prstGeom>
        </p:spPr>
        <p:txBody>
          <a:bodyPr vert="horz" lIns="91440" tIns="45720" rIns="91440" bIns="45720" rtlCol="0">
            <a:noAutofit/>
            <a:scene3d>
              <a:camera prst="orthographicFront">
                <a:rot lat="0" lon="0" rev="0"/>
              </a:camera>
              <a:lightRig rig="threePt" dir="t"/>
            </a:scene3d>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2400" b="1" dirty="0" smtClean="0">
                <a:solidFill>
                  <a:schemeClr val="bg1">
                    <a:lumMod val="50000"/>
                    <a:lumOff val="50000"/>
                  </a:schemeClr>
                </a:solidFill>
              </a:rPr>
              <a:t>Summer 2020 — a season of unprecedented change</a:t>
            </a:r>
          </a:p>
          <a:p>
            <a:r>
              <a:rPr lang="en-US" sz="1800" dirty="0" smtClean="0">
                <a:solidFill>
                  <a:schemeClr val="tx1">
                    <a:lumMod val="65000"/>
                  </a:schemeClr>
                </a:solidFill>
              </a:rPr>
              <a:t>Returning 26,000 faculty and staff back to the university</a:t>
            </a:r>
          </a:p>
          <a:p>
            <a:r>
              <a:rPr lang="en-US" sz="1800" dirty="0" smtClean="0">
                <a:solidFill>
                  <a:schemeClr val="tx1">
                    <a:lumMod val="65000"/>
                  </a:schemeClr>
                </a:solidFill>
              </a:rPr>
              <a:t>Returning 75% of our students to campus facilities</a:t>
            </a:r>
          </a:p>
          <a:p>
            <a:r>
              <a:rPr lang="en-US" sz="1800" dirty="0" smtClean="0">
                <a:solidFill>
                  <a:schemeClr val="tx1">
                    <a:lumMod val="65000"/>
                  </a:schemeClr>
                </a:solidFill>
              </a:rPr>
              <a:t>Faculty navigating new ways of teaching—whether in the classroom or online</a:t>
            </a:r>
          </a:p>
          <a:p>
            <a:r>
              <a:rPr lang="en-US" sz="1800" dirty="0" smtClean="0">
                <a:solidFill>
                  <a:schemeClr val="tx1">
                    <a:lumMod val="65000"/>
                  </a:schemeClr>
                </a:solidFill>
              </a:rPr>
              <a:t>More than 400 new faculty this fall</a:t>
            </a:r>
          </a:p>
          <a:p>
            <a:r>
              <a:rPr lang="en-US" sz="1800" dirty="0" smtClean="0">
                <a:solidFill>
                  <a:schemeClr val="tx1">
                    <a:lumMod val="65000"/>
                  </a:schemeClr>
                </a:solidFill>
              </a:rPr>
              <a:t>Secondary school reopening evolves to hybrid offerings, delayed start</a:t>
            </a:r>
            <a:br>
              <a:rPr lang="en-US" sz="1800" dirty="0" smtClean="0">
                <a:solidFill>
                  <a:schemeClr val="tx1">
                    <a:lumMod val="65000"/>
                  </a:schemeClr>
                </a:solidFill>
              </a:rPr>
            </a:br>
            <a:endParaRPr lang="en-US" sz="1800" dirty="0">
              <a:solidFill>
                <a:schemeClr val="tx1">
                  <a:lumMod val="65000"/>
                </a:schemeClr>
              </a:solidFill>
            </a:endParaRPr>
          </a:p>
          <a:p>
            <a:pPr marL="0" indent="0" algn="ctr">
              <a:buNone/>
            </a:pPr>
            <a:r>
              <a:rPr lang="en-US" sz="2400" b="1" dirty="0" smtClean="0">
                <a:solidFill>
                  <a:srgbClr val="7F7F7F"/>
                </a:solidFill>
              </a:rPr>
              <a:t>How do we communicate in a way that helps faculty and staff assimilate new information without becoming overwhelmed or missing the messages?</a:t>
            </a:r>
            <a:endParaRPr lang="en-US" sz="2400" b="1" dirty="0">
              <a:solidFill>
                <a:srgbClr val="7F7F7F"/>
              </a:solidFill>
            </a:endParaRPr>
          </a:p>
        </p:txBody>
      </p:sp>
    </p:spTree>
    <p:extLst>
      <p:ext uri="{BB962C8B-B14F-4D97-AF65-F5344CB8AC3E}">
        <p14:creationId xmlns:p14="http://schemas.microsoft.com/office/powerpoint/2010/main" val="4353355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1464</TotalTime>
  <Words>1250</Words>
  <Application>Microsoft Macintosh PowerPoint</Application>
  <PresentationFormat>Custom</PresentationFormat>
  <Paragraphs>135</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COMPETITIVE RETIREMENT</vt:lpstr>
      <vt:lpstr>PowerPoint Presentation</vt:lpstr>
      <vt:lpstr>UF-SPONSORED DEFINED CONTRIBUTION PLANS</vt:lpstr>
      <vt:lpstr>PowerPoint Presentation</vt:lpstr>
      <vt:lpstr>WHY?</vt:lpstr>
      <vt:lpstr>NATIONALLY…</vt:lpstr>
      <vt:lpstr>IMPACT ON EMPLOYEES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Employee Relations</dc:title>
  <dc:creator>Mercier,Brook A</dc:creator>
  <cp:lastModifiedBy>Angela  Brown</cp:lastModifiedBy>
  <cp:revision>64</cp:revision>
  <dcterms:created xsi:type="dcterms:W3CDTF">2019-01-27T23:56:16Z</dcterms:created>
  <dcterms:modified xsi:type="dcterms:W3CDTF">2020-09-02T14:06:10Z</dcterms:modified>
</cp:coreProperties>
</file>