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9" r:id="rId2"/>
    <p:sldMasterId id="2147483662" r:id="rId3"/>
    <p:sldMasterId id="2147483674" r:id="rId4"/>
    <p:sldMasterId id="2147483676" r:id="rId5"/>
    <p:sldMasterId id="2147483648" r:id="rId6"/>
  </p:sldMasterIdLst>
  <p:notesMasterIdLst>
    <p:notesMasterId r:id="rId44"/>
  </p:notesMasterIdLst>
  <p:sldIdLst>
    <p:sldId id="278" r:id="rId7"/>
    <p:sldId id="261" r:id="rId8"/>
    <p:sldId id="371" r:id="rId9"/>
    <p:sldId id="372" r:id="rId10"/>
    <p:sldId id="373" r:id="rId11"/>
    <p:sldId id="374" r:id="rId12"/>
    <p:sldId id="402" r:id="rId13"/>
    <p:sldId id="403" r:id="rId14"/>
    <p:sldId id="404" r:id="rId15"/>
    <p:sldId id="405" r:id="rId16"/>
    <p:sldId id="395" r:id="rId17"/>
    <p:sldId id="397" r:id="rId18"/>
    <p:sldId id="399" r:id="rId19"/>
    <p:sldId id="400" r:id="rId20"/>
    <p:sldId id="401" r:id="rId21"/>
    <p:sldId id="333"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335" r:id="rId37"/>
    <p:sldId id="390" r:id="rId38"/>
    <p:sldId id="391" r:id="rId39"/>
    <p:sldId id="392" r:id="rId40"/>
    <p:sldId id="393" r:id="rId41"/>
    <p:sldId id="316" r:id="rId42"/>
    <p:sldId id="317" r:id="rId43"/>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5562" autoAdjust="0"/>
  </p:normalViewPr>
  <p:slideViewPr>
    <p:cSldViewPr snapToGrid="0">
      <p:cViewPr varScale="1">
        <p:scale>
          <a:sx n="83" d="100"/>
          <a:sy n="83" d="100"/>
        </p:scale>
        <p:origin x="66" y="38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189BD-B9B8-440B-B89D-F0A1115B909B}" type="doc">
      <dgm:prSet loTypeId="urn:microsoft.com/office/officeart/2005/8/layout/hProcess9" loCatId="process" qsTypeId="urn:microsoft.com/office/officeart/2005/8/quickstyle/simple1" qsCatId="simple" csTypeId="urn:microsoft.com/office/officeart/2005/8/colors/accent1_2" csCatId="accent1" phldr="1"/>
      <dgm:spPr/>
    </dgm:pt>
    <dgm:pt modelId="{418B8DDE-BED9-4386-AE4A-3F88AD368250}">
      <dgm:prSet phldrT="[Text]"/>
      <dgm:spPr/>
      <dgm:t>
        <a:bodyPr/>
        <a:lstStyle/>
        <a:p>
          <a:pPr algn="ctr"/>
          <a:r>
            <a:rPr lang="en-US" dirty="0">
              <a:solidFill>
                <a:schemeClr val="tx1"/>
              </a:solidFill>
            </a:rPr>
            <a:t>Main </a:t>
          </a:r>
          <a:r>
            <a:rPr lang="en-US" baseline="0" dirty="0">
              <a:solidFill>
                <a:schemeClr val="tx1"/>
              </a:solidFill>
            </a:rPr>
            <a:t>Menu</a:t>
          </a:r>
        </a:p>
      </dgm:t>
    </dgm:pt>
    <dgm:pt modelId="{C6C6D001-31A3-4447-9AEF-D7522CAA5E71}" type="parTrans" cxnId="{126B0682-D881-4206-8E20-FB5A64C8E5F2}">
      <dgm:prSet/>
      <dgm:spPr/>
      <dgm:t>
        <a:bodyPr/>
        <a:lstStyle/>
        <a:p>
          <a:pPr algn="ctr"/>
          <a:endParaRPr lang="en-US"/>
        </a:p>
      </dgm:t>
    </dgm:pt>
    <dgm:pt modelId="{8D441F85-549B-4332-949C-4FD9D82B1A27}" type="sibTrans" cxnId="{126B0682-D881-4206-8E20-FB5A64C8E5F2}">
      <dgm:prSet/>
      <dgm:spPr/>
      <dgm:t>
        <a:bodyPr/>
        <a:lstStyle/>
        <a:p>
          <a:pPr algn="ctr"/>
          <a:endParaRPr lang="en-US"/>
        </a:p>
      </dgm:t>
    </dgm:pt>
    <dgm:pt modelId="{64C2A751-4712-4414-B7E2-766A0B66E480}">
      <dgm:prSet phldrT="[Text]"/>
      <dgm:spPr/>
      <dgm:t>
        <a:bodyPr/>
        <a:lstStyle/>
        <a:p>
          <a:pPr algn="ctr"/>
          <a:r>
            <a:rPr lang="en-US" dirty="0">
              <a:solidFill>
                <a:schemeClr val="tx1"/>
              </a:solidFill>
            </a:rPr>
            <a:t>Enterprise Reporting</a:t>
          </a:r>
        </a:p>
      </dgm:t>
    </dgm:pt>
    <dgm:pt modelId="{CCA18E10-BBCF-4C91-A203-06E844963900}" type="parTrans" cxnId="{81F744F1-B6E7-445E-B645-BE84EB217CF2}">
      <dgm:prSet/>
      <dgm:spPr/>
      <dgm:t>
        <a:bodyPr/>
        <a:lstStyle/>
        <a:p>
          <a:pPr algn="ctr"/>
          <a:endParaRPr lang="en-US"/>
        </a:p>
      </dgm:t>
    </dgm:pt>
    <dgm:pt modelId="{A137AA4A-12F9-45D4-8DBA-B436D2095A14}" type="sibTrans" cxnId="{81F744F1-B6E7-445E-B645-BE84EB217CF2}">
      <dgm:prSet/>
      <dgm:spPr/>
      <dgm:t>
        <a:bodyPr/>
        <a:lstStyle/>
        <a:p>
          <a:pPr algn="ctr"/>
          <a:endParaRPr lang="en-US"/>
        </a:p>
      </dgm:t>
    </dgm:pt>
    <dgm:pt modelId="{81B213A1-D35C-4967-B742-8466645E16D4}">
      <dgm:prSet phldrT="[Text]"/>
      <dgm:spPr/>
      <dgm:t>
        <a:bodyPr/>
        <a:lstStyle/>
        <a:p>
          <a:pPr algn="ctr"/>
          <a:r>
            <a:rPr lang="en-US" dirty="0">
              <a:solidFill>
                <a:schemeClr val="tx1"/>
              </a:solidFill>
            </a:rPr>
            <a:t>Access Reporting </a:t>
          </a:r>
        </a:p>
      </dgm:t>
    </dgm:pt>
    <dgm:pt modelId="{790701FB-DE19-4853-9843-02FD12976C48}" type="parTrans" cxnId="{C80CEDC0-4A89-4E98-BC28-E7CCB840B472}">
      <dgm:prSet/>
      <dgm:spPr/>
      <dgm:t>
        <a:bodyPr/>
        <a:lstStyle/>
        <a:p>
          <a:pPr algn="ctr"/>
          <a:endParaRPr lang="en-US"/>
        </a:p>
      </dgm:t>
    </dgm:pt>
    <dgm:pt modelId="{9A8E2CBD-8326-4675-99B4-5F8676EF0950}" type="sibTrans" cxnId="{C80CEDC0-4A89-4E98-BC28-E7CCB840B472}">
      <dgm:prSet/>
      <dgm:spPr/>
      <dgm:t>
        <a:bodyPr/>
        <a:lstStyle/>
        <a:p>
          <a:pPr algn="ctr"/>
          <a:endParaRPr lang="en-US"/>
        </a:p>
      </dgm:t>
    </dgm:pt>
    <dgm:pt modelId="{8EB8C35F-C235-42E8-B790-46E29BE721D2}">
      <dgm:prSet/>
      <dgm:spPr/>
      <dgm:t>
        <a:bodyPr/>
        <a:lstStyle/>
        <a:p>
          <a:pPr algn="ctr"/>
          <a:r>
            <a:rPr lang="en-US" dirty="0">
              <a:solidFill>
                <a:schemeClr val="tx1"/>
              </a:solidFill>
            </a:rPr>
            <a:t>Human Resources Information</a:t>
          </a:r>
        </a:p>
      </dgm:t>
    </dgm:pt>
    <dgm:pt modelId="{D0859343-ECC5-4DD5-8291-355A43CBF3A3}" type="parTrans" cxnId="{674E9FDB-4C4F-4146-9D69-D558FC3CF53F}">
      <dgm:prSet/>
      <dgm:spPr/>
      <dgm:t>
        <a:bodyPr/>
        <a:lstStyle/>
        <a:p>
          <a:pPr algn="ctr"/>
          <a:endParaRPr lang="en-US"/>
        </a:p>
      </dgm:t>
    </dgm:pt>
    <dgm:pt modelId="{4FC1FC5E-8CFD-458B-88C8-A218F587755D}" type="sibTrans" cxnId="{674E9FDB-4C4F-4146-9D69-D558FC3CF53F}">
      <dgm:prSet/>
      <dgm:spPr/>
      <dgm:t>
        <a:bodyPr/>
        <a:lstStyle/>
        <a:p>
          <a:pPr algn="ctr"/>
          <a:endParaRPr lang="en-US"/>
        </a:p>
      </dgm:t>
    </dgm:pt>
    <dgm:pt modelId="{DD0C8988-DE19-4DED-A34F-D2F3213CB443}">
      <dgm:prSet/>
      <dgm:spPr/>
      <dgm:t>
        <a:bodyPr/>
        <a:lstStyle/>
        <a:p>
          <a:pPr algn="ctr"/>
          <a:r>
            <a:rPr lang="en-US" dirty="0">
              <a:solidFill>
                <a:schemeClr val="tx1"/>
              </a:solidFill>
            </a:rPr>
            <a:t>Workforce Information</a:t>
          </a:r>
        </a:p>
      </dgm:t>
    </dgm:pt>
    <dgm:pt modelId="{305C2DBC-B567-4578-857E-9464E98B00C8}" type="parTrans" cxnId="{328978AA-66A4-4280-A295-396FA402B0C4}">
      <dgm:prSet/>
      <dgm:spPr/>
      <dgm:t>
        <a:bodyPr/>
        <a:lstStyle/>
        <a:p>
          <a:pPr algn="ctr"/>
          <a:endParaRPr lang="en-US"/>
        </a:p>
      </dgm:t>
    </dgm:pt>
    <dgm:pt modelId="{FFC6558B-E05C-4418-B85A-1C9C93B5DEA9}" type="sibTrans" cxnId="{328978AA-66A4-4280-A295-396FA402B0C4}">
      <dgm:prSet/>
      <dgm:spPr/>
      <dgm:t>
        <a:bodyPr/>
        <a:lstStyle/>
        <a:p>
          <a:pPr algn="ctr"/>
          <a:endParaRPr lang="en-US"/>
        </a:p>
      </dgm:t>
    </dgm:pt>
    <dgm:pt modelId="{43CD0CF5-4944-46A9-9E49-C2C7A65BC62F}">
      <dgm:prSet/>
      <dgm:spPr/>
      <dgm:t>
        <a:bodyPr/>
        <a:lstStyle/>
        <a:p>
          <a:pPr algn="ctr"/>
          <a:r>
            <a:rPr lang="en-US" dirty="0">
              <a:solidFill>
                <a:schemeClr val="tx1"/>
              </a:solidFill>
            </a:rPr>
            <a:t>Working Hours Report OPSN</a:t>
          </a:r>
        </a:p>
      </dgm:t>
    </dgm:pt>
    <dgm:pt modelId="{8ABBE7A6-ABC7-4D8E-8DA2-6DC364A18E68}" type="parTrans" cxnId="{63FB9768-1500-46E1-B7AE-13B1FA9A2347}">
      <dgm:prSet/>
      <dgm:spPr/>
      <dgm:t>
        <a:bodyPr/>
        <a:lstStyle/>
        <a:p>
          <a:pPr algn="ctr"/>
          <a:endParaRPr lang="en-US"/>
        </a:p>
      </dgm:t>
    </dgm:pt>
    <dgm:pt modelId="{C7146DE5-0742-48B0-836E-648B7FA325F9}" type="sibTrans" cxnId="{63FB9768-1500-46E1-B7AE-13B1FA9A2347}">
      <dgm:prSet/>
      <dgm:spPr/>
      <dgm:t>
        <a:bodyPr/>
        <a:lstStyle/>
        <a:p>
          <a:pPr algn="ctr"/>
          <a:endParaRPr lang="en-US"/>
        </a:p>
      </dgm:t>
    </dgm:pt>
    <dgm:pt modelId="{B9974311-C649-4F6E-80BC-39B080430435}" type="pres">
      <dgm:prSet presAssocID="{D7B189BD-B9B8-440B-B89D-F0A1115B909B}" presName="CompostProcess" presStyleCnt="0">
        <dgm:presLayoutVars>
          <dgm:dir/>
          <dgm:resizeHandles val="exact"/>
        </dgm:presLayoutVars>
      </dgm:prSet>
      <dgm:spPr/>
    </dgm:pt>
    <dgm:pt modelId="{CA626B89-C4B2-409B-BD18-802240A5ACF6}" type="pres">
      <dgm:prSet presAssocID="{D7B189BD-B9B8-440B-B89D-F0A1115B909B}" presName="arrow" presStyleLbl="bgShp" presStyleIdx="0" presStyleCnt="1" custScaleX="117647" custLinFactNeighborX="-2477" custLinFactNeighborY="-265"/>
      <dgm:spPr/>
    </dgm:pt>
    <dgm:pt modelId="{C609BBE0-12A3-4338-BA1D-1AAB39D1FF65}" type="pres">
      <dgm:prSet presAssocID="{D7B189BD-B9B8-440B-B89D-F0A1115B909B}" presName="linearProcess" presStyleCnt="0"/>
      <dgm:spPr/>
    </dgm:pt>
    <dgm:pt modelId="{D4E34E98-AA70-4D64-A5CE-4A54139EA636}" type="pres">
      <dgm:prSet presAssocID="{418B8DDE-BED9-4386-AE4A-3F88AD368250}" presName="textNode" presStyleLbl="node1" presStyleIdx="0" presStyleCnt="6">
        <dgm:presLayoutVars>
          <dgm:bulletEnabled val="1"/>
        </dgm:presLayoutVars>
      </dgm:prSet>
      <dgm:spPr/>
    </dgm:pt>
    <dgm:pt modelId="{75B91756-84E1-434F-9827-B7A44382B2C8}" type="pres">
      <dgm:prSet presAssocID="{8D441F85-549B-4332-949C-4FD9D82B1A27}" presName="sibTrans" presStyleCnt="0"/>
      <dgm:spPr/>
    </dgm:pt>
    <dgm:pt modelId="{3AA7C925-7D49-44AB-9875-0323FEB83E3A}" type="pres">
      <dgm:prSet presAssocID="{64C2A751-4712-4414-B7E2-766A0B66E480}" presName="textNode" presStyleLbl="node1" presStyleIdx="1" presStyleCnt="6">
        <dgm:presLayoutVars>
          <dgm:bulletEnabled val="1"/>
        </dgm:presLayoutVars>
      </dgm:prSet>
      <dgm:spPr/>
    </dgm:pt>
    <dgm:pt modelId="{E3633065-8B27-4425-B063-A9002A215D7F}" type="pres">
      <dgm:prSet presAssocID="{A137AA4A-12F9-45D4-8DBA-B436D2095A14}" presName="sibTrans" presStyleCnt="0"/>
      <dgm:spPr/>
    </dgm:pt>
    <dgm:pt modelId="{1D58ACB6-0FBF-4A62-885A-006A2B47D95F}" type="pres">
      <dgm:prSet presAssocID="{81B213A1-D35C-4967-B742-8466645E16D4}" presName="textNode" presStyleLbl="node1" presStyleIdx="2" presStyleCnt="6">
        <dgm:presLayoutVars>
          <dgm:bulletEnabled val="1"/>
        </dgm:presLayoutVars>
      </dgm:prSet>
      <dgm:spPr/>
    </dgm:pt>
    <dgm:pt modelId="{BB94E803-3385-4D28-9010-F47C54E30C4E}" type="pres">
      <dgm:prSet presAssocID="{9A8E2CBD-8326-4675-99B4-5F8676EF0950}" presName="sibTrans" presStyleCnt="0"/>
      <dgm:spPr/>
    </dgm:pt>
    <dgm:pt modelId="{47EF9FB7-DAFE-4F31-A676-78B81F95463C}" type="pres">
      <dgm:prSet presAssocID="{8EB8C35F-C235-42E8-B790-46E29BE721D2}" presName="textNode" presStyleLbl="node1" presStyleIdx="3" presStyleCnt="6">
        <dgm:presLayoutVars>
          <dgm:bulletEnabled val="1"/>
        </dgm:presLayoutVars>
      </dgm:prSet>
      <dgm:spPr/>
    </dgm:pt>
    <dgm:pt modelId="{E6E8D597-F473-42CE-8619-584BBFE2F322}" type="pres">
      <dgm:prSet presAssocID="{4FC1FC5E-8CFD-458B-88C8-A218F587755D}" presName="sibTrans" presStyleCnt="0"/>
      <dgm:spPr/>
    </dgm:pt>
    <dgm:pt modelId="{A9FA52EF-5541-4965-9915-70D0507A66E8}" type="pres">
      <dgm:prSet presAssocID="{DD0C8988-DE19-4DED-A34F-D2F3213CB443}" presName="textNode" presStyleLbl="node1" presStyleIdx="4" presStyleCnt="6">
        <dgm:presLayoutVars>
          <dgm:bulletEnabled val="1"/>
        </dgm:presLayoutVars>
      </dgm:prSet>
      <dgm:spPr/>
    </dgm:pt>
    <dgm:pt modelId="{3614CA46-2CFD-4FA1-A2B9-D66F92888DD5}" type="pres">
      <dgm:prSet presAssocID="{FFC6558B-E05C-4418-B85A-1C9C93B5DEA9}" presName="sibTrans" presStyleCnt="0"/>
      <dgm:spPr/>
    </dgm:pt>
    <dgm:pt modelId="{98421112-1BCF-4186-BBAA-3753DB79024A}" type="pres">
      <dgm:prSet presAssocID="{43CD0CF5-4944-46A9-9E49-C2C7A65BC62F}" presName="textNode" presStyleLbl="node1" presStyleIdx="5" presStyleCnt="6">
        <dgm:presLayoutVars>
          <dgm:bulletEnabled val="1"/>
        </dgm:presLayoutVars>
      </dgm:prSet>
      <dgm:spPr/>
    </dgm:pt>
  </dgm:ptLst>
  <dgm:cxnLst>
    <dgm:cxn modelId="{D2B27A60-239E-47C5-8E09-37E356962C5C}" type="presOf" srcId="{64C2A751-4712-4414-B7E2-766A0B66E480}" destId="{3AA7C925-7D49-44AB-9875-0323FEB83E3A}" srcOrd="0" destOrd="0" presId="urn:microsoft.com/office/officeart/2005/8/layout/hProcess9"/>
    <dgm:cxn modelId="{0A72E761-3D71-4724-AEEE-A16FBF577C1E}" type="presOf" srcId="{DD0C8988-DE19-4DED-A34F-D2F3213CB443}" destId="{A9FA52EF-5541-4965-9915-70D0507A66E8}" srcOrd="0" destOrd="0" presId="urn:microsoft.com/office/officeart/2005/8/layout/hProcess9"/>
    <dgm:cxn modelId="{63FB9768-1500-46E1-B7AE-13B1FA9A2347}" srcId="{D7B189BD-B9B8-440B-B89D-F0A1115B909B}" destId="{43CD0CF5-4944-46A9-9E49-C2C7A65BC62F}" srcOrd="5" destOrd="0" parTransId="{8ABBE7A6-ABC7-4D8E-8DA2-6DC364A18E68}" sibTransId="{C7146DE5-0742-48B0-836E-648B7FA325F9}"/>
    <dgm:cxn modelId="{61954C71-6FDD-4F81-B6A2-974581076B4A}" type="presOf" srcId="{D7B189BD-B9B8-440B-B89D-F0A1115B909B}" destId="{B9974311-C649-4F6E-80BC-39B080430435}" srcOrd="0" destOrd="0" presId="urn:microsoft.com/office/officeart/2005/8/layout/hProcess9"/>
    <dgm:cxn modelId="{E5AA9B5A-8FB3-44B9-8E25-99886305EFC9}" type="presOf" srcId="{418B8DDE-BED9-4386-AE4A-3F88AD368250}" destId="{D4E34E98-AA70-4D64-A5CE-4A54139EA636}" srcOrd="0" destOrd="0" presId="urn:microsoft.com/office/officeart/2005/8/layout/hProcess9"/>
    <dgm:cxn modelId="{126B0682-D881-4206-8E20-FB5A64C8E5F2}" srcId="{D7B189BD-B9B8-440B-B89D-F0A1115B909B}" destId="{418B8DDE-BED9-4386-AE4A-3F88AD368250}" srcOrd="0" destOrd="0" parTransId="{C6C6D001-31A3-4447-9AEF-D7522CAA5E71}" sibTransId="{8D441F85-549B-4332-949C-4FD9D82B1A27}"/>
    <dgm:cxn modelId="{FFD637A2-A246-4E82-8254-AD0CABECBEBD}" type="presOf" srcId="{43CD0CF5-4944-46A9-9E49-C2C7A65BC62F}" destId="{98421112-1BCF-4186-BBAA-3753DB79024A}" srcOrd="0" destOrd="0" presId="urn:microsoft.com/office/officeart/2005/8/layout/hProcess9"/>
    <dgm:cxn modelId="{328978AA-66A4-4280-A295-396FA402B0C4}" srcId="{D7B189BD-B9B8-440B-B89D-F0A1115B909B}" destId="{DD0C8988-DE19-4DED-A34F-D2F3213CB443}" srcOrd="4" destOrd="0" parTransId="{305C2DBC-B567-4578-857E-9464E98B00C8}" sibTransId="{FFC6558B-E05C-4418-B85A-1C9C93B5DEA9}"/>
    <dgm:cxn modelId="{C80CEDC0-4A89-4E98-BC28-E7CCB840B472}" srcId="{D7B189BD-B9B8-440B-B89D-F0A1115B909B}" destId="{81B213A1-D35C-4967-B742-8466645E16D4}" srcOrd="2" destOrd="0" parTransId="{790701FB-DE19-4853-9843-02FD12976C48}" sibTransId="{9A8E2CBD-8326-4675-99B4-5F8676EF0950}"/>
    <dgm:cxn modelId="{17EEC3C2-98C7-4C08-A4BA-7EA1D9178ECA}" type="presOf" srcId="{81B213A1-D35C-4967-B742-8466645E16D4}" destId="{1D58ACB6-0FBF-4A62-885A-006A2B47D95F}" srcOrd="0" destOrd="0" presId="urn:microsoft.com/office/officeart/2005/8/layout/hProcess9"/>
    <dgm:cxn modelId="{674E9FDB-4C4F-4146-9D69-D558FC3CF53F}" srcId="{D7B189BD-B9B8-440B-B89D-F0A1115B909B}" destId="{8EB8C35F-C235-42E8-B790-46E29BE721D2}" srcOrd="3" destOrd="0" parTransId="{D0859343-ECC5-4DD5-8291-355A43CBF3A3}" sibTransId="{4FC1FC5E-8CFD-458B-88C8-A218F587755D}"/>
    <dgm:cxn modelId="{81F744F1-B6E7-445E-B645-BE84EB217CF2}" srcId="{D7B189BD-B9B8-440B-B89D-F0A1115B909B}" destId="{64C2A751-4712-4414-B7E2-766A0B66E480}" srcOrd="1" destOrd="0" parTransId="{CCA18E10-BBCF-4C91-A203-06E844963900}" sibTransId="{A137AA4A-12F9-45D4-8DBA-B436D2095A14}"/>
    <dgm:cxn modelId="{77227CFE-6609-439E-AF81-40B71A46C710}" type="presOf" srcId="{8EB8C35F-C235-42E8-B790-46E29BE721D2}" destId="{47EF9FB7-DAFE-4F31-A676-78B81F95463C}" srcOrd="0" destOrd="0" presId="urn:microsoft.com/office/officeart/2005/8/layout/hProcess9"/>
    <dgm:cxn modelId="{11E27C5A-F811-44B6-8160-131C2C3C2AF0}" type="presParOf" srcId="{B9974311-C649-4F6E-80BC-39B080430435}" destId="{CA626B89-C4B2-409B-BD18-802240A5ACF6}" srcOrd="0" destOrd="0" presId="urn:microsoft.com/office/officeart/2005/8/layout/hProcess9"/>
    <dgm:cxn modelId="{86C1F2D8-0F21-4F76-8AE8-1B1BB4377AC5}" type="presParOf" srcId="{B9974311-C649-4F6E-80BC-39B080430435}" destId="{C609BBE0-12A3-4338-BA1D-1AAB39D1FF65}" srcOrd="1" destOrd="0" presId="urn:microsoft.com/office/officeart/2005/8/layout/hProcess9"/>
    <dgm:cxn modelId="{F8C10DD6-F27F-4546-972F-8EE6B4C585DB}" type="presParOf" srcId="{C609BBE0-12A3-4338-BA1D-1AAB39D1FF65}" destId="{D4E34E98-AA70-4D64-A5CE-4A54139EA636}" srcOrd="0" destOrd="0" presId="urn:microsoft.com/office/officeart/2005/8/layout/hProcess9"/>
    <dgm:cxn modelId="{7B26F8A8-8555-44A2-A831-ECBE0319225A}" type="presParOf" srcId="{C609BBE0-12A3-4338-BA1D-1AAB39D1FF65}" destId="{75B91756-84E1-434F-9827-B7A44382B2C8}" srcOrd="1" destOrd="0" presId="urn:microsoft.com/office/officeart/2005/8/layout/hProcess9"/>
    <dgm:cxn modelId="{45719D4B-0222-4C16-9D29-A4C2A24AE90D}" type="presParOf" srcId="{C609BBE0-12A3-4338-BA1D-1AAB39D1FF65}" destId="{3AA7C925-7D49-44AB-9875-0323FEB83E3A}" srcOrd="2" destOrd="0" presId="urn:microsoft.com/office/officeart/2005/8/layout/hProcess9"/>
    <dgm:cxn modelId="{29B68D7F-615F-4ADE-9DD0-749700B98188}" type="presParOf" srcId="{C609BBE0-12A3-4338-BA1D-1AAB39D1FF65}" destId="{E3633065-8B27-4425-B063-A9002A215D7F}" srcOrd="3" destOrd="0" presId="urn:microsoft.com/office/officeart/2005/8/layout/hProcess9"/>
    <dgm:cxn modelId="{69E12E2F-CB23-4A43-8DE8-E0197AC9F4DE}" type="presParOf" srcId="{C609BBE0-12A3-4338-BA1D-1AAB39D1FF65}" destId="{1D58ACB6-0FBF-4A62-885A-006A2B47D95F}" srcOrd="4" destOrd="0" presId="urn:microsoft.com/office/officeart/2005/8/layout/hProcess9"/>
    <dgm:cxn modelId="{195FF618-4AB2-4818-B736-686CDEEDC6D1}" type="presParOf" srcId="{C609BBE0-12A3-4338-BA1D-1AAB39D1FF65}" destId="{BB94E803-3385-4D28-9010-F47C54E30C4E}" srcOrd="5" destOrd="0" presId="urn:microsoft.com/office/officeart/2005/8/layout/hProcess9"/>
    <dgm:cxn modelId="{8B5F32DD-9B85-42C8-8C2A-5F68D362422F}" type="presParOf" srcId="{C609BBE0-12A3-4338-BA1D-1AAB39D1FF65}" destId="{47EF9FB7-DAFE-4F31-A676-78B81F95463C}" srcOrd="6" destOrd="0" presId="urn:microsoft.com/office/officeart/2005/8/layout/hProcess9"/>
    <dgm:cxn modelId="{A8AB763F-5653-40DC-9FC2-BACB03581A90}" type="presParOf" srcId="{C609BBE0-12A3-4338-BA1D-1AAB39D1FF65}" destId="{E6E8D597-F473-42CE-8619-584BBFE2F322}" srcOrd="7" destOrd="0" presId="urn:microsoft.com/office/officeart/2005/8/layout/hProcess9"/>
    <dgm:cxn modelId="{D1947322-03DD-4B08-9F64-CDE817783DA7}" type="presParOf" srcId="{C609BBE0-12A3-4338-BA1D-1AAB39D1FF65}" destId="{A9FA52EF-5541-4965-9915-70D0507A66E8}" srcOrd="8" destOrd="0" presId="urn:microsoft.com/office/officeart/2005/8/layout/hProcess9"/>
    <dgm:cxn modelId="{9D695BFB-EE32-42EF-96B7-8A1E268A787D}" type="presParOf" srcId="{C609BBE0-12A3-4338-BA1D-1AAB39D1FF65}" destId="{3614CA46-2CFD-4FA1-A2B9-D66F92888DD5}" srcOrd="9" destOrd="0" presId="urn:microsoft.com/office/officeart/2005/8/layout/hProcess9"/>
    <dgm:cxn modelId="{E7B22A44-2646-4DE5-A301-79DA6C01C5C7}" type="presParOf" srcId="{C609BBE0-12A3-4338-BA1D-1AAB39D1FF65}" destId="{98421112-1BCF-4186-BBAA-3753DB79024A}"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26B89-C4B2-409B-BD18-802240A5ACF6}">
      <dsp:nvSpPr>
        <dsp:cNvPr id="0" name=""/>
        <dsp:cNvSpPr/>
      </dsp:nvSpPr>
      <dsp:spPr>
        <a:xfrm>
          <a:off x="0" y="0"/>
          <a:ext cx="6819896" cy="163449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E34E98-AA70-4D64-A5CE-4A54139EA636}">
      <dsp:nvSpPr>
        <dsp:cNvPr id="0" name=""/>
        <dsp:cNvSpPr/>
      </dsp:nvSpPr>
      <dsp:spPr>
        <a:xfrm>
          <a:off x="2601" y="490347"/>
          <a:ext cx="1069459" cy="65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Main </a:t>
          </a:r>
          <a:r>
            <a:rPr lang="en-US" sz="1100" kern="1200" baseline="0" dirty="0">
              <a:solidFill>
                <a:schemeClr val="tx1"/>
              </a:solidFill>
            </a:rPr>
            <a:t>Menu</a:t>
          </a:r>
        </a:p>
      </dsp:txBody>
      <dsp:txXfrm>
        <a:off x="34517" y="522263"/>
        <a:ext cx="1005627" cy="589964"/>
      </dsp:txXfrm>
    </dsp:sp>
    <dsp:sp modelId="{3AA7C925-7D49-44AB-9875-0323FEB83E3A}">
      <dsp:nvSpPr>
        <dsp:cNvPr id="0" name=""/>
        <dsp:cNvSpPr/>
      </dsp:nvSpPr>
      <dsp:spPr>
        <a:xfrm>
          <a:off x="1151649" y="490347"/>
          <a:ext cx="1069459" cy="65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Enterprise Reporting</a:t>
          </a:r>
        </a:p>
      </dsp:txBody>
      <dsp:txXfrm>
        <a:off x="1183565" y="522263"/>
        <a:ext cx="1005627" cy="589964"/>
      </dsp:txXfrm>
    </dsp:sp>
    <dsp:sp modelId="{1D58ACB6-0FBF-4A62-885A-006A2B47D95F}">
      <dsp:nvSpPr>
        <dsp:cNvPr id="0" name=""/>
        <dsp:cNvSpPr/>
      </dsp:nvSpPr>
      <dsp:spPr>
        <a:xfrm>
          <a:off x="2300696" y="490347"/>
          <a:ext cx="1069459" cy="65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Access Reporting </a:t>
          </a:r>
        </a:p>
      </dsp:txBody>
      <dsp:txXfrm>
        <a:off x="2332612" y="522263"/>
        <a:ext cx="1005627" cy="589964"/>
      </dsp:txXfrm>
    </dsp:sp>
    <dsp:sp modelId="{47EF9FB7-DAFE-4F31-A676-78B81F95463C}">
      <dsp:nvSpPr>
        <dsp:cNvPr id="0" name=""/>
        <dsp:cNvSpPr/>
      </dsp:nvSpPr>
      <dsp:spPr>
        <a:xfrm>
          <a:off x="3449743" y="490347"/>
          <a:ext cx="1069459" cy="65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Human Resources Information</a:t>
          </a:r>
        </a:p>
      </dsp:txBody>
      <dsp:txXfrm>
        <a:off x="3481659" y="522263"/>
        <a:ext cx="1005627" cy="589964"/>
      </dsp:txXfrm>
    </dsp:sp>
    <dsp:sp modelId="{A9FA52EF-5541-4965-9915-70D0507A66E8}">
      <dsp:nvSpPr>
        <dsp:cNvPr id="0" name=""/>
        <dsp:cNvSpPr/>
      </dsp:nvSpPr>
      <dsp:spPr>
        <a:xfrm>
          <a:off x="4598791" y="490347"/>
          <a:ext cx="1069459" cy="65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Workforce Information</a:t>
          </a:r>
        </a:p>
      </dsp:txBody>
      <dsp:txXfrm>
        <a:off x="4630707" y="522263"/>
        <a:ext cx="1005627" cy="589964"/>
      </dsp:txXfrm>
    </dsp:sp>
    <dsp:sp modelId="{98421112-1BCF-4186-BBAA-3753DB79024A}">
      <dsp:nvSpPr>
        <dsp:cNvPr id="0" name=""/>
        <dsp:cNvSpPr/>
      </dsp:nvSpPr>
      <dsp:spPr>
        <a:xfrm>
          <a:off x="5747838" y="490347"/>
          <a:ext cx="1069459" cy="65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Working Hours Report OPSN</a:t>
          </a:r>
        </a:p>
      </dsp:txBody>
      <dsp:txXfrm>
        <a:off x="5779754" y="522263"/>
        <a:ext cx="1005627" cy="5899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11/6/2020</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14</a:t>
            </a:fld>
            <a:endParaRPr lang="en-US" dirty="0"/>
          </a:p>
        </p:txBody>
      </p:sp>
    </p:spTree>
    <p:extLst>
      <p:ext uri="{BB962C8B-B14F-4D97-AF65-F5344CB8AC3E}">
        <p14:creationId xmlns:p14="http://schemas.microsoft.com/office/powerpoint/2010/main" val="73314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15</a:t>
            </a:fld>
            <a:endParaRPr lang="en-US" dirty="0"/>
          </a:p>
        </p:txBody>
      </p:sp>
    </p:spTree>
    <p:extLst>
      <p:ext uri="{BB962C8B-B14F-4D97-AF65-F5344CB8AC3E}">
        <p14:creationId xmlns:p14="http://schemas.microsoft.com/office/powerpoint/2010/main" val="295514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fld id="{2E39C4E5-ABF4-4239-92B7-27FC8F0DD728}" type="slidenum">
              <a:rPr lang="en-US" smtClean="0"/>
              <a:t>16</a:t>
            </a:fld>
            <a:endParaRPr lang="en-US"/>
          </a:p>
        </p:txBody>
      </p:sp>
    </p:spTree>
    <p:extLst>
      <p:ext uri="{BB962C8B-B14F-4D97-AF65-F5344CB8AC3E}">
        <p14:creationId xmlns:p14="http://schemas.microsoft.com/office/powerpoint/2010/main" val="1902430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17</a:t>
            </a:fld>
            <a:endParaRPr lang="en-US"/>
          </a:p>
        </p:txBody>
      </p:sp>
    </p:spTree>
    <p:extLst>
      <p:ext uri="{BB962C8B-B14F-4D97-AF65-F5344CB8AC3E}">
        <p14:creationId xmlns:p14="http://schemas.microsoft.com/office/powerpoint/2010/main" val="235041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18</a:t>
            </a:fld>
            <a:endParaRPr lang="en-US"/>
          </a:p>
        </p:txBody>
      </p:sp>
    </p:spTree>
    <p:extLst>
      <p:ext uri="{BB962C8B-B14F-4D97-AF65-F5344CB8AC3E}">
        <p14:creationId xmlns:p14="http://schemas.microsoft.com/office/powerpoint/2010/main" val="1965481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19</a:t>
            </a:fld>
            <a:endParaRPr lang="en-US"/>
          </a:p>
        </p:txBody>
      </p:sp>
    </p:spTree>
    <p:extLst>
      <p:ext uri="{BB962C8B-B14F-4D97-AF65-F5344CB8AC3E}">
        <p14:creationId xmlns:p14="http://schemas.microsoft.com/office/powerpoint/2010/main" val="2370637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20</a:t>
            </a:fld>
            <a:endParaRPr lang="en-US"/>
          </a:p>
        </p:txBody>
      </p:sp>
    </p:spTree>
    <p:extLst>
      <p:ext uri="{BB962C8B-B14F-4D97-AF65-F5344CB8AC3E}">
        <p14:creationId xmlns:p14="http://schemas.microsoft.com/office/powerpoint/2010/main" val="2732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21</a:t>
            </a:fld>
            <a:endParaRPr lang="en-US"/>
          </a:p>
        </p:txBody>
      </p:sp>
    </p:spTree>
    <p:extLst>
      <p:ext uri="{BB962C8B-B14F-4D97-AF65-F5344CB8AC3E}">
        <p14:creationId xmlns:p14="http://schemas.microsoft.com/office/powerpoint/2010/main" val="2804699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22</a:t>
            </a:fld>
            <a:endParaRPr lang="en-US"/>
          </a:p>
        </p:txBody>
      </p:sp>
    </p:spTree>
    <p:extLst>
      <p:ext uri="{BB962C8B-B14F-4D97-AF65-F5344CB8AC3E}">
        <p14:creationId xmlns:p14="http://schemas.microsoft.com/office/powerpoint/2010/main" val="571051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23</a:t>
            </a:fld>
            <a:endParaRPr lang="en-US"/>
          </a:p>
        </p:txBody>
      </p:sp>
    </p:spTree>
    <p:extLst>
      <p:ext uri="{BB962C8B-B14F-4D97-AF65-F5344CB8AC3E}">
        <p14:creationId xmlns:p14="http://schemas.microsoft.com/office/powerpoint/2010/main" val="82303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fld id="{2E39C4E5-ABF4-4239-92B7-27FC8F0DD728}" type="slidenum">
              <a:rPr lang="en-US" smtClean="0"/>
              <a:t>3</a:t>
            </a:fld>
            <a:endParaRPr lang="en-US"/>
          </a:p>
        </p:txBody>
      </p:sp>
    </p:spTree>
    <p:extLst>
      <p:ext uri="{BB962C8B-B14F-4D97-AF65-F5344CB8AC3E}">
        <p14:creationId xmlns:p14="http://schemas.microsoft.com/office/powerpoint/2010/main" val="3791192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24</a:t>
            </a:fld>
            <a:endParaRPr lang="en-US"/>
          </a:p>
        </p:txBody>
      </p:sp>
    </p:spTree>
    <p:extLst>
      <p:ext uri="{BB962C8B-B14F-4D97-AF65-F5344CB8AC3E}">
        <p14:creationId xmlns:p14="http://schemas.microsoft.com/office/powerpoint/2010/main" val="3951036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25</a:t>
            </a:fld>
            <a:endParaRPr lang="en-US"/>
          </a:p>
        </p:txBody>
      </p:sp>
    </p:spTree>
    <p:extLst>
      <p:ext uri="{BB962C8B-B14F-4D97-AF65-F5344CB8AC3E}">
        <p14:creationId xmlns:p14="http://schemas.microsoft.com/office/powerpoint/2010/main" val="1576243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26</a:t>
            </a:fld>
            <a:endParaRPr lang="en-US"/>
          </a:p>
        </p:txBody>
      </p:sp>
    </p:spTree>
    <p:extLst>
      <p:ext uri="{BB962C8B-B14F-4D97-AF65-F5344CB8AC3E}">
        <p14:creationId xmlns:p14="http://schemas.microsoft.com/office/powerpoint/2010/main" val="1592510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27</a:t>
            </a:fld>
            <a:endParaRPr lang="en-US"/>
          </a:p>
        </p:txBody>
      </p:sp>
    </p:spTree>
    <p:extLst>
      <p:ext uri="{BB962C8B-B14F-4D97-AF65-F5344CB8AC3E}">
        <p14:creationId xmlns:p14="http://schemas.microsoft.com/office/powerpoint/2010/main" val="988682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28</a:t>
            </a:fld>
            <a:endParaRPr lang="en-US"/>
          </a:p>
        </p:txBody>
      </p:sp>
    </p:spTree>
    <p:extLst>
      <p:ext uri="{BB962C8B-B14F-4D97-AF65-F5344CB8AC3E}">
        <p14:creationId xmlns:p14="http://schemas.microsoft.com/office/powerpoint/2010/main" val="818489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29</a:t>
            </a:fld>
            <a:endParaRPr lang="en-US"/>
          </a:p>
        </p:txBody>
      </p:sp>
    </p:spTree>
    <p:extLst>
      <p:ext uri="{BB962C8B-B14F-4D97-AF65-F5344CB8AC3E}">
        <p14:creationId xmlns:p14="http://schemas.microsoft.com/office/powerpoint/2010/main" val="1798283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30</a:t>
            </a:fld>
            <a:endParaRPr lang="en-US"/>
          </a:p>
        </p:txBody>
      </p:sp>
    </p:spTree>
    <p:extLst>
      <p:ext uri="{BB962C8B-B14F-4D97-AF65-F5344CB8AC3E}">
        <p14:creationId xmlns:p14="http://schemas.microsoft.com/office/powerpoint/2010/main" val="2047627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040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743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40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rtl="0" fontAlgn="base"/>
            <a:r>
              <a:rPr lang="en-US" sz="1200" b="0" i="0" kern="1200" dirty="0">
                <a:solidFill>
                  <a:schemeClr val="tx1"/>
                </a:solidFill>
                <a:effectLst/>
                <a:latin typeface="+mn-lt"/>
                <a:ea typeface="+mn-ea"/>
                <a:cs typeface="+mn-cs"/>
              </a:rPr>
              <a:t>Join UF leaders, Gator Business Administrator Services (GBAS), and </a:t>
            </a:r>
            <a:r>
              <a:rPr lang="en-US" sz="1200" b="0" i="0" kern="1200" dirty="0" err="1">
                <a:solidFill>
                  <a:schemeClr val="tx1"/>
                </a:solidFill>
                <a:effectLst/>
                <a:latin typeface="+mn-lt"/>
                <a:ea typeface="+mn-ea"/>
                <a:cs typeface="+mn-cs"/>
              </a:rPr>
              <a:t>MainSpring</a:t>
            </a:r>
            <a:r>
              <a:rPr lang="en-US" sz="1200" b="0" i="0" kern="1200" dirty="0">
                <a:solidFill>
                  <a:schemeClr val="tx1"/>
                </a:solidFill>
                <a:effectLst/>
                <a:latin typeface="+mn-lt"/>
                <a:ea typeface="+mn-ea"/>
                <a:cs typeface="+mn-cs"/>
              </a:rPr>
              <a:t> (UF Research) for an impactful session on strategic budgeting. Practicing fiscal responsibility and thinking critically about how we manage UF’s resources are key themes at GBAS events, and now more than ever, these skills will make all the difference in how UF moves forward together. For this session, we will hear from several core offices to help you think through strategies for how best to allocate your area’s precious resources in these challenging times.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Meet Chris Cowen, UF’s new CFO and Senior Vice President, as he shares his vision of creating a culture of transparency and communication regarding financial matters. Assistant VP for Financial Analysis and Budget, George Kolb, will highlight our current state and actions taken since March 2020. Jodi Gentry, Human Resources VP, will discuss the HR tools available to support resource decisions related to employees and demystify how these tools can be used during times of constrained resources.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Our current reality provides both a challenge and an opportunity. While we always think about how to manage our resources, let’s gather to reimagine and realign for UF’s priorities in the Decade Ahead. </a:t>
            </a:r>
          </a:p>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a:t>
            </a:fld>
            <a:endParaRPr lang="en-US" dirty="0"/>
          </a:p>
        </p:txBody>
      </p:sp>
    </p:spTree>
    <p:extLst>
      <p:ext uri="{BB962C8B-B14F-4D97-AF65-F5344CB8AC3E}">
        <p14:creationId xmlns:p14="http://schemas.microsoft.com/office/powerpoint/2010/main" val="3600805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115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36</a:t>
            </a:fld>
            <a:endParaRPr lang="en-US" dirty="0"/>
          </a:p>
        </p:txBody>
      </p:sp>
    </p:spTree>
    <p:extLst>
      <p:ext uri="{BB962C8B-B14F-4D97-AF65-F5344CB8AC3E}">
        <p14:creationId xmlns:p14="http://schemas.microsoft.com/office/powerpoint/2010/main" val="335046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University of Florida will host the inaugural biannual conference for UF leaders, business &amp; research administrators in May 2021.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2-day conference will provide highly impactful professional development for financial, human resources, research and academic professionals led by their peers and university experts in the field. The GBAS (Gator Business Administrator Services), </a:t>
            </a:r>
            <a:r>
              <a:rPr lang="en-US" sz="1200" kern="1200" dirty="0" err="1">
                <a:solidFill>
                  <a:schemeClr val="tx1"/>
                </a:solidFill>
                <a:effectLst/>
                <a:latin typeface="+mn-lt"/>
                <a:ea typeface="+mn-ea"/>
                <a:cs typeface="+mn-cs"/>
              </a:rPr>
              <a:t>MainSpring</a:t>
            </a:r>
            <a:r>
              <a:rPr lang="en-US" sz="1200" kern="1200" dirty="0">
                <a:solidFill>
                  <a:schemeClr val="tx1"/>
                </a:solidFill>
                <a:effectLst/>
                <a:latin typeface="+mn-lt"/>
                <a:ea typeface="+mn-ea"/>
                <a:cs typeface="+mn-cs"/>
              </a:rPr>
              <a:t> (UF Research), and UFLN (UF Leadership Network) communities will come together to share successful and innovative business and leadership strategies and explore ways to work more efficiently.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UF’s core is an abundance of experts who are willing to share their expertise with members of our communities to further enhance UF practices and procedures. Our conference will showcase UF talent with peer presentations that aim to expand everyone’s professional development. UF’s ascendance to become one of the nation’s leading public universities has inspired long-term goals of establishing the REALITY conference as a biannual event and eventually expanding our network to include the entire state of Florida and beyond.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invite you to join your peers to present your expertise, attend to learn, and network to build new relationships at this unique experience. Come and connect with your peers at the first ever community of practice conference,  At UF, By UF, For UF.</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5</a:t>
            </a:fld>
            <a:endParaRPr lang="en-US" dirty="0"/>
          </a:p>
        </p:txBody>
      </p:sp>
    </p:spTree>
    <p:extLst>
      <p:ext uri="{BB962C8B-B14F-4D97-AF65-F5344CB8AC3E}">
        <p14:creationId xmlns:p14="http://schemas.microsoft.com/office/powerpoint/2010/main" val="246878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6</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fld id="{2E39C4E5-ABF4-4239-92B7-27FC8F0DD728}" type="slidenum">
              <a:rPr lang="en-US" smtClean="0"/>
              <a:t>7</a:t>
            </a:fld>
            <a:endParaRPr lang="en-US"/>
          </a:p>
        </p:txBody>
      </p:sp>
    </p:spTree>
    <p:extLst>
      <p:ext uri="{BB962C8B-B14F-4D97-AF65-F5344CB8AC3E}">
        <p14:creationId xmlns:p14="http://schemas.microsoft.com/office/powerpoint/2010/main" val="1398487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fld id="{2E39C4E5-ABF4-4239-92B7-27FC8F0DD728}" type="slidenum">
              <a:rPr lang="en-US" smtClean="0"/>
              <a:t>11</a:t>
            </a:fld>
            <a:endParaRPr lang="en-US"/>
          </a:p>
        </p:txBody>
      </p:sp>
    </p:spTree>
    <p:extLst>
      <p:ext uri="{BB962C8B-B14F-4D97-AF65-F5344CB8AC3E}">
        <p14:creationId xmlns:p14="http://schemas.microsoft.com/office/powerpoint/2010/main" val="302447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13</a:t>
            </a:fld>
            <a:endParaRPr lang="en-US" dirty="0"/>
          </a:p>
        </p:txBody>
      </p:sp>
    </p:spTree>
    <p:extLst>
      <p:ext uri="{BB962C8B-B14F-4D97-AF65-F5344CB8AC3E}">
        <p14:creationId xmlns:p14="http://schemas.microsoft.com/office/powerpoint/2010/main" val="179804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5" name="Shape 25"/>
          <p:cNvSpPr>
            <a:spLocks noGrp="1"/>
          </p:cNvSpPr>
          <p:nvPr>
            <p:ph type="title"/>
          </p:nvPr>
        </p:nvSpPr>
        <p:spPr>
          <a:prstGeom prst="rect">
            <a:avLst/>
          </a:prstGeom>
        </p:spPr>
        <p:txBody>
          <a:bodyPr/>
          <a:lstStyle/>
          <a:p>
            <a:r>
              <a:t>Click to edit Master title style</a:t>
            </a:r>
          </a:p>
        </p:txBody>
      </p:sp>
      <p:sp>
        <p:nvSpPr>
          <p:cNvPr id="26" name="Shape 26"/>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27" name="Shape 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16C5DC-D3D1-458E-9672-11F57EBFEFC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D5EBB-703A-49E8-99F2-7DB42EF4CBD7}" type="slidenum">
              <a:rPr lang="en-US" smtClean="0"/>
              <a:t>‹#›</a:t>
            </a:fld>
            <a:endParaRPr lang="en-US"/>
          </a:p>
        </p:txBody>
      </p:sp>
    </p:spTree>
    <p:extLst>
      <p:ext uri="{BB962C8B-B14F-4D97-AF65-F5344CB8AC3E}">
        <p14:creationId xmlns:p14="http://schemas.microsoft.com/office/powerpoint/2010/main" val="410962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652107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7" r:id="rId3"/>
    <p:sldLayoutId id="2147483654"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663" r:id="rId1"/>
    <p:sldLayoutId id="2147483671"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6C5DC-D3D1-458E-9672-11F57EBFEFC9}" type="datetimeFigureOut">
              <a:rPr lang="en-US" smtClean="0"/>
              <a:t>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D5EBB-703A-49E8-99F2-7DB42EF4CBD7}" type="slidenum">
              <a:rPr lang="en-US" smtClean="0"/>
              <a:t>‹#›</a:t>
            </a:fld>
            <a:endParaRPr lang="en-US"/>
          </a:p>
        </p:txBody>
      </p:sp>
    </p:spTree>
    <p:extLst>
      <p:ext uri="{BB962C8B-B14F-4D97-AF65-F5344CB8AC3E}">
        <p14:creationId xmlns:p14="http://schemas.microsoft.com/office/powerpoint/2010/main" val="1408638026"/>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5D50-769C-4166-9104-423A3363434E}" type="datetimeFigureOut">
              <a:rPr lang="en-US" smtClean="0"/>
              <a:t>11/6/2020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6E60-3DB4-49FA-A4A8-EAB6184FB695}" type="slidenum">
              <a:rPr lang="en-US" smtClean="0"/>
              <a:t>‹#›</a:t>
            </a:fld>
            <a:endParaRPr lang="en-US" dirty="0"/>
          </a:p>
        </p:txBody>
      </p: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4"/>
          <p:cNvGrpSpPr/>
          <p:nvPr/>
        </p:nvGrpSpPr>
        <p:grpSpPr>
          <a:xfrm>
            <a:off x="5390865" y="6212667"/>
            <a:ext cx="6564578" cy="459741"/>
            <a:chOff x="0" y="0"/>
            <a:chExt cx="6564576" cy="459740"/>
          </a:xfrm>
        </p:grpSpPr>
        <p:sp>
          <p:nvSpPr>
            <p:cNvPr id="2" name="Shape 2"/>
            <p:cNvSpPr/>
            <p:nvPr/>
          </p:nvSpPr>
          <p:spPr>
            <a:xfrm>
              <a:off x="0" y="15593"/>
              <a:ext cx="6564577" cy="428554"/>
            </a:xfrm>
            <a:prstGeom prst="rect">
              <a:avLst/>
            </a:prstGeom>
            <a:gradFill flip="none" rotWithShape="1">
              <a:gsLst>
                <a:gs pos="0">
                  <a:srgbClr val="002060"/>
                </a:gs>
                <a:gs pos="72000">
                  <a:srgbClr val="19C9E1"/>
                </a:gs>
                <a:gs pos="99115">
                  <a:srgbClr val="FFFFFF"/>
                </a:gs>
              </a:gsLst>
              <a:lin ang="10800000" scaled="0"/>
            </a:gradFill>
            <a:ln w="12700" cap="flat">
              <a:noFill/>
              <a:miter lim="400000"/>
            </a:ln>
            <a:effectLst/>
          </p:spPr>
          <p:txBody>
            <a:bodyPr wrap="square" lIns="45719" tIns="45719" rIns="45719" bIns="45719" numCol="1" anchor="ctr">
              <a:noAutofit/>
            </a:bodyPr>
            <a:lstStyle/>
            <a:p>
              <a:pPr algn="r">
                <a:defRPr sz="2400" i="1">
                  <a:solidFill>
                    <a:srgbClr val="FFFFFF"/>
                  </a:solidFill>
                  <a:latin typeface="Century Gothic"/>
                  <a:ea typeface="Century Gothic"/>
                  <a:cs typeface="Century Gothic"/>
                  <a:sym typeface="Century Gothic"/>
                </a:defRPr>
              </a:pPr>
              <a:endParaRPr/>
            </a:p>
          </p:txBody>
        </p:sp>
        <p:sp>
          <p:nvSpPr>
            <p:cNvPr id="3" name="Shape 3"/>
            <p:cNvSpPr/>
            <p:nvPr/>
          </p:nvSpPr>
          <p:spPr>
            <a:xfrm>
              <a:off x="0" y="0"/>
              <a:ext cx="6564577" cy="4597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r">
                <a:defRPr sz="2400" b="1">
                  <a:solidFill>
                    <a:srgbClr val="FFFFFF"/>
                  </a:solidFill>
                  <a:latin typeface="Bookman Old Style"/>
                  <a:ea typeface="Bookman Old Style"/>
                  <a:cs typeface="Bookman Old Style"/>
                  <a:sym typeface="Bookman Old Style"/>
                </a:defRPr>
              </a:pPr>
              <a:r>
                <a:t>UFHR </a:t>
              </a:r>
              <a:r>
                <a:rPr sz="1800" b="0" i="1">
                  <a:latin typeface="Century Gothic"/>
                  <a:ea typeface="Century Gothic"/>
                  <a:cs typeface="Century Gothic"/>
                  <a:sym typeface="Century Gothic"/>
                </a:rPr>
                <a:t>preeminence through people</a:t>
              </a:r>
            </a:p>
          </p:txBody>
        </p:sp>
      </p:grpSp>
      <p:pic>
        <p:nvPicPr>
          <p:cNvPr id="5" name="image1.png"/>
          <p:cNvPicPr>
            <a:picLocks noChangeAspect="1"/>
          </p:cNvPicPr>
          <p:nvPr/>
        </p:nvPicPr>
        <p:blipFill>
          <a:blip r:embed="rId4"/>
          <a:stretch>
            <a:fillRect/>
          </a:stretch>
        </p:blipFill>
        <p:spPr>
          <a:xfrm>
            <a:off x="116200" y="121003"/>
            <a:ext cx="857144" cy="704764"/>
          </a:xfrm>
          <a:prstGeom prst="rect">
            <a:avLst/>
          </a:prstGeom>
          <a:ln w="12700">
            <a:miter lim="400000"/>
          </a:ln>
        </p:spPr>
      </p:pic>
      <p:sp>
        <p:nvSpPr>
          <p:cNvPr id="6" name="Shape 6"/>
          <p:cNvSpPr/>
          <p:nvPr/>
        </p:nvSpPr>
        <p:spPr>
          <a:xfrm>
            <a:off x="738130" y="1712722"/>
            <a:ext cx="7458421" cy="1"/>
          </a:xfrm>
          <a:prstGeom prst="line">
            <a:avLst/>
          </a:prstGeom>
          <a:ln w="25400" cap="rnd">
            <a:solidFill>
              <a:srgbClr val="19C9E1"/>
            </a:solidFill>
            <a:miter/>
          </a:ln>
        </p:spPr>
        <p:txBody>
          <a:bodyPr lIns="45719" rIns="45719"/>
          <a:lstStyle/>
          <a:p>
            <a:endParaRPr/>
          </a:p>
        </p:txBody>
      </p:sp>
      <p:sp>
        <p:nvSpPr>
          <p:cNvPr id="7" name="Shape 7"/>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r>
              <a:t>Click to edit Master title style</a:t>
            </a:r>
          </a:p>
        </p:txBody>
      </p:sp>
      <p:sp>
        <p:nvSpPr>
          <p:cNvPr id="8" name="Shape 8"/>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Click to edit Master text styles</a:t>
            </a:r>
          </a:p>
          <a:p>
            <a:pPr lvl="1"/>
            <a:r>
              <a:t>Second level</a:t>
            </a:r>
          </a:p>
          <a:p>
            <a:pPr lvl="2"/>
            <a:r>
              <a:t>Third level</a:t>
            </a:r>
          </a:p>
          <a:p>
            <a:pPr lvl="3"/>
            <a:r>
              <a:t>Fourth level</a:t>
            </a:r>
          </a:p>
          <a:p>
            <a:pPr lvl="4"/>
            <a:r>
              <a:t>Fifth level</a:t>
            </a:r>
          </a:p>
        </p:txBody>
      </p:sp>
      <p:sp>
        <p:nvSpPr>
          <p:cNvPr id="9" name="Shape 9"/>
          <p:cNvSpPr>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6405"/>
          </a:solidFill>
          <a:uFillTx/>
          <a:latin typeface="Century Schoolbook"/>
          <a:ea typeface="Century Schoolbook"/>
          <a:cs typeface="Century Schoolbook"/>
          <a:sym typeface="Century Schoolbook"/>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6405"/>
          </a:solidFill>
          <a:uFillTx/>
          <a:latin typeface="Century Schoolbook"/>
          <a:ea typeface="Century Schoolbook"/>
          <a:cs typeface="Century Schoolbook"/>
          <a:sym typeface="Century Schoolbook"/>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6405"/>
          </a:solidFill>
          <a:uFillTx/>
          <a:latin typeface="Century Schoolbook"/>
          <a:ea typeface="Century Schoolbook"/>
          <a:cs typeface="Century Schoolbook"/>
          <a:sym typeface="Century Schoolbook"/>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6405"/>
          </a:solidFill>
          <a:uFillTx/>
          <a:latin typeface="Century Schoolbook"/>
          <a:ea typeface="Century Schoolbook"/>
          <a:cs typeface="Century Schoolbook"/>
          <a:sym typeface="Century Schoolbook"/>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6405"/>
          </a:solidFill>
          <a:uFillTx/>
          <a:latin typeface="Century Schoolbook"/>
          <a:ea typeface="Century Schoolbook"/>
          <a:cs typeface="Century Schoolbook"/>
          <a:sym typeface="Century Schoolbook"/>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6405"/>
          </a:solidFill>
          <a:uFillTx/>
          <a:latin typeface="Century Schoolbook"/>
          <a:ea typeface="Century Schoolbook"/>
          <a:cs typeface="Century Schoolbook"/>
          <a:sym typeface="Century Schoolbook"/>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6405"/>
          </a:solidFill>
          <a:uFillTx/>
          <a:latin typeface="Century Schoolbook"/>
          <a:ea typeface="Century Schoolbook"/>
          <a:cs typeface="Century Schoolbook"/>
          <a:sym typeface="Century Schoolbook"/>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6405"/>
          </a:solidFill>
          <a:uFillTx/>
          <a:latin typeface="Century Schoolbook"/>
          <a:ea typeface="Century Schoolbook"/>
          <a:cs typeface="Century Schoolbook"/>
          <a:sym typeface="Century Schoolbook"/>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6405"/>
          </a:solidFill>
          <a:uFillTx/>
          <a:latin typeface="Century Schoolbook"/>
          <a:ea typeface="Century Schoolbook"/>
          <a:cs typeface="Century Schoolbook"/>
          <a:sym typeface="Century Schoolbook"/>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hrs-wellness@ufl.edu" TargetMode="External"/><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hyperlink" Target="https://wellness.hr.ufl.edu/resources/toolkits/guided-meditation-video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hr.ufl.edu/wp-content/uploads/2018/08/Non-student-hourly-OPS-policy.pdf"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hyperlink" Target="mailto:compensation@ufl.edu"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ufhr-employment@ufl.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hyperlink" Target="mailto:benefits@ufl.edu" TargetMode="External"/><Relationship Id="rId4" Type="http://schemas.openxmlformats.org/officeDocument/2006/relationships/hyperlink" Target="https://benefits.hr.ufl.edu/my-benefits/open-enrollmen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hyperlink" Target="mailto:central-leave@ufl.edu" TargetMode="External"/><Relationship Id="rId4" Type="http://schemas.openxmlformats.org/officeDocument/2006/relationships/hyperlink" Target="http://training.hr.ufl.edu/instructionguides/time&amp;labor/reporting_december_cashout20.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mailto:benefits@ufl.edu"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gcadwallader@ufl.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eap.ufl.edu/"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ellness.hr.ufl.edu/resources/toolkits/guided-meditation-videos/" TargetMode="External"/><Relationship Id="rId2" Type="http://schemas.openxmlformats.org/officeDocument/2006/relationships/hyperlink" Target="https://mindfulness.ufl.edu/" TargetMode="External"/><Relationship Id="rId1" Type="http://schemas.openxmlformats.org/officeDocument/2006/relationships/slideLayout" Target="../slideLayouts/slideLayout10.xml"/><Relationship Id="rId5" Type="http://schemas.openxmlformats.org/officeDocument/2006/relationships/hyperlink" Target="https://wellness.hr.ufl.edu/resources/wellness-library/" TargetMode="External"/><Relationship Id="rId4" Type="http://schemas.openxmlformats.org/officeDocument/2006/relationships/hyperlink" Target="https://wellness.hr.ufl.edu/initiatives/programs/resilient-gator/"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November 4, 2020</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ng"/>
          <p:cNvPicPr>
            <a:picLocks noChangeAspect="1"/>
          </p:cNvPicPr>
          <p:nvPr/>
        </p:nvPicPr>
        <p:blipFill>
          <a:blip r:embed="rId2"/>
          <a:stretch>
            <a:fillRect/>
          </a:stretch>
        </p:blipFill>
        <p:spPr>
          <a:xfrm>
            <a:off x="1062344" y="3973512"/>
            <a:ext cx="2884488" cy="2884488"/>
          </a:xfrm>
          <a:prstGeom prst="rect">
            <a:avLst/>
          </a:prstGeom>
          <a:ln w="12700">
            <a:miter lim="400000"/>
          </a:ln>
        </p:spPr>
      </p:pic>
      <p:sp>
        <p:nvSpPr>
          <p:cNvPr id="127" name="Shape 127"/>
          <p:cNvSpPr/>
          <p:nvPr/>
        </p:nvSpPr>
        <p:spPr>
          <a:xfrm>
            <a:off x="737417" y="906039"/>
            <a:ext cx="10350997" cy="7645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lvl1pPr>
              <a:lnSpc>
                <a:spcPct val="90000"/>
              </a:lnSpc>
              <a:defRPr sz="4400">
                <a:solidFill>
                  <a:srgbClr val="FF6600"/>
                </a:solidFill>
                <a:latin typeface="Century Schoolbook"/>
                <a:ea typeface="Century Schoolbook"/>
                <a:cs typeface="Century Schoolbook"/>
                <a:sym typeface="Century Schoolbook"/>
              </a:defRPr>
            </a:lvl1pPr>
          </a:lstStyle>
          <a:p>
            <a:r>
              <a:t>We’re here to help</a:t>
            </a:r>
          </a:p>
        </p:txBody>
      </p:sp>
      <p:sp>
        <p:nvSpPr>
          <p:cNvPr id="2" name="Content Placeholder 2">
            <a:extLst>
              <a:ext uri="{FF2B5EF4-FFF2-40B4-BE49-F238E27FC236}">
                <a16:creationId xmlns:a16="http://schemas.microsoft.com/office/drawing/2014/main" id="{1C6AD456-8A1B-4C1B-93A5-380A9AA7682F}"/>
              </a:ext>
            </a:extLst>
          </p:cNvPr>
          <p:cNvSpPr txBox="1">
            <a:spLocks/>
          </p:cNvSpPr>
          <p:nvPr/>
        </p:nvSpPr>
        <p:spPr>
          <a:xfrm>
            <a:off x="838200" y="1825625"/>
            <a:ext cx="10515600" cy="4351338"/>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a:lstStyle>
          <a:p>
            <a:pPr marL="0" indent="0">
              <a:buClr>
                <a:schemeClr val="accent3">
                  <a:lumMod val="75000"/>
                </a:schemeClr>
              </a:buClr>
              <a:buNone/>
            </a:pPr>
            <a:r>
              <a:rPr lang="en-US" altLang="en-US" b="1" kern="0" dirty="0"/>
              <a:t>Request a program or reach out to let us know your needs</a:t>
            </a:r>
            <a:endParaRPr lang="en-US" altLang="en-US" sz="2000" b="1" kern="0" dirty="0"/>
          </a:p>
          <a:p>
            <a:pPr>
              <a:buClr>
                <a:schemeClr val="accent3">
                  <a:lumMod val="75000"/>
                </a:schemeClr>
              </a:buClr>
              <a:buFont typeface="Wingdings" panose="05000000000000000000" pitchFamily="2" charset="2"/>
              <a:buChar char="§"/>
            </a:pPr>
            <a:r>
              <a:rPr lang="en-US" sz="2400" dirty="0"/>
              <a:t>Bring an EAP introductory session to your department or faculty meeting</a:t>
            </a:r>
          </a:p>
          <a:p>
            <a:pPr>
              <a:buClr>
                <a:schemeClr val="accent3">
                  <a:lumMod val="75000"/>
                </a:schemeClr>
              </a:buClr>
              <a:buFont typeface="Wingdings" panose="05000000000000000000" pitchFamily="2" charset="2"/>
              <a:buChar char="§"/>
            </a:pPr>
            <a:r>
              <a:rPr lang="en-US" sz="2400" dirty="0"/>
              <a:t>Request Introduction to Mindfulness or Resilient Gators for 8 or more faculty and staff</a:t>
            </a:r>
          </a:p>
          <a:p>
            <a:pPr>
              <a:buClr>
                <a:schemeClr val="accent3">
                  <a:lumMod val="75000"/>
                </a:schemeClr>
              </a:buClr>
              <a:buFont typeface="Wingdings" panose="05000000000000000000" pitchFamily="2" charset="2"/>
              <a:buChar char="§"/>
            </a:pPr>
            <a:r>
              <a:rPr lang="en-US" sz="2400" dirty="0"/>
              <a:t>Watch for more information and resources later this month</a:t>
            </a:r>
          </a:p>
          <a:p>
            <a:pPr>
              <a:buClr>
                <a:schemeClr val="accent3">
                  <a:lumMod val="75000"/>
                </a:schemeClr>
              </a:buClr>
              <a:buFont typeface="Wingdings" panose="05000000000000000000" pitchFamily="2" charset="2"/>
              <a:buChar char="§"/>
            </a:pPr>
            <a:r>
              <a:rPr lang="en-US" sz="2400" dirty="0"/>
              <a:t>Contact us at </a:t>
            </a:r>
            <a:r>
              <a:rPr lang="en-US" sz="2400" dirty="0">
                <a:hlinkClick r:id="rId3"/>
              </a:rPr>
              <a:t>hrs-wellness@ufl.edu</a:t>
            </a:r>
            <a:r>
              <a:rPr lang="en-US" sz="2400" dirty="0"/>
              <a:t> </a:t>
            </a:r>
          </a:p>
          <a:p>
            <a:pPr marL="0" indent="0">
              <a:buClr>
                <a:schemeClr val="accent3">
                  <a:lumMod val="75000"/>
                </a:schemeClr>
              </a:buClr>
              <a:buNone/>
            </a:pPr>
            <a:endParaRPr lang="en-US" sz="1800" u="sng" dirty="0">
              <a:solidFill>
                <a:srgbClr val="0463C1"/>
              </a:solidFill>
              <a:uFill>
                <a:solidFill>
                  <a:srgbClr val="0463C1"/>
                </a:solidFill>
              </a:uFill>
              <a:hlinkClick r:id="rId4"/>
            </a:endParaRPr>
          </a:p>
          <a:p>
            <a:pPr marL="0" indent="0">
              <a:buClr>
                <a:schemeClr val="accent3">
                  <a:lumMod val="75000"/>
                </a:schemeClr>
              </a:buClr>
              <a:buNone/>
            </a:pPr>
            <a:endParaRPr lang="en-US" altLang="en-US" sz="2400" kern="0" dirty="0"/>
          </a:p>
          <a:p>
            <a:pPr marL="0" indent="0">
              <a:buFont typeface="Arial"/>
              <a:buNone/>
            </a:pPr>
            <a:endParaRPr lang="en-US" kern="0" dirty="0"/>
          </a:p>
        </p:txBody>
      </p:sp>
    </p:spTree>
    <p:extLst>
      <p:ext uri="{BB962C8B-B14F-4D97-AF65-F5344CB8AC3E}">
        <p14:creationId xmlns:p14="http://schemas.microsoft.com/office/powerpoint/2010/main" val="286384521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1694329"/>
            <a:ext cx="10515600" cy="2733675"/>
          </a:xfrm>
        </p:spPr>
        <p:txBody>
          <a:bodyPr/>
          <a:lstStyle/>
          <a:p>
            <a:r>
              <a:rPr lang="en-US" dirty="0"/>
              <a:t>Classification and Compensation</a:t>
            </a:r>
          </a:p>
        </p:txBody>
      </p:sp>
      <p:sp>
        <p:nvSpPr>
          <p:cNvPr id="3" name="Text Placeholder 2"/>
          <p:cNvSpPr>
            <a:spLocks noGrp="1"/>
          </p:cNvSpPr>
          <p:nvPr>
            <p:ph type="body" idx="1"/>
          </p:nvPr>
        </p:nvSpPr>
        <p:spPr>
          <a:xfrm>
            <a:off x="831850" y="3787281"/>
            <a:ext cx="10515600" cy="1937661"/>
          </a:xfrm>
        </p:spPr>
        <p:txBody>
          <a:bodyPr>
            <a:normAutofit/>
          </a:bodyPr>
          <a:lstStyle/>
          <a:p>
            <a:pPr>
              <a:buClr>
                <a:schemeClr val="accent3">
                  <a:lumMod val="75000"/>
                </a:schemeClr>
              </a:buClr>
              <a:buSzPct val="95000"/>
            </a:pPr>
            <a:r>
              <a:rPr lang="en-US" dirty="0">
                <a:solidFill>
                  <a:schemeClr val="accent5">
                    <a:lumMod val="75000"/>
                  </a:schemeClr>
                </a:solidFill>
              </a:rPr>
              <a:t>Florida Minimum Wage Increase</a:t>
            </a:r>
          </a:p>
          <a:p>
            <a:pPr>
              <a:buClr>
                <a:schemeClr val="accent3">
                  <a:lumMod val="75000"/>
                </a:schemeClr>
              </a:buClr>
              <a:buSzPct val="95000"/>
            </a:pPr>
            <a:r>
              <a:rPr lang="en-US" altLang="en-US" dirty="0">
                <a:solidFill>
                  <a:schemeClr val="accent5">
                    <a:lumMod val="75000"/>
                  </a:schemeClr>
                </a:solidFill>
              </a:rPr>
              <a:t>OPS Update</a:t>
            </a:r>
          </a:p>
          <a:p>
            <a:endParaRPr lang="en-US" dirty="0"/>
          </a:p>
        </p:txBody>
      </p:sp>
    </p:spTree>
    <p:extLst>
      <p:ext uri="{BB962C8B-B14F-4D97-AF65-F5344CB8AC3E}">
        <p14:creationId xmlns:p14="http://schemas.microsoft.com/office/powerpoint/2010/main" val="254993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Florida Minimum Wage</a:t>
            </a:r>
          </a:p>
        </p:txBody>
      </p:sp>
      <p:sp>
        <p:nvSpPr>
          <p:cNvPr id="3" name="Content Placeholder 2"/>
          <p:cNvSpPr>
            <a:spLocks noGrp="1"/>
          </p:cNvSpPr>
          <p:nvPr>
            <p:ph idx="1"/>
          </p:nvPr>
        </p:nvSpPr>
        <p:spPr/>
        <p:txBody>
          <a:bodyPr/>
          <a:lstStyle/>
          <a:p>
            <a:pPr>
              <a:buClr>
                <a:schemeClr val="accent3">
                  <a:lumMod val="75000"/>
                </a:schemeClr>
              </a:buClr>
              <a:buFont typeface="Wingdings" panose="05000000000000000000" pitchFamily="2" charset="2"/>
              <a:buChar char="§"/>
            </a:pPr>
            <a:r>
              <a:rPr lang="en-US" altLang="en-US" dirty="0"/>
              <a:t>On January 1, 2021, the state minimum wage will increase from $8.56 to $8.65 per hour and applies to all employees including FWSP, STAS, and OPS.</a:t>
            </a:r>
          </a:p>
          <a:p>
            <a:pPr>
              <a:buClr>
                <a:schemeClr val="accent3">
                  <a:lumMod val="75000"/>
                </a:schemeClr>
              </a:buClr>
              <a:buFont typeface="Wingdings" panose="05000000000000000000" pitchFamily="2" charset="2"/>
              <a:buChar char="§"/>
            </a:pPr>
            <a:r>
              <a:rPr lang="en-US" altLang="en-US" dirty="0"/>
              <a:t>UFHR will process pay increases for all employees currently below $8.65 with an effective date of January 1, 2021.</a:t>
            </a:r>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70122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OPS Update</a:t>
            </a:r>
          </a:p>
        </p:txBody>
      </p:sp>
      <p:sp>
        <p:nvSpPr>
          <p:cNvPr id="3" name="Content Placeholder 2"/>
          <p:cNvSpPr>
            <a:spLocks noGrp="1"/>
          </p:cNvSpPr>
          <p:nvPr>
            <p:ph idx="1"/>
          </p:nvPr>
        </p:nvSpPr>
        <p:spPr/>
        <p:txBody>
          <a:bodyPr>
            <a:normAutofit lnSpcReduction="10000"/>
          </a:bodyPr>
          <a:lstStyle/>
          <a:p>
            <a:pPr>
              <a:buClr>
                <a:schemeClr val="accent3">
                  <a:lumMod val="75000"/>
                </a:schemeClr>
              </a:buClr>
              <a:buFont typeface="Wingdings" panose="05000000000000000000" pitchFamily="2" charset="2"/>
              <a:buChar char="§"/>
            </a:pPr>
            <a:r>
              <a:rPr lang="en-US" sz="2400" dirty="0"/>
              <a:t>Earlier this year, the non-student hourly OPS hours threshold was paused due to the pandemic and the implementation of a hiring pause.  </a:t>
            </a:r>
          </a:p>
          <a:p>
            <a:pPr>
              <a:buClr>
                <a:schemeClr val="accent3">
                  <a:lumMod val="75000"/>
                </a:schemeClr>
              </a:buClr>
              <a:buFont typeface="Wingdings" panose="05000000000000000000" pitchFamily="2" charset="2"/>
              <a:buChar char="§"/>
            </a:pPr>
            <a:r>
              <a:rPr lang="en-US" sz="2400" dirty="0"/>
              <a:t>While the pandemic and hiring pause will continue to present challenges, we feel it’s important that we reimplement the hours threshold in order to ensure compliance with the policy.</a:t>
            </a:r>
          </a:p>
          <a:p>
            <a:pPr>
              <a:buClr>
                <a:schemeClr val="accent3">
                  <a:lumMod val="75000"/>
                </a:schemeClr>
              </a:buClr>
              <a:buFont typeface="Wingdings" panose="05000000000000000000" pitchFamily="2" charset="2"/>
              <a:buChar char="§"/>
            </a:pPr>
            <a:r>
              <a:rPr lang="en-US" sz="2400" dirty="0"/>
              <a:t>Employees in the OPS Sponsored Project Non-Clerical, Clerical, Time-limited, and Special Risk classifications are subject to the 4,176 hour threshold.</a:t>
            </a:r>
          </a:p>
          <a:p>
            <a:pPr>
              <a:buClr>
                <a:schemeClr val="accent3">
                  <a:lumMod val="75000"/>
                </a:schemeClr>
              </a:buClr>
              <a:buFont typeface="Wingdings" panose="05000000000000000000" pitchFamily="2" charset="2"/>
              <a:buChar char="§"/>
            </a:pPr>
            <a:r>
              <a:rPr lang="en-US" sz="2400" dirty="0"/>
              <a:t>Units with employees in these classifications who are at or approaching the threshold should begin working with their college/unit human resources team to develop a plan in order to achieve compliance.</a:t>
            </a:r>
          </a:p>
          <a:p>
            <a:pPr>
              <a:buClr>
                <a:schemeClr val="accent3">
                  <a:lumMod val="75000"/>
                </a:schemeClr>
              </a:buClr>
              <a:buFont typeface="Wingdings" panose="05000000000000000000" pitchFamily="2" charset="2"/>
              <a:buChar char="§"/>
            </a:pPr>
            <a:r>
              <a:rPr lang="en-US" sz="2400" dirty="0"/>
              <a:t>Non-Student Hourly OPS Policy can be found at, </a:t>
            </a:r>
            <a:r>
              <a:rPr lang="en-US" sz="2400" dirty="0">
                <a:hlinkClick r:id="rId3"/>
              </a:rPr>
              <a:t>https://hr.ufl.edu/wp-content/uploads/2018/08/Non-student-hourly-OPS-policy.pdf</a:t>
            </a:r>
            <a:r>
              <a:rPr lang="en-US" sz="2400" dirty="0"/>
              <a:t>.</a:t>
            </a:r>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548349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OPS Update</a:t>
            </a:r>
          </a:p>
        </p:txBody>
      </p:sp>
      <p:sp>
        <p:nvSpPr>
          <p:cNvPr id="3" name="Content Placeholder 2"/>
          <p:cNvSpPr>
            <a:spLocks noGrp="1"/>
          </p:cNvSpPr>
          <p:nvPr>
            <p:ph idx="1"/>
          </p:nvPr>
        </p:nvSpPr>
        <p:spPr/>
        <p:txBody>
          <a:bodyPr>
            <a:normAutofit/>
          </a:bodyPr>
          <a:lstStyle/>
          <a:p>
            <a:pPr>
              <a:buClr>
                <a:schemeClr val="accent3">
                  <a:lumMod val="75000"/>
                </a:schemeClr>
              </a:buClr>
              <a:buFont typeface="Wingdings" panose="05000000000000000000" pitchFamily="2" charset="2"/>
              <a:buChar char="§"/>
            </a:pPr>
            <a:r>
              <a:rPr lang="en-US" sz="2400" dirty="0"/>
              <a:t>Supervisors and administrators can track OPS hours using the OPS Hours Report found in PeopleSoft.</a:t>
            </a:r>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graphicFrame>
        <p:nvGraphicFramePr>
          <p:cNvPr id="7" name="Diagram 6">
            <a:extLst>
              <a:ext uri="{FF2B5EF4-FFF2-40B4-BE49-F238E27FC236}">
                <a16:creationId xmlns:a16="http://schemas.microsoft.com/office/drawing/2014/main" id="{8D49A199-4EEA-4F0F-87D2-96BEDCE8B107}"/>
              </a:ext>
            </a:extLst>
          </p:cNvPr>
          <p:cNvGraphicFramePr/>
          <p:nvPr/>
        </p:nvGraphicFramePr>
        <p:xfrm>
          <a:off x="1853253" y="2611755"/>
          <a:ext cx="6819900" cy="16344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5207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Questions</a:t>
            </a:r>
          </a:p>
        </p:txBody>
      </p:sp>
      <p:sp>
        <p:nvSpPr>
          <p:cNvPr id="3" name="Content Placeholder 2"/>
          <p:cNvSpPr>
            <a:spLocks noGrp="1"/>
          </p:cNvSpPr>
          <p:nvPr>
            <p:ph idx="1"/>
          </p:nvPr>
        </p:nvSpPr>
        <p:spPr>
          <a:xfrm>
            <a:off x="838200" y="1934809"/>
            <a:ext cx="10515600" cy="4242154"/>
          </a:xfrm>
        </p:spPr>
        <p:txBody>
          <a:bodyPr>
            <a:normAutofit/>
          </a:bodyPr>
          <a:lstStyle/>
          <a:p>
            <a:pPr marL="0" indent="0">
              <a:buNone/>
              <a:defRPr/>
            </a:pPr>
            <a:r>
              <a:rPr lang="en-US" altLang="en-US" dirty="0"/>
              <a:t>Please contact Classification &amp; Compensation at </a:t>
            </a:r>
            <a:r>
              <a:rPr lang="en-US" altLang="en-US" dirty="0">
                <a:hlinkClick r:id="rId3"/>
              </a:rPr>
              <a:t>compensation@ufl.edu</a:t>
            </a:r>
            <a:r>
              <a:rPr lang="en-US" altLang="en-US" dirty="0"/>
              <a:t> or by phone at (352)273-2842.</a:t>
            </a:r>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3166449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1694329"/>
            <a:ext cx="10515600" cy="2733675"/>
          </a:xfrm>
        </p:spPr>
        <p:txBody>
          <a:bodyPr/>
          <a:lstStyle/>
          <a:p>
            <a:r>
              <a:rPr lang="en-US" dirty="0"/>
              <a:t>Employment Operations </a:t>
            </a:r>
            <a:br>
              <a:rPr lang="en-US" dirty="0"/>
            </a:br>
            <a:r>
              <a:rPr lang="en-US" dirty="0"/>
              <a:t>and Records</a:t>
            </a:r>
          </a:p>
        </p:txBody>
      </p:sp>
      <p:sp>
        <p:nvSpPr>
          <p:cNvPr id="3" name="Text Placeholder 2"/>
          <p:cNvSpPr>
            <a:spLocks noGrp="1"/>
          </p:cNvSpPr>
          <p:nvPr>
            <p:ph type="body" idx="1"/>
          </p:nvPr>
        </p:nvSpPr>
        <p:spPr>
          <a:xfrm>
            <a:off x="831850" y="3554118"/>
            <a:ext cx="10515600" cy="2562890"/>
          </a:xfrm>
        </p:spPr>
        <p:txBody>
          <a:bodyPr>
            <a:normAutofit/>
          </a:bodyPr>
          <a:lstStyle/>
          <a:p>
            <a:pPr>
              <a:buClr>
                <a:schemeClr val="accent3">
                  <a:lumMod val="75000"/>
                </a:schemeClr>
              </a:buClr>
              <a:buSzPct val="95000"/>
            </a:pPr>
            <a:r>
              <a:rPr lang="en-US" dirty="0">
                <a:solidFill>
                  <a:schemeClr val="accent5">
                    <a:lumMod val="75000"/>
                  </a:schemeClr>
                </a:solidFill>
              </a:rPr>
              <a:t>Foreign National Hire Process Important Reminder</a:t>
            </a:r>
          </a:p>
          <a:p>
            <a:pPr>
              <a:buClr>
                <a:schemeClr val="accent3">
                  <a:lumMod val="75000"/>
                </a:schemeClr>
              </a:buClr>
              <a:buSzPct val="95000"/>
            </a:pPr>
            <a:r>
              <a:rPr lang="en-US" dirty="0">
                <a:solidFill>
                  <a:schemeClr val="accent5">
                    <a:lumMod val="75000"/>
                  </a:schemeClr>
                </a:solidFill>
              </a:rPr>
              <a:t>Upload Documents in </a:t>
            </a:r>
            <a:r>
              <a:rPr lang="en-US" dirty="0" err="1">
                <a:solidFill>
                  <a:schemeClr val="accent5">
                    <a:lumMod val="75000"/>
                  </a:schemeClr>
                </a:solidFill>
              </a:rPr>
              <a:t>ePAF</a:t>
            </a:r>
            <a:r>
              <a:rPr lang="en-US" dirty="0">
                <a:solidFill>
                  <a:schemeClr val="accent5">
                    <a:lumMod val="75000"/>
                  </a:schemeClr>
                </a:solidFill>
              </a:rPr>
              <a:t> Changes</a:t>
            </a:r>
          </a:p>
          <a:p>
            <a:pPr>
              <a:buClr>
                <a:schemeClr val="accent3">
                  <a:lumMod val="75000"/>
                </a:schemeClr>
              </a:buClr>
              <a:buSzPct val="95000"/>
            </a:pPr>
            <a:r>
              <a:rPr lang="en-US" dirty="0">
                <a:solidFill>
                  <a:schemeClr val="accent5">
                    <a:lumMod val="75000"/>
                  </a:schemeClr>
                </a:solidFill>
              </a:rPr>
              <a:t>Termination File</a:t>
            </a:r>
          </a:p>
          <a:p>
            <a:pPr>
              <a:buClr>
                <a:schemeClr val="accent3">
                  <a:lumMod val="75000"/>
                </a:schemeClr>
              </a:buClr>
              <a:buSzPct val="95000"/>
            </a:pPr>
            <a:r>
              <a:rPr lang="en-US" dirty="0">
                <a:solidFill>
                  <a:schemeClr val="accent5">
                    <a:lumMod val="75000"/>
                  </a:schemeClr>
                </a:solidFill>
              </a:rPr>
              <a:t>I-9 COVID Flexibility Update</a:t>
            </a:r>
          </a:p>
          <a:p>
            <a:pPr>
              <a:buClr>
                <a:schemeClr val="accent3">
                  <a:lumMod val="75000"/>
                </a:schemeClr>
              </a:buClr>
              <a:buSzPct val="95000"/>
            </a:pPr>
            <a:r>
              <a:rPr lang="en-US" dirty="0">
                <a:solidFill>
                  <a:schemeClr val="accent5">
                    <a:lumMod val="75000"/>
                  </a:schemeClr>
                </a:solidFill>
              </a:rPr>
              <a:t>Upcoming Changes for E-Verify</a:t>
            </a:r>
            <a:endParaRPr lang="en-US" altLang="en-US" dirty="0">
              <a:solidFill>
                <a:schemeClr val="accent5">
                  <a:lumMod val="75000"/>
                </a:schemeClr>
              </a:solidFill>
            </a:endParaRPr>
          </a:p>
          <a:p>
            <a:endParaRPr lang="en-US" dirty="0"/>
          </a:p>
        </p:txBody>
      </p:sp>
    </p:spTree>
    <p:extLst>
      <p:ext uri="{BB962C8B-B14F-4D97-AF65-F5344CB8AC3E}">
        <p14:creationId xmlns:p14="http://schemas.microsoft.com/office/powerpoint/2010/main" val="305441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540232" cy="1325563"/>
          </a:xfrm>
        </p:spPr>
        <p:txBody>
          <a:bodyPr anchor="b">
            <a:normAutofit/>
          </a:bodyPr>
          <a:lstStyle/>
          <a:p>
            <a:r>
              <a:rPr lang="en-US" sz="4300" dirty="0">
                <a:solidFill>
                  <a:srgbClr val="FF6600"/>
                </a:solidFill>
              </a:rPr>
              <a:t>Foreign National Hire Process Important Reminder!</a:t>
            </a:r>
          </a:p>
        </p:txBody>
      </p:sp>
      <p:sp>
        <p:nvSpPr>
          <p:cNvPr id="3" name="Content Placeholder 2"/>
          <p:cNvSpPr>
            <a:spLocks noGrp="1"/>
          </p:cNvSpPr>
          <p:nvPr>
            <p:ph idx="1"/>
          </p:nvPr>
        </p:nvSpPr>
        <p:spPr>
          <a:xfrm>
            <a:off x="838201" y="1825626"/>
            <a:ext cx="10452651" cy="4231046"/>
          </a:xfrm>
        </p:spPr>
        <p:txBody>
          <a:bodyPr>
            <a:normAutofit/>
          </a:bodyPr>
          <a:lstStyle/>
          <a:p>
            <a:pPr>
              <a:buClr>
                <a:schemeClr val="accent3">
                  <a:lumMod val="75000"/>
                </a:schemeClr>
              </a:buClr>
              <a:buSzPct val="95000"/>
              <a:buFont typeface="Wingdings" panose="05000000000000000000" pitchFamily="2" charset="2"/>
              <a:buChar char="§"/>
            </a:pPr>
            <a:r>
              <a:rPr lang="en-US" sz="3200" dirty="0"/>
              <a:t>Social Security Number Field</a:t>
            </a:r>
          </a:p>
          <a:p>
            <a:pPr lvl="1">
              <a:buClr>
                <a:schemeClr val="accent3">
                  <a:lumMod val="75000"/>
                </a:schemeClr>
              </a:buClr>
              <a:buSzPct val="95000"/>
              <a:buFont typeface="Wingdings" panose="05000000000000000000" pitchFamily="2" charset="2"/>
              <a:buChar char="§"/>
            </a:pPr>
            <a:r>
              <a:rPr lang="en-US" sz="2800" b="1" dirty="0"/>
              <a:t>Must contain an actual social security number or the UF </a:t>
            </a:r>
            <a:r>
              <a:rPr lang="en-US" sz="2800" b="1" dirty="0" err="1"/>
              <a:t>TempID</a:t>
            </a:r>
            <a:endParaRPr lang="en-US" sz="2800" b="1" dirty="0"/>
          </a:p>
          <a:p>
            <a:pPr lvl="2">
              <a:buClr>
                <a:schemeClr val="accent3">
                  <a:lumMod val="75000"/>
                </a:schemeClr>
              </a:buClr>
              <a:buSzPct val="95000"/>
              <a:buFont typeface="Wingdings" panose="05000000000000000000" pitchFamily="2" charset="2"/>
              <a:buChar char="§"/>
            </a:pPr>
            <a:r>
              <a:rPr lang="en-US" sz="2400" dirty="0"/>
              <a:t>Submitting an ePAF with an already created UFID that does not have this data will require the ePAF to be denied as it can’t go to Equifax without the SSN or the UF </a:t>
            </a:r>
            <a:r>
              <a:rPr lang="en-US" sz="2400" dirty="0" err="1"/>
              <a:t>TempID</a:t>
            </a:r>
            <a:endParaRPr lang="en-US" sz="2400" dirty="0"/>
          </a:p>
          <a:p>
            <a:pPr marL="0" indent="0">
              <a:buClr>
                <a:schemeClr val="accent3">
                  <a:lumMod val="75000"/>
                </a:schemeClr>
              </a:buClr>
              <a:buSzPct val="95000"/>
              <a:buNone/>
            </a:pPr>
            <a:endParaRPr lang="en-US" dirty="0">
              <a:latin typeface="Tw Cen MT" panose="020B0602020104020603" pitchFamily="34" charset="0"/>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0" indent="0">
              <a:buClr>
                <a:schemeClr val="accent3">
                  <a:lumMod val="75000"/>
                </a:schemeClr>
              </a:buClr>
              <a:buSzPct val="95000"/>
              <a:buNone/>
            </a:pPr>
            <a:endParaRPr lang="en-US" sz="2800"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748595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Upload Documents in ePAF Changes</a:t>
            </a:r>
          </a:p>
        </p:txBody>
      </p:sp>
      <p:sp>
        <p:nvSpPr>
          <p:cNvPr id="3" name="Content Placeholder 2"/>
          <p:cNvSpPr>
            <a:spLocks noGrp="1"/>
          </p:cNvSpPr>
          <p:nvPr>
            <p:ph idx="1"/>
          </p:nvPr>
        </p:nvSpPr>
        <p:spPr>
          <a:xfrm>
            <a:off x="838202" y="1825626"/>
            <a:ext cx="6895640" cy="4231046"/>
          </a:xfrm>
        </p:spPr>
        <p:txBody>
          <a:bodyPr>
            <a:normAutofit/>
          </a:bodyPr>
          <a:lstStyle/>
          <a:p>
            <a:pPr>
              <a:buClr>
                <a:schemeClr val="accent3">
                  <a:lumMod val="75000"/>
                </a:schemeClr>
              </a:buClr>
              <a:buSzPct val="95000"/>
              <a:buFont typeface="Wingdings" panose="05000000000000000000" pitchFamily="2" charset="2"/>
              <a:buChar char="§"/>
            </a:pPr>
            <a:r>
              <a:rPr lang="en-US" sz="2800" dirty="0"/>
              <a:t>For the past 10 years or so, when uploading documents to ePAF there has been only one option:</a:t>
            </a:r>
          </a:p>
          <a:p>
            <a:pPr lvl="1">
              <a:buClr>
                <a:schemeClr val="accent3">
                  <a:lumMod val="75000"/>
                </a:schemeClr>
              </a:buClr>
              <a:buSzPct val="95000"/>
              <a:buFont typeface="Wingdings" panose="05000000000000000000" pitchFamily="2" charset="2"/>
              <a:buChar char="§"/>
            </a:pPr>
            <a:r>
              <a:rPr lang="en-US" b="1" dirty="0"/>
              <a:t>HRS ePAF Hiring Packet</a:t>
            </a:r>
          </a:p>
          <a:p>
            <a:pPr>
              <a:buClr>
                <a:schemeClr val="accent3">
                  <a:lumMod val="75000"/>
                </a:schemeClr>
              </a:buClr>
              <a:buSzPct val="95000"/>
              <a:buFont typeface="Wingdings" panose="05000000000000000000" pitchFamily="2" charset="2"/>
              <a:buChar char="§"/>
            </a:pPr>
            <a:r>
              <a:rPr lang="en-US" dirty="0"/>
              <a:t>With recent changes to the foreign national hiring process, we added 2 other options in the drop-down:</a:t>
            </a:r>
          </a:p>
          <a:p>
            <a:pPr lvl="1">
              <a:buClr>
                <a:schemeClr val="accent3">
                  <a:lumMod val="75000"/>
                </a:schemeClr>
              </a:buClr>
              <a:buSzPct val="95000"/>
              <a:buFont typeface="Wingdings" panose="05000000000000000000" pitchFamily="2" charset="2"/>
              <a:buChar char="§"/>
            </a:pPr>
            <a:r>
              <a:rPr lang="en-US" dirty="0"/>
              <a:t>&gt;&gt;&gt;&gt;Select Document Type&lt;&lt;&lt;&lt;&lt;</a:t>
            </a:r>
          </a:p>
          <a:p>
            <a:pPr lvl="1">
              <a:buClr>
                <a:schemeClr val="accent3">
                  <a:lumMod val="75000"/>
                </a:schemeClr>
              </a:buClr>
              <a:buSzPct val="95000"/>
              <a:buFont typeface="Wingdings" panose="05000000000000000000" pitchFamily="2" charset="2"/>
              <a:buChar char="§"/>
            </a:pPr>
            <a:r>
              <a:rPr lang="en-US" dirty="0"/>
              <a:t>HRS Foreign National Tax Info</a:t>
            </a:r>
          </a:p>
          <a:p>
            <a:pPr marL="0" indent="0">
              <a:buClr>
                <a:schemeClr val="accent3">
                  <a:lumMod val="75000"/>
                </a:schemeClr>
              </a:buClr>
              <a:buSzPct val="95000"/>
              <a:buNone/>
            </a:pPr>
            <a:endParaRPr lang="en-US" dirty="0">
              <a:latin typeface="Tw Cen MT" panose="020B0602020104020603" pitchFamily="34" charset="0"/>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0" indent="0">
              <a:buClr>
                <a:schemeClr val="accent3">
                  <a:lumMod val="75000"/>
                </a:schemeClr>
              </a:buClr>
              <a:buSzPct val="95000"/>
              <a:buNone/>
            </a:pPr>
            <a:endParaRPr lang="en-US" sz="2800"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11" name="Picture 10">
            <a:extLst>
              <a:ext uri="{FF2B5EF4-FFF2-40B4-BE49-F238E27FC236}">
                <a16:creationId xmlns:a16="http://schemas.microsoft.com/office/drawing/2014/main" id="{90204E5D-0CD6-4747-A27D-2AE08CDCD2F4}"/>
              </a:ext>
            </a:extLst>
          </p:cNvPr>
          <p:cNvPicPr/>
          <p:nvPr/>
        </p:nvPicPr>
        <p:blipFill rotWithShape="1">
          <a:blip r:embed="rId4"/>
          <a:srcRect l="58981" t="24346" r="33827" b="62107"/>
          <a:stretch/>
        </p:blipFill>
        <p:spPr bwMode="auto">
          <a:xfrm>
            <a:off x="8031296" y="2060157"/>
            <a:ext cx="3630264" cy="2908450"/>
          </a:xfrm>
          <a:prstGeom prst="rect">
            <a:avLst/>
          </a:prstGeom>
          <a:noFill/>
          <a:ln w="41275">
            <a:solidFill>
              <a:schemeClr val="accent1"/>
            </a:solidFill>
          </a:ln>
          <a:extLst>
            <a:ext uri="{53640926-AAD7-44D8-BBD7-CCE9431645EC}">
              <a14:shadowObscured xmlns:a14="http://schemas.microsoft.com/office/drawing/2010/main"/>
            </a:ext>
          </a:extLst>
        </p:spPr>
      </p:pic>
      <p:sp>
        <p:nvSpPr>
          <p:cNvPr id="6" name="Arrow: Right 5">
            <a:extLst>
              <a:ext uri="{FF2B5EF4-FFF2-40B4-BE49-F238E27FC236}">
                <a16:creationId xmlns:a16="http://schemas.microsoft.com/office/drawing/2014/main" id="{BC4B7DB5-178B-404D-9449-7333E37A3118}"/>
              </a:ext>
            </a:extLst>
          </p:cNvPr>
          <p:cNvSpPr/>
          <p:nvPr/>
        </p:nvSpPr>
        <p:spPr>
          <a:xfrm rot="10800000">
            <a:off x="10986792" y="3677168"/>
            <a:ext cx="859315" cy="5866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2619AFFA-EFE0-40C2-9EB1-DA32FDB2866C}"/>
              </a:ext>
            </a:extLst>
          </p:cNvPr>
          <p:cNvSpPr/>
          <p:nvPr/>
        </p:nvSpPr>
        <p:spPr>
          <a:xfrm rot="10800000">
            <a:off x="10986792" y="4381959"/>
            <a:ext cx="859315" cy="5866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60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Upload Documents in ePAF Changes</a:t>
            </a:r>
          </a:p>
        </p:txBody>
      </p:sp>
      <p:sp>
        <p:nvSpPr>
          <p:cNvPr id="3" name="Content Placeholder 2"/>
          <p:cNvSpPr>
            <a:spLocks noGrp="1"/>
          </p:cNvSpPr>
          <p:nvPr>
            <p:ph idx="1"/>
          </p:nvPr>
        </p:nvSpPr>
        <p:spPr>
          <a:xfrm>
            <a:off x="838201" y="1825626"/>
            <a:ext cx="7061988" cy="4231046"/>
          </a:xfrm>
        </p:spPr>
        <p:txBody>
          <a:bodyPr>
            <a:normAutofit/>
          </a:bodyPr>
          <a:lstStyle/>
          <a:p>
            <a:pPr>
              <a:buClr>
                <a:schemeClr val="accent3">
                  <a:lumMod val="75000"/>
                </a:schemeClr>
              </a:buClr>
              <a:buSzPct val="95000"/>
              <a:buFont typeface="Wingdings" panose="05000000000000000000" pitchFamily="2" charset="2"/>
              <a:buChar char="§"/>
            </a:pPr>
            <a:r>
              <a:rPr lang="en-US" sz="2800" dirty="0"/>
              <a:t>You must upload the documents to the correct document type</a:t>
            </a:r>
          </a:p>
          <a:p>
            <a:pPr lvl="1">
              <a:buClr>
                <a:schemeClr val="accent3">
                  <a:lumMod val="75000"/>
                </a:schemeClr>
              </a:buClr>
              <a:buSzPct val="95000"/>
              <a:buFont typeface="Wingdings" panose="05000000000000000000" pitchFamily="2" charset="2"/>
              <a:buChar char="§"/>
            </a:pPr>
            <a:r>
              <a:rPr lang="en-US" dirty="0"/>
              <a:t>If the </a:t>
            </a:r>
            <a:r>
              <a:rPr lang="en-US" b="1" dirty="0">
                <a:solidFill>
                  <a:srgbClr val="FF0000"/>
                </a:solidFill>
              </a:rPr>
              <a:t>Select Document Type </a:t>
            </a:r>
            <a:r>
              <a:rPr lang="en-US" dirty="0"/>
              <a:t>is left as default, the documents are not visible to ePAF approvers and will result in a recycled ePAF </a:t>
            </a:r>
          </a:p>
          <a:p>
            <a:pPr>
              <a:buClr>
                <a:schemeClr val="accent3">
                  <a:lumMod val="75000"/>
                </a:schemeClr>
              </a:buClr>
              <a:buSzPct val="95000"/>
              <a:buFont typeface="Wingdings" panose="05000000000000000000" pitchFamily="2" charset="2"/>
              <a:buChar char="§"/>
            </a:pPr>
            <a:r>
              <a:rPr lang="en-US" dirty="0"/>
              <a:t>HRS ePAF Hiring Packet</a:t>
            </a:r>
          </a:p>
          <a:p>
            <a:pPr lvl="1">
              <a:buClr>
                <a:schemeClr val="accent3">
                  <a:lumMod val="75000"/>
                </a:schemeClr>
              </a:buClr>
              <a:buSzPct val="95000"/>
              <a:buFont typeface="Wingdings" panose="05000000000000000000" pitchFamily="2" charset="2"/>
              <a:buChar char="§"/>
            </a:pPr>
            <a:r>
              <a:rPr lang="en-US" dirty="0"/>
              <a:t>Should be used for all documents outside of tax documents for foreign national hires</a:t>
            </a:r>
          </a:p>
          <a:p>
            <a:pPr>
              <a:buClr>
                <a:schemeClr val="accent3">
                  <a:lumMod val="75000"/>
                </a:schemeClr>
              </a:buClr>
              <a:buSzPct val="95000"/>
              <a:buFont typeface="Wingdings" panose="05000000000000000000" pitchFamily="2" charset="2"/>
              <a:buChar char="§"/>
            </a:pPr>
            <a:r>
              <a:rPr lang="en-US" dirty="0"/>
              <a:t>HRS Foreign National Tax Info</a:t>
            </a:r>
          </a:p>
          <a:p>
            <a:pPr lvl="1">
              <a:buClr>
                <a:schemeClr val="accent3">
                  <a:lumMod val="75000"/>
                </a:schemeClr>
              </a:buClr>
              <a:buSzPct val="95000"/>
              <a:buFont typeface="Wingdings" panose="05000000000000000000" pitchFamily="2" charset="2"/>
              <a:buChar char="§"/>
            </a:pPr>
            <a:r>
              <a:rPr lang="en-US" dirty="0"/>
              <a:t>Example: I-94, SDN List, Visa, DS-2019, I-20, etc.</a:t>
            </a:r>
          </a:p>
          <a:p>
            <a:pPr marL="0" indent="0">
              <a:buClr>
                <a:schemeClr val="accent3">
                  <a:lumMod val="75000"/>
                </a:schemeClr>
              </a:buClr>
              <a:buSzPct val="95000"/>
              <a:buNone/>
            </a:pPr>
            <a:endParaRPr lang="en-US" dirty="0">
              <a:latin typeface="Tw Cen MT" panose="020B0602020104020603" pitchFamily="34" charset="0"/>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0" indent="0">
              <a:buClr>
                <a:schemeClr val="accent3">
                  <a:lumMod val="75000"/>
                </a:schemeClr>
              </a:buClr>
              <a:buSzPct val="95000"/>
              <a:buNone/>
            </a:pPr>
            <a:endParaRPr lang="en-US" sz="2800"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6" name="Picture 5">
            <a:extLst>
              <a:ext uri="{FF2B5EF4-FFF2-40B4-BE49-F238E27FC236}">
                <a16:creationId xmlns:a16="http://schemas.microsoft.com/office/drawing/2014/main" id="{6E1375E7-D078-4BD6-B071-EF1CC141E397}"/>
              </a:ext>
            </a:extLst>
          </p:cNvPr>
          <p:cNvPicPr/>
          <p:nvPr/>
        </p:nvPicPr>
        <p:blipFill rotWithShape="1">
          <a:blip r:embed="rId4"/>
          <a:srcRect l="58981" t="24346" r="33827" b="62107"/>
          <a:stretch/>
        </p:blipFill>
        <p:spPr bwMode="auto">
          <a:xfrm>
            <a:off x="8031296" y="2060157"/>
            <a:ext cx="3630264" cy="2908450"/>
          </a:xfrm>
          <a:prstGeom prst="rect">
            <a:avLst/>
          </a:prstGeom>
          <a:noFill/>
          <a:ln w="41275">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919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738131" y="1836355"/>
            <a:ext cx="10515600" cy="4820455"/>
          </a:xfrm>
        </p:spPr>
        <p:txBody>
          <a:bodyPr>
            <a:normAutofit fontScale="77500" lnSpcReduction="20000"/>
          </a:bodyPr>
          <a:lstStyle/>
          <a:p>
            <a:pPr>
              <a:buClr>
                <a:schemeClr val="accent3">
                  <a:lumMod val="75000"/>
                </a:schemeClr>
              </a:buClr>
              <a:buFont typeface="Wingdings" panose="05000000000000000000" pitchFamily="2" charset="2"/>
              <a:buChar char="§"/>
              <a:defRPr/>
            </a:pPr>
            <a:r>
              <a:rPr lang="en-US" sz="3200" dirty="0"/>
              <a:t>GBAS Update – Gwynn Cadwallader</a:t>
            </a:r>
          </a:p>
          <a:p>
            <a:pPr>
              <a:buClr>
                <a:schemeClr val="accent3">
                  <a:lumMod val="75000"/>
                </a:schemeClr>
              </a:buClr>
              <a:buFont typeface="Wingdings" panose="05000000000000000000" pitchFamily="2" charset="2"/>
              <a:buChar char="§"/>
              <a:defRPr/>
            </a:pPr>
            <a:r>
              <a:rPr lang="en-US" sz="3200" dirty="0"/>
              <a:t>Employee Assistance Program &amp; Additional Resources – Angie Brown</a:t>
            </a:r>
          </a:p>
          <a:p>
            <a:pPr>
              <a:buClr>
                <a:schemeClr val="accent3">
                  <a:lumMod val="75000"/>
                </a:schemeClr>
              </a:buClr>
              <a:buFont typeface="Wingdings" panose="05000000000000000000" pitchFamily="2" charset="2"/>
              <a:buChar char="§"/>
              <a:defRPr/>
            </a:pPr>
            <a:r>
              <a:rPr lang="en-US" sz="3200" dirty="0"/>
              <a:t>Florida Minimum Wage Increase – Brent Goodman</a:t>
            </a:r>
          </a:p>
          <a:p>
            <a:pPr>
              <a:buClr>
                <a:schemeClr val="accent3">
                  <a:lumMod val="75000"/>
                </a:schemeClr>
              </a:buClr>
              <a:buSzPct val="95000"/>
              <a:buFont typeface="Wingdings" panose="05000000000000000000" pitchFamily="2" charset="2"/>
              <a:buChar char="§"/>
            </a:pPr>
            <a:r>
              <a:rPr lang="en-US" sz="3200" dirty="0"/>
              <a:t>Foreign National Hire Process Reminder – Cynthia Mendoza</a:t>
            </a:r>
          </a:p>
          <a:p>
            <a:pPr>
              <a:buClr>
                <a:schemeClr val="accent3">
                  <a:lumMod val="75000"/>
                </a:schemeClr>
              </a:buClr>
              <a:buSzPct val="95000"/>
              <a:buFont typeface="Wingdings" panose="05000000000000000000" pitchFamily="2" charset="2"/>
              <a:buChar char="§"/>
            </a:pPr>
            <a:r>
              <a:rPr lang="en-US" sz="3200" dirty="0"/>
              <a:t>Upload Documents in </a:t>
            </a:r>
            <a:r>
              <a:rPr lang="en-US" sz="3200" dirty="0" err="1"/>
              <a:t>ePAF</a:t>
            </a:r>
            <a:r>
              <a:rPr lang="en-US" sz="3200" dirty="0"/>
              <a:t> Changes – Cynthia Mendoza</a:t>
            </a:r>
          </a:p>
          <a:p>
            <a:pPr>
              <a:buClr>
                <a:schemeClr val="accent3">
                  <a:lumMod val="75000"/>
                </a:schemeClr>
              </a:buClr>
              <a:buSzPct val="95000"/>
              <a:buFont typeface="Wingdings" panose="05000000000000000000" pitchFamily="2" charset="2"/>
              <a:buChar char="§"/>
            </a:pPr>
            <a:r>
              <a:rPr lang="en-US" sz="3200" dirty="0"/>
              <a:t>Termination File – Cynthia Mendoza</a:t>
            </a:r>
          </a:p>
          <a:p>
            <a:pPr>
              <a:buClr>
                <a:schemeClr val="accent3">
                  <a:lumMod val="75000"/>
                </a:schemeClr>
              </a:buClr>
              <a:buSzPct val="95000"/>
              <a:buFont typeface="Wingdings" panose="05000000000000000000" pitchFamily="2" charset="2"/>
              <a:buChar char="§"/>
            </a:pPr>
            <a:r>
              <a:rPr lang="en-US" sz="3200" dirty="0"/>
              <a:t>I-9 COVID Flexibility Update – Cynthia Mendoza</a:t>
            </a:r>
          </a:p>
          <a:p>
            <a:pPr>
              <a:buClr>
                <a:schemeClr val="accent3">
                  <a:lumMod val="75000"/>
                </a:schemeClr>
              </a:buClr>
              <a:buSzPct val="95000"/>
              <a:buFont typeface="Wingdings" panose="05000000000000000000" pitchFamily="2" charset="2"/>
              <a:buChar char="§"/>
            </a:pPr>
            <a:r>
              <a:rPr lang="en-US" sz="3200" dirty="0"/>
              <a:t>Upcoming Changes for E-Verify – Cynthia Mendoza</a:t>
            </a:r>
            <a:endParaRPr lang="en-US" altLang="en-US" sz="3200" dirty="0"/>
          </a:p>
          <a:p>
            <a:pPr>
              <a:buClr>
                <a:schemeClr val="accent3">
                  <a:lumMod val="75000"/>
                </a:schemeClr>
              </a:buClr>
              <a:buFont typeface="Wingdings" panose="05000000000000000000" pitchFamily="2" charset="2"/>
              <a:buChar char="§"/>
              <a:defRPr/>
            </a:pPr>
            <a:r>
              <a:rPr lang="en-US" sz="3200" dirty="0"/>
              <a:t>Benefits Open Enrollment – Shannon Edwards</a:t>
            </a:r>
          </a:p>
          <a:p>
            <a:pPr>
              <a:buClr>
                <a:schemeClr val="accent3">
                  <a:lumMod val="75000"/>
                </a:schemeClr>
              </a:buClr>
              <a:buFont typeface="Wingdings" panose="05000000000000000000" pitchFamily="2" charset="2"/>
              <a:buChar char="§"/>
              <a:defRPr/>
            </a:pPr>
            <a:r>
              <a:rPr lang="en-US" sz="3200" dirty="0"/>
              <a:t>December Leave </a:t>
            </a:r>
            <a:r>
              <a:rPr lang="en-US" sz="3200" dirty="0" err="1"/>
              <a:t>Cashout</a:t>
            </a:r>
            <a:r>
              <a:rPr lang="en-US" sz="3200" dirty="0"/>
              <a:t> – Shannon Edwards</a:t>
            </a:r>
          </a:p>
          <a:p>
            <a:pPr>
              <a:buClr>
                <a:schemeClr val="accent3">
                  <a:lumMod val="75000"/>
                </a:schemeClr>
              </a:buClr>
              <a:buFont typeface="Wingdings" panose="05000000000000000000" pitchFamily="2" charset="2"/>
              <a:buChar char="§"/>
              <a:defRPr/>
            </a:pPr>
            <a:r>
              <a:rPr lang="en-US" sz="3200" dirty="0"/>
              <a:t>403(b) Voluntary Deductions – Shannon Edwards</a:t>
            </a:r>
          </a:p>
          <a:p>
            <a:pPr>
              <a:buClr>
                <a:schemeClr val="accent3">
                  <a:lumMod val="75000"/>
                </a:schemeClr>
              </a:buClr>
              <a:buFont typeface="Wingdings" panose="05000000000000000000" pitchFamily="2" charset="2"/>
              <a:buChar char="§"/>
              <a:defRPr/>
            </a:pPr>
            <a:r>
              <a:rPr lang="en-US" altLang="en-US" sz="32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Termination File </a:t>
            </a:r>
          </a:p>
        </p:txBody>
      </p:sp>
      <p:sp>
        <p:nvSpPr>
          <p:cNvPr id="3" name="Content Placeholder 2"/>
          <p:cNvSpPr>
            <a:spLocks noGrp="1"/>
          </p:cNvSpPr>
          <p:nvPr>
            <p:ph idx="1"/>
          </p:nvPr>
        </p:nvSpPr>
        <p:spPr>
          <a:xfrm>
            <a:off x="838200" y="1825626"/>
            <a:ext cx="9628991" cy="4231046"/>
          </a:xfrm>
        </p:spPr>
        <p:txBody>
          <a:bodyPr>
            <a:normAutofit/>
          </a:bodyPr>
          <a:lstStyle/>
          <a:p>
            <a:pPr>
              <a:buClr>
                <a:srgbClr val="A5A5A5">
                  <a:lumMod val="75000"/>
                </a:srgbClr>
              </a:buClr>
              <a:buSzPct val="95000"/>
              <a:buFont typeface="Wingdings" panose="05000000000000000000" pitchFamily="2" charset="2"/>
              <a:buChar char="§"/>
            </a:pPr>
            <a:r>
              <a:rPr lang="en-US" dirty="0">
                <a:solidFill>
                  <a:prstClr val="black"/>
                </a:solidFill>
              </a:rPr>
              <a:t>Currently, there are about 2400 employment records that have not received a payment in 6 months or more</a:t>
            </a:r>
          </a:p>
          <a:p>
            <a:pPr>
              <a:buClr>
                <a:srgbClr val="A5A5A5">
                  <a:lumMod val="75000"/>
                </a:srgbClr>
              </a:buClr>
              <a:buSzPct val="95000"/>
              <a:buFont typeface="Wingdings" panose="05000000000000000000" pitchFamily="2" charset="2"/>
              <a:buChar char="§"/>
            </a:pPr>
            <a:r>
              <a:rPr lang="en-US" dirty="0">
                <a:solidFill>
                  <a:prstClr val="black"/>
                </a:solidFill>
              </a:rPr>
              <a:t>A termination file is now open through </a:t>
            </a:r>
            <a:r>
              <a:rPr lang="en-US" b="1" dirty="0">
                <a:solidFill>
                  <a:prstClr val="black"/>
                </a:solidFill>
              </a:rPr>
              <a:t>November 20, 2020</a:t>
            </a:r>
            <a:endParaRPr lang="en-US" dirty="0">
              <a:solidFill>
                <a:prstClr val="black"/>
              </a:solidFill>
            </a:endParaRPr>
          </a:p>
          <a:p>
            <a:pPr>
              <a:buClr>
                <a:srgbClr val="A5A5A5">
                  <a:lumMod val="75000"/>
                </a:srgbClr>
              </a:buClr>
              <a:buSzPct val="95000"/>
              <a:buFont typeface="Wingdings" panose="05000000000000000000" pitchFamily="2" charset="2"/>
              <a:buChar char="§"/>
            </a:pPr>
            <a:r>
              <a:rPr lang="en-US" dirty="0">
                <a:solidFill>
                  <a:prstClr val="black"/>
                </a:solidFill>
              </a:rPr>
              <a:t>Effective date in Job Data: November 27, 2020</a:t>
            </a:r>
          </a:p>
          <a:p>
            <a:pPr>
              <a:buClr>
                <a:srgbClr val="A5A5A5">
                  <a:lumMod val="75000"/>
                </a:srgbClr>
              </a:buClr>
              <a:buSzPct val="95000"/>
              <a:buFont typeface="Wingdings" panose="05000000000000000000" pitchFamily="2" charset="2"/>
              <a:buChar char="§"/>
            </a:pPr>
            <a:r>
              <a:rPr lang="en-US" dirty="0">
                <a:solidFill>
                  <a:prstClr val="black"/>
                </a:solidFill>
              </a:rPr>
              <a:t>Why do we do a termination file?</a:t>
            </a:r>
          </a:p>
          <a:p>
            <a:pPr lvl="1">
              <a:buClr>
                <a:srgbClr val="A5A5A5">
                  <a:lumMod val="75000"/>
                </a:srgbClr>
              </a:buClr>
              <a:buSzPct val="95000"/>
              <a:buFont typeface="Wingdings" panose="05000000000000000000" pitchFamily="2" charset="2"/>
              <a:buChar char="§"/>
            </a:pPr>
            <a:r>
              <a:rPr lang="en-US" dirty="0">
                <a:solidFill>
                  <a:prstClr val="black"/>
                </a:solidFill>
              </a:rPr>
              <a:t>Help mitigate unnecessary risks</a:t>
            </a:r>
          </a:p>
          <a:p>
            <a:pPr lvl="1">
              <a:buClr>
                <a:srgbClr val="A5A5A5">
                  <a:lumMod val="75000"/>
                </a:srgbClr>
              </a:buClr>
              <a:buSzPct val="95000"/>
              <a:buFont typeface="Wingdings" panose="05000000000000000000" pitchFamily="2" charset="2"/>
              <a:buChar char="§"/>
            </a:pPr>
            <a:r>
              <a:rPr lang="en-US" dirty="0">
                <a:solidFill>
                  <a:prstClr val="black"/>
                </a:solidFill>
              </a:rPr>
              <a:t>Have an accurate count of our employment population</a:t>
            </a:r>
          </a:p>
          <a:p>
            <a:pPr lvl="1">
              <a:buClr>
                <a:srgbClr val="A5A5A5">
                  <a:lumMod val="75000"/>
                </a:srgbClr>
              </a:buClr>
              <a:buSzPct val="95000"/>
              <a:buFont typeface="Wingdings" panose="05000000000000000000" pitchFamily="2" charset="2"/>
              <a:buChar char="§"/>
            </a:pPr>
            <a:r>
              <a:rPr lang="en-US" dirty="0">
                <a:solidFill>
                  <a:prstClr val="black"/>
                </a:solidFill>
              </a:rPr>
              <a:t>Assist departments in making good decisions for unit/college</a:t>
            </a:r>
          </a:p>
          <a:p>
            <a:pPr marL="457200" lvl="1" indent="0">
              <a:buClr>
                <a:schemeClr val="accent3">
                  <a:lumMod val="75000"/>
                </a:schemeClr>
              </a:buClr>
              <a:buSzPct val="95000"/>
              <a:buNone/>
            </a:pPr>
            <a:endParaRPr lang="en-US" dirty="0">
              <a:latin typeface="Tw Cen MT" panose="020B0602020104020603" pitchFamily="34" charset="0"/>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251065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Termination File</a:t>
            </a:r>
          </a:p>
        </p:txBody>
      </p:sp>
      <p:sp>
        <p:nvSpPr>
          <p:cNvPr id="3" name="Content Placeholder 2"/>
          <p:cNvSpPr>
            <a:spLocks noGrp="1"/>
          </p:cNvSpPr>
          <p:nvPr>
            <p:ph idx="1"/>
          </p:nvPr>
        </p:nvSpPr>
        <p:spPr>
          <a:xfrm>
            <a:off x="838200" y="1825626"/>
            <a:ext cx="9628991" cy="4231046"/>
          </a:xfrm>
        </p:spPr>
        <p:txBody>
          <a:bodyPr>
            <a:normAutofit/>
          </a:bodyPr>
          <a:lstStyle/>
          <a:p>
            <a:pPr>
              <a:buClr>
                <a:srgbClr val="A5A5A5">
                  <a:lumMod val="75000"/>
                </a:srgbClr>
              </a:buClr>
              <a:buSzPct val="95000"/>
              <a:buFont typeface="Wingdings" panose="05000000000000000000" pitchFamily="2" charset="2"/>
              <a:buChar char="§"/>
            </a:pPr>
            <a:r>
              <a:rPr lang="en-US" dirty="0">
                <a:solidFill>
                  <a:prstClr val="black"/>
                </a:solidFill>
              </a:rPr>
              <a:t>Departmental HR professionals will need to review the termination file and “</a:t>
            </a:r>
            <a:r>
              <a:rPr lang="en-US" b="1" dirty="0">
                <a:solidFill>
                  <a:schemeClr val="accent2"/>
                </a:solidFill>
              </a:rPr>
              <a:t>uncheck</a:t>
            </a:r>
            <a:r>
              <a:rPr lang="en-US" dirty="0">
                <a:solidFill>
                  <a:prstClr val="black"/>
                </a:solidFill>
              </a:rPr>
              <a:t>” those individuals who should remain active in the system</a:t>
            </a:r>
          </a:p>
          <a:p>
            <a:pPr lvl="1">
              <a:buClr>
                <a:srgbClr val="A5A5A5">
                  <a:lumMod val="75000"/>
                </a:srgbClr>
              </a:buClr>
              <a:buSzPct val="95000"/>
              <a:buFont typeface="Wingdings" panose="05000000000000000000" pitchFamily="2" charset="2"/>
              <a:buChar char="§"/>
            </a:pPr>
            <a:r>
              <a:rPr lang="en-US" dirty="0">
                <a:solidFill>
                  <a:prstClr val="black"/>
                </a:solidFill>
              </a:rPr>
              <a:t>As we review the file, we may contact you for justification for requesting to leave certain employees active</a:t>
            </a:r>
          </a:p>
          <a:p>
            <a:pPr>
              <a:buClr>
                <a:srgbClr val="A5A5A5">
                  <a:lumMod val="75000"/>
                </a:srgbClr>
              </a:buClr>
              <a:buSzPct val="95000"/>
              <a:buFont typeface="Wingdings" panose="05000000000000000000" pitchFamily="2" charset="2"/>
              <a:buChar char="§"/>
            </a:pPr>
            <a:r>
              <a:rPr lang="en-US" dirty="0">
                <a:solidFill>
                  <a:prstClr val="black"/>
                </a:solidFill>
              </a:rPr>
              <a:t>The file may contain records of all the salary plans. For example, OPSN, FWS, STAS, OF12, etc.</a:t>
            </a:r>
          </a:p>
          <a:p>
            <a:pPr marL="457200" lvl="1" indent="0">
              <a:buClr>
                <a:srgbClr val="A5A5A5">
                  <a:lumMod val="75000"/>
                </a:srgbClr>
              </a:buClr>
              <a:buSzPct val="95000"/>
              <a:buNone/>
            </a:pPr>
            <a:r>
              <a:rPr lang="en-US" dirty="0">
                <a:solidFill>
                  <a:prstClr val="black"/>
                </a:solidFill>
              </a:rPr>
              <a:t>* This is not an all-inclusive list</a:t>
            </a:r>
          </a:p>
          <a:p>
            <a:pPr marL="0" indent="0">
              <a:buClr>
                <a:srgbClr val="A5A5A5">
                  <a:lumMod val="75000"/>
                </a:srgbClr>
              </a:buClr>
              <a:buSzPct val="95000"/>
              <a:buNone/>
            </a:pPr>
            <a:endParaRPr lang="en-US" dirty="0">
              <a:solidFill>
                <a:prstClr val="black"/>
              </a:solidFill>
              <a:latin typeface="Tw Cen MT" panose="020B0602020104020603" pitchFamily="34" charset="0"/>
            </a:endParaRPr>
          </a:p>
          <a:p>
            <a:pPr marL="457200" lvl="1" indent="0">
              <a:buClr>
                <a:srgbClr val="A5A5A5">
                  <a:lumMod val="75000"/>
                </a:srgbClr>
              </a:buClr>
              <a:buSzPct val="95000"/>
              <a:buNone/>
            </a:pPr>
            <a:endParaRPr lang="en-US" dirty="0">
              <a:solidFill>
                <a:prstClr val="black"/>
              </a:solidFill>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959317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Termination File</a:t>
            </a:r>
          </a:p>
        </p:txBody>
      </p:sp>
      <p:sp>
        <p:nvSpPr>
          <p:cNvPr id="3" name="Content Placeholder 2"/>
          <p:cNvSpPr>
            <a:spLocks noGrp="1"/>
          </p:cNvSpPr>
          <p:nvPr>
            <p:ph idx="1"/>
          </p:nvPr>
        </p:nvSpPr>
        <p:spPr>
          <a:xfrm>
            <a:off x="838200" y="1825626"/>
            <a:ext cx="9628991" cy="4231046"/>
          </a:xfrm>
        </p:spPr>
        <p:txBody>
          <a:bodyPr>
            <a:normAutofit/>
          </a:bodyPr>
          <a:lstStyle/>
          <a:p>
            <a:pPr marL="0" indent="0">
              <a:buClr>
                <a:srgbClr val="A5A5A5">
                  <a:lumMod val="75000"/>
                </a:srgbClr>
              </a:buClr>
              <a:buSzPct val="95000"/>
              <a:buNone/>
            </a:pPr>
            <a:r>
              <a:rPr lang="en-US" dirty="0">
                <a:solidFill>
                  <a:prstClr val="black"/>
                </a:solidFill>
              </a:rPr>
              <a:t>The termination file is located:</a:t>
            </a:r>
          </a:p>
          <a:p>
            <a:pPr>
              <a:buClr>
                <a:srgbClr val="A5A5A5">
                  <a:lumMod val="75000"/>
                </a:srgbClr>
              </a:buClr>
              <a:buSzPct val="95000"/>
              <a:buFont typeface="Wingdings" panose="05000000000000000000" pitchFamily="2" charset="2"/>
              <a:buChar char="§"/>
            </a:pPr>
            <a:r>
              <a:rPr lang="en-US" dirty="0">
                <a:solidFill>
                  <a:prstClr val="black"/>
                </a:solidFill>
              </a:rPr>
              <a:t>Main Menu </a:t>
            </a:r>
            <a:r>
              <a:rPr lang="en-US" b="1" dirty="0">
                <a:solidFill>
                  <a:schemeClr val="accent2"/>
                </a:solidFill>
              </a:rPr>
              <a:t>&gt;</a:t>
            </a:r>
            <a:r>
              <a:rPr lang="en-US" dirty="0">
                <a:solidFill>
                  <a:prstClr val="black"/>
                </a:solidFill>
              </a:rPr>
              <a:t> Human Resources </a:t>
            </a:r>
            <a:r>
              <a:rPr lang="en-US" b="1" dirty="0">
                <a:solidFill>
                  <a:schemeClr val="accent2"/>
                </a:solidFill>
              </a:rPr>
              <a:t>&gt;</a:t>
            </a:r>
            <a:r>
              <a:rPr lang="en-US" dirty="0">
                <a:solidFill>
                  <a:prstClr val="black"/>
                </a:solidFill>
              </a:rPr>
              <a:t> Workforce Administration </a:t>
            </a:r>
            <a:r>
              <a:rPr lang="en-US" b="1" dirty="0">
                <a:solidFill>
                  <a:schemeClr val="accent2"/>
                </a:solidFill>
              </a:rPr>
              <a:t>&gt; </a:t>
            </a:r>
            <a:r>
              <a:rPr lang="en-US" dirty="0">
                <a:solidFill>
                  <a:prstClr val="black"/>
                </a:solidFill>
              </a:rPr>
              <a:t>Job Information </a:t>
            </a:r>
            <a:r>
              <a:rPr lang="en-US" b="1" dirty="0">
                <a:solidFill>
                  <a:schemeClr val="accent2"/>
                </a:solidFill>
              </a:rPr>
              <a:t>&gt;</a:t>
            </a:r>
            <a:r>
              <a:rPr lang="en-US" dirty="0">
                <a:solidFill>
                  <a:prstClr val="black"/>
                </a:solidFill>
              </a:rPr>
              <a:t> UF Appointment Review</a:t>
            </a:r>
          </a:p>
          <a:p>
            <a:pPr lvl="1">
              <a:buClr>
                <a:srgbClr val="A5A5A5">
                  <a:lumMod val="75000"/>
                </a:srgbClr>
              </a:buClr>
              <a:buSzPct val="95000"/>
              <a:buFont typeface="Wingdings" panose="05000000000000000000" pitchFamily="2" charset="2"/>
              <a:buChar char="§"/>
            </a:pPr>
            <a:r>
              <a:rPr lang="en-US" dirty="0">
                <a:solidFill>
                  <a:prstClr val="black"/>
                </a:solidFill>
              </a:rPr>
              <a:t>Enter the Year: </a:t>
            </a:r>
            <a:r>
              <a:rPr lang="en-US" b="1" dirty="0">
                <a:solidFill>
                  <a:prstClr val="black"/>
                </a:solidFill>
              </a:rPr>
              <a:t>2020</a:t>
            </a:r>
          </a:p>
          <a:p>
            <a:pPr lvl="1">
              <a:buClr>
                <a:srgbClr val="A5A5A5">
                  <a:lumMod val="75000"/>
                </a:srgbClr>
              </a:buClr>
              <a:buSzPct val="95000"/>
              <a:buFont typeface="Wingdings" panose="05000000000000000000" pitchFamily="2" charset="2"/>
              <a:buChar char="§"/>
            </a:pPr>
            <a:r>
              <a:rPr lang="en-US" dirty="0">
                <a:solidFill>
                  <a:prstClr val="black"/>
                </a:solidFill>
              </a:rPr>
              <a:t>Enter your unit’s </a:t>
            </a:r>
            <a:r>
              <a:rPr lang="en-US" b="1" dirty="0">
                <a:solidFill>
                  <a:prstClr val="black"/>
                </a:solidFill>
              </a:rPr>
              <a:t>Department ID</a:t>
            </a:r>
          </a:p>
          <a:p>
            <a:pPr lvl="1">
              <a:buClr>
                <a:srgbClr val="A5A5A5">
                  <a:lumMod val="75000"/>
                </a:srgbClr>
              </a:buClr>
              <a:buSzPct val="95000"/>
              <a:buFont typeface="Wingdings" panose="05000000000000000000" pitchFamily="2" charset="2"/>
              <a:buChar char="§"/>
            </a:pPr>
            <a:r>
              <a:rPr lang="en-US" dirty="0">
                <a:solidFill>
                  <a:prstClr val="black"/>
                </a:solidFill>
              </a:rPr>
              <a:t>Enter Termination Date: </a:t>
            </a:r>
            <a:r>
              <a:rPr lang="en-US" b="1" dirty="0">
                <a:solidFill>
                  <a:prstClr val="black"/>
                </a:solidFill>
              </a:rPr>
              <a:t>11/27/2020</a:t>
            </a:r>
          </a:p>
          <a:p>
            <a:pPr lvl="1">
              <a:buClr>
                <a:srgbClr val="A5A5A5">
                  <a:lumMod val="75000"/>
                </a:srgbClr>
              </a:buClr>
              <a:buSzPct val="95000"/>
              <a:buFont typeface="Wingdings" panose="05000000000000000000" pitchFamily="2" charset="2"/>
              <a:buChar char="§"/>
            </a:pPr>
            <a:endParaRPr lang="en-US" b="1" dirty="0">
              <a:solidFill>
                <a:prstClr val="black"/>
              </a:solidFill>
            </a:endParaRPr>
          </a:p>
          <a:p>
            <a:pPr marL="457200" lvl="1" indent="0">
              <a:buClr>
                <a:srgbClr val="A5A5A5">
                  <a:lumMod val="75000"/>
                </a:srgbClr>
              </a:buClr>
              <a:buSzPct val="95000"/>
              <a:buNone/>
            </a:pPr>
            <a:endParaRPr lang="en-US" dirty="0">
              <a:solidFill>
                <a:prstClr val="black"/>
              </a:solidFill>
            </a:endParaRPr>
          </a:p>
          <a:p>
            <a:pPr>
              <a:buClr>
                <a:srgbClr val="A5A5A5">
                  <a:lumMod val="75000"/>
                </a:srgbClr>
              </a:buClr>
              <a:buSzPct val="95000"/>
              <a:buFont typeface="Wingdings" panose="05000000000000000000" pitchFamily="2" charset="2"/>
              <a:buChar char="§"/>
            </a:pPr>
            <a:r>
              <a:rPr lang="en-US" dirty="0">
                <a:solidFill>
                  <a:prstClr val="black"/>
                </a:solidFill>
              </a:rPr>
              <a:t>Questions? </a:t>
            </a:r>
          </a:p>
          <a:p>
            <a:pPr lvl="1">
              <a:buClr>
                <a:srgbClr val="A5A5A5">
                  <a:lumMod val="75000"/>
                </a:srgbClr>
              </a:buClr>
              <a:buSzPct val="95000"/>
              <a:buFont typeface="Wingdings" panose="05000000000000000000" pitchFamily="2" charset="2"/>
              <a:buChar char="§"/>
            </a:pPr>
            <a:endParaRPr lang="en-US" dirty="0">
              <a:solidFill>
                <a:prstClr val="black"/>
              </a:solidFill>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608407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I-9 COVID Flexibility Update</a:t>
            </a:r>
          </a:p>
        </p:txBody>
      </p:sp>
      <p:sp>
        <p:nvSpPr>
          <p:cNvPr id="3" name="Content Placeholder 2"/>
          <p:cNvSpPr>
            <a:spLocks noGrp="1"/>
          </p:cNvSpPr>
          <p:nvPr>
            <p:ph idx="1"/>
          </p:nvPr>
        </p:nvSpPr>
        <p:spPr>
          <a:xfrm>
            <a:off x="838200" y="1825626"/>
            <a:ext cx="10134599" cy="4231046"/>
          </a:xfrm>
        </p:spPr>
        <p:txBody>
          <a:bodyPr>
            <a:normAutofit/>
          </a:bodyPr>
          <a:lstStyle/>
          <a:p>
            <a:pPr>
              <a:buClr>
                <a:schemeClr val="accent3">
                  <a:lumMod val="75000"/>
                </a:schemeClr>
              </a:buClr>
              <a:buSzPct val="95000"/>
              <a:buFont typeface="Wingdings" panose="05000000000000000000" pitchFamily="2" charset="2"/>
              <a:buChar char="§"/>
            </a:pPr>
            <a:r>
              <a:rPr lang="en-US" dirty="0"/>
              <a:t>In March 2020, the U.S. Department of Homeland Security (DHS) announced the flexibility to review I-9 supporting documents for COVID-19 reasons</a:t>
            </a:r>
          </a:p>
          <a:p>
            <a:pPr>
              <a:buClr>
                <a:schemeClr val="accent3">
                  <a:lumMod val="75000"/>
                </a:schemeClr>
              </a:buClr>
              <a:buSzPct val="95000"/>
              <a:buFont typeface="Wingdings" panose="05000000000000000000" pitchFamily="2" charset="2"/>
              <a:buChar char="§"/>
            </a:pPr>
            <a:r>
              <a:rPr lang="en-US" dirty="0"/>
              <a:t>It is possible that this flexibility ends on </a:t>
            </a:r>
            <a:r>
              <a:rPr lang="en-US" b="1" dirty="0"/>
              <a:t>November 19, 2020 </a:t>
            </a:r>
          </a:p>
          <a:p>
            <a:pPr lvl="1">
              <a:buClr>
                <a:schemeClr val="accent3">
                  <a:lumMod val="75000"/>
                </a:schemeClr>
              </a:buClr>
              <a:buSzPct val="95000"/>
              <a:buFont typeface="Wingdings" panose="05000000000000000000" pitchFamily="2" charset="2"/>
              <a:buChar char="§"/>
            </a:pPr>
            <a:r>
              <a:rPr lang="en-US" dirty="0"/>
              <a:t>Begin planning on an in-person process to verify those individuals who were reviewed remotely</a:t>
            </a:r>
          </a:p>
          <a:p>
            <a:pPr lvl="1">
              <a:buClr>
                <a:schemeClr val="accent3">
                  <a:lumMod val="75000"/>
                </a:schemeClr>
              </a:buClr>
              <a:buSzPct val="95000"/>
              <a:buFont typeface="Wingdings" panose="05000000000000000000" pitchFamily="2" charset="2"/>
              <a:buChar char="§"/>
            </a:pPr>
            <a:r>
              <a:rPr lang="en-US" dirty="0"/>
              <a:t>A remote representative continues to be a viable option for those individuals working remotely </a:t>
            </a:r>
          </a:p>
          <a:p>
            <a:pPr lvl="1">
              <a:buClr>
                <a:schemeClr val="accent3">
                  <a:lumMod val="75000"/>
                </a:schemeClr>
              </a:buClr>
              <a:buSzPct val="95000"/>
              <a:buFont typeface="Wingdings" panose="05000000000000000000" pitchFamily="2" charset="2"/>
              <a:buChar char="§"/>
            </a:pPr>
            <a:r>
              <a:rPr lang="en-US" dirty="0"/>
              <a:t>We will keep you up-to-date on the latest developments</a:t>
            </a: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endParaRPr lang="en-US" sz="2800"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541078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E-Verify and Tentative </a:t>
            </a:r>
            <a:r>
              <a:rPr lang="en-US" sz="4300" dirty="0" err="1">
                <a:solidFill>
                  <a:srgbClr val="FF6600"/>
                </a:solidFill>
              </a:rPr>
              <a:t>NonConfirmations</a:t>
            </a:r>
            <a:r>
              <a:rPr lang="en-US" sz="4300" dirty="0">
                <a:solidFill>
                  <a:srgbClr val="FF6600"/>
                </a:solidFill>
              </a:rPr>
              <a:t> (TNC)</a:t>
            </a:r>
          </a:p>
        </p:txBody>
      </p:sp>
      <p:sp>
        <p:nvSpPr>
          <p:cNvPr id="3" name="Content Placeholder 2"/>
          <p:cNvSpPr>
            <a:spLocks noGrp="1"/>
          </p:cNvSpPr>
          <p:nvPr>
            <p:ph idx="1"/>
          </p:nvPr>
        </p:nvSpPr>
        <p:spPr>
          <a:xfrm>
            <a:off x="838200" y="1825625"/>
            <a:ext cx="10960290" cy="4740545"/>
          </a:xfrm>
        </p:spPr>
        <p:txBody>
          <a:bodyPr>
            <a:normAutofit/>
          </a:bodyPr>
          <a:lstStyle/>
          <a:p>
            <a:pPr>
              <a:buClr>
                <a:schemeClr val="accent3">
                  <a:lumMod val="75000"/>
                </a:schemeClr>
              </a:buClr>
              <a:buSzPct val="95000"/>
              <a:buFont typeface="Wingdings" panose="05000000000000000000" pitchFamily="2" charset="2"/>
              <a:buChar char="§"/>
            </a:pPr>
            <a:r>
              <a:rPr lang="en-US" dirty="0"/>
              <a:t>E-Verify</a:t>
            </a:r>
          </a:p>
          <a:p>
            <a:pPr lvl="1">
              <a:buClr>
                <a:schemeClr val="accent3">
                  <a:lumMod val="75000"/>
                </a:schemeClr>
              </a:buClr>
              <a:buSzPct val="95000"/>
              <a:buFont typeface="Wingdings" panose="05000000000000000000" pitchFamily="2" charset="2"/>
              <a:buChar char="§"/>
            </a:pPr>
            <a:r>
              <a:rPr lang="en-US" dirty="0"/>
              <a:t>E-Verify is the electronic process that verifies an employee’s eligibility to work in the U.S.</a:t>
            </a:r>
          </a:p>
          <a:p>
            <a:pPr lvl="1">
              <a:buClr>
                <a:schemeClr val="accent3">
                  <a:lumMod val="75000"/>
                </a:schemeClr>
              </a:buClr>
              <a:buSzPct val="95000"/>
              <a:buFont typeface="Wingdings" panose="05000000000000000000" pitchFamily="2" charset="2"/>
              <a:buChar char="§"/>
            </a:pPr>
            <a:r>
              <a:rPr lang="en-US" dirty="0"/>
              <a:t>UF participates in E-Verify to maintain our federal contractor status</a:t>
            </a:r>
          </a:p>
          <a:p>
            <a:pPr lvl="2">
              <a:buClr>
                <a:schemeClr val="accent3">
                  <a:lumMod val="75000"/>
                </a:schemeClr>
              </a:buClr>
              <a:buSzPct val="95000"/>
              <a:buFont typeface="Wingdings" panose="05000000000000000000" pitchFamily="2" charset="2"/>
              <a:buChar char="§"/>
            </a:pPr>
            <a:r>
              <a:rPr lang="en-US" dirty="0"/>
              <a:t>UF Policy is that all new employees participate!</a:t>
            </a:r>
          </a:p>
          <a:p>
            <a:pPr lvl="1">
              <a:buClr>
                <a:schemeClr val="accent3">
                  <a:lumMod val="75000"/>
                </a:schemeClr>
              </a:buClr>
              <a:buSzPct val="95000"/>
              <a:buFont typeface="Wingdings" panose="05000000000000000000" pitchFamily="2" charset="2"/>
              <a:buChar char="§"/>
            </a:pPr>
            <a:r>
              <a:rPr lang="en-US" dirty="0"/>
              <a:t>Federal grants (NIH and NSF) awarded to UF departments are </a:t>
            </a:r>
            <a:r>
              <a:rPr lang="en-US"/>
              <a:t>audited on </a:t>
            </a:r>
            <a:r>
              <a:rPr lang="en-US" dirty="0"/>
              <a:t>E-Verify compliance regularly </a:t>
            </a:r>
          </a:p>
          <a:p>
            <a:pPr marL="457200" lvl="1" indent="0">
              <a:buClr>
                <a:schemeClr val="accent3">
                  <a:lumMod val="75000"/>
                </a:schemeClr>
              </a:buClr>
              <a:buSzPct val="95000"/>
              <a:buNone/>
            </a:pPr>
            <a:endParaRPr lang="en-US" dirty="0"/>
          </a:p>
          <a:p>
            <a:pPr>
              <a:buClr>
                <a:schemeClr val="accent3">
                  <a:lumMod val="75000"/>
                </a:schemeClr>
              </a:buClr>
              <a:buSzPct val="95000"/>
              <a:buFont typeface="Wingdings" panose="05000000000000000000" pitchFamily="2" charset="2"/>
              <a:buChar char="§"/>
            </a:pPr>
            <a:r>
              <a:rPr lang="en-US" dirty="0"/>
              <a:t>A “Tentative </a:t>
            </a:r>
            <a:r>
              <a:rPr lang="en-US" dirty="0" err="1"/>
              <a:t>Nonconfirmation</a:t>
            </a:r>
            <a:r>
              <a:rPr lang="en-US" dirty="0"/>
              <a:t>” means the information entered by UF in    E-Verify from a new employee’s Form I-9 does not match records available to the Department of Homeland Security (DHS) and the Social Security Administration (SSA)</a:t>
            </a:r>
          </a:p>
          <a:p>
            <a:pPr marL="0" indent="0">
              <a:buClr>
                <a:schemeClr val="accent3">
                  <a:lumMod val="75000"/>
                </a:schemeClr>
              </a:buClr>
              <a:buSzPct val="95000"/>
              <a:buNone/>
            </a:pPr>
            <a:endParaRPr lang="en-US"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endParaRPr lang="en-US" sz="2800"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731437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TNCs: Immediate Action Needed</a:t>
            </a:r>
          </a:p>
        </p:txBody>
      </p:sp>
      <p:sp>
        <p:nvSpPr>
          <p:cNvPr id="3" name="Content Placeholder 2"/>
          <p:cNvSpPr>
            <a:spLocks noGrp="1"/>
          </p:cNvSpPr>
          <p:nvPr>
            <p:ph idx="1"/>
          </p:nvPr>
        </p:nvSpPr>
        <p:spPr>
          <a:xfrm>
            <a:off x="838200" y="1825625"/>
            <a:ext cx="9552039" cy="4740545"/>
          </a:xfrm>
        </p:spPr>
        <p:txBody>
          <a:bodyPr>
            <a:normAutofit/>
          </a:bodyPr>
          <a:lstStyle/>
          <a:p>
            <a:pPr>
              <a:buClr>
                <a:schemeClr val="accent3">
                  <a:lumMod val="75000"/>
                </a:schemeClr>
              </a:buClr>
              <a:buSzPct val="95000"/>
              <a:buFont typeface="Wingdings" panose="05000000000000000000" pitchFamily="2" charset="2"/>
              <a:buChar char="§"/>
            </a:pPr>
            <a:r>
              <a:rPr lang="en-US" dirty="0"/>
              <a:t>Tentative </a:t>
            </a:r>
            <a:r>
              <a:rPr lang="en-US" dirty="0" err="1"/>
              <a:t>nonconfirmations</a:t>
            </a:r>
            <a:r>
              <a:rPr lang="en-US" dirty="0"/>
              <a:t> (TNC) occur regardless of the immigration status of a new employee and it is essential a corrective action is taken right away</a:t>
            </a:r>
          </a:p>
          <a:p>
            <a:pPr>
              <a:buClr>
                <a:schemeClr val="accent3">
                  <a:lumMod val="75000"/>
                </a:schemeClr>
              </a:buClr>
              <a:buSzPct val="95000"/>
              <a:buFont typeface="Wingdings" panose="05000000000000000000" pitchFamily="2" charset="2"/>
              <a:buChar char="§"/>
            </a:pPr>
            <a:r>
              <a:rPr lang="en-US" dirty="0"/>
              <a:t>As an employer, UF is required to notify the employee as soon as possible within 10 federal government working days </a:t>
            </a:r>
          </a:p>
          <a:p>
            <a:pPr lvl="1">
              <a:buClr>
                <a:schemeClr val="accent3">
                  <a:lumMod val="75000"/>
                </a:schemeClr>
              </a:buClr>
              <a:buSzPct val="95000"/>
              <a:buFont typeface="Wingdings" panose="05000000000000000000" pitchFamily="2" charset="2"/>
              <a:buChar char="§"/>
            </a:pPr>
            <a:r>
              <a:rPr lang="en-US" dirty="0"/>
              <a:t>Currently, EOR handles these notifications and works with the new employee and the department to resolve these issues</a:t>
            </a:r>
          </a:p>
          <a:p>
            <a:pPr marL="457200" lvl="1" indent="0">
              <a:buClr>
                <a:schemeClr val="accent3">
                  <a:lumMod val="75000"/>
                </a:schemeClr>
              </a:buClr>
              <a:buSzPct val="95000"/>
              <a:buNone/>
            </a:pPr>
            <a:endParaRPr lang="en-US"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endParaRPr lang="en-US" sz="2800"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987043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TNCs: The Process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7" name="Picture 6">
            <a:extLst>
              <a:ext uri="{FF2B5EF4-FFF2-40B4-BE49-F238E27FC236}">
                <a16:creationId xmlns:a16="http://schemas.microsoft.com/office/drawing/2014/main" id="{F09AC247-6FEC-4D7F-8983-00617D35D646}"/>
              </a:ext>
            </a:extLst>
          </p:cNvPr>
          <p:cNvPicPr>
            <a:picLocks noChangeAspect="1"/>
          </p:cNvPicPr>
          <p:nvPr/>
        </p:nvPicPr>
        <p:blipFill rotWithShape="1">
          <a:blip r:embed="rId4"/>
          <a:srcRect l="4544"/>
          <a:stretch/>
        </p:blipFill>
        <p:spPr>
          <a:xfrm>
            <a:off x="244218" y="2049182"/>
            <a:ext cx="11599327" cy="3465601"/>
          </a:xfrm>
          <a:prstGeom prst="rect">
            <a:avLst/>
          </a:prstGeom>
        </p:spPr>
      </p:pic>
      <p:pic>
        <p:nvPicPr>
          <p:cNvPr id="11" name="Graphic 10" descr="Warning">
            <a:extLst>
              <a:ext uri="{FF2B5EF4-FFF2-40B4-BE49-F238E27FC236}">
                <a16:creationId xmlns:a16="http://schemas.microsoft.com/office/drawing/2014/main" id="{442303F3-D1A0-4C3A-9700-A6AC5673ED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32113" y="2027147"/>
            <a:ext cx="914400" cy="914400"/>
          </a:xfrm>
          <a:prstGeom prst="rect">
            <a:avLst/>
          </a:prstGeom>
        </p:spPr>
      </p:pic>
      <p:sp>
        <p:nvSpPr>
          <p:cNvPr id="12" name="Rectangle 11">
            <a:extLst>
              <a:ext uri="{FF2B5EF4-FFF2-40B4-BE49-F238E27FC236}">
                <a16:creationId xmlns:a16="http://schemas.microsoft.com/office/drawing/2014/main" id="{B0A02892-AB78-4DB7-A260-E53360F12FD7}"/>
              </a:ext>
            </a:extLst>
          </p:cNvPr>
          <p:cNvSpPr/>
          <p:nvPr/>
        </p:nvSpPr>
        <p:spPr>
          <a:xfrm>
            <a:off x="2772697" y="2256503"/>
            <a:ext cx="3487993" cy="5014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35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TNCs: The Change</a:t>
            </a:r>
          </a:p>
        </p:txBody>
      </p:sp>
      <p:sp>
        <p:nvSpPr>
          <p:cNvPr id="3" name="Content Placeholder 2"/>
          <p:cNvSpPr>
            <a:spLocks noGrp="1"/>
          </p:cNvSpPr>
          <p:nvPr>
            <p:ph idx="1"/>
          </p:nvPr>
        </p:nvSpPr>
        <p:spPr>
          <a:xfrm>
            <a:off x="838200" y="1825625"/>
            <a:ext cx="10960290" cy="4740545"/>
          </a:xfrm>
        </p:spPr>
        <p:txBody>
          <a:bodyPr>
            <a:normAutofit/>
          </a:bodyPr>
          <a:lstStyle/>
          <a:p>
            <a:pPr>
              <a:buClr>
                <a:schemeClr val="accent3">
                  <a:lumMod val="75000"/>
                </a:schemeClr>
              </a:buClr>
              <a:buSzPct val="95000"/>
              <a:buFont typeface="Wingdings" panose="05000000000000000000" pitchFamily="2" charset="2"/>
              <a:buChar char="§"/>
            </a:pPr>
            <a:r>
              <a:rPr lang="en-US" dirty="0"/>
              <a:t>Starting November 5, 2020, E-Verify will begin notifying employers not in compliance with this legal requirement</a:t>
            </a:r>
          </a:p>
          <a:p>
            <a:pPr>
              <a:buClr>
                <a:schemeClr val="accent3">
                  <a:lumMod val="75000"/>
                </a:schemeClr>
              </a:buClr>
              <a:buSzPct val="95000"/>
              <a:buFont typeface="Wingdings" panose="05000000000000000000" pitchFamily="2" charset="2"/>
              <a:buChar char="§"/>
            </a:pPr>
            <a:r>
              <a:rPr lang="en-US" dirty="0"/>
              <a:t>This 10-day requirement is a step-up from the previous timeframe of “a reasonable amount of time” to contest a TNC</a:t>
            </a:r>
          </a:p>
          <a:p>
            <a:pPr>
              <a:buClr>
                <a:schemeClr val="accent3">
                  <a:lumMod val="75000"/>
                </a:schemeClr>
              </a:buClr>
              <a:buSzPct val="95000"/>
              <a:buFont typeface="Wingdings" panose="05000000000000000000" pitchFamily="2" charset="2"/>
              <a:buChar char="§"/>
            </a:pPr>
            <a:r>
              <a:rPr lang="en-US" dirty="0"/>
              <a:t>EOR is currently testing an electronic process to inform the employees while maintaining departments as part of the communication loop</a:t>
            </a:r>
          </a:p>
          <a:p>
            <a:pPr lvl="1">
              <a:buClr>
                <a:schemeClr val="accent3">
                  <a:lumMod val="75000"/>
                </a:schemeClr>
              </a:buClr>
              <a:buSzPct val="95000"/>
              <a:buFont typeface="Wingdings" panose="05000000000000000000" pitchFamily="2" charset="2"/>
              <a:buChar char="§"/>
            </a:pPr>
            <a:r>
              <a:rPr lang="en-US" dirty="0"/>
              <a:t>Previously, we met the employee in person</a:t>
            </a:r>
          </a:p>
          <a:p>
            <a:pPr>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endParaRPr lang="en-US" sz="2800"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7782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TNCs: Your Role</a:t>
            </a:r>
          </a:p>
        </p:txBody>
      </p:sp>
      <p:sp>
        <p:nvSpPr>
          <p:cNvPr id="3" name="Content Placeholder 2"/>
          <p:cNvSpPr>
            <a:spLocks noGrp="1"/>
          </p:cNvSpPr>
          <p:nvPr>
            <p:ph idx="1"/>
          </p:nvPr>
        </p:nvSpPr>
        <p:spPr>
          <a:xfrm>
            <a:off x="838200" y="1825625"/>
            <a:ext cx="10960290" cy="4740545"/>
          </a:xfrm>
        </p:spPr>
        <p:txBody>
          <a:bodyPr>
            <a:normAutofit/>
          </a:bodyPr>
          <a:lstStyle/>
          <a:p>
            <a:pPr>
              <a:buClr>
                <a:schemeClr val="accent3">
                  <a:lumMod val="75000"/>
                </a:schemeClr>
              </a:buClr>
              <a:buSzPct val="95000"/>
              <a:buFont typeface="Wingdings" panose="05000000000000000000" pitchFamily="2" charset="2"/>
              <a:buChar char="§"/>
            </a:pPr>
            <a:r>
              <a:rPr lang="en-US" dirty="0"/>
              <a:t>If you and a new employee receive a TNC notification, prompt the employee to respond as soon as possible</a:t>
            </a:r>
          </a:p>
          <a:p>
            <a:pPr lvl="1">
              <a:buClr>
                <a:schemeClr val="accent3">
                  <a:lumMod val="75000"/>
                </a:schemeClr>
              </a:buClr>
              <a:buSzPct val="95000"/>
              <a:buFont typeface="Wingdings" panose="05000000000000000000" pitchFamily="2" charset="2"/>
              <a:buChar char="§"/>
            </a:pPr>
            <a:r>
              <a:rPr lang="en-US" dirty="0"/>
              <a:t>Not responding within the 10-day window is considered choosing not to address the issue and </a:t>
            </a:r>
            <a:r>
              <a:rPr lang="en-US" b="1" u="sng" dirty="0"/>
              <a:t>will result in termination of employment </a:t>
            </a:r>
          </a:p>
          <a:p>
            <a:pPr>
              <a:buClr>
                <a:schemeClr val="accent3">
                  <a:lumMod val="75000"/>
                </a:schemeClr>
              </a:buClr>
              <a:buSzPct val="95000"/>
              <a:buFont typeface="Wingdings" panose="05000000000000000000" pitchFamily="2" charset="2"/>
              <a:buChar char="§"/>
            </a:pPr>
            <a:r>
              <a:rPr lang="en-US" dirty="0"/>
              <a:t>Remain calm so the employee can remain calm</a:t>
            </a:r>
          </a:p>
          <a:p>
            <a:pPr>
              <a:buClr>
                <a:schemeClr val="accent3">
                  <a:lumMod val="75000"/>
                </a:schemeClr>
              </a:buClr>
              <a:buSzPct val="95000"/>
              <a:buFont typeface="Wingdings" panose="05000000000000000000" pitchFamily="2" charset="2"/>
              <a:buChar char="§"/>
            </a:pPr>
            <a:r>
              <a:rPr lang="en-US" dirty="0"/>
              <a:t>Reassure the employee that usually these issues can be resolved quickly if action is taken right away</a:t>
            </a:r>
          </a:p>
          <a:p>
            <a:pPr>
              <a:buClr>
                <a:schemeClr val="accent3">
                  <a:lumMod val="75000"/>
                </a:schemeClr>
              </a:buClr>
              <a:buSzPct val="95000"/>
              <a:buFont typeface="Wingdings" panose="05000000000000000000" pitchFamily="2" charset="2"/>
              <a:buChar char="§"/>
            </a:pPr>
            <a:r>
              <a:rPr lang="en-US" dirty="0"/>
              <a:t>The employee will continue to work and get paid until a final response regarding an employee’s case is received</a:t>
            </a:r>
          </a:p>
          <a:p>
            <a:pPr>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endParaRPr lang="en-US" sz="2800"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694558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Help Prevent TNCs!</a:t>
            </a:r>
          </a:p>
        </p:txBody>
      </p:sp>
      <p:sp>
        <p:nvSpPr>
          <p:cNvPr id="3" name="Content Placeholder 2"/>
          <p:cNvSpPr>
            <a:spLocks noGrp="1"/>
          </p:cNvSpPr>
          <p:nvPr>
            <p:ph idx="1"/>
          </p:nvPr>
        </p:nvSpPr>
        <p:spPr>
          <a:xfrm>
            <a:off x="838200" y="1825625"/>
            <a:ext cx="10960290" cy="4740545"/>
          </a:xfrm>
        </p:spPr>
        <p:txBody>
          <a:bodyPr>
            <a:normAutofit/>
          </a:bodyPr>
          <a:lstStyle/>
          <a:p>
            <a:pPr>
              <a:buClr>
                <a:schemeClr val="accent3">
                  <a:lumMod val="75000"/>
                </a:schemeClr>
              </a:buClr>
              <a:buSzPct val="95000"/>
              <a:buFont typeface="Wingdings" panose="05000000000000000000" pitchFamily="2" charset="2"/>
              <a:buChar char="§"/>
            </a:pPr>
            <a:r>
              <a:rPr lang="en-US" dirty="0"/>
              <a:t>Enter the name of the employee as it appears on their supporting documentation (social security card, passport, driver’s license, etc.)</a:t>
            </a:r>
          </a:p>
          <a:p>
            <a:pPr>
              <a:buClr>
                <a:schemeClr val="accent3">
                  <a:lumMod val="75000"/>
                </a:schemeClr>
              </a:buClr>
              <a:buSzPct val="95000"/>
              <a:buFont typeface="Wingdings" panose="05000000000000000000" pitchFamily="2" charset="2"/>
              <a:buChar char="§"/>
            </a:pPr>
            <a:r>
              <a:rPr lang="en-US" dirty="0"/>
              <a:t>If the employee has two first names and/or two last names, include both</a:t>
            </a:r>
          </a:p>
          <a:p>
            <a:pPr>
              <a:buClr>
                <a:schemeClr val="accent3">
                  <a:lumMod val="75000"/>
                </a:schemeClr>
              </a:buClr>
              <a:buSzPct val="95000"/>
              <a:buFont typeface="Wingdings" panose="05000000000000000000" pitchFamily="2" charset="2"/>
              <a:buChar char="§"/>
            </a:pPr>
            <a:r>
              <a:rPr lang="en-US" dirty="0"/>
              <a:t>Include other last names used when applicable</a:t>
            </a:r>
          </a:p>
          <a:p>
            <a:pPr>
              <a:buClr>
                <a:schemeClr val="accent3">
                  <a:lumMod val="75000"/>
                </a:schemeClr>
              </a:buClr>
              <a:buSzPct val="95000"/>
              <a:buFont typeface="Wingdings" panose="05000000000000000000" pitchFamily="2" charset="2"/>
              <a:buChar char="§"/>
            </a:pPr>
            <a:r>
              <a:rPr lang="en-US" dirty="0"/>
              <a:t>Verify all documents used to support the Form I-9 are not expired</a:t>
            </a:r>
          </a:p>
          <a:p>
            <a:pPr>
              <a:buClr>
                <a:schemeClr val="accent3">
                  <a:lumMod val="75000"/>
                </a:schemeClr>
              </a:buClr>
              <a:buSzPct val="95000"/>
              <a:buFont typeface="Wingdings" panose="05000000000000000000" pitchFamily="2" charset="2"/>
              <a:buChar char="§"/>
            </a:pPr>
            <a:r>
              <a:rPr lang="en-US" dirty="0"/>
              <a:t>Verify the numbers entered for ss card, passport, I-94, EAD card, etc.</a:t>
            </a:r>
          </a:p>
          <a:p>
            <a:pPr>
              <a:buClr>
                <a:schemeClr val="accent3">
                  <a:lumMod val="75000"/>
                </a:schemeClr>
              </a:buClr>
              <a:buSzPct val="95000"/>
              <a:buFont typeface="Wingdings" panose="05000000000000000000" pitchFamily="2" charset="2"/>
              <a:buChar char="§"/>
            </a:pPr>
            <a:r>
              <a:rPr lang="en-US" dirty="0"/>
              <a:t>Verify the dates entered match the U.S. format of month/date/year</a:t>
            </a:r>
          </a:p>
          <a:p>
            <a:pPr>
              <a:buClr>
                <a:schemeClr val="accent3">
                  <a:lumMod val="75000"/>
                </a:schemeClr>
              </a:buClr>
              <a:buSzPct val="95000"/>
              <a:buFont typeface="Wingdings" panose="05000000000000000000" pitchFamily="2" charset="2"/>
              <a:buChar char="§"/>
            </a:pPr>
            <a:r>
              <a:rPr lang="en-US" dirty="0"/>
              <a:t>Verify the state for documents such as the driver’s license is selected correctly</a:t>
            </a:r>
          </a:p>
          <a:p>
            <a:pPr>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endParaRPr lang="en-US" sz="2800"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55922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1694329"/>
            <a:ext cx="10515600" cy="2733675"/>
          </a:xfrm>
        </p:spPr>
        <p:txBody>
          <a:bodyPr/>
          <a:lstStyle/>
          <a:p>
            <a:r>
              <a:rPr lang="en-US" dirty="0"/>
              <a:t>Training and Organizational Development</a:t>
            </a:r>
          </a:p>
        </p:txBody>
      </p:sp>
      <p:sp>
        <p:nvSpPr>
          <p:cNvPr id="3" name="Text Placeholder 2"/>
          <p:cNvSpPr>
            <a:spLocks noGrp="1"/>
          </p:cNvSpPr>
          <p:nvPr>
            <p:ph type="body" idx="1"/>
          </p:nvPr>
        </p:nvSpPr>
        <p:spPr>
          <a:xfrm>
            <a:off x="831850" y="3674378"/>
            <a:ext cx="10515600" cy="2562890"/>
          </a:xfrm>
        </p:spPr>
        <p:txBody>
          <a:bodyPr/>
          <a:lstStyle/>
          <a:p>
            <a:r>
              <a:rPr lang="en-US" altLang="en-US" sz="3200" dirty="0">
                <a:solidFill>
                  <a:schemeClr val="accent5">
                    <a:lumMod val="75000"/>
                  </a:schemeClr>
                </a:solidFill>
              </a:rPr>
              <a:t>GBAS Update</a:t>
            </a:r>
            <a:endParaRPr lang="en-US" altLang="en-US" sz="2000" dirty="0">
              <a:solidFill>
                <a:schemeClr val="accent5">
                  <a:lumMod val="75000"/>
                </a:schemeClr>
              </a:solidFill>
            </a:endParaRPr>
          </a:p>
          <a:p>
            <a:endParaRPr lang="en-US" dirty="0"/>
          </a:p>
        </p:txBody>
      </p:sp>
    </p:spTree>
    <p:extLst>
      <p:ext uri="{BB962C8B-B14F-4D97-AF65-F5344CB8AC3E}">
        <p14:creationId xmlns:p14="http://schemas.microsoft.com/office/powerpoint/2010/main" val="1319977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Questions?</a:t>
            </a:r>
          </a:p>
        </p:txBody>
      </p:sp>
      <p:sp>
        <p:nvSpPr>
          <p:cNvPr id="3" name="Content Placeholder 2"/>
          <p:cNvSpPr>
            <a:spLocks noGrp="1"/>
          </p:cNvSpPr>
          <p:nvPr>
            <p:ph idx="1"/>
          </p:nvPr>
        </p:nvSpPr>
        <p:spPr>
          <a:xfrm>
            <a:off x="838200" y="1825625"/>
            <a:ext cx="10815536" cy="4740545"/>
          </a:xfrm>
        </p:spPr>
        <p:txBody>
          <a:bodyPr>
            <a:normAutofit/>
          </a:bodyPr>
          <a:lstStyle/>
          <a:p>
            <a:pPr>
              <a:buClr>
                <a:schemeClr val="accent3">
                  <a:lumMod val="75000"/>
                </a:schemeClr>
              </a:buClr>
              <a:buSzPct val="95000"/>
              <a:buFont typeface="Wingdings" panose="05000000000000000000" pitchFamily="2" charset="2"/>
              <a:buChar char="§"/>
            </a:pPr>
            <a:r>
              <a:rPr lang="en-US" sz="2800" dirty="0"/>
              <a:t>Contact Information</a:t>
            </a:r>
          </a:p>
          <a:p>
            <a:pPr lvl="1">
              <a:buClr>
                <a:schemeClr val="accent3">
                  <a:lumMod val="75000"/>
                </a:schemeClr>
              </a:buClr>
              <a:buSzPct val="95000"/>
              <a:buFont typeface="Wingdings" panose="05000000000000000000" pitchFamily="2" charset="2"/>
              <a:buChar char="§"/>
            </a:pPr>
            <a:r>
              <a:rPr lang="en-US" dirty="0"/>
              <a:t>Employment Operations &amp; Records – </a:t>
            </a:r>
            <a:r>
              <a:rPr lang="en-US" dirty="0">
                <a:hlinkClick r:id="rId3"/>
              </a:rPr>
              <a:t>ufhr-employment@ufl.edu</a:t>
            </a:r>
            <a:r>
              <a:rPr lang="en-US" dirty="0"/>
              <a:t> </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905665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022438"/>
            <a:ext cx="10515600" cy="2733675"/>
          </a:xfrm>
        </p:spPr>
        <p:txBody>
          <a:bodyPr/>
          <a:lstStyle/>
          <a:p>
            <a:r>
              <a:rPr lang="en-US" dirty="0"/>
              <a:t>University Benefits</a:t>
            </a:r>
          </a:p>
        </p:txBody>
      </p:sp>
      <p:sp>
        <p:nvSpPr>
          <p:cNvPr id="3" name="Text Placeholder 2"/>
          <p:cNvSpPr>
            <a:spLocks noGrp="1"/>
          </p:cNvSpPr>
          <p:nvPr>
            <p:ph type="body" idx="1"/>
          </p:nvPr>
        </p:nvSpPr>
        <p:spPr>
          <a:xfrm>
            <a:off x="838200" y="3068770"/>
            <a:ext cx="10515600" cy="2343560"/>
          </a:xfrm>
        </p:spPr>
        <p:txBody>
          <a:bodyPr>
            <a:normAutofit/>
          </a:bodyPr>
          <a:lstStyle/>
          <a:p>
            <a:r>
              <a:rPr lang="en-US" altLang="en-US" sz="3200" dirty="0">
                <a:solidFill>
                  <a:schemeClr val="accent5">
                    <a:lumMod val="75000"/>
                  </a:schemeClr>
                </a:solidFill>
              </a:rPr>
              <a:t>Open Enrollment</a:t>
            </a:r>
          </a:p>
          <a:p>
            <a:r>
              <a:rPr lang="en-US" altLang="en-US" sz="3200" dirty="0">
                <a:solidFill>
                  <a:schemeClr val="accent5">
                    <a:lumMod val="75000"/>
                  </a:schemeClr>
                </a:solidFill>
              </a:rPr>
              <a:t>December Leave </a:t>
            </a:r>
            <a:r>
              <a:rPr lang="en-US" altLang="en-US" sz="3200" dirty="0" err="1">
                <a:solidFill>
                  <a:schemeClr val="accent5">
                    <a:lumMod val="75000"/>
                  </a:schemeClr>
                </a:solidFill>
              </a:rPr>
              <a:t>Cashout</a:t>
            </a:r>
            <a:endParaRPr lang="en-US" altLang="en-US" sz="3200" dirty="0">
              <a:solidFill>
                <a:schemeClr val="accent5">
                  <a:lumMod val="75000"/>
                </a:schemeClr>
              </a:solidFill>
            </a:endParaRPr>
          </a:p>
          <a:p>
            <a:r>
              <a:rPr lang="en-US" altLang="en-US" sz="3200" dirty="0">
                <a:solidFill>
                  <a:schemeClr val="accent5">
                    <a:lumMod val="75000"/>
                  </a:schemeClr>
                </a:solidFill>
              </a:rPr>
              <a:t>403(b) Voluntary Deductions</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p:txBody>
      </p:sp>
    </p:spTree>
    <p:extLst>
      <p:ext uri="{BB962C8B-B14F-4D97-AF65-F5344CB8AC3E}">
        <p14:creationId xmlns:p14="http://schemas.microsoft.com/office/powerpoint/2010/main" val="2664069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88" y="387159"/>
            <a:ext cx="10719893" cy="1325563"/>
          </a:xfrm>
        </p:spPr>
        <p:txBody>
          <a:bodyPr anchor="b">
            <a:noAutofit/>
          </a:bodyPr>
          <a:lstStyle/>
          <a:p>
            <a:r>
              <a:rPr lang="en-US" sz="4000" dirty="0">
                <a:solidFill>
                  <a:srgbClr val="FF6600"/>
                </a:solidFill>
                <a:latin typeface="Century Schoolbook" panose="02040604050505020304" pitchFamily="18" charset="0"/>
              </a:rPr>
              <a:t>Open Enrollment (OE) for 2021 Benefits </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712600" y="1889983"/>
            <a:ext cx="11242841" cy="3822048"/>
          </a:xfrm>
        </p:spPr>
        <p:txBody>
          <a:bodyPr>
            <a:noAutofit/>
          </a:bodyPr>
          <a:lstStyle/>
          <a:p>
            <a:pPr>
              <a:buClr>
                <a:schemeClr val="accent3">
                  <a:lumMod val="75000"/>
                </a:schemeClr>
              </a:buClr>
              <a:buFont typeface="Wingdings" panose="05000000000000000000" pitchFamily="2" charset="2"/>
              <a:buChar char="§"/>
            </a:pPr>
            <a:r>
              <a:rPr lang="en-US" b="1" dirty="0"/>
              <a:t>Last day of OE is 11/6</a:t>
            </a:r>
          </a:p>
          <a:p>
            <a:pPr>
              <a:buClr>
                <a:schemeClr val="accent3">
                  <a:lumMod val="75000"/>
                </a:schemeClr>
              </a:buClr>
              <a:buFont typeface="Wingdings" panose="05000000000000000000" pitchFamily="2" charset="2"/>
              <a:buChar char="§"/>
            </a:pPr>
            <a:r>
              <a:rPr lang="en-US" dirty="0"/>
              <a:t>Make elections by 6 p.m. EST</a:t>
            </a:r>
          </a:p>
          <a:p>
            <a:pPr>
              <a:buClr>
                <a:schemeClr val="accent3">
                  <a:lumMod val="75000"/>
                </a:schemeClr>
              </a:buClr>
              <a:buFont typeface="Wingdings" panose="05000000000000000000" pitchFamily="2" charset="2"/>
              <a:buChar char="§"/>
            </a:pPr>
            <a:r>
              <a:rPr lang="en-US" dirty="0"/>
              <a:t>Helpful information and links to recorded webinars available on the OE website: </a:t>
            </a:r>
            <a:r>
              <a:rPr lang="en-US" dirty="0">
                <a:hlinkClick r:id="rId4"/>
              </a:rPr>
              <a:t>https://benefits.hr.ufl.edu/my-benefits/open-enrollment/</a:t>
            </a:r>
            <a:endParaRPr lang="en-US" dirty="0"/>
          </a:p>
          <a:p>
            <a:pPr>
              <a:buClr>
                <a:schemeClr val="accent3">
                  <a:lumMod val="75000"/>
                </a:schemeClr>
              </a:buClr>
              <a:buFont typeface="Wingdings" panose="05000000000000000000" pitchFamily="2" charset="2"/>
              <a:buChar char="§"/>
            </a:pPr>
            <a:r>
              <a:rPr lang="en-US" b="1" dirty="0"/>
              <a:t>Thanks to our HR liaisons for your support during this year’s OE!</a:t>
            </a:r>
          </a:p>
          <a:p>
            <a:endParaRPr lang="en-US" dirty="0"/>
          </a:p>
          <a:p>
            <a:endParaRPr lang="en-US" dirty="0"/>
          </a:p>
          <a:p>
            <a:endParaRPr lang="en-US" dirty="0"/>
          </a:p>
        </p:txBody>
      </p:sp>
      <p:sp>
        <p:nvSpPr>
          <p:cNvPr id="7" name="Rectangle 6"/>
          <p:cNvSpPr/>
          <p:nvPr/>
        </p:nvSpPr>
        <p:spPr>
          <a:xfrm>
            <a:off x="712600" y="5087470"/>
            <a:ext cx="10628564" cy="731520"/>
          </a:xfrm>
          <a:prstGeom prst="rect">
            <a:avLst/>
          </a:prstGeom>
          <a:solidFill>
            <a:srgbClr val="19C9E1">
              <a:alpha val="39000"/>
            </a:srgbClr>
          </a:solidFill>
          <a:ln>
            <a:solidFill>
              <a:schemeClr val="tx1"/>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Questions</a:t>
            </a:r>
            <a:r>
              <a:rPr kumimoji="0" lang="en-US" sz="2600" b="1" i="0" u="none" strike="noStrike" kern="1200" cap="none" spc="0" normalizeH="0" noProof="0" dirty="0">
                <a:ln>
                  <a:noFill/>
                </a:ln>
                <a:solidFill>
                  <a:prstClr val="black"/>
                </a:solidFill>
                <a:effectLst/>
                <a:uLnTx/>
                <a:uFillTx/>
                <a:latin typeface="Calibri" panose="020F0502020204030204"/>
                <a:ea typeface="+mn-ea"/>
                <a:cs typeface="+mn-cs"/>
              </a:rPr>
              <a:t> about benefits?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Email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benefits@ufl.edu</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 or call (352) 392-2477</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133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88" y="387159"/>
            <a:ext cx="10719893" cy="1325563"/>
          </a:xfrm>
        </p:spPr>
        <p:txBody>
          <a:bodyPr anchor="b">
            <a:noAutofit/>
          </a:bodyPr>
          <a:lstStyle/>
          <a:p>
            <a:r>
              <a:rPr lang="en-US" sz="4000" dirty="0">
                <a:solidFill>
                  <a:srgbClr val="FF6600"/>
                </a:solidFill>
                <a:latin typeface="Century Schoolbook" panose="02040604050505020304" pitchFamily="18" charset="0"/>
              </a:rPr>
              <a:t>Payroll Deductions for 2021 Benefits </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544771" y="1853637"/>
            <a:ext cx="11178037" cy="4046583"/>
          </a:xfrm>
        </p:spPr>
        <p:txBody>
          <a:bodyPr>
            <a:noAutofit/>
          </a:bodyPr>
          <a:lstStyle/>
          <a:p>
            <a:pPr marL="0" indent="0">
              <a:spcBef>
                <a:spcPts val="0"/>
              </a:spcBef>
              <a:buNone/>
              <a:defRPr/>
            </a:pPr>
            <a:r>
              <a:rPr lang="en-US" dirty="0">
                <a:solidFill>
                  <a:prstClr val="black"/>
                </a:solidFill>
              </a:rPr>
              <a:t>December &amp; January payroll deductions reflect 2021 benefits elections: </a:t>
            </a:r>
          </a:p>
          <a:p>
            <a:pPr marL="342900" indent="-342900">
              <a:spcBef>
                <a:spcPts val="0"/>
              </a:spcBef>
              <a:buFont typeface="Wingdings" panose="05000000000000000000" pitchFamily="2" charset="2"/>
              <a:buChar char="§"/>
              <a:defRPr/>
            </a:pPr>
            <a:endParaRPr lang="en-US" sz="2400" dirty="0">
              <a:solidFill>
                <a:prstClr val="black"/>
              </a:solidFill>
            </a:endParaRPr>
          </a:p>
          <a:p>
            <a:pPr marL="0" indent="0">
              <a:spcBef>
                <a:spcPts val="0"/>
              </a:spcBef>
              <a:buNone/>
              <a:defRPr/>
            </a:pPr>
            <a:r>
              <a:rPr lang="en-US" sz="2400" b="1" u="sng" dirty="0">
                <a:solidFill>
                  <a:prstClr val="black"/>
                </a:solidFill>
              </a:rPr>
              <a:t>State / People First Deductions </a:t>
            </a:r>
          </a:p>
          <a:p>
            <a:pPr marL="800100" lvl="1" indent="-342900">
              <a:spcBef>
                <a:spcPts val="0"/>
              </a:spcBef>
              <a:buClr>
                <a:schemeClr val="accent3">
                  <a:lumMod val="75000"/>
                </a:schemeClr>
              </a:buClr>
              <a:buFont typeface="Wingdings" panose="05000000000000000000" pitchFamily="2" charset="2"/>
              <a:buChar char="§"/>
              <a:defRPr/>
            </a:pPr>
            <a:r>
              <a:rPr lang="en-US" dirty="0">
                <a:solidFill>
                  <a:prstClr val="black"/>
                </a:solidFill>
              </a:rPr>
              <a:t>Most plans paid a month in advance </a:t>
            </a:r>
          </a:p>
          <a:p>
            <a:pPr marL="800100" lvl="1" indent="-342900">
              <a:spcBef>
                <a:spcPts val="0"/>
              </a:spcBef>
              <a:buClr>
                <a:schemeClr val="accent3">
                  <a:lumMod val="75000"/>
                </a:schemeClr>
              </a:buClr>
              <a:buFont typeface="Wingdings" panose="05000000000000000000" pitchFamily="2" charset="2"/>
              <a:buChar char="§"/>
              <a:defRPr/>
            </a:pPr>
            <a:r>
              <a:rPr lang="en-US" b="1" dirty="0">
                <a:solidFill>
                  <a:prstClr val="black"/>
                </a:solidFill>
              </a:rPr>
              <a:t>December 4 &amp; December 18 </a:t>
            </a:r>
            <a:r>
              <a:rPr lang="en-US" dirty="0">
                <a:solidFill>
                  <a:prstClr val="black"/>
                </a:solidFill>
              </a:rPr>
              <a:t>paychecks </a:t>
            </a:r>
            <a:r>
              <a:rPr lang="en-US" b="1" dirty="0">
                <a:solidFill>
                  <a:prstClr val="black"/>
                </a:solidFill>
              </a:rPr>
              <a:t>pre-pay</a:t>
            </a:r>
            <a:r>
              <a:rPr lang="en-US" dirty="0">
                <a:solidFill>
                  <a:prstClr val="black"/>
                </a:solidFill>
              </a:rPr>
              <a:t> for January 2021 coverage</a:t>
            </a:r>
          </a:p>
          <a:p>
            <a:pPr marL="804672" lvl="1" indent="-347472">
              <a:spcBef>
                <a:spcPts val="0"/>
              </a:spcBef>
              <a:buClr>
                <a:schemeClr val="accent3">
                  <a:lumMod val="75000"/>
                </a:schemeClr>
              </a:buClr>
              <a:buFont typeface="Wingdings" panose="05000000000000000000" pitchFamily="2" charset="2"/>
              <a:buChar char="§"/>
              <a:defRPr/>
            </a:pPr>
            <a:r>
              <a:rPr lang="en-US" dirty="0"/>
              <a:t>OE changes to </a:t>
            </a:r>
            <a:r>
              <a:rPr lang="en-US" i="1" dirty="0"/>
              <a:t>reimbursement accounts</a:t>
            </a:r>
            <a:r>
              <a:rPr lang="en-US" dirty="0"/>
              <a:t> reflected beginning on the </a:t>
            </a:r>
            <a:r>
              <a:rPr lang="en-US" b="1" dirty="0"/>
              <a:t>January 15</a:t>
            </a:r>
            <a:r>
              <a:rPr lang="en-US" dirty="0"/>
              <a:t> paycheck (i.e. Medical Reimbursement, Dependent Care, Limited Purpose, and Health Savings Accounts) </a:t>
            </a:r>
          </a:p>
          <a:p>
            <a:pPr marL="804672" lvl="1" indent="-347472">
              <a:spcBef>
                <a:spcPts val="0"/>
              </a:spcBef>
              <a:buFont typeface="Wingdings" panose="05000000000000000000" pitchFamily="2" charset="2"/>
              <a:buChar char="§"/>
              <a:defRPr/>
            </a:pPr>
            <a:endParaRPr lang="en-US" dirty="0"/>
          </a:p>
          <a:p>
            <a:pPr marL="0" indent="0">
              <a:spcBef>
                <a:spcPts val="0"/>
              </a:spcBef>
              <a:buNone/>
              <a:defRPr/>
            </a:pPr>
            <a:r>
              <a:rPr lang="en-US" sz="2400" b="1" u="sng" dirty="0">
                <a:solidFill>
                  <a:prstClr val="black"/>
                </a:solidFill>
              </a:rPr>
              <a:t>UFSelect and GatorCare Deductions</a:t>
            </a:r>
          </a:p>
          <a:p>
            <a:pPr marL="800100" lvl="1" indent="-342900">
              <a:spcBef>
                <a:spcPts val="0"/>
              </a:spcBef>
              <a:buClr>
                <a:schemeClr val="accent3">
                  <a:lumMod val="75000"/>
                </a:schemeClr>
              </a:buClr>
              <a:buFont typeface="Wingdings" panose="05000000000000000000" pitchFamily="2" charset="2"/>
              <a:buChar char="§"/>
              <a:defRPr/>
            </a:pPr>
            <a:r>
              <a:rPr lang="en-US" dirty="0">
                <a:solidFill>
                  <a:prstClr val="black"/>
                </a:solidFill>
              </a:rPr>
              <a:t>Paid month of coverage, not paid in advance</a:t>
            </a:r>
          </a:p>
          <a:p>
            <a:pPr marL="800100" lvl="1" indent="-342900">
              <a:spcBef>
                <a:spcPts val="0"/>
              </a:spcBef>
              <a:buClr>
                <a:schemeClr val="accent3">
                  <a:lumMod val="75000"/>
                </a:schemeClr>
              </a:buClr>
              <a:buFont typeface="Wingdings" panose="05000000000000000000" pitchFamily="2" charset="2"/>
              <a:buChar char="§"/>
              <a:defRPr/>
            </a:pPr>
            <a:r>
              <a:rPr lang="en-US" dirty="0">
                <a:solidFill>
                  <a:prstClr val="black"/>
                </a:solidFill>
              </a:rPr>
              <a:t>Changes made during OE reflected in paycheck beginning </a:t>
            </a:r>
            <a:r>
              <a:rPr lang="en-US" b="1" dirty="0">
                <a:solidFill>
                  <a:prstClr val="black"/>
                </a:solidFill>
              </a:rPr>
              <a:t>January 15</a:t>
            </a:r>
            <a:endParaRPr lang="en-US" dirty="0">
              <a:solidFill>
                <a:prstClr val="black"/>
              </a:solidFill>
            </a:endParaRPr>
          </a:p>
          <a:p>
            <a:pPr marL="342900" indent="-342900">
              <a:spcBef>
                <a:spcPct val="20000"/>
              </a:spcBef>
              <a:buFont typeface="Wingdings" panose="05000000000000000000" pitchFamily="2" charset="2"/>
              <a:buChar char="§"/>
              <a:defRPr/>
            </a:pPr>
            <a:endParaRPr lang="en-US" sz="2400" dirty="0">
              <a:solidFill>
                <a:prstClr val="black"/>
              </a:solidFill>
            </a:endParaRPr>
          </a:p>
          <a:p>
            <a:endParaRPr lang="en-US" sz="2800" dirty="0"/>
          </a:p>
        </p:txBody>
      </p:sp>
    </p:spTree>
    <p:extLst>
      <p:ext uri="{BB962C8B-B14F-4D97-AF65-F5344CB8AC3E}">
        <p14:creationId xmlns:p14="http://schemas.microsoft.com/office/powerpoint/2010/main" val="1516692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88" y="387159"/>
            <a:ext cx="10719893" cy="1325563"/>
          </a:xfrm>
        </p:spPr>
        <p:txBody>
          <a:bodyPr anchor="b">
            <a:noAutofit/>
          </a:bodyPr>
          <a:lstStyle/>
          <a:p>
            <a:r>
              <a:rPr lang="en-US" sz="4000" dirty="0">
                <a:solidFill>
                  <a:srgbClr val="FF6600"/>
                </a:solidFill>
                <a:latin typeface="Century Schoolbook" panose="02040604050505020304" pitchFamily="18" charset="0"/>
              </a:rPr>
              <a:t>December Vacation Leave </a:t>
            </a:r>
            <a:r>
              <a:rPr lang="en-US" sz="4000" dirty="0" err="1">
                <a:solidFill>
                  <a:srgbClr val="FF6600"/>
                </a:solidFill>
                <a:latin typeface="Century Schoolbook" panose="02040604050505020304" pitchFamily="18" charset="0"/>
              </a:rPr>
              <a:t>Cashout</a:t>
            </a:r>
            <a:endParaRPr lang="en-US" sz="4000"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738132" y="1825625"/>
            <a:ext cx="11217310" cy="4351338"/>
          </a:xfrm>
        </p:spPr>
        <p:txBody>
          <a:bodyPr/>
          <a:lstStyle/>
          <a:p>
            <a:pPr marL="0" indent="0">
              <a:buNone/>
              <a:defRPr/>
            </a:pPr>
            <a:r>
              <a:rPr lang="en-US" altLang="en-US" sz="2300" dirty="0">
                <a:solidFill>
                  <a:srgbClr val="000000"/>
                </a:solidFill>
              </a:rPr>
              <a:t>TEAMS employees may cash out up to </a:t>
            </a:r>
            <a:r>
              <a:rPr lang="en-US" altLang="en-US" sz="2300" b="1" dirty="0">
                <a:solidFill>
                  <a:srgbClr val="000000"/>
                </a:solidFill>
              </a:rPr>
              <a:t>16 hours of vacation leave </a:t>
            </a:r>
            <a:r>
              <a:rPr lang="en-US" altLang="en-US" sz="2300" b="1" dirty="0"/>
              <a:t>October 30-November 12.</a:t>
            </a:r>
          </a:p>
          <a:p>
            <a:pPr>
              <a:buClr>
                <a:schemeClr val="accent3">
                  <a:lumMod val="75000"/>
                </a:schemeClr>
              </a:buClr>
              <a:buFont typeface="Wingdings" panose="05000000000000000000" pitchFamily="2" charset="2"/>
              <a:buChar char="§"/>
              <a:defRPr/>
            </a:pPr>
            <a:r>
              <a:rPr lang="en-US" altLang="en-US" sz="2200" dirty="0">
                <a:solidFill>
                  <a:srgbClr val="000000"/>
                </a:solidFill>
              </a:rPr>
              <a:t>  Minimum balance of 40 hours of vacation leave required after end of pay period</a:t>
            </a:r>
          </a:p>
          <a:p>
            <a:pPr>
              <a:buClr>
                <a:schemeClr val="accent3">
                  <a:lumMod val="75000"/>
                </a:schemeClr>
              </a:buClr>
              <a:buFont typeface="Wingdings" panose="05000000000000000000" pitchFamily="2" charset="2"/>
              <a:buChar char="§"/>
              <a:defRPr/>
            </a:pPr>
            <a:r>
              <a:rPr lang="en-US" altLang="en-US" sz="2200" dirty="0"/>
              <a:t>  No late entries or exceptions permitted:</a:t>
            </a:r>
          </a:p>
          <a:p>
            <a:pPr lvl="1">
              <a:buClr>
                <a:schemeClr val="accent3">
                  <a:lumMod val="75000"/>
                </a:schemeClr>
              </a:buClr>
              <a:buFont typeface="Wingdings" panose="05000000000000000000" pitchFamily="2" charset="2"/>
              <a:buChar char="§"/>
              <a:defRPr/>
            </a:pPr>
            <a:r>
              <a:rPr lang="en-US" altLang="en-US" sz="2200" b="1" i="1" dirty="0">
                <a:solidFill>
                  <a:srgbClr val="3333FF"/>
                </a:solidFill>
              </a:rPr>
              <a:t>Employees must enter in system by </a:t>
            </a:r>
            <a:r>
              <a:rPr lang="en-US" altLang="en-US" sz="2200" b="1" i="1" u="sng" dirty="0">
                <a:solidFill>
                  <a:srgbClr val="3333FF"/>
                </a:solidFill>
              </a:rPr>
              <a:t>midnight on 11/12</a:t>
            </a:r>
            <a:endParaRPr lang="en-US" altLang="en-US" sz="2200" b="1" i="1" dirty="0">
              <a:solidFill>
                <a:srgbClr val="3333FF"/>
              </a:solidFill>
            </a:endParaRPr>
          </a:p>
          <a:p>
            <a:pPr lvl="1">
              <a:buClr>
                <a:schemeClr val="accent3">
                  <a:lumMod val="75000"/>
                </a:schemeClr>
              </a:buClr>
              <a:buFont typeface="Wingdings" panose="05000000000000000000" pitchFamily="2" charset="2"/>
              <a:buChar char="§"/>
              <a:defRPr/>
            </a:pPr>
            <a:r>
              <a:rPr lang="en-US" altLang="en-US" sz="2200" b="1" i="1" dirty="0">
                <a:solidFill>
                  <a:srgbClr val="3333FF"/>
                </a:solidFill>
              </a:rPr>
              <a:t>Supervisor approvals must be completed </a:t>
            </a:r>
            <a:r>
              <a:rPr lang="en-US" altLang="en-US" sz="2200" b="1" i="1" u="sng" dirty="0">
                <a:solidFill>
                  <a:srgbClr val="3333FF"/>
                </a:solidFill>
              </a:rPr>
              <a:t>before 10:00 a.m. on 11/13</a:t>
            </a:r>
          </a:p>
          <a:p>
            <a:pPr>
              <a:buClr>
                <a:schemeClr val="accent3">
                  <a:lumMod val="75000"/>
                </a:schemeClr>
              </a:buClr>
              <a:buFont typeface="Wingdings" panose="05000000000000000000" pitchFamily="2" charset="2"/>
              <a:buChar char="§"/>
              <a:defRPr/>
            </a:pPr>
            <a:r>
              <a:rPr lang="en-US" altLang="en-US" sz="2200" dirty="0">
                <a:solidFill>
                  <a:srgbClr val="000000"/>
                </a:solidFill>
              </a:rPr>
              <a:t>  </a:t>
            </a:r>
            <a:r>
              <a:rPr lang="en-US" altLang="en-US" sz="2200" dirty="0" err="1">
                <a:solidFill>
                  <a:srgbClr val="000000"/>
                </a:solidFill>
              </a:rPr>
              <a:t>Cashout</a:t>
            </a:r>
            <a:r>
              <a:rPr lang="en-US" altLang="en-US" sz="2200" dirty="0">
                <a:solidFill>
                  <a:srgbClr val="000000"/>
                </a:solidFill>
              </a:rPr>
              <a:t> payment included on November 20 paycheck </a:t>
            </a:r>
          </a:p>
          <a:p>
            <a:pPr>
              <a:buClr>
                <a:schemeClr val="accent3">
                  <a:lumMod val="75000"/>
                </a:schemeClr>
              </a:buClr>
              <a:buFont typeface="Wingdings" panose="05000000000000000000" pitchFamily="2" charset="2"/>
              <a:buChar char="§"/>
              <a:defRPr/>
            </a:pPr>
            <a:r>
              <a:rPr lang="en-US" altLang="en-US" sz="2200" i="1" dirty="0">
                <a:solidFill>
                  <a:srgbClr val="000000"/>
                </a:solidFill>
              </a:rPr>
              <a:t>Instruction Guide: </a:t>
            </a:r>
            <a:r>
              <a:rPr lang="en-US" altLang="en-US" sz="2200" i="1" dirty="0">
                <a:solidFill>
                  <a:srgbClr val="000000"/>
                </a:solidFill>
                <a:hlinkClick r:id="rId4"/>
              </a:rPr>
              <a:t>http://training.hr.ufl.edu/instructionguides/time&amp;labor/reporting_december_cashout20.pdf</a:t>
            </a:r>
            <a:endParaRPr lang="en-US" altLang="en-US" sz="2200" i="1" dirty="0">
              <a:solidFill>
                <a:srgbClr val="000000"/>
              </a:solidFill>
            </a:endParaRPr>
          </a:p>
          <a:p>
            <a:endParaRPr lang="en-US" dirty="0"/>
          </a:p>
        </p:txBody>
      </p:sp>
      <p:sp>
        <p:nvSpPr>
          <p:cNvPr id="11" name="Rectangle 10"/>
          <p:cNvSpPr/>
          <p:nvPr/>
        </p:nvSpPr>
        <p:spPr>
          <a:xfrm>
            <a:off x="619506" y="5232589"/>
            <a:ext cx="10882746" cy="646682"/>
          </a:xfrm>
          <a:prstGeom prst="rect">
            <a:avLst/>
          </a:prstGeom>
          <a:solidFill>
            <a:srgbClr val="19C9E1">
              <a:alpha val="39000"/>
            </a:srgbClr>
          </a:solidFill>
          <a:ln>
            <a:solidFill>
              <a:schemeClr val="tx1"/>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Questions? Call (352) 392-2477 or email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central-leave@ufl.edu</a:t>
            </a:r>
            <a:endPar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391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88" y="387159"/>
            <a:ext cx="10719893" cy="1325563"/>
          </a:xfrm>
        </p:spPr>
        <p:txBody>
          <a:bodyPr anchor="b">
            <a:noAutofit/>
          </a:bodyPr>
          <a:lstStyle/>
          <a:p>
            <a:r>
              <a:rPr lang="en-US" sz="4000" dirty="0">
                <a:solidFill>
                  <a:srgbClr val="FF6600"/>
                </a:solidFill>
                <a:latin typeface="Century Schoolbook" panose="02040604050505020304" pitchFamily="18" charset="0"/>
              </a:rPr>
              <a:t>403(b) Voluntary Deductions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638938" y="1788692"/>
            <a:ext cx="11316504" cy="4351338"/>
          </a:xfrm>
        </p:spPr>
        <p:txBody>
          <a:bodyPr>
            <a:normAutofit/>
          </a:bodyPr>
          <a:lstStyle/>
          <a:p>
            <a:pPr marL="0" indent="0">
              <a:buNone/>
              <a:defRPr/>
            </a:pPr>
            <a:r>
              <a:rPr lang="en-US" altLang="en-US" sz="2350" dirty="0">
                <a:solidFill>
                  <a:srgbClr val="000000"/>
                </a:solidFill>
              </a:rPr>
              <a:t>Beginning January 2021, all UF 403(b) contributions will be managed by Fidelity Investments</a:t>
            </a:r>
            <a:r>
              <a:rPr lang="en-US" altLang="en-US" sz="2350" b="1" dirty="0"/>
              <a:t>. </a:t>
            </a:r>
          </a:p>
          <a:p>
            <a:pPr>
              <a:buClr>
                <a:schemeClr val="accent3">
                  <a:lumMod val="75000"/>
                </a:schemeClr>
              </a:buClr>
              <a:buFont typeface="Wingdings" panose="05000000000000000000" pitchFamily="2" charset="2"/>
              <a:buChar char="§"/>
              <a:defRPr/>
            </a:pPr>
            <a:r>
              <a:rPr lang="en-US" altLang="en-US" sz="2350" dirty="0"/>
              <a:t>Final contributions sent to current record-keepers on 12/18/20.</a:t>
            </a:r>
          </a:p>
          <a:p>
            <a:pPr>
              <a:buClr>
                <a:schemeClr val="accent3">
                  <a:lumMod val="75000"/>
                </a:schemeClr>
              </a:buClr>
              <a:buFont typeface="Wingdings" panose="05000000000000000000" pitchFamily="2" charset="2"/>
              <a:buChar char="§"/>
              <a:defRPr/>
            </a:pPr>
            <a:r>
              <a:rPr lang="en-US" altLang="en-US" sz="2350" dirty="0"/>
              <a:t>Contributions to Fidelity begin on 12/31/20 paycheck (due to blackout period for the transition)</a:t>
            </a:r>
          </a:p>
          <a:p>
            <a:pPr>
              <a:buClr>
                <a:schemeClr val="accent3">
                  <a:lumMod val="75000"/>
                </a:schemeClr>
              </a:buClr>
              <a:buFont typeface="Wingdings" panose="05000000000000000000" pitchFamily="2" charset="2"/>
              <a:buChar char="§"/>
              <a:defRPr/>
            </a:pPr>
            <a:r>
              <a:rPr lang="en-US" altLang="en-US" sz="2350" dirty="0">
                <a:solidFill>
                  <a:srgbClr val="000000"/>
                </a:solidFill>
              </a:rPr>
              <a:t>If you do not want to make future UF 403(b) contributions due to the move to Fidelity:</a:t>
            </a:r>
          </a:p>
          <a:p>
            <a:pPr lvl="1">
              <a:buClr>
                <a:schemeClr val="accent3">
                  <a:lumMod val="75000"/>
                </a:schemeClr>
              </a:buClr>
              <a:buFont typeface="Wingdings" panose="05000000000000000000" pitchFamily="2" charset="2"/>
              <a:buChar char="§"/>
              <a:defRPr/>
            </a:pPr>
            <a:r>
              <a:rPr lang="en-US" altLang="en-US" sz="2350" dirty="0">
                <a:solidFill>
                  <a:srgbClr val="000000"/>
                </a:solidFill>
              </a:rPr>
              <a:t>Complete a Salary Reduction Form (SRA) and</a:t>
            </a:r>
          </a:p>
          <a:p>
            <a:pPr lvl="1">
              <a:buClr>
                <a:schemeClr val="accent3">
                  <a:lumMod val="75000"/>
                </a:schemeClr>
              </a:buClr>
              <a:buFont typeface="Wingdings" panose="05000000000000000000" pitchFamily="2" charset="2"/>
              <a:buChar char="§"/>
              <a:defRPr/>
            </a:pPr>
            <a:r>
              <a:rPr lang="en-US" altLang="en-US" sz="2350" dirty="0">
                <a:solidFill>
                  <a:srgbClr val="000000"/>
                </a:solidFill>
              </a:rPr>
              <a:t>Email SRA to </a:t>
            </a:r>
            <a:r>
              <a:rPr lang="en-US" altLang="en-US" sz="2350" dirty="0">
                <a:solidFill>
                  <a:srgbClr val="000000"/>
                </a:solidFill>
                <a:hlinkClick r:id="rId4"/>
              </a:rPr>
              <a:t>benefits@ufl.edu</a:t>
            </a:r>
            <a:r>
              <a:rPr lang="en-US" altLang="en-US" sz="2350" dirty="0">
                <a:solidFill>
                  <a:srgbClr val="000000"/>
                </a:solidFill>
              </a:rPr>
              <a:t> by 12/7/20</a:t>
            </a:r>
          </a:p>
          <a:p>
            <a:endParaRPr lang="en-US" dirty="0"/>
          </a:p>
        </p:txBody>
      </p:sp>
      <p:sp>
        <p:nvSpPr>
          <p:cNvPr id="11" name="Rectangle 10"/>
          <p:cNvSpPr/>
          <p:nvPr/>
        </p:nvSpPr>
        <p:spPr>
          <a:xfrm>
            <a:off x="638938" y="5214123"/>
            <a:ext cx="10882746" cy="646682"/>
          </a:xfrm>
          <a:prstGeom prst="rect">
            <a:avLst/>
          </a:prstGeom>
          <a:solidFill>
            <a:srgbClr val="19C9E1">
              <a:alpha val="39000"/>
            </a:srgbClr>
          </a:solidFill>
          <a:ln>
            <a:solidFill>
              <a:schemeClr val="tx1"/>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rPr>
              <a:t>Questions? Call (352) 392-2477 or email </a:t>
            </a:r>
            <a:r>
              <a:rPr lang="en-US" altLang="en-US" sz="2600" dirty="0">
                <a:solidFill>
                  <a:srgbClr val="000000"/>
                </a:solidFill>
                <a:hlinkClick r:id="rId4"/>
              </a:rPr>
              <a:t>benefits@ufl.edu</a:t>
            </a:r>
            <a:r>
              <a:rPr lang="en-US" altLang="en-US" sz="2600" dirty="0">
                <a:solidFill>
                  <a:srgbClr val="000000"/>
                </a:solidFill>
              </a:rPr>
              <a:t> </a:t>
            </a:r>
            <a:endParaRPr kumimoji="0" lang="en-US" sz="2600" b="1"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140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5631" y="365125"/>
            <a:ext cx="10658169" cy="1325563"/>
          </a:xfrm>
        </p:spPr>
        <p:txBody>
          <a:bodyPr>
            <a:normAutofit/>
          </a:bodyPr>
          <a:lstStyle/>
          <a:p>
            <a:r>
              <a:rPr lang="en-US" altLang="en-US" sz="4800" b="1" dirty="0"/>
              <a:t>Important Dates</a:t>
            </a:r>
          </a:p>
        </p:txBody>
      </p:sp>
      <p:sp>
        <p:nvSpPr>
          <p:cNvPr id="5" name="Content Placeholder 4"/>
          <p:cNvSpPr>
            <a:spLocks noGrp="1"/>
          </p:cNvSpPr>
          <p:nvPr>
            <p:ph idx="1"/>
          </p:nvPr>
        </p:nvSpPr>
        <p:spPr>
          <a:xfrm>
            <a:off x="695631" y="1869000"/>
            <a:ext cx="11240069" cy="4158174"/>
          </a:xfrm>
        </p:spPr>
        <p:txBody>
          <a:bodyPr>
            <a:normAutofit/>
          </a:bodyPr>
          <a:lstStyle/>
          <a:p>
            <a:pPr>
              <a:buClr>
                <a:schemeClr val="accent3">
                  <a:lumMod val="75000"/>
                </a:schemeClr>
              </a:buClr>
              <a:buFont typeface="Wingdings" panose="05000000000000000000" pitchFamily="2" charset="2"/>
              <a:buChar char="§"/>
              <a:defRPr/>
            </a:pPr>
            <a:r>
              <a:rPr lang="en-US" altLang="en-US" sz="3200" b="1" dirty="0"/>
              <a:t>December Leave </a:t>
            </a:r>
            <a:r>
              <a:rPr lang="en-US" altLang="en-US" sz="3200" b="1" dirty="0" err="1"/>
              <a:t>Cashout</a:t>
            </a:r>
            <a:endParaRPr lang="en-US" altLang="en-US" sz="3200" b="1" dirty="0"/>
          </a:p>
          <a:p>
            <a:pPr lvl="1">
              <a:buClr>
                <a:schemeClr val="accent3">
                  <a:lumMod val="75000"/>
                </a:schemeClr>
              </a:buClr>
              <a:buFont typeface="Wingdings" panose="05000000000000000000" pitchFamily="2" charset="2"/>
              <a:buChar char="§"/>
              <a:defRPr/>
            </a:pPr>
            <a:r>
              <a:rPr lang="en-US" altLang="en-US" sz="2800" dirty="0"/>
              <a:t>TEAMS Employees may enter from October 30-November 12</a:t>
            </a:r>
          </a:p>
          <a:p>
            <a:pPr>
              <a:buClr>
                <a:schemeClr val="accent3">
                  <a:lumMod val="75000"/>
                </a:schemeClr>
              </a:buClr>
              <a:buFont typeface="Wingdings" panose="05000000000000000000" pitchFamily="2" charset="2"/>
              <a:buChar char="§"/>
              <a:defRPr/>
            </a:pPr>
            <a:r>
              <a:rPr lang="en-US" altLang="en-US" sz="3200" b="1" dirty="0"/>
              <a:t>Upcoming Holidays</a:t>
            </a:r>
          </a:p>
          <a:p>
            <a:pPr lvl="1">
              <a:buClr>
                <a:schemeClr val="accent3">
                  <a:lumMod val="75000"/>
                </a:schemeClr>
              </a:buClr>
              <a:buFont typeface="Wingdings" panose="05000000000000000000" pitchFamily="2" charset="2"/>
              <a:buChar char="§"/>
              <a:defRPr/>
            </a:pPr>
            <a:r>
              <a:rPr lang="en-US" altLang="en-US" dirty="0"/>
              <a:t>Veterans Day Holiday – November 11</a:t>
            </a:r>
          </a:p>
          <a:p>
            <a:pPr lvl="1">
              <a:buClr>
                <a:schemeClr val="accent3">
                  <a:lumMod val="75000"/>
                </a:schemeClr>
              </a:buClr>
              <a:buFont typeface="Wingdings" panose="05000000000000000000" pitchFamily="2" charset="2"/>
              <a:buChar char="§"/>
              <a:defRPr/>
            </a:pPr>
            <a:r>
              <a:rPr lang="en-US" altLang="en-US" dirty="0"/>
              <a:t>Thanksgiving Holidays – November 26 &amp; 27</a:t>
            </a:r>
          </a:p>
          <a:p>
            <a:pPr lvl="1">
              <a:buClr>
                <a:schemeClr val="accent3">
                  <a:lumMod val="75000"/>
                </a:schemeClr>
              </a:buClr>
              <a:buFont typeface="Wingdings" panose="05000000000000000000" pitchFamily="2" charset="2"/>
              <a:buChar char="§"/>
              <a:defRPr/>
            </a:pPr>
            <a:r>
              <a:rPr lang="en-US" altLang="en-US" dirty="0"/>
              <a:t>Homecoming Holiday observed – December 24</a:t>
            </a:r>
          </a:p>
          <a:p>
            <a:pPr lvl="1">
              <a:buClr>
                <a:schemeClr val="accent3">
                  <a:lumMod val="75000"/>
                </a:schemeClr>
              </a:buClr>
              <a:buFont typeface="Wingdings" panose="05000000000000000000" pitchFamily="2" charset="2"/>
              <a:buChar char="§"/>
              <a:defRPr/>
            </a:pPr>
            <a:r>
              <a:rPr lang="en-US" altLang="en-US" dirty="0"/>
              <a:t>Christmas Holiday – December 25</a:t>
            </a:r>
          </a:p>
          <a:p>
            <a:pPr lvl="1">
              <a:buClr>
                <a:schemeClr val="accent3">
                  <a:lumMod val="75000"/>
                </a:schemeClr>
              </a:buClr>
              <a:buFont typeface="Wingdings" panose="05000000000000000000" pitchFamily="2" charset="2"/>
              <a:buChar char="§"/>
              <a:defRPr/>
            </a:pPr>
            <a:r>
              <a:rPr lang="en-US" altLang="en-US" dirty="0"/>
              <a:t>New Year’s Day Holiday – January 1</a:t>
            </a:r>
          </a:p>
          <a:p>
            <a:pPr>
              <a:buClr>
                <a:schemeClr val="accent3">
                  <a:lumMod val="75000"/>
                </a:schemeClr>
              </a:buClr>
              <a:buFont typeface="Wingdings" panose="05000000000000000000" pitchFamily="2" charset="2"/>
              <a:buChar char="§"/>
              <a:defRPr/>
            </a:pPr>
            <a:r>
              <a:rPr lang="en-US" altLang="en-US" sz="3200" b="1" dirty="0"/>
              <a:t>Upcoming HR Forum – </a:t>
            </a:r>
            <a:r>
              <a:rPr lang="en-US" altLang="en-US" sz="2800" dirty="0"/>
              <a:t>December 2</a:t>
            </a:r>
            <a:r>
              <a:rPr lang="en-US" altLang="en-US" dirty="0"/>
              <a:t> @</a:t>
            </a:r>
            <a:r>
              <a:rPr lang="en-US" altLang="en-US" sz="2800" dirty="0"/>
              <a:t> 10 a.m. (Zoom details TBA)</a:t>
            </a:r>
          </a:p>
        </p:txBody>
      </p:sp>
    </p:spTree>
    <p:extLst>
      <p:ext uri="{BB962C8B-B14F-4D97-AF65-F5344CB8AC3E}">
        <p14:creationId xmlns:p14="http://schemas.microsoft.com/office/powerpoint/2010/main" val="1139743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291606"/>
            <a:ext cx="10515600" cy="1605893"/>
          </a:xfrm>
        </p:spPr>
        <p:txBody>
          <a:bodyPr/>
          <a:lstStyle/>
          <a:p>
            <a:pPr marL="0" indent="0" algn="ctr">
              <a:buNone/>
            </a:pPr>
            <a:r>
              <a:rPr lang="en-US" sz="3600" b="1" dirty="0"/>
              <a:t>November 10, 2020 from 1:00 to 3:00pm</a:t>
            </a:r>
          </a:p>
          <a:p>
            <a:pPr marL="0" indent="0" algn="ctr">
              <a:buNone/>
            </a:pPr>
            <a:r>
              <a:rPr lang="en-US" dirty="0"/>
              <a:t>A transparent conversation about aligning resources </a:t>
            </a:r>
            <a:br>
              <a:rPr lang="en-US" dirty="0"/>
            </a:br>
            <a:r>
              <a:rPr lang="en-US" dirty="0"/>
              <a:t>to UF’s strategic vision priorities.</a:t>
            </a:r>
            <a:endParaRPr lang="en-US" altLang="en-US" dirty="0"/>
          </a:p>
          <a:p>
            <a:pPr marL="0" indent="0">
              <a:buNone/>
            </a:pPr>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Strategic Budgeting</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Content Placeholder 4">
            <a:extLst>
              <a:ext uri="{FF2B5EF4-FFF2-40B4-BE49-F238E27FC236}">
                <a16:creationId xmlns:a16="http://schemas.microsoft.com/office/drawing/2014/main" id="{EC8600AA-FFD0-6449-BCC8-6F44001E4752}"/>
              </a:ext>
            </a:extLst>
          </p:cNvPr>
          <p:cNvSpPr txBox="1">
            <a:spLocks/>
          </p:cNvSpPr>
          <p:nvPr/>
        </p:nvSpPr>
        <p:spPr>
          <a:xfrm>
            <a:off x="2240825" y="4239927"/>
            <a:ext cx="7517772" cy="1720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en-US" sz="2400" dirty="0"/>
              <a:t>Register in </a:t>
            </a:r>
            <a:r>
              <a:rPr lang="en-US" altLang="en-US" sz="2400" dirty="0" err="1"/>
              <a:t>myTraining</a:t>
            </a:r>
            <a:r>
              <a:rPr lang="en-US" altLang="en-US" sz="2400" dirty="0"/>
              <a:t>: UF_GBS600</a:t>
            </a:r>
          </a:p>
          <a:p>
            <a:pPr marL="0" indent="0" algn="ctr">
              <a:buNone/>
              <a:defRPr/>
            </a:pPr>
            <a:r>
              <a:rPr lang="en-US" altLang="en-US" sz="2400" dirty="0"/>
              <a:t>Registration Closes on November 6</a:t>
            </a:r>
            <a:r>
              <a:rPr lang="en-US" altLang="en-US" sz="2400" baseline="30000" dirty="0"/>
              <a:t>th</a:t>
            </a:r>
            <a:r>
              <a:rPr lang="en-US" altLang="en-US" sz="2400" dirty="0"/>
              <a:t> at 5:00pm</a:t>
            </a:r>
          </a:p>
          <a:p>
            <a:pPr marL="0" indent="0" algn="ctr">
              <a:buNone/>
              <a:defRPr/>
            </a:pPr>
            <a:r>
              <a:rPr lang="en-US" altLang="en-US" sz="2400" dirty="0"/>
              <a:t>Contact: </a:t>
            </a:r>
            <a:r>
              <a:rPr lang="en-US" altLang="en-US" sz="2400" b="1" dirty="0">
                <a:hlinkClick r:id="rId4"/>
              </a:rPr>
              <a:t>gcadwallader@ufl.edu</a:t>
            </a:r>
            <a:r>
              <a:rPr lang="en-US" altLang="en-US" sz="2400" b="1" dirty="0"/>
              <a:t>  </a:t>
            </a:r>
          </a:p>
        </p:txBody>
      </p:sp>
    </p:spTree>
    <p:extLst>
      <p:ext uri="{BB962C8B-B14F-4D97-AF65-F5344CB8AC3E}">
        <p14:creationId xmlns:p14="http://schemas.microsoft.com/office/powerpoint/2010/main" val="1857306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26053"/>
            <a:ext cx="10515600" cy="2737281"/>
          </a:xfrm>
        </p:spPr>
        <p:txBody>
          <a:bodyPr>
            <a:normAutofit/>
          </a:bodyPr>
          <a:lstStyle/>
          <a:p>
            <a:pPr marL="0" indent="0" algn="ctr">
              <a:buNone/>
            </a:pPr>
            <a:r>
              <a:rPr lang="en-US" sz="3600" b="1" dirty="0"/>
              <a:t>May 11-12, 2021 </a:t>
            </a:r>
          </a:p>
          <a:p>
            <a:pPr marL="0" indent="0" algn="ctr">
              <a:buNone/>
            </a:pPr>
            <a:r>
              <a:rPr lang="en-US" dirty="0"/>
              <a:t>Connect, Learn, and Share in Real Time.</a:t>
            </a:r>
          </a:p>
          <a:p>
            <a:pPr marL="0" indent="0" algn="ctr">
              <a:buNone/>
            </a:pPr>
            <a:endParaRPr lang="en-US" altLang="en-US" dirty="0"/>
          </a:p>
          <a:p>
            <a:pPr marL="0" indent="0" algn="ctr">
              <a:buNone/>
            </a:pPr>
            <a:r>
              <a:rPr lang="en-US" altLang="en-US" dirty="0"/>
              <a:t>Professional Development for financial, human resources, </a:t>
            </a:r>
            <a:br>
              <a:rPr lang="en-US" altLang="en-US" dirty="0"/>
            </a:br>
            <a:r>
              <a:rPr lang="en-US" altLang="en-US" dirty="0"/>
              <a:t>research, and academic professionals.</a:t>
            </a:r>
          </a:p>
          <a:p>
            <a:pPr marL="0" indent="0">
              <a:buNone/>
            </a:pPr>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p:txBody>
          <a:bodyPr anchor="b">
            <a:normAutofit/>
          </a:bodyPr>
          <a:lstStyle/>
          <a:p>
            <a:r>
              <a:rPr lang="en-US" dirty="0"/>
              <a:t>At UF, By UF, For UF. </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12735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74333"/>
            <a:ext cx="10515600" cy="4102630"/>
          </a:xfrm>
        </p:spPr>
        <p:txBody>
          <a:bodyPr/>
          <a:lstStyle/>
          <a:p>
            <a:pPr>
              <a:buClr>
                <a:schemeClr val="accent3">
                  <a:lumMod val="75000"/>
                </a:schemeClr>
              </a:buClr>
              <a:buFont typeface="Wingdings" panose="05000000000000000000" pitchFamily="2" charset="2"/>
              <a:buChar char="§"/>
            </a:pPr>
            <a:r>
              <a:rPr lang="en-US" dirty="0"/>
              <a:t>Looking Ahead to Spring Semester – Watch for the Video</a:t>
            </a:r>
          </a:p>
          <a:p>
            <a:pPr>
              <a:buClr>
                <a:schemeClr val="accent3">
                  <a:lumMod val="75000"/>
                </a:schemeClr>
              </a:buClr>
              <a:buFont typeface="Wingdings" panose="05000000000000000000" pitchFamily="2" charset="2"/>
              <a:buChar char="§"/>
            </a:pPr>
            <a:r>
              <a:rPr lang="en-US" dirty="0"/>
              <a:t>November 10</a:t>
            </a:r>
            <a:r>
              <a:rPr lang="en-US" baseline="30000" dirty="0"/>
              <a:t>th</a:t>
            </a:r>
            <a:r>
              <a:rPr lang="en-US" dirty="0"/>
              <a:t> from 1:00-3:00pm – Strategic Budgeting</a:t>
            </a:r>
          </a:p>
          <a:p>
            <a:pPr>
              <a:buClr>
                <a:schemeClr val="accent3">
                  <a:lumMod val="75000"/>
                </a:schemeClr>
              </a:buClr>
              <a:buFont typeface="Wingdings" panose="05000000000000000000" pitchFamily="2" charset="2"/>
              <a:buChar char="§"/>
            </a:pPr>
            <a:r>
              <a:rPr lang="en-US" dirty="0"/>
              <a:t>December 15</a:t>
            </a:r>
            <a:r>
              <a:rPr lang="en-US" baseline="30000" dirty="0"/>
              <a:t>th</a:t>
            </a:r>
            <a:r>
              <a:rPr lang="en-US" dirty="0"/>
              <a:t> from 2:30-4:00pm – Mindfulness </a:t>
            </a:r>
          </a:p>
          <a:p>
            <a:pPr>
              <a:buClr>
                <a:schemeClr val="accent3">
                  <a:lumMod val="75000"/>
                </a:schemeClr>
              </a:buClr>
              <a:buFont typeface="Wingdings" panose="05000000000000000000" pitchFamily="2" charset="2"/>
              <a:buChar char="§"/>
            </a:pPr>
            <a:r>
              <a:rPr lang="en-US" dirty="0"/>
              <a:t>Mid November – Call for presenters </a:t>
            </a:r>
          </a:p>
          <a:p>
            <a:pPr>
              <a:buClr>
                <a:schemeClr val="accent3">
                  <a:lumMod val="75000"/>
                </a:schemeClr>
              </a:buClr>
              <a:buFont typeface="Wingdings" panose="05000000000000000000" pitchFamily="2" charset="2"/>
              <a:buChar char="§"/>
            </a:pPr>
            <a:r>
              <a:rPr lang="en-US" dirty="0"/>
              <a:t>December 11</a:t>
            </a:r>
            <a:r>
              <a:rPr lang="en-US" baseline="30000" dirty="0"/>
              <a:t>th</a:t>
            </a:r>
            <a:r>
              <a:rPr lang="en-US" dirty="0"/>
              <a:t> and 16</a:t>
            </a:r>
            <a:r>
              <a:rPr lang="en-US" baseline="30000" dirty="0"/>
              <a:t>th</a:t>
            </a:r>
            <a:r>
              <a:rPr lang="en-US" dirty="0"/>
              <a:t> – Presenter Support Session</a:t>
            </a:r>
          </a:p>
          <a:p>
            <a:pPr>
              <a:buClr>
                <a:schemeClr val="accent3">
                  <a:lumMod val="75000"/>
                </a:schemeClr>
              </a:buClr>
              <a:buFont typeface="Wingdings" panose="05000000000000000000" pitchFamily="2" charset="2"/>
              <a:buChar char="§"/>
            </a:pPr>
            <a:r>
              <a:rPr lang="en-US" dirty="0"/>
              <a:t>May 11</a:t>
            </a:r>
            <a:r>
              <a:rPr lang="en-US" baseline="30000" dirty="0"/>
              <a:t>th</a:t>
            </a:r>
            <a:r>
              <a:rPr lang="en-US" dirty="0"/>
              <a:t> and 12</a:t>
            </a:r>
            <a:r>
              <a:rPr lang="en-US" baseline="30000" dirty="0"/>
              <a:t>th</a:t>
            </a:r>
            <a:r>
              <a:rPr lang="en-US" dirty="0"/>
              <a:t> – Conference </a:t>
            </a:r>
          </a:p>
          <a:p>
            <a:endParaRPr lang="en-US" dirty="0"/>
          </a:p>
          <a:p>
            <a:pPr marL="0" indent="0">
              <a:buNone/>
            </a:pPr>
            <a:endParaRPr lang="en-US" altLang="en-US" dirty="0"/>
          </a:p>
          <a:p>
            <a:pPr marL="0" indent="0">
              <a:buNone/>
            </a:pPr>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GBAS Update</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0030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1694329"/>
            <a:ext cx="10515600" cy="2733675"/>
          </a:xfrm>
        </p:spPr>
        <p:txBody>
          <a:bodyPr/>
          <a:lstStyle/>
          <a:p>
            <a:r>
              <a:rPr lang="en-US" dirty="0"/>
              <a:t>Communications </a:t>
            </a:r>
            <a:br>
              <a:rPr lang="en-US" dirty="0"/>
            </a:br>
            <a:r>
              <a:rPr lang="en-US" dirty="0"/>
              <a:t>&amp; </a:t>
            </a:r>
            <a:r>
              <a:rPr lang="en-US" dirty="0" err="1"/>
              <a:t>Worklife</a:t>
            </a:r>
            <a:endParaRPr lang="en-US" dirty="0"/>
          </a:p>
        </p:txBody>
      </p:sp>
      <p:sp>
        <p:nvSpPr>
          <p:cNvPr id="3" name="Text Placeholder 2"/>
          <p:cNvSpPr>
            <a:spLocks noGrp="1"/>
          </p:cNvSpPr>
          <p:nvPr>
            <p:ph type="body" idx="1"/>
          </p:nvPr>
        </p:nvSpPr>
        <p:spPr>
          <a:xfrm>
            <a:off x="831850" y="3787281"/>
            <a:ext cx="10515600" cy="1937661"/>
          </a:xfrm>
        </p:spPr>
        <p:txBody>
          <a:bodyPr>
            <a:normAutofit/>
          </a:bodyPr>
          <a:lstStyle/>
          <a:p>
            <a:pPr>
              <a:buClr>
                <a:schemeClr val="accent3">
                  <a:lumMod val="75000"/>
                </a:schemeClr>
              </a:buClr>
              <a:buSzPct val="95000"/>
            </a:pPr>
            <a:r>
              <a:rPr lang="en-US" dirty="0">
                <a:solidFill>
                  <a:schemeClr val="accent5">
                    <a:lumMod val="75000"/>
                  </a:schemeClr>
                </a:solidFill>
              </a:rPr>
              <a:t>Employee Assistance Program</a:t>
            </a:r>
          </a:p>
          <a:p>
            <a:pPr>
              <a:buClr>
                <a:schemeClr val="accent3">
                  <a:lumMod val="75000"/>
                </a:schemeClr>
              </a:buClr>
              <a:buSzPct val="95000"/>
            </a:pPr>
            <a:r>
              <a:rPr lang="en-US" altLang="en-US" dirty="0">
                <a:solidFill>
                  <a:schemeClr val="accent5">
                    <a:lumMod val="75000"/>
                  </a:schemeClr>
                </a:solidFill>
              </a:rPr>
              <a:t>Additional Resources</a:t>
            </a:r>
          </a:p>
          <a:p>
            <a:endParaRPr lang="en-US" dirty="0"/>
          </a:p>
        </p:txBody>
      </p:sp>
    </p:spTree>
    <p:extLst>
      <p:ext uri="{BB962C8B-B14F-4D97-AF65-F5344CB8AC3E}">
        <p14:creationId xmlns:p14="http://schemas.microsoft.com/office/powerpoint/2010/main" val="718237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p:nvPr/>
        </p:nvSpPr>
        <p:spPr>
          <a:xfrm>
            <a:off x="692092" y="941809"/>
            <a:ext cx="10616383" cy="7645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lvl1pPr>
              <a:lnSpc>
                <a:spcPct val="90000"/>
              </a:lnSpc>
              <a:defRPr sz="4400">
                <a:solidFill>
                  <a:srgbClr val="FF6600"/>
                </a:solidFill>
                <a:latin typeface="Century Schoolbook"/>
                <a:ea typeface="Century Schoolbook"/>
                <a:cs typeface="Century Schoolbook"/>
                <a:sym typeface="Century Schoolbook"/>
              </a:defRPr>
            </a:lvl1pPr>
          </a:lstStyle>
          <a:p>
            <a:r>
              <a:t>Employee Assistance Program</a:t>
            </a:r>
          </a:p>
        </p:txBody>
      </p:sp>
      <p:sp>
        <p:nvSpPr>
          <p:cNvPr id="9" name="Content Placeholder 2">
            <a:extLst>
              <a:ext uri="{FF2B5EF4-FFF2-40B4-BE49-F238E27FC236}">
                <a16:creationId xmlns:a16="http://schemas.microsoft.com/office/drawing/2014/main" id="{608C8773-DBE1-4118-ACD9-50B5047E644F}"/>
              </a:ext>
            </a:extLst>
          </p:cNvPr>
          <p:cNvSpPr txBox="1">
            <a:spLocks/>
          </p:cNvSpPr>
          <p:nvPr/>
        </p:nvSpPr>
        <p:spPr>
          <a:xfrm>
            <a:off x="838200" y="1825625"/>
            <a:ext cx="10515600" cy="4351338"/>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a:lstStyle>
          <a:p>
            <a:pPr marL="0" indent="0">
              <a:buClr>
                <a:schemeClr val="accent3">
                  <a:lumMod val="75000"/>
                </a:schemeClr>
              </a:buClr>
              <a:buNone/>
            </a:pPr>
            <a:r>
              <a:rPr lang="en-US" altLang="en-US" b="1" kern="0" dirty="0"/>
              <a:t>Support when you and your loved ones need it most</a:t>
            </a:r>
          </a:p>
          <a:p>
            <a:pPr>
              <a:buClr>
                <a:schemeClr val="accent3">
                  <a:lumMod val="75000"/>
                </a:schemeClr>
              </a:buClr>
              <a:buFont typeface="Wingdings" panose="05000000000000000000" pitchFamily="2" charset="2"/>
              <a:buChar char="§"/>
            </a:pPr>
            <a:r>
              <a:rPr lang="en-US" altLang="en-US" sz="2400" kern="0" dirty="0"/>
              <a:t>24/7 access to a licensed counselor</a:t>
            </a:r>
          </a:p>
          <a:p>
            <a:pPr>
              <a:buClr>
                <a:schemeClr val="accent3">
                  <a:lumMod val="75000"/>
                </a:schemeClr>
              </a:buClr>
              <a:buFont typeface="Wingdings" panose="05000000000000000000" pitchFamily="2" charset="2"/>
              <a:buChar char="§"/>
            </a:pPr>
            <a:r>
              <a:rPr lang="en-US" altLang="en-US" sz="2400" kern="0" dirty="0"/>
              <a:t>Telehealth services available</a:t>
            </a:r>
          </a:p>
          <a:p>
            <a:pPr>
              <a:buClr>
                <a:schemeClr val="accent3">
                  <a:lumMod val="75000"/>
                </a:schemeClr>
              </a:buClr>
              <a:buFont typeface="Wingdings" panose="05000000000000000000" pitchFamily="2" charset="2"/>
              <a:buChar char="§"/>
            </a:pPr>
            <a:r>
              <a:rPr lang="en-US" altLang="en-US" sz="2400" kern="0" dirty="0"/>
              <a:t>6 free visits per person, per household, per event, per calendar year</a:t>
            </a:r>
          </a:p>
          <a:p>
            <a:pPr>
              <a:buClr>
                <a:schemeClr val="accent3">
                  <a:lumMod val="75000"/>
                </a:schemeClr>
              </a:buClr>
              <a:buFont typeface="Wingdings" panose="05000000000000000000" pitchFamily="2" charset="2"/>
              <a:buChar char="§"/>
            </a:pPr>
            <a:r>
              <a:rPr lang="en-US" altLang="en-US" sz="2400" kern="0" dirty="0"/>
              <a:t>Available to faculty, staff, grad assistants, non-student OPS, house staff/residents, postdocs as well as their household members</a:t>
            </a:r>
          </a:p>
          <a:p>
            <a:pPr>
              <a:buClr>
                <a:schemeClr val="accent3">
                  <a:lumMod val="75000"/>
                </a:schemeClr>
              </a:buClr>
              <a:buFont typeface="Wingdings" panose="05000000000000000000" pitchFamily="2" charset="2"/>
              <a:buChar char="§"/>
            </a:pPr>
            <a:r>
              <a:rPr lang="en-US" altLang="en-US" sz="2400" kern="0" dirty="0"/>
              <a:t>Call 833.306.0103 and visit </a:t>
            </a:r>
            <a:r>
              <a:rPr lang="en-US" altLang="en-US" sz="2400" kern="0" dirty="0">
                <a:hlinkClick r:id="rId2"/>
              </a:rPr>
              <a:t>https://eap.ufl.edu</a:t>
            </a:r>
            <a:r>
              <a:rPr lang="en-US" altLang="en-US" sz="2400" kern="0" dirty="0"/>
              <a:t> for more information</a:t>
            </a:r>
          </a:p>
          <a:p>
            <a:pPr marL="0" indent="0">
              <a:buFont typeface="Arial"/>
              <a:buNone/>
            </a:pPr>
            <a:endParaRPr lang="en-US" altLang="en-US" sz="2400" kern="0" dirty="0"/>
          </a:p>
          <a:p>
            <a:pPr marL="0" indent="0">
              <a:buFont typeface="Arial"/>
              <a:buNone/>
            </a:pPr>
            <a:endParaRPr lang="en-US" kern="0" dirty="0"/>
          </a:p>
        </p:txBody>
      </p:sp>
    </p:spTree>
    <p:extLst>
      <p:ext uri="{BB962C8B-B14F-4D97-AF65-F5344CB8AC3E}">
        <p14:creationId xmlns:p14="http://schemas.microsoft.com/office/powerpoint/2010/main" val="199951634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750482" y="334526"/>
            <a:ext cx="10412425" cy="1325564"/>
          </a:xfrm>
          <a:prstGeom prst="rect">
            <a:avLst/>
          </a:prstGeom>
        </p:spPr>
        <p:txBody>
          <a:bodyPr/>
          <a:lstStyle>
            <a:lvl1pPr>
              <a:defRPr>
                <a:solidFill>
                  <a:srgbClr val="FF6600"/>
                </a:solidFill>
              </a:defRPr>
            </a:lvl1pPr>
          </a:lstStyle>
          <a:p>
            <a:r>
              <a:t>Additional Resources</a:t>
            </a:r>
          </a:p>
        </p:txBody>
      </p:sp>
      <p:sp>
        <p:nvSpPr>
          <p:cNvPr id="3" name="Content Placeholder 2">
            <a:extLst>
              <a:ext uri="{FF2B5EF4-FFF2-40B4-BE49-F238E27FC236}">
                <a16:creationId xmlns:a16="http://schemas.microsoft.com/office/drawing/2014/main" id="{118AAEE6-58B6-41E7-BE6D-DF97636E12B8}"/>
              </a:ext>
            </a:extLst>
          </p:cNvPr>
          <p:cNvSpPr txBox="1">
            <a:spLocks/>
          </p:cNvSpPr>
          <p:nvPr/>
        </p:nvSpPr>
        <p:spPr>
          <a:xfrm>
            <a:off x="838200" y="1825625"/>
            <a:ext cx="10515600" cy="4351338"/>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a:lstStyle>
          <a:p>
            <a:pPr marL="0" indent="0">
              <a:buClr>
                <a:schemeClr val="accent3">
                  <a:lumMod val="75000"/>
                </a:schemeClr>
              </a:buClr>
              <a:buNone/>
            </a:pPr>
            <a:r>
              <a:rPr lang="en-US" altLang="en-US" b="1" kern="0" dirty="0"/>
              <a:t>In-person or on-demand</a:t>
            </a:r>
            <a:endParaRPr lang="en-US" altLang="en-US" sz="2000" b="1" kern="0" dirty="0"/>
          </a:p>
          <a:p>
            <a:pPr>
              <a:buClr>
                <a:schemeClr val="accent3">
                  <a:lumMod val="75000"/>
                </a:schemeClr>
              </a:buClr>
              <a:buFont typeface="Wingdings" panose="05000000000000000000" pitchFamily="2" charset="2"/>
              <a:buChar char="§"/>
            </a:pPr>
            <a:r>
              <a:rPr lang="en-US" sz="2400" b="1" dirty="0"/>
              <a:t>Introduction to Mindfulness:</a:t>
            </a:r>
            <a:r>
              <a:rPr lang="en-US" sz="2400" dirty="0"/>
              <a:t> 1- hour session for interested faculty and staff</a:t>
            </a:r>
          </a:p>
          <a:p>
            <a:pPr>
              <a:buClr>
                <a:schemeClr val="accent3">
                  <a:lumMod val="75000"/>
                </a:schemeClr>
              </a:buClr>
              <a:buFont typeface="Wingdings" panose="05000000000000000000" pitchFamily="2" charset="2"/>
              <a:buChar char="§"/>
            </a:pPr>
            <a:r>
              <a:rPr lang="en-US" sz="2400" b="1" u="sng" dirty="0">
                <a:solidFill>
                  <a:srgbClr val="0463C1"/>
                </a:solidFill>
                <a:uFill>
                  <a:solidFill>
                    <a:srgbClr val="0463C1"/>
                  </a:solidFill>
                </a:uFill>
                <a:hlinkClick r:id="rId2"/>
              </a:rPr>
              <a:t>UF Mindfulness</a:t>
            </a:r>
            <a:r>
              <a:rPr lang="en-US" sz="2400" dirty="0"/>
              <a:t>: Weekly sessions on Monday evenings at 5:30</a:t>
            </a:r>
          </a:p>
          <a:p>
            <a:pPr>
              <a:buClr>
                <a:schemeClr val="accent3">
                  <a:lumMod val="75000"/>
                </a:schemeClr>
              </a:buClr>
              <a:buFont typeface="Wingdings" panose="05000000000000000000" pitchFamily="2" charset="2"/>
              <a:buChar char="§"/>
            </a:pPr>
            <a:r>
              <a:rPr lang="en-US" sz="2400" b="1" dirty="0"/>
              <a:t>Guided meditation</a:t>
            </a:r>
            <a:r>
              <a:rPr lang="en-US" sz="2400" dirty="0"/>
              <a:t>: 10-minute recordings available on our </a:t>
            </a:r>
            <a:r>
              <a:rPr lang="en-US" sz="2400" u="sng" dirty="0">
                <a:solidFill>
                  <a:srgbClr val="0463C1"/>
                </a:solidFill>
                <a:uFill>
                  <a:solidFill>
                    <a:srgbClr val="0463C1"/>
                  </a:solidFill>
                </a:uFill>
                <a:hlinkClick r:id="rId3"/>
              </a:rPr>
              <a:t>Wellness Toolkits</a:t>
            </a:r>
          </a:p>
          <a:p>
            <a:pPr>
              <a:buClr>
                <a:schemeClr val="accent3">
                  <a:lumMod val="75000"/>
                </a:schemeClr>
              </a:buClr>
              <a:buFont typeface="Wingdings" panose="05000000000000000000" pitchFamily="2" charset="2"/>
              <a:buChar char="§"/>
            </a:pPr>
            <a:r>
              <a:rPr lang="en-US" sz="2400" b="1" u="sng" dirty="0">
                <a:solidFill>
                  <a:srgbClr val="0463C1"/>
                </a:solidFill>
                <a:uFill>
                  <a:solidFill>
                    <a:srgbClr val="0463C1"/>
                  </a:solidFill>
                </a:uFill>
                <a:hlinkClick r:id="rId4"/>
              </a:rPr>
              <a:t>The Resilient Gator</a:t>
            </a:r>
            <a:r>
              <a:rPr lang="en-US" sz="2400" b="1" dirty="0"/>
              <a:t>:</a:t>
            </a:r>
            <a:r>
              <a:rPr lang="en-US" sz="2400" dirty="0"/>
              <a:t> Available for departments in-person or individually on demand</a:t>
            </a:r>
          </a:p>
          <a:p>
            <a:pPr>
              <a:buClr>
                <a:schemeClr val="accent3">
                  <a:lumMod val="75000"/>
                </a:schemeClr>
              </a:buClr>
              <a:buFont typeface="Wingdings" panose="05000000000000000000" pitchFamily="2" charset="2"/>
              <a:buChar char="§"/>
            </a:pPr>
            <a:r>
              <a:rPr lang="en-US" sz="2400" b="1" u="sng" dirty="0">
                <a:solidFill>
                  <a:srgbClr val="0463C1"/>
                </a:solidFill>
                <a:uFill>
                  <a:solidFill>
                    <a:srgbClr val="0463C1"/>
                  </a:solidFill>
                </a:uFill>
                <a:hlinkClick r:id="rId5"/>
              </a:rPr>
              <a:t>Wellness Library</a:t>
            </a:r>
            <a:r>
              <a:rPr lang="en-US" sz="2400" dirty="0"/>
              <a:t>: includes recordings of previously held “Wellness Wednesday” sessions featuring UF faculty experts as well as recorded EAP webinars. </a:t>
            </a:r>
          </a:p>
          <a:p>
            <a:pPr lvl="1">
              <a:buClr>
                <a:schemeClr val="accent3">
                  <a:lumMod val="75000"/>
                </a:schemeClr>
              </a:buClr>
              <a:buFont typeface="Wingdings" panose="05000000000000000000" pitchFamily="2" charset="2"/>
              <a:buChar char="§"/>
            </a:pPr>
            <a:r>
              <a:rPr lang="en-US" sz="2400" dirty="0"/>
              <a:t>Sort by “Emotional” to discover sessions related to stress relief</a:t>
            </a:r>
          </a:p>
          <a:p>
            <a:pPr marL="0" indent="0">
              <a:buClr>
                <a:schemeClr val="accent3">
                  <a:lumMod val="75000"/>
                </a:schemeClr>
              </a:buClr>
              <a:buNone/>
            </a:pPr>
            <a:r>
              <a:rPr lang="en-US" sz="1400" dirty="0"/>
              <a:t> </a:t>
            </a:r>
          </a:p>
          <a:p>
            <a:pPr marL="0" indent="0">
              <a:buClr>
                <a:schemeClr val="accent3">
                  <a:lumMod val="75000"/>
                </a:schemeClr>
              </a:buClr>
              <a:buNone/>
            </a:pPr>
            <a:endParaRPr lang="en-US" sz="1800" u="sng" dirty="0">
              <a:solidFill>
                <a:srgbClr val="0463C1"/>
              </a:solidFill>
              <a:uFill>
                <a:solidFill>
                  <a:srgbClr val="0463C1"/>
                </a:solidFill>
              </a:uFill>
              <a:hlinkClick r:id="rId3"/>
            </a:endParaRPr>
          </a:p>
          <a:p>
            <a:pPr marL="0" indent="0">
              <a:buClr>
                <a:schemeClr val="accent3">
                  <a:lumMod val="75000"/>
                </a:schemeClr>
              </a:buClr>
              <a:buNone/>
            </a:pPr>
            <a:endParaRPr lang="en-US" altLang="en-US" sz="2400" kern="0" dirty="0"/>
          </a:p>
          <a:p>
            <a:pPr marL="0" indent="0">
              <a:buFont typeface="Arial"/>
              <a:buNone/>
            </a:pPr>
            <a:endParaRPr lang="en-US" kern="0" dirty="0"/>
          </a:p>
        </p:txBody>
      </p:sp>
    </p:spTree>
    <p:extLst>
      <p:ext uri="{BB962C8B-B14F-4D97-AF65-F5344CB8AC3E}">
        <p14:creationId xmlns:p14="http://schemas.microsoft.com/office/powerpoint/2010/main" val="3357462275"/>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32429</TotalTime>
  <Words>2723</Words>
  <Application>Microsoft Office PowerPoint</Application>
  <PresentationFormat>Widescreen</PresentationFormat>
  <Paragraphs>319</Paragraphs>
  <Slides>37</Slides>
  <Notes>31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37</vt:i4>
      </vt:variant>
    </vt:vector>
  </HeadingPairs>
  <TitlesOfParts>
    <vt:vector size="52" baseType="lpstr">
      <vt:lpstr>Arial</vt:lpstr>
      <vt:lpstr>Bookman Old Style</vt:lpstr>
      <vt:lpstr>Calibri</vt:lpstr>
      <vt:lpstr>Calibri Light</vt:lpstr>
      <vt:lpstr>Century Gothic</vt:lpstr>
      <vt:lpstr>Century Schoolbook</vt:lpstr>
      <vt:lpstr>Helvetica</vt:lpstr>
      <vt:lpstr>Tw Cen MT</vt:lpstr>
      <vt:lpstr>Wingdings</vt:lpstr>
      <vt:lpstr>Office Theme</vt:lpstr>
      <vt:lpstr>1_Office Theme</vt:lpstr>
      <vt:lpstr>2_Office Theme</vt:lpstr>
      <vt:lpstr>Office Theme</vt:lpstr>
      <vt:lpstr>Office Theme</vt:lpstr>
      <vt:lpstr>Office Theme</vt:lpstr>
      <vt:lpstr>HR Forum</vt:lpstr>
      <vt:lpstr>Today’s Agenda Items</vt:lpstr>
      <vt:lpstr>Training and Organizational Development</vt:lpstr>
      <vt:lpstr>Strategic Budgeting</vt:lpstr>
      <vt:lpstr>At UF, By UF, For UF. </vt:lpstr>
      <vt:lpstr>GBAS Update</vt:lpstr>
      <vt:lpstr>Communications  &amp; Worklife</vt:lpstr>
      <vt:lpstr>PowerPoint Presentation</vt:lpstr>
      <vt:lpstr>Additional Resources</vt:lpstr>
      <vt:lpstr>PowerPoint Presentation</vt:lpstr>
      <vt:lpstr>Classification and Compensation</vt:lpstr>
      <vt:lpstr>Florida Minimum Wage</vt:lpstr>
      <vt:lpstr>OPS Update</vt:lpstr>
      <vt:lpstr>OPS Update</vt:lpstr>
      <vt:lpstr>Questions</vt:lpstr>
      <vt:lpstr>Employment Operations  and Records</vt:lpstr>
      <vt:lpstr>Foreign National Hire Process Important Reminder!</vt:lpstr>
      <vt:lpstr>Upload Documents in ePAF Changes</vt:lpstr>
      <vt:lpstr>Upload Documents in ePAF Changes</vt:lpstr>
      <vt:lpstr>Termination File </vt:lpstr>
      <vt:lpstr>Termination File</vt:lpstr>
      <vt:lpstr>Termination File</vt:lpstr>
      <vt:lpstr>I-9 COVID Flexibility Update</vt:lpstr>
      <vt:lpstr>E-Verify and Tentative NonConfirmations (TNC)</vt:lpstr>
      <vt:lpstr>TNCs: Immediate Action Needed</vt:lpstr>
      <vt:lpstr>TNCs: The Process</vt:lpstr>
      <vt:lpstr>TNCs: The Change</vt:lpstr>
      <vt:lpstr>TNCs: Your Role</vt:lpstr>
      <vt:lpstr>Help Prevent TNCs!</vt:lpstr>
      <vt:lpstr>Questions?</vt:lpstr>
      <vt:lpstr>University Benefits</vt:lpstr>
      <vt:lpstr>Open Enrollment (OE) for 2021 Benefits </vt:lpstr>
      <vt:lpstr>Payroll Deductions for 2021 Benefits </vt:lpstr>
      <vt:lpstr>December Vacation Leave Cashout</vt:lpstr>
      <vt:lpstr>403(b) Voluntary Deductions</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Mendoza,Cynthia</cp:lastModifiedBy>
  <cp:revision>461</cp:revision>
  <cp:lastPrinted>2020-02-05T12:54:08Z</cp:lastPrinted>
  <dcterms:created xsi:type="dcterms:W3CDTF">2017-01-03T16:22:19Z</dcterms:created>
  <dcterms:modified xsi:type="dcterms:W3CDTF">2020-11-06T17:42:45Z</dcterms:modified>
</cp:coreProperties>
</file>