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9" r:id="rId2"/>
    <p:sldMasterId id="2147483662" r:id="rId3"/>
    <p:sldMasterId id="2147483676" r:id="rId4"/>
    <p:sldMasterId id="2147483648" r:id="rId5"/>
    <p:sldMasterId id="2147483696" r:id="rId6"/>
  </p:sldMasterIdLst>
  <p:notesMasterIdLst>
    <p:notesMasterId r:id="rId39"/>
  </p:notesMasterIdLst>
  <p:sldIdLst>
    <p:sldId id="278" r:id="rId7"/>
    <p:sldId id="261" r:id="rId8"/>
    <p:sldId id="335" r:id="rId9"/>
    <p:sldId id="404" r:id="rId10"/>
    <p:sldId id="405" r:id="rId11"/>
    <p:sldId id="406" r:id="rId12"/>
    <p:sldId id="407" r:id="rId13"/>
    <p:sldId id="408" r:id="rId14"/>
    <p:sldId id="409" r:id="rId15"/>
    <p:sldId id="410" r:id="rId16"/>
    <p:sldId id="411" r:id="rId17"/>
    <p:sldId id="412" r:id="rId18"/>
    <p:sldId id="371" r:id="rId19"/>
    <p:sldId id="413" r:id="rId20"/>
    <p:sldId id="414" r:id="rId21"/>
    <p:sldId id="415" r:id="rId22"/>
    <p:sldId id="416" r:id="rId23"/>
    <p:sldId id="417" r:id="rId24"/>
    <p:sldId id="420" r:id="rId25"/>
    <p:sldId id="421" r:id="rId26"/>
    <p:sldId id="422" r:id="rId27"/>
    <p:sldId id="423" r:id="rId28"/>
    <p:sldId id="424" r:id="rId29"/>
    <p:sldId id="425" r:id="rId30"/>
    <p:sldId id="395" r:id="rId31"/>
    <p:sldId id="402" r:id="rId32"/>
    <p:sldId id="401" r:id="rId33"/>
    <p:sldId id="418" r:id="rId34"/>
    <p:sldId id="419" r:id="rId35"/>
    <p:sldId id="403" r:id="rId36"/>
    <p:sldId id="316" r:id="rId37"/>
    <p:sldId id="317" r:id="rId3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562"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12/2/2020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13</a:t>
            </a:fld>
            <a:endParaRPr lang="en-US"/>
          </a:p>
        </p:txBody>
      </p:sp>
    </p:spTree>
    <p:extLst>
      <p:ext uri="{BB962C8B-B14F-4D97-AF65-F5344CB8AC3E}">
        <p14:creationId xmlns:p14="http://schemas.microsoft.com/office/powerpoint/2010/main" val="379119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University of Florida will host the inaugural bi-annual conference for UF leaders, business &amp; research administrators in May 2021. Connected by UF, a conference at UF, by UF, for UF.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2-day conference will provide highly impactful professional development for financial, human resources, research, and academic professionals. Gator Business Administrator Services (GBAS), UF Research (</a:t>
            </a:r>
            <a:r>
              <a:rPr lang="en-US" sz="1200" kern="1200" dirty="0" err="1">
                <a:solidFill>
                  <a:schemeClr val="tx1"/>
                </a:solidFill>
                <a:effectLst/>
                <a:latin typeface="+mn-lt"/>
                <a:ea typeface="+mn-ea"/>
                <a:cs typeface="+mn-cs"/>
              </a:rPr>
              <a:t>MainSpring</a:t>
            </a:r>
            <a:r>
              <a:rPr lang="en-US" sz="1200" kern="1200" dirty="0">
                <a:solidFill>
                  <a:schemeClr val="tx1"/>
                </a:solidFill>
                <a:effectLst/>
                <a:latin typeface="+mn-lt"/>
                <a:ea typeface="+mn-ea"/>
                <a:cs typeface="+mn-cs"/>
              </a:rPr>
              <a:t>), and UF Leadership Network (UFLN) will come together to share successful and innovative business and leadership strategies and explore ways to work more efficiently. We invite you to join your peers for this unique experience, At UF, For UF, By UF.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UF’s core is an abundance of experts who are willing to share their expertise with members of our communities to further enhance UF practices and procedures. Our conference will showcase UF talent with peer presentations that aim to expand everyone’s professional development. UF’s ascendance to become one of the nation’s leading public universities has inspired long-term goals of establishing the Connected by UF (</a:t>
            </a:r>
            <a:r>
              <a:rPr lang="en-US" sz="1200" kern="1200" dirty="0" err="1">
                <a:solidFill>
                  <a:schemeClr val="tx1"/>
                </a:solidFill>
                <a:effectLst/>
                <a:latin typeface="+mn-lt"/>
                <a:ea typeface="+mn-ea"/>
                <a:cs typeface="+mn-cs"/>
              </a:rPr>
              <a:t>CxUF</a:t>
            </a:r>
            <a:r>
              <a:rPr lang="en-US" sz="1200" kern="1200" dirty="0">
                <a:solidFill>
                  <a:schemeClr val="tx1"/>
                </a:solidFill>
                <a:effectLst/>
                <a:latin typeface="+mn-lt"/>
                <a:ea typeface="+mn-ea"/>
                <a:cs typeface="+mn-cs"/>
              </a:rPr>
              <a:t>) conference as a biannual event and eventually expanding our network to include the entire state of Florida and beyond.  </a:t>
            </a:r>
          </a:p>
          <a:p>
            <a:r>
              <a:rPr lang="en-US" sz="1200" kern="1200" dirty="0">
                <a:solidFill>
                  <a:schemeClr val="tx1"/>
                </a:solidFill>
                <a:effectLst/>
                <a:latin typeface="+mn-lt"/>
                <a:ea typeface="+mn-ea"/>
                <a:cs typeface="+mn-cs"/>
              </a:rPr>
              <a:t>We invite you to join your peers to present your expertise, attend to learn, and network to build new relationships at this unique experience. The Connected by UF (</a:t>
            </a:r>
            <a:r>
              <a:rPr lang="en-US" sz="1200" kern="1200" dirty="0" err="1">
                <a:solidFill>
                  <a:schemeClr val="tx1"/>
                </a:solidFill>
                <a:effectLst/>
                <a:latin typeface="+mn-lt"/>
                <a:ea typeface="+mn-ea"/>
                <a:cs typeface="+mn-cs"/>
              </a:rPr>
              <a:t>CxUF</a:t>
            </a:r>
            <a:r>
              <a:rPr lang="en-US" sz="1200" kern="1200" dirty="0">
                <a:solidFill>
                  <a:schemeClr val="tx1"/>
                </a:solidFill>
                <a:effectLst/>
                <a:latin typeface="+mn-lt"/>
                <a:ea typeface="+mn-ea"/>
                <a:cs typeface="+mn-cs"/>
              </a:rPr>
              <a:t>) Conference: Connect, Learn, and Share in Real Time.</a:t>
            </a:r>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246878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theme for our inaugural conference is </a:t>
            </a:r>
            <a:r>
              <a:rPr lang="en-US" sz="1200" b="1" kern="1200" dirty="0">
                <a:solidFill>
                  <a:schemeClr val="tx1"/>
                </a:solidFill>
                <a:effectLst/>
                <a:latin typeface="+mn-lt"/>
                <a:ea typeface="+mn-ea"/>
                <a:cs typeface="+mn-cs"/>
              </a:rPr>
              <a:t>Keeping It Real</a:t>
            </a:r>
            <a:r>
              <a:rPr lang="en-US" sz="1200" kern="1200" dirty="0">
                <a:solidFill>
                  <a:schemeClr val="tx1"/>
                </a:solidFill>
                <a:effectLst/>
                <a:latin typeface="+mn-lt"/>
                <a:ea typeface="+mn-ea"/>
                <a:cs typeface="+mn-cs"/>
              </a:rPr>
              <a:t>, including topics such 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environment at UF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Ideas and solutions about ways to manage and refine processes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challenges you are solving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Real data and outcomes</a:t>
            </a:r>
          </a:p>
          <a:p>
            <a:pPr fontAlgn="base"/>
            <a:r>
              <a:rPr lang="en-US" sz="1200" kern="1200" dirty="0">
                <a:solidFill>
                  <a:schemeClr val="tx1"/>
                </a:solidFill>
                <a:effectLst/>
                <a:latin typeface="+mn-lt"/>
                <a:ea typeface="+mn-ea"/>
                <a:cs typeface="+mn-cs"/>
              </a:rPr>
              <a:t>Have a great idea for a session, discussion group, or workshop? Do you have a strategy, process, or skills that you have been perfecting? Do you have an area of expertise that you would be willing to share? Looking to grow your presentation skills? Being a presenter is a great UF Engaged Goal! </a:t>
            </a:r>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154594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Poster Presentation (15 minutes): Using artistic/graphical representation, design an informal poster to share your work and ideas related to the conference theme. Posters will be displayed virtually in an open area and presenters will be expected to provide a short elevator speech for the people who join their session at various times.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Workshop Session (60 minutes): Presenters share topics of interest related to the conference themes. The presenters can share process improvements, lessons learned, or evidence of impact, while actively engaging attendees throughout the session. Attendees participate in group discussion with defined learning outcomes.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Case Study (60 minutes): Presenters share their experience with a real-life business issue describing the strategy, planning, development, solution delivery, and outcomes. Attendees participate in group discussion with defined learning outcomes.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Foundation (90 minutes): Workshop style session designed for beginners or those who want to learn the "foundation basics" of a specific discipline, process, or tool. Sessions are highly interactive, and attendees participate in hands-on application of learning with defined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Advanced Deep Dive (90 minutes): Workshop style session designed for attendees with intermediate to advanced experience and knowledge of topic area. Sessions are facilitated by a senior thought leader and are highly interactive with defined outcomes.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dirty="0"/>
          </a:p>
        </p:txBody>
      </p:sp>
    </p:spTree>
    <p:extLst>
      <p:ext uri="{BB962C8B-B14F-4D97-AF65-F5344CB8AC3E}">
        <p14:creationId xmlns:p14="http://schemas.microsoft.com/office/powerpoint/2010/main" val="50892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Poster Presentation (15 minutes): Using artistic/graphical representation, design an informal poster to share your work and ideas related to the conference theme. Posters will be displayed virtually in an open area and presenters will be expected to provide a short elevator speech for the people who join their session at various times.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Workshop Session (60 minutes): Presenters share topics of interest related to the conference themes. The presenters can share process improvements, lessons learned, or evidence of impact, while actively engaging attendees throughout the session. Attendees participate in group discussion with defined learning outcomes.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Case Study (60 minutes): Presenters share their experience with a real-life business issue describing the strategy, planning, development, solution delivery, and outcomes. Attendees participate in group discussion with defined learning outcomes.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Foundation (90 minutes): Workshop style session designed for beginners or those who want to learn the "foundation basics" of a specific discipline, process, or tool. Sessions are highly interactive, and attendees participate in hands-on application of learning with defined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Advanced Deep Dive (90 minutes): Workshop style session designed for attendees with intermediate to advanced experience and knowledge of topic area. Sessions are facilitated by a senior thought leader and are highly interactive with defined outcomes.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dirty="0"/>
          </a:p>
        </p:txBody>
      </p:sp>
    </p:spTree>
    <p:extLst>
      <p:ext uri="{BB962C8B-B14F-4D97-AF65-F5344CB8AC3E}">
        <p14:creationId xmlns:p14="http://schemas.microsoft.com/office/powerpoint/2010/main" val="14388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49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Join your GBAS colleagues to explore the Power of Microsoft Planner. We will start with an overview of the Planner app and discuss how it integrates with many other Microsoft features to improve the efficiency of your workflow. </a:t>
            </a:r>
          </a:p>
          <a:p>
            <a:r>
              <a:rPr lang="en-US" sz="1200" kern="1200" dirty="0">
                <a:solidFill>
                  <a:schemeClr val="tx1"/>
                </a:solidFill>
                <a:latin typeface="+mn-lt"/>
                <a:ea typeface="+mn-ea"/>
                <a:cs typeface="+mn-cs"/>
              </a:rPr>
              <a:t>We will explore the thinking behind several Planners built for Fiscal and HR tasks. Then you will interact with a group to build a practice planner before you select a project or process from your area. Working collectively, your group will build a Planner for your process/project/work and share your thinking with the large group. </a:t>
            </a:r>
          </a:p>
          <a:p>
            <a:r>
              <a:rPr lang="en-US" sz="1200" kern="1200" dirty="0">
                <a:solidFill>
                  <a:schemeClr val="tx1"/>
                </a:solidFill>
                <a:latin typeface="+mn-lt"/>
                <a:ea typeface="+mn-ea"/>
                <a:cs typeface="+mn-cs"/>
              </a:rPr>
              <a:t>If you can attend as a team, you will get a start on ways to organize and manage the work in your area.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Join your GBAS colleagues to explore the Power of Microsoft Planner. We will start with an overview of the Planner app and discuss how it integrates with many other Microsoft features to improve the efficiency of your workflow. </a:t>
            </a:r>
          </a:p>
          <a:p>
            <a:r>
              <a:rPr lang="en-US" sz="1200" kern="1200" dirty="0">
                <a:solidFill>
                  <a:schemeClr val="tx1"/>
                </a:solidFill>
                <a:latin typeface="+mn-lt"/>
                <a:ea typeface="+mn-ea"/>
                <a:cs typeface="+mn-cs"/>
              </a:rPr>
              <a:t>We will explore the thinking behind several Planners built for Fiscal and HR tasks. Then you will interact with a group to build a practice planner before you select a project or process from your area. Working collectively, your group will build a Planner for your process/project/work and share your thinking with the large group. </a:t>
            </a:r>
          </a:p>
          <a:p>
            <a:r>
              <a:rPr lang="en-US" sz="1200" kern="1200" dirty="0">
                <a:solidFill>
                  <a:schemeClr val="tx1"/>
                </a:solidFill>
                <a:latin typeface="+mn-lt"/>
                <a:ea typeface="+mn-ea"/>
                <a:cs typeface="+mn-cs"/>
              </a:rPr>
              <a:t>If you can attend as a team, you will get a start on ways to organize and manage the work in your area.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97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41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slide</a:t>
            </a:r>
            <a:endParaRPr lang="en-US" dirty="0"/>
          </a:p>
        </p:txBody>
      </p:sp>
      <p:sp>
        <p:nvSpPr>
          <p:cNvPr id="4" name="Slide Number Placeholder 3"/>
          <p:cNvSpPr>
            <a:spLocks noGrp="1"/>
          </p:cNvSpPr>
          <p:nvPr>
            <p:ph type="sldNum" sz="quarter" idx="10"/>
          </p:nvPr>
        </p:nvSpPr>
        <p:spPr/>
        <p:txBody>
          <a:bodyPr/>
          <a:lstStyle/>
          <a:p>
            <a:fld id="{2E39C4E5-ABF4-4239-92B7-27FC8F0DD728}" type="slidenum">
              <a:rPr lang="en-US" smtClean="0"/>
              <a:t>25</a:t>
            </a:fld>
            <a:endParaRPr lang="en-US"/>
          </a:p>
        </p:txBody>
      </p:sp>
    </p:spTree>
    <p:extLst>
      <p:ext uri="{BB962C8B-B14F-4D97-AF65-F5344CB8AC3E}">
        <p14:creationId xmlns:p14="http://schemas.microsoft.com/office/powerpoint/2010/main" val="3024471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295514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29</a:t>
            </a:fld>
            <a:endParaRPr lang="en-US" dirty="0"/>
          </a:p>
        </p:txBody>
      </p:sp>
    </p:spTree>
    <p:extLst>
      <p:ext uri="{BB962C8B-B14F-4D97-AF65-F5344CB8AC3E}">
        <p14:creationId xmlns:p14="http://schemas.microsoft.com/office/powerpoint/2010/main" val="60486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31</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80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71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05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26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68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8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41629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9495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06783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1326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22959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074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45548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391019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86340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22086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611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65210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92BCF-963F-4AA6-BCAB-A4261CB59CC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C8FB-EABB-4479-B6F2-99F796074E11}" type="slidenum">
              <a:rPr lang="en-US" smtClean="0"/>
              <a:t>‹#›</a:t>
            </a:fld>
            <a:endParaRPr lang="en-US"/>
          </a:p>
        </p:txBody>
      </p:sp>
    </p:spTree>
    <p:extLst>
      <p:ext uri="{BB962C8B-B14F-4D97-AF65-F5344CB8AC3E}">
        <p14:creationId xmlns:p14="http://schemas.microsoft.com/office/powerpoint/2010/main" val="235975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7" r:id="rId3"/>
    <p:sldLayoutId id="2147483654"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71"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12/2/2020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dirty="0"/>
          </a:p>
        </p:txBody>
      </p: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92BCF-963F-4AA6-BCAB-A4261CB59CC6}" type="datetimeFigureOut">
              <a:rPr lang="en-US" smtClean="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4C8FB-EABB-4479-B6F2-99F796074E11}" type="slidenum">
              <a:rPr lang="en-US" smtClean="0"/>
              <a:t>‹#›</a:t>
            </a:fld>
            <a:endParaRPr lang="en-US"/>
          </a:p>
        </p:txBody>
      </p:sp>
    </p:spTree>
    <p:extLst>
      <p:ext uri="{BB962C8B-B14F-4D97-AF65-F5344CB8AC3E}">
        <p14:creationId xmlns:p14="http://schemas.microsoft.com/office/powerpoint/2010/main" val="351364390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1843189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mailto:central-leave@ufl.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and-grow.hr.ufl.edu/connected-by-uf-cxuf-conference-call-for-propos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fl.zoom.us/j/93080759928?pwd=QThmQ3BScjA4ZS8yZVYrcUFqWVpBZz0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ufl.zoom.us/j/91810309253?pwd=TTdRcEcyeXFSN0ErTlRlNFhhQVRxQT0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calendar.hr.ufl.edu/events/category/training-organizational-developmen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ventbrite.com/e/employee-education-program-overview-experiences-registration-124199822011?aff=ee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png"/><Relationship Id="rId4" Type="http://schemas.openxmlformats.org/officeDocument/2006/relationships/hyperlink" Target="https://learn-and-grow.hr.ufl.edu/education-programs/employee-education-progra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r.ufl.edu/leadership@uf/programs/sca/"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UFReturnToWork@hr.ufl.edu"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mailto:student-screening@ufl.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benefits@uf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myfloridacfo.com/DeferredCom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benefits.hr.ufl.edu/retirement/investment-plan-enhancements/" TargetMode="External"/><Relationship Id="rId5" Type="http://schemas.openxmlformats.org/officeDocument/2006/relationships/hyperlink" Target="https://www.myfidelitysite.com/p/1594236451/30288/university-florida" TargetMode="External"/><Relationship Id="rId4" Type="http://schemas.openxmlformats.org/officeDocument/2006/relationships/hyperlink" Target="mailto:benefits@ufl.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training.hr.ufl.edu/instructionguides/time&amp;labor/personal_leave_days.pdf" TargetMode="External"/><Relationship Id="rId4" Type="http://schemas.openxmlformats.org/officeDocument/2006/relationships/hyperlink" Target="mailto:central-leave@ufl.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December 2,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31" y="387159"/>
            <a:ext cx="9571430" cy="1325563"/>
          </a:xfrm>
        </p:spPr>
        <p:txBody>
          <a:bodyPr anchor="b">
            <a:noAutofit/>
          </a:bodyPr>
          <a:lstStyle/>
          <a:p>
            <a:r>
              <a:rPr lang="en-US" sz="4000" dirty="0">
                <a:solidFill>
                  <a:srgbClr val="FF6600"/>
                </a:solidFill>
                <a:latin typeface="Century Schoolbook" panose="02040604050505020304" pitchFamily="18" charset="0"/>
              </a:rPr>
              <a:t>Reviewing Leave Balances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38130" y="1901301"/>
            <a:ext cx="10647751" cy="4138380"/>
          </a:xfrm>
        </p:spPr>
        <p:txBody>
          <a:bodyPr>
            <a:normAutofit fontScale="55000" lnSpcReduction="20000"/>
          </a:bodyPr>
          <a:lstStyle/>
          <a:p>
            <a:pPr marL="0" lvl="0" indent="0" eaLnBrk="0" fontAlgn="base" hangingPunct="0">
              <a:lnSpc>
                <a:spcPct val="107000"/>
              </a:lnSpc>
              <a:spcBef>
                <a:spcPts val="600"/>
              </a:spcBef>
              <a:spcAft>
                <a:spcPts val="800"/>
              </a:spcAft>
              <a:buNone/>
              <a:defRPr/>
            </a:pPr>
            <a:r>
              <a:rPr lang="en-US" sz="4400" b="1" u="sng" dirty="0">
                <a:solidFill>
                  <a:srgbClr val="000000"/>
                </a:solidFill>
                <a:ea typeface="Calibri" panose="020F0502020204030204" pitchFamily="34" charset="0"/>
                <a:cs typeface="Times New Roman" panose="02020603050405020304" pitchFamily="18" charset="0"/>
              </a:rPr>
              <a:t>Employees</a:t>
            </a:r>
            <a:r>
              <a:rPr lang="en-US" sz="4400" b="1" dirty="0">
                <a:solidFill>
                  <a:srgbClr val="000000"/>
                </a:solidFill>
                <a:ea typeface="Calibri" panose="020F0502020204030204" pitchFamily="34" charset="0"/>
                <a:cs typeface="Times New Roman" panose="02020603050405020304" pitchFamily="18" charset="0"/>
              </a:rPr>
              <a:t> may review their leave balances in PeopleSoft:  </a:t>
            </a:r>
          </a:p>
          <a:p>
            <a:pPr marL="274320" lvl="0" indent="0" eaLnBrk="0" fontAlgn="base" hangingPunct="0">
              <a:lnSpc>
                <a:spcPct val="107000"/>
              </a:lnSpc>
              <a:spcBef>
                <a:spcPts val="0"/>
              </a:spcBef>
              <a:spcAft>
                <a:spcPts val="800"/>
              </a:spcAft>
              <a:buNone/>
              <a:defRPr/>
            </a:pPr>
            <a:r>
              <a:rPr lang="en-US" sz="4400" i="1" dirty="0">
                <a:solidFill>
                  <a:srgbClr val="000000"/>
                </a:solidFill>
              </a:rPr>
              <a:t>Main Menu &gt; </a:t>
            </a:r>
            <a:r>
              <a:rPr lang="en-US" sz="4400" i="1" dirty="0">
                <a:solidFill>
                  <a:srgbClr val="000000"/>
                </a:solidFill>
                <a:ea typeface="Calibri" panose="020F0502020204030204" pitchFamily="34" charset="0"/>
                <a:cs typeface="Times New Roman" panose="02020603050405020304" pitchFamily="18" charset="0"/>
              </a:rPr>
              <a:t>My Self Service &gt; Payroll and Compensation &gt; UF Leave History </a:t>
            </a:r>
          </a:p>
          <a:p>
            <a:pPr marL="0" lvl="0" indent="0" eaLnBrk="0" fontAlgn="base" hangingPunct="0">
              <a:lnSpc>
                <a:spcPct val="107000"/>
              </a:lnSpc>
              <a:spcBef>
                <a:spcPts val="0"/>
              </a:spcBef>
              <a:spcAft>
                <a:spcPts val="800"/>
              </a:spcAft>
              <a:buNone/>
              <a:defRPr/>
            </a:pPr>
            <a:endParaRPr lang="en-US" sz="4400" b="1" dirty="0">
              <a:solidFill>
                <a:srgbClr val="000000"/>
              </a:solidFill>
            </a:endParaRPr>
          </a:p>
          <a:p>
            <a:pPr marL="0" lvl="0" indent="0" eaLnBrk="0" fontAlgn="base" hangingPunct="0">
              <a:lnSpc>
                <a:spcPct val="107000"/>
              </a:lnSpc>
              <a:spcBef>
                <a:spcPts val="0"/>
              </a:spcBef>
              <a:spcAft>
                <a:spcPts val="800"/>
              </a:spcAft>
              <a:buNone/>
              <a:defRPr/>
            </a:pPr>
            <a:r>
              <a:rPr lang="en-US" sz="4400" b="1" u="sng" dirty="0">
                <a:solidFill>
                  <a:srgbClr val="000000"/>
                </a:solidFill>
              </a:rPr>
              <a:t>Payroll Processors</a:t>
            </a:r>
            <a:r>
              <a:rPr lang="en-US" sz="4400" b="1" dirty="0">
                <a:solidFill>
                  <a:srgbClr val="000000"/>
                </a:solidFill>
              </a:rPr>
              <a:t> may review employee leave balances in PeopleSoft:</a:t>
            </a:r>
            <a:endParaRPr lang="en-US" sz="4400" u="sng" dirty="0">
              <a:solidFill>
                <a:srgbClr val="000000"/>
              </a:solidFill>
            </a:endParaRPr>
          </a:p>
          <a:p>
            <a:pPr marL="274320" lvl="1" indent="0" eaLnBrk="0" fontAlgn="base" hangingPunct="0">
              <a:lnSpc>
                <a:spcPct val="107000"/>
              </a:lnSpc>
              <a:spcBef>
                <a:spcPts val="0"/>
              </a:spcBef>
              <a:spcAft>
                <a:spcPts val="800"/>
              </a:spcAft>
              <a:buNone/>
              <a:defRPr/>
            </a:pPr>
            <a:r>
              <a:rPr lang="en-US" sz="4400" i="1" dirty="0">
                <a:solidFill>
                  <a:srgbClr val="000000"/>
                </a:solidFill>
              </a:rPr>
              <a:t>Main Menu &gt; Human Resources &gt; Benefits &gt; Manage Leave Accruals &gt; Review Accrual Balances</a:t>
            </a:r>
          </a:p>
          <a:p>
            <a:pPr marL="274320" lvl="1" indent="0" eaLnBrk="0" fontAlgn="base" hangingPunct="0">
              <a:lnSpc>
                <a:spcPct val="107000"/>
              </a:lnSpc>
              <a:spcBef>
                <a:spcPts val="0"/>
              </a:spcBef>
              <a:spcAft>
                <a:spcPts val="800"/>
              </a:spcAft>
              <a:buNone/>
              <a:defRPr/>
            </a:pPr>
            <a:endParaRPr lang="en-US" sz="4400" i="1" dirty="0">
              <a:solidFill>
                <a:srgbClr val="000000"/>
              </a:solidFill>
            </a:endParaRPr>
          </a:p>
          <a:p>
            <a:pPr marL="274320" lvl="1" indent="0" eaLnBrk="0" fontAlgn="base" hangingPunct="0">
              <a:lnSpc>
                <a:spcPct val="107000"/>
              </a:lnSpc>
              <a:spcBef>
                <a:spcPts val="0"/>
              </a:spcBef>
              <a:spcAft>
                <a:spcPts val="800"/>
              </a:spcAft>
              <a:buNone/>
              <a:defRPr/>
            </a:pPr>
            <a:r>
              <a:rPr lang="en-US" sz="4400" i="1" dirty="0">
                <a:solidFill>
                  <a:srgbClr val="000000"/>
                </a:solidFill>
              </a:rPr>
              <a:t>Enterprise Reporting &gt; Access Reporting ‎&gt; Human Resources Information ‎&gt; Benefit Information ‎&gt; Leave &gt; Leave Accruals, Usage, and Balances By Pay Period, Department</a:t>
            </a:r>
            <a:endParaRPr lang="en-US" sz="4400" dirty="0">
              <a:solidFill>
                <a:srgbClr val="000000"/>
              </a:solidFill>
              <a:ea typeface="Calibri" panose="020F0502020204030204" pitchFamily="34" charset="0"/>
              <a:cs typeface="Times New Roman" panose="02020603050405020304" pitchFamily="18" charset="0"/>
            </a:endParaRPr>
          </a:p>
          <a:p>
            <a:pPr marL="0" lvl="1" indent="0" eaLnBrk="0" fontAlgn="base" hangingPunct="0">
              <a:lnSpc>
                <a:spcPct val="107000"/>
              </a:lnSpc>
              <a:spcBef>
                <a:spcPts val="0"/>
              </a:spcBef>
              <a:spcAft>
                <a:spcPts val="800"/>
              </a:spcAft>
              <a:buNone/>
              <a:defRPr/>
            </a:pPr>
            <a:endParaRPr lang="en-US" sz="2200" i="1" dirty="0">
              <a:solidFill>
                <a:srgbClr val="000000"/>
              </a:solidFill>
              <a:latin typeface="Aria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defRPr/>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99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4000" dirty="0">
                <a:solidFill>
                  <a:srgbClr val="FF6600"/>
                </a:solidFill>
                <a:latin typeface="Century Schoolbook" panose="02040604050505020304" pitchFamily="18" charset="0"/>
              </a:rPr>
              <a:t>Paid Family Leave </a:t>
            </a:r>
          </a:p>
        </p:txBody>
      </p:sp>
      <p:sp>
        <p:nvSpPr>
          <p:cNvPr id="4" name="Content Placeholder 3">
            <a:extLst>
              <a:ext uri="{FF2B5EF4-FFF2-40B4-BE49-F238E27FC236}">
                <a16:creationId xmlns:a16="http://schemas.microsoft.com/office/drawing/2014/main" id="{9695E9C2-A2AB-4214-8AF7-BA1B04B97376}"/>
              </a:ext>
            </a:extLst>
          </p:cNvPr>
          <p:cNvSpPr>
            <a:spLocks noGrp="1"/>
          </p:cNvSpPr>
          <p:nvPr>
            <p:ph idx="1"/>
          </p:nvPr>
        </p:nvSpPr>
        <p:spPr>
          <a:xfrm>
            <a:off x="738131" y="1825624"/>
            <a:ext cx="10615669" cy="4667251"/>
          </a:xfrm>
        </p:spPr>
        <p:txBody>
          <a:bodyPr/>
          <a:lstStyle/>
          <a:p>
            <a:pPr>
              <a:buClr>
                <a:schemeClr val="accent3">
                  <a:lumMod val="75000"/>
                </a:schemeClr>
              </a:buClr>
              <a:buFont typeface="Wingdings" panose="05000000000000000000" pitchFamily="2" charset="2"/>
              <a:buChar char="§"/>
            </a:pPr>
            <a:r>
              <a:rPr lang="en-US" dirty="0"/>
              <a:t>Starting January 1</a:t>
            </a:r>
            <a:r>
              <a:rPr lang="en-US" baseline="30000" dirty="0"/>
              <a:t>st</a:t>
            </a:r>
            <a:endParaRPr lang="en-US" dirty="0"/>
          </a:p>
          <a:p>
            <a:pPr>
              <a:buClr>
                <a:schemeClr val="accent3">
                  <a:lumMod val="75000"/>
                </a:schemeClr>
              </a:buClr>
              <a:buFont typeface="Wingdings" panose="05000000000000000000" pitchFamily="2" charset="2"/>
              <a:buChar char="§"/>
            </a:pPr>
            <a:r>
              <a:rPr lang="en-US" dirty="0"/>
              <a:t>Eligible Staff and Faculty awarded up to eight (8) weeks of Paid Family Leave in a rolling 24-month period</a:t>
            </a:r>
          </a:p>
          <a:p>
            <a:pPr>
              <a:buClr>
                <a:schemeClr val="accent3">
                  <a:lumMod val="75000"/>
                </a:schemeClr>
              </a:buClr>
              <a:buFont typeface="Wingdings" panose="05000000000000000000" pitchFamily="2" charset="2"/>
              <a:buChar char="§"/>
            </a:pPr>
            <a:r>
              <a:rPr lang="en-US" dirty="0"/>
              <a:t>Request Leave via our new UF Leave Request Form </a:t>
            </a:r>
          </a:p>
          <a:p>
            <a:pPr>
              <a:buClr>
                <a:schemeClr val="accent3">
                  <a:lumMod val="75000"/>
                </a:schemeClr>
              </a:buClr>
              <a:buFont typeface="Wingdings" panose="05000000000000000000" pitchFamily="2" charset="2"/>
              <a:buChar char="§"/>
            </a:pPr>
            <a:r>
              <a:rPr lang="en-US" dirty="0"/>
              <a:t>UFHR-Central Leave will be responsible for awarding benefits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11" name="Picture 10">
            <a:extLst>
              <a:ext uri="{FF2B5EF4-FFF2-40B4-BE49-F238E27FC236}">
                <a16:creationId xmlns:a16="http://schemas.microsoft.com/office/drawing/2014/main" id="{3E488A8F-214E-4F81-B439-5CFEB0EF77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131" y="4199691"/>
            <a:ext cx="2549893" cy="2028570"/>
          </a:xfrm>
          <a:prstGeom prst="rect">
            <a:avLst/>
          </a:prstGeom>
        </p:spPr>
      </p:pic>
    </p:spTree>
    <p:extLst>
      <p:ext uri="{BB962C8B-B14F-4D97-AF65-F5344CB8AC3E}">
        <p14:creationId xmlns:p14="http://schemas.microsoft.com/office/powerpoint/2010/main" val="21629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US" sz="4000" dirty="0">
                <a:solidFill>
                  <a:srgbClr val="FF6600"/>
                </a:solidFill>
                <a:latin typeface="Century Schoolbook" panose="02040604050505020304" pitchFamily="18" charset="0"/>
              </a:rPr>
              <a:t>Leave Requests</a:t>
            </a:r>
          </a:p>
        </p:txBody>
      </p:sp>
      <p:sp>
        <p:nvSpPr>
          <p:cNvPr id="4" name="Content Placeholder 3">
            <a:extLst>
              <a:ext uri="{FF2B5EF4-FFF2-40B4-BE49-F238E27FC236}">
                <a16:creationId xmlns:a16="http://schemas.microsoft.com/office/drawing/2014/main" id="{9695E9C2-A2AB-4214-8AF7-BA1B04B97376}"/>
              </a:ext>
            </a:extLst>
          </p:cNvPr>
          <p:cNvSpPr>
            <a:spLocks noGrp="1"/>
          </p:cNvSpPr>
          <p:nvPr>
            <p:ph idx="1"/>
          </p:nvPr>
        </p:nvSpPr>
        <p:spPr>
          <a:xfrm>
            <a:off x="738131" y="1825625"/>
            <a:ext cx="10615669" cy="4351338"/>
          </a:xfrm>
        </p:spPr>
        <p:txBody>
          <a:bodyPr/>
          <a:lstStyle/>
          <a:p>
            <a:pPr>
              <a:spcBef>
                <a:spcPts val="600"/>
              </a:spcBef>
              <a:buClr>
                <a:schemeClr val="accent3">
                  <a:lumMod val="75000"/>
                </a:schemeClr>
              </a:buClr>
              <a:buFont typeface="Wingdings" panose="05000000000000000000" pitchFamily="2" charset="2"/>
              <a:buChar char="§"/>
            </a:pPr>
            <a:r>
              <a:rPr lang="en-US" dirty="0"/>
              <a:t>Look for changes coming to the UFHR-Central Leave website</a:t>
            </a:r>
          </a:p>
          <a:p>
            <a:pPr>
              <a:spcBef>
                <a:spcPts val="600"/>
              </a:spcBef>
              <a:buClr>
                <a:schemeClr val="accent3">
                  <a:lumMod val="75000"/>
                </a:schemeClr>
              </a:buClr>
              <a:buFont typeface="Wingdings" panose="05000000000000000000" pitchFamily="2" charset="2"/>
              <a:buChar char="§"/>
            </a:pPr>
            <a:r>
              <a:rPr lang="en-US" dirty="0"/>
              <a:t>Updated UF Leave Request form available online</a:t>
            </a:r>
          </a:p>
          <a:p>
            <a:pPr marR="0" indent="-457200">
              <a:spcBef>
                <a:spcPts val="600"/>
              </a:spcBef>
              <a:spcAft>
                <a:spcPts val="0"/>
              </a:spcAft>
              <a:buClr>
                <a:schemeClr val="accent3">
                  <a:lumMod val="75000"/>
                </a:schemeClr>
              </a:buClr>
              <a:buFont typeface="Wingdings" panose="05000000000000000000" pitchFamily="2" charset="2"/>
              <a:buChar char="§"/>
            </a:pPr>
            <a:r>
              <a:rPr lang="en-US" dirty="0"/>
              <a:t>All requests </a:t>
            </a:r>
            <a:r>
              <a:rPr lang="en-US" sz="2800" dirty="0">
                <a:effectLst/>
                <a:latin typeface="Calibri" panose="020F0502020204030204" pitchFamily="34" charset="0"/>
                <a:ea typeface="Calibri" panose="020F0502020204030204" pitchFamily="34" charset="0"/>
              </a:rPr>
              <a:t>requiring an Extended Leave of Absence other than conventional time off will be tracked by UFHR-Central Leave</a:t>
            </a:r>
          </a:p>
          <a:p>
            <a:pPr marR="0" indent="-457200">
              <a:spcBef>
                <a:spcPts val="600"/>
              </a:spcBef>
              <a:spcAft>
                <a:spcPts val="0"/>
              </a:spcAft>
              <a:buClr>
                <a:schemeClr val="accent3">
                  <a:lumMod val="75000"/>
                </a:schemeClr>
              </a:buClr>
              <a:buFont typeface="Wingdings" panose="05000000000000000000" pitchFamily="2" charset="2"/>
              <a:buChar char="§"/>
            </a:pPr>
            <a:r>
              <a:rPr lang="en-US" dirty="0">
                <a:latin typeface="Calibri" panose="020F0502020204030204" pitchFamily="34" charset="0"/>
              </a:rPr>
              <a:t>New Medical Authorizations and Extended Leave of Absence Forms</a:t>
            </a:r>
          </a:p>
          <a:p>
            <a:pPr marR="0" indent="-457200">
              <a:spcBef>
                <a:spcPts val="600"/>
              </a:spcBef>
              <a:spcAft>
                <a:spcPts val="0"/>
              </a:spcAft>
              <a:buClr>
                <a:schemeClr val="accent3">
                  <a:lumMod val="75000"/>
                </a:schemeClr>
              </a:buClr>
              <a:buFont typeface="Wingdings" panose="05000000000000000000" pitchFamily="2" charset="2"/>
              <a:buChar char="§"/>
            </a:pPr>
            <a:r>
              <a:rPr lang="en-US" dirty="0">
                <a:latin typeface="Calibri" panose="020F0502020204030204" pitchFamily="34" charset="0"/>
              </a:rPr>
              <a:t>UFHR-Central Leave will be responsible for drafting and sending out forms to employees, departments and HRLs</a:t>
            </a:r>
          </a:p>
          <a:p>
            <a:pPr marL="0" marR="0">
              <a:spcBef>
                <a:spcPts val="0"/>
              </a:spcBef>
              <a:spcAft>
                <a:spcPts val="0"/>
              </a:spcAft>
            </a:pPr>
            <a:endParaRPr lang="en-US" dirty="0">
              <a:latin typeface="Calibri" panose="020F0502020204030204" pitchFamily="34" charset="0"/>
            </a:endParaRPr>
          </a:p>
          <a:p>
            <a:pPr marL="0" marR="0">
              <a:spcBef>
                <a:spcPts val="0"/>
              </a:spcBef>
              <a:spcAft>
                <a:spcPts val="0"/>
              </a:spcAft>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6"/>
          <p:cNvSpPr/>
          <p:nvPr/>
        </p:nvSpPr>
        <p:spPr>
          <a:xfrm>
            <a:off x="781718" y="5145278"/>
            <a:ext cx="10628564" cy="641268"/>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ndParaRPr>
          </a:p>
          <a:p>
            <a:pPr>
              <a:defRPr/>
            </a:pPr>
            <a:endParaRPr lang="en-US" sz="2100" dirty="0"/>
          </a:p>
          <a:p>
            <a:pPr algn="ctr">
              <a:spcAft>
                <a:spcPts val="1200"/>
              </a:spcAft>
              <a:defRPr/>
            </a:pPr>
            <a:r>
              <a:rPr lang="en-US" sz="2200" b="1" dirty="0">
                <a:solidFill>
                  <a:schemeClr val="tx1"/>
                </a:solidFill>
              </a:rPr>
              <a:t>Leave Questions? Email </a:t>
            </a:r>
            <a:r>
              <a:rPr lang="en-US" sz="2200" b="1" dirty="0">
                <a:hlinkClick r:id="rId4"/>
              </a:rPr>
              <a:t>central-leave@ufl.edu</a:t>
            </a:r>
            <a:r>
              <a:rPr lang="en-US" sz="2200" b="1" dirty="0"/>
              <a:t> </a:t>
            </a:r>
            <a:r>
              <a:rPr lang="en-US" sz="2200" b="1" dirty="0">
                <a:solidFill>
                  <a:schemeClr val="tx1"/>
                </a:solidFill>
              </a:rPr>
              <a:t>or call (352) 392-2477</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52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Training and Organizational Development</a:t>
            </a:r>
          </a:p>
        </p:txBody>
      </p:sp>
      <p:sp>
        <p:nvSpPr>
          <p:cNvPr id="3" name="Text Placeholder 2"/>
          <p:cNvSpPr>
            <a:spLocks noGrp="1"/>
          </p:cNvSpPr>
          <p:nvPr>
            <p:ph type="body" idx="1"/>
          </p:nvPr>
        </p:nvSpPr>
        <p:spPr>
          <a:xfrm>
            <a:off x="831850" y="3674378"/>
            <a:ext cx="10515600" cy="2562890"/>
          </a:xfrm>
        </p:spPr>
        <p:txBody>
          <a:bodyPr/>
          <a:lstStyle/>
          <a:p>
            <a:r>
              <a:rPr lang="en-US" altLang="en-US" sz="3200" dirty="0">
                <a:solidFill>
                  <a:schemeClr val="accent5">
                    <a:lumMod val="75000"/>
                  </a:schemeClr>
                </a:solidFill>
              </a:rPr>
              <a:t>GBAS Update</a:t>
            </a:r>
            <a:endParaRPr lang="en-US" altLang="en-US" sz="2000" dirty="0">
              <a:solidFill>
                <a:schemeClr val="accent5">
                  <a:lumMod val="75000"/>
                </a:schemeClr>
              </a:solidFill>
            </a:endParaRPr>
          </a:p>
          <a:p>
            <a:endParaRPr lang="en-US" dirty="0"/>
          </a:p>
        </p:txBody>
      </p:sp>
    </p:spTree>
    <p:extLst>
      <p:ext uri="{BB962C8B-B14F-4D97-AF65-F5344CB8AC3E}">
        <p14:creationId xmlns:p14="http://schemas.microsoft.com/office/powerpoint/2010/main" val="131997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3343"/>
            <a:ext cx="10515600" cy="3543300"/>
          </a:xfrm>
        </p:spPr>
        <p:txBody>
          <a:bodyPr>
            <a:normAutofit/>
          </a:bodyPr>
          <a:lstStyle/>
          <a:p>
            <a:pPr marL="0" indent="0" algn="ctr">
              <a:buNone/>
            </a:pPr>
            <a:r>
              <a:rPr lang="en-US" sz="3600" b="1" dirty="0"/>
              <a:t>May 11-12, 2021 </a:t>
            </a:r>
          </a:p>
          <a:p>
            <a:pPr marL="0" indent="0" algn="ctr">
              <a:buNone/>
            </a:pPr>
            <a:r>
              <a:rPr lang="en-US" dirty="0"/>
              <a:t>Connect, Learn and Share in Real Time</a:t>
            </a:r>
          </a:p>
          <a:p>
            <a:pPr marL="0" indent="0" algn="ctr">
              <a:buNone/>
            </a:pPr>
            <a:endParaRPr lang="en-US" altLang="en-US" dirty="0"/>
          </a:p>
          <a:p>
            <a:pPr marL="0" indent="0" algn="ctr">
              <a:buNone/>
            </a:pPr>
            <a:r>
              <a:rPr lang="en-US" altLang="en-US" dirty="0"/>
              <a:t>Professional Development for financial, human resources, </a:t>
            </a:r>
            <a:br>
              <a:rPr lang="en-US" altLang="en-US" dirty="0"/>
            </a:br>
            <a:r>
              <a:rPr lang="en-US" altLang="en-US" dirty="0"/>
              <a:t>research and academic professionals</a:t>
            </a:r>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t>Connected by UF (</a:t>
            </a:r>
            <a:r>
              <a:rPr lang="en-US" dirty="0" err="1"/>
              <a:t>CxUF</a:t>
            </a:r>
            <a:r>
              <a:rPr lang="en-US" dirty="0"/>
              <a:t>)</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2735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4809"/>
            <a:ext cx="10515600" cy="4324108"/>
          </a:xfrm>
        </p:spPr>
        <p:txBody>
          <a:bodyPr vert="horz" lIns="91440" tIns="45720" rIns="91440" bIns="45720" rtlCol="0" anchor="t">
            <a:normAutofit/>
          </a:bodyPr>
          <a:lstStyle/>
          <a:p>
            <a:pPr marL="0" indent="0">
              <a:buNone/>
            </a:pPr>
            <a:r>
              <a:rPr lang="en-US" sz="3200" b="1" dirty="0"/>
              <a:t>Conference Theme: Keeping It Real</a:t>
            </a:r>
          </a:p>
          <a:p>
            <a:pPr lvl="0">
              <a:buClr>
                <a:schemeClr val="accent3">
                  <a:lumMod val="75000"/>
                </a:schemeClr>
              </a:buClr>
              <a:buFont typeface="Wingdings" panose="05000000000000000000" pitchFamily="2" charset="2"/>
              <a:buChar char="§"/>
            </a:pPr>
            <a:r>
              <a:rPr lang="en-US" dirty="0"/>
              <a:t>The current environment at UF</a:t>
            </a:r>
          </a:p>
          <a:p>
            <a:pPr lvl="0">
              <a:buClr>
                <a:schemeClr val="accent3">
                  <a:lumMod val="75000"/>
                </a:schemeClr>
              </a:buClr>
              <a:buFont typeface="Wingdings" panose="05000000000000000000" pitchFamily="2" charset="2"/>
              <a:buChar char="§"/>
            </a:pPr>
            <a:r>
              <a:rPr lang="en-US" dirty="0"/>
              <a:t>Ideas and solutions about ways to manage and refine processes</a:t>
            </a:r>
          </a:p>
          <a:p>
            <a:pPr lvl="0">
              <a:buClr>
                <a:schemeClr val="accent3">
                  <a:lumMod val="75000"/>
                </a:schemeClr>
              </a:buClr>
              <a:buFont typeface="Wingdings" panose="05000000000000000000" pitchFamily="2" charset="2"/>
              <a:buChar char="§"/>
            </a:pPr>
            <a:r>
              <a:rPr lang="en-US" dirty="0"/>
              <a:t>The challenges you are solving</a:t>
            </a:r>
          </a:p>
          <a:p>
            <a:pPr lvl="0">
              <a:buClr>
                <a:schemeClr val="accent3">
                  <a:lumMod val="75000"/>
                </a:schemeClr>
              </a:buClr>
              <a:buFont typeface="Wingdings" panose="05000000000000000000" pitchFamily="2" charset="2"/>
              <a:buChar char="§"/>
            </a:pPr>
            <a:r>
              <a:rPr lang="en-US" dirty="0"/>
              <a:t>Real data and outcomes</a:t>
            </a:r>
          </a:p>
          <a:p>
            <a:endParaRPr lang="en-US" sz="1200" dirty="0">
              <a:cs typeface="Calibri"/>
            </a:endParaRPr>
          </a:p>
          <a:p>
            <a:pPr marL="0" indent="0">
              <a:buNone/>
            </a:pPr>
            <a:r>
              <a:rPr lang="en-US" sz="3200" b="1" dirty="0">
                <a:cs typeface="Calibri"/>
              </a:rPr>
              <a:t>Presenter proposal deadline: January 8, 2021</a:t>
            </a:r>
          </a:p>
          <a:p>
            <a:pPr marL="0" indent="0" algn="ctr">
              <a:spcBef>
                <a:spcPts val="1800"/>
              </a:spcBef>
              <a:buNone/>
            </a:pPr>
            <a:r>
              <a:rPr lang="en-US" altLang="en-US" sz="2000" dirty="0">
                <a:hlinkClick r:id="rId3"/>
              </a:rPr>
              <a:t>https://learn-and-grow.hr.ufl.edu/connected-by-uf-cxuf-conference-call-for-proposals/</a:t>
            </a:r>
            <a:endParaRPr lang="en-US" altLang="en-US" sz="2000" dirty="0">
              <a:cs typeface="Calibri"/>
            </a:endParaRPr>
          </a:p>
          <a:p>
            <a:pPr marL="0" lvl="0" indent="0" algn="ctr">
              <a:buNone/>
            </a:pPr>
            <a:endParaRPr lang="en-US" dirty="0"/>
          </a:p>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t>Call for Presenter Proposals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130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4809"/>
            <a:ext cx="10515600" cy="3543300"/>
          </a:xfrm>
        </p:spPr>
        <p:txBody>
          <a:bodyPr>
            <a:normAutofit/>
          </a:bodyPr>
          <a:lstStyle/>
          <a:p>
            <a:pPr lvl="0">
              <a:buClr>
                <a:schemeClr val="accent3">
                  <a:lumMod val="75000"/>
                </a:schemeClr>
              </a:buClr>
              <a:buFont typeface="Wingdings" panose="05000000000000000000" pitchFamily="2" charset="2"/>
              <a:buChar char="§"/>
            </a:pPr>
            <a:r>
              <a:rPr lang="en-US" dirty="0"/>
              <a:t>Poster Presentation (15 minutes)</a:t>
            </a:r>
          </a:p>
          <a:p>
            <a:pPr lvl="0">
              <a:buClr>
                <a:schemeClr val="accent3">
                  <a:lumMod val="75000"/>
                </a:schemeClr>
              </a:buClr>
              <a:buFont typeface="Wingdings" panose="05000000000000000000" pitchFamily="2" charset="2"/>
              <a:buChar char="§"/>
            </a:pPr>
            <a:r>
              <a:rPr lang="en-US" dirty="0"/>
              <a:t>Workshop Session (60 minutes)</a:t>
            </a:r>
          </a:p>
          <a:p>
            <a:pPr>
              <a:buClr>
                <a:schemeClr val="accent3">
                  <a:lumMod val="75000"/>
                </a:schemeClr>
              </a:buClr>
              <a:buFont typeface="Wingdings" panose="05000000000000000000" pitchFamily="2" charset="2"/>
              <a:buChar char="§"/>
            </a:pPr>
            <a:r>
              <a:rPr lang="en-US" dirty="0"/>
              <a:t>Case Study (60 minutes)</a:t>
            </a:r>
          </a:p>
          <a:p>
            <a:pPr>
              <a:buClr>
                <a:schemeClr val="accent3">
                  <a:lumMod val="75000"/>
                </a:schemeClr>
              </a:buClr>
              <a:buFont typeface="Wingdings" panose="05000000000000000000" pitchFamily="2" charset="2"/>
              <a:buChar char="§"/>
            </a:pPr>
            <a:r>
              <a:rPr lang="en-US" dirty="0"/>
              <a:t>Foundation (90 minutes)</a:t>
            </a:r>
          </a:p>
          <a:p>
            <a:pPr>
              <a:buClr>
                <a:schemeClr val="accent3">
                  <a:lumMod val="75000"/>
                </a:schemeClr>
              </a:buClr>
              <a:buFont typeface="Wingdings" panose="05000000000000000000" pitchFamily="2" charset="2"/>
              <a:buChar char="§"/>
            </a:pPr>
            <a:r>
              <a:rPr lang="en-US" dirty="0"/>
              <a:t>Advanced Deep Dive (90 minutes)</a:t>
            </a:r>
          </a:p>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t>Session Formats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5341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131" y="1934809"/>
            <a:ext cx="11149069" cy="3543300"/>
          </a:xfrm>
        </p:spPr>
        <p:txBody>
          <a:bodyPr>
            <a:normAutofit/>
          </a:bodyPr>
          <a:lstStyle/>
          <a:p>
            <a:pPr>
              <a:buClr>
                <a:schemeClr val="accent3">
                  <a:lumMod val="75000"/>
                </a:schemeClr>
              </a:buClr>
              <a:buFont typeface="Wingdings" panose="05000000000000000000" pitchFamily="2" charset="2"/>
              <a:buChar char="§"/>
            </a:pPr>
            <a:r>
              <a:rPr lang="en-US" dirty="0"/>
              <a:t>December 11 from 4-5pm – Presenter Support Session</a:t>
            </a:r>
          </a:p>
          <a:p>
            <a:pPr lvl="1">
              <a:buClr>
                <a:schemeClr val="accent3">
                  <a:lumMod val="75000"/>
                </a:schemeClr>
              </a:buClr>
              <a:buFont typeface="Wingdings" panose="05000000000000000000" pitchFamily="2" charset="2"/>
              <a:buChar char="§"/>
            </a:pPr>
            <a:r>
              <a:rPr lang="en-US" dirty="0">
                <a:hlinkClick r:id="rId3"/>
              </a:rPr>
              <a:t>https://ufl.zoom.us/j/93080759928?pwd=QThmQ3BScjA4ZS8yZVYrcUFqWVpBZz09</a:t>
            </a:r>
            <a:endParaRPr lang="en-US" dirty="0"/>
          </a:p>
          <a:p>
            <a:pPr>
              <a:buClr>
                <a:schemeClr val="accent3">
                  <a:lumMod val="75000"/>
                </a:schemeClr>
              </a:buClr>
              <a:buFont typeface="Wingdings" panose="05000000000000000000" pitchFamily="2" charset="2"/>
              <a:buChar char="§"/>
            </a:pPr>
            <a:r>
              <a:rPr lang="en-US" dirty="0"/>
              <a:t>December 16 from 3-4pm – Presenter Support Session</a:t>
            </a:r>
          </a:p>
          <a:p>
            <a:pPr lvl="1">
              <a:buClr>
                <a:schemeClr val="accent3">
                  <a:lumMod val="75000"/>
                </a:schemeClr>
              </a:buClr>
              <a:buFont typeface="Wingdings" panose="05000000000000000000" pitchFamily="2" charset="2"/>
              <a:buChar char="§"/>
            </a:pPr>
            <a:r>
              <a:rPr lang="en-US" dirty="0">
                <a:hlinkClick r:id="rId4"/>
              </a:rPr>
              <a:t>https://ufl.zoom.us/j/91810309253?pwd=TTdRcEcyeXFSN0ErTlRlNFhhQVRxQT09</a:t>
            </a:r>
            <a:endParaRPr lang="en-US" dirty="0"/>
          </a:p>
          <a:p>
            <a:pPr>
              <a:buClr>
                <a:schemeClr val="accent3">
                  <a:lumMod val="75000"/>
                </a:schemeClr>
              </a:buClr>
              <a:buFont typeface="Wingdings" panose="05000000000000000000" pitchFamily="2" charset="2"/>
              <a:buChar char="§"/>
            </a:pPr>
            <a:r>
              <a:rPr lang="en-US" altLang="en-US" dirty="0"/>
              <a:t>Practice Sessions in the Spring</a:t>
            </a:r>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t>Guidance Sessions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3776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97142"/>
            <a:ext cx="10515600" cy="4102630"/>
          </a:xfrm>
        </p:spPr>
        <p:txBody>
          <a:bodyPr>
            <a:normAutofit/>
          </a:bodyPr>
          <a:lstStyle/>
          <a:p>
            <a:pPr>
              <a:buClr>
                <a:schemeClr val="accent3">
                  <a:lumMod val="75000"/>
                </a:schemeClr>
              </a:buClr>
              <a:buFont typeface="Wingdings" panose="05000000000000000000" pitchFamily="2" charset="2"/>
              <a:buChar char="§"/>
            </a:pPr>
            <a:r>
              <a:rPr lang="en-US" dirty="0"/>
              <a:t>December 15 from 2:30-4:00pm – Mindfulness </a:t>
            </a:r>
          </a:p>
          <a:p>
            <a:pPr lvl="1">
              <a:buClr>
                <a:schemeClr val="accent3">
                  <a:lumMod val="75000"/>
                </a:schemeClr>
              </a:buClr>
              <a:buFont typeface="Wingdings" panose="05000000000000000000" pitchFamily="2" charset="2"/>
              <a:buChar char="§"/>
            </a:pPr>
            <a:r>
              <a:rPr lang="en-US" dirty="0"/>
              <a:t>Registration will go out to the GBAS list serv this week</a:t>
            </a:r>
          </a:p>
          <a:p>
            <a:pPr>
              <a:buClr>
                <a:schemeClr val="accent3">
                  <a:lumMod val="75000"/>
                </a:schemeClr>
              </a:buClr>
              <a:buFont typeface="Wingdings" panose="05000000000000000000" pitchFamily="2" charset="2"/>
              <a:buChar char="§"/>
            </a:pPr>
            <a:r>
              <a:rPr lang="en-US" dirty="0"/>
              <a:t>January 8 – Presenter proposal deadline for </a:t>
            </a:r>
            <a:r>
              <a:rPr lang="en-US" dirty="0" err="1"/>
              <a:t>CxUF</a:t>
            </a:r>
            <a:r>
              <a:rPr lang="en-US" dirty="0"/>
              <a:t> </a:t>
            </a:r>
          </a:p>
          <a:p>
            <a:pPr>
              <a:buClr>
                <a:schemeClr val="accent3">
                  <a:lumMod val="75000"/>
                </a:schemeClr>
              </a:buClr>
              <a:buFont typeface="Wingdings" panose="05000000000000000000" pitchFamily="2" charset="2"/>
              <a:buChar char="§"/>
            </a:pPr>
            <a:r>
              <a:rPr lang="en-US" dirty="0"/>
              <a:t>May 11 and 12 – </a:t>
            </a:r>
            <a:r>
              <a:rPr lang="en-US" dirty="0" err="1"/>
              <a:t>CxUF</a:t>
            </a:r>
            <a:r>
              <a:rPr lang="en-US" dirty="0"/>
              <a:t> Conference </a:t>
            </a:r>
          </a:p>
          <a:p>
            <a:endParaRPr lang="en-US" dirty="0"/>
          </a:p>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GBAS Dates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0030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Training and Organizational Development</a:t>
            </a:r>
          </a:p>
        </p:txBody>
      </p:sp>
      <p:sp>
        <p:nvSpPr>
          <p:cNvPr id="3" name="Text Placeholder 2"/>
          <p:cNvSpPr>
            <a:spLocks noGrp="1"/>
          </p:cNvSpPr>
          <p:nvPr>
            <p:ph type="body" idx="1"/>
          </p:nvPr>
        </p:nvSpPr>
        <p:spPr>
          <a:xfrm>
            <a:off x="831850" y="3683579"/>
            <a:ext cx="10515600" cy="2303967"/>
          </a:xfrm>
        </p:spPr>
        <p:txBody>
          <a:bodyPr>
            <a:normAutofit fontScale="92500" lnSpcReduction="20000"/>
          </a:bodyPr>
          <a:lstStyle/>
          <a:p>
            <a:r>
              <a:rPr lang="en-US" altLang="en-US" sz="3200" dirty="0">
                <a:solidFill>
                  <a:schemeClr val="accent5">
                    <a:lumMod val="75000"/>
                  </a:schemeClr>
                </a:solidFill>
              </a:rPr>
              <a:t>Required Trainings</a:t>
            </a:r>
          </a:p>
          <a:p>
            <a:r>
              <a:rPr lang="en-US" altLang="en-US" sz="3200" dirty="0">
                <a:solidFill>
                  <a:schemeClr val="accent5">
                    <a:lumMod val="75000"/>
                  </a:schemeClr>
                </a:solidFill>
              </a:rPr>
              <a:t>Managing Bias</a:t>
            </a:r>
          </a:p>
          <a:p>
            <a:r>
              <a:rPr lang="en-US" altLang="en-US" sz="3200" dirty="0">
                <a:solidFill>
                  <a:schemeClr val="accent5">
                    <a:lumMod val="75000"/>
                  </a:schemeClr>
                </a:solidFill>
              </a:rPr>
              <a:t>Spring Calendar</a:t>
            </a:r>
          </a:p>
          <a:p>
            <a:r>
              <a:rPr lang="en-US" altLang="en-US" sz="3200" dirty="0">
                <a:solidFill>
                  <a:schemeClr val="accent5">
                    <a:lumMod val="75000"/>
                  </a:schemeClr>
                </a:solidFill>
              </a:rPr>
              <a:t>Employee Education Program</a:t>
            </a:r>
          </a:p>
          <a:p>
            <a:r>
              <a:rPr lang="en-US" altLang="en-US" sz="3200" dirty="0">
                <a:solidFill>
                  <a:schemeClr val="accent5">
                    <a:lumMod val="75000"/>
                  </a:schemeClr>
                </a:solidFill>
              </a:rPr>
              <a:t>Strategic Communications Academy</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64831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0" y="1836355"/>
            <a:ext cx="11217311" cy="4820455"/>
          </a:xfrm>
        </p:spPr>
        <p:txBody>
          <a:bodyPr>
            <a:normAutofit/>
          </a:bodyPr>
          <a:lstStyle/>
          <a:p>
            <a:pPr>
              <a:buClr>
                <a:schemeClr val="accent3">
                  <a:lumMod val="75000"/>
                </a:schemeClr>
              </a:buClr>
              <a:buFont typeface="Wingdings" panose="05000000000000000000" pitchFamily="2" charset="2"/>
              <a:buChar char="§"/>
              <a:defRPr/>
            </a:pPr>
            <a:r>
              <a:rPr lang="en-US" altLang="en-US" sz="3200" dirty="0">
                <a:solidFill>
                  <a:srgbClr val="000000"/>
                </a:solidFill>
              </a:rPr>
              <a:t>Benefits Updates – Shannon Edwards</a:t>
            </a:r>
          </a:p>
          <a:p>
            <a:pPr>
              <a:buClr>
                <a:schemeClr val="accent3">
                  <a:lumMod val="75000"/>
                </a:schemeClr>
              </a:buClr>
              <a:buFont typeface="Wingdings" panose="05000000000000000000" pitchFamily="2" charset="2"/>
              <a:buChar char="§"/>
              <a:defRPr/>
            </a:pPr>
            <a:r>
              <a:rPr lang="en-US" sz="3200" dirty="0"/>
              <a:t>GBAS Update – Gwynn Cadwallader</a:t>
            </a:r>
          </a:p>
          <a:p>
            <a:pPr>
              <a:buClr>
                <a:schemeClr val="accent3">
                  <a:lumMod val="75000"/>
                </a:schemeClr>
              </a:buClr>
              <a:buFont typeface="Wingdings" panose="05000000000000000000" pitchFamily="2" charset="2"/>
              <a:buChar char="§"/>
              <a:defRPr/>
            </a:pPr>
            <a:r>
              <a:rPr lang="en-US" sz="3200" dirty="0"/>
              <a:t>Training Updates – Bob Parks</a:t>
            </a:r>
          </a:p>
          <a:p>
            <a:pPr>
              <a:buClr>
                <a:schemeClr val="accent3">
                  <a:lumMod val="75000"/>
                </a:schemeClr>
              </a:buClr>
              <a:buFont typeface="Wingdings" panose="05000000000000000000" pitchFamily="2" charset="2"/>
              <a:buChar char="§"/>
              <a:defRPr/>
            </a:pPr>
            <a:r>
              <a:rPr lang="en-US" sz="3200" dirty="0"/>
              <a:t>Spring New Hire Screening – Brent Goodman</a:t>
            </a:r>
          </a:p>
          <a:p>
            <a:pPr>
              <a:buClr>
                <a:schemeClr val="accent3">
                  <a:lumMod val="75000"/>
                </a:schemeClr>
              </a:buClr>
              <a:buFont typeface="Wingdings" panose="05000000000000000000" pitchFamily="2" charset="2"/>
              <a:buChar char="§"/>
              <a:defRPr/>
            </a:pPr>
            <a:r>
              <a:rPr lang="en-US" sz="3200" dirty="0"/>
              <a:t>Holiday Schedule for Postings and Background Checks – John Sun</a:t>
            </a:r>
          </a:p>
          <a:p>
            <a:pPr>
              <a:buClr>
                <a:schemeClr val="accent3">
                  <a:lumMod val="75000"/>
                </a:schemeClr>
              </a:buClr>
              <a:buFont typeface="Wingdings" panose="05000000000000000000" pitchFamily="2" charset="2"/>
              <a:buChar char="§"/>
              <a:defRPr/>
            </a:pPr>
            <a:r>
              <a:rPr lang="en-US" altLang="en-US" sz="3200" dirty="0">
                <a:solidFill>
                  <a:srgbClr val="000000"/>
                </a:solidFill>
              </a:rPr>
              <a:t>Mask Distribution – Jodi Gentry</a:t>
            </a:r>
          </a:p>
          <a:p>
            <a:pPr>
              <a:buClr>
                <a:schemeClr val="accent3">
                  <a:lumMod val="75000"/>
                </a:schemeClr>
              </a:buClr>
              <a:buFont typeface="Wingdings" panose="05000000000000000000" pitchFamily="2" charset="2"/>
              <a:buChar char="§"/>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65125"/>
            <a:ext cx="10707029" cy="1325563"/>
          </a:xfrm>
        </p:spPr>
        <p:txBody>
          <a:bodyPr anchor="b"/>
          <a:lstStyle/>
          <a:p>
            <a:r>
              <a:rPr lang="en-US" dirty="0">
                <a:solidFill>
                  <a:srgbClr val="FF6600"/>
                </a:solidFill>
                <a:latin typeface="Century Schoolbook" panose="02040604050505020304" pitchFamily="18" charset="0"/>
              </a:rPr>
              <a:t>Required Trainings</a:t>
            </a:r>
          </a:p>
        </p:txBody>
      </p:sp>
      <p:sp>
        <p:nvSpPr>
          <p:cNvPr id="3" name="Content Placeholder 2"/>
          <p:cNvSpPr>
            <a:spLocks noGrp="1"/>
          </p:cNvSpPr>
          <p:nvPr>
            <p:ph idx="1"/>
          </p:nvPr>
        </p:nvSpPr>
        <p:spPr>
          <a:xfrm>
            <a:off x="738131" y="1825625"/>
            <a:ext cx="10615669" cy="4351338"/>
          </a:xfrm>
        </p:spPr>
        <p:txBody>
          <a:bodyPr>
            <a:normAutofit/>
          </a:bodyPr>
          <a:lstStyle/>
          <a:p>
            <a:pPr>
              <a:buClr>
                <a:schemeClr val="accent3">
                  <a:lumMod val="75000"/>
                </a:schemeClr>
              </a:buClr>
              <a:buFont typeface="Wingdings" panose="05000000000000000000" pitchFamily="2" charset="2"/>
              <a:buChar char="§"/>
            </a:pPr>
            <a:r>
              <a:rPr lang="en-US" sz="3200" dirty="0"/>
              <a:t>Several online trainings for faculty and staff right now</a:t>
            </a:r>
          </a:p>
          <a:p>
            <a:pPr lvl="1">
              <a:buClr>
                <a:schemeClr val="accent3">
                  <a:lumMod val="75000"/>
                </a:schemeClr>
              </a:buClr>
              <a:buFont typeface="Wingdings" panose="05000000000000000000" pitchFamily="2" charset="2"/>
              <a:buChar char="§"/>
            </a:pPr>
            <a:r>
              <a:rPr lang="en-US" sz="2800" dirty="0"/>
              <a:t>Compliance &amp; Ethics: Doing Your Part for the</a:t>
            </a:r>
            <a:br>
              <a:rPr lang="en-US" sz="2800" dirty="0"/>
            </a:br>
            <a:r>
              <a:rPr lang="en-US" sz="2800" dirty="0"/>
              <a:t>Gator Good (OOC101)</a:t>
            </a:r>
          </a:p>
          <a:p>
            <a:pPr lvl="1">
              <a:buClr>
                <a:schemeClr val="accent3">
                  <a:lumMod val="75000"/>
                </a:schemeClr>
              </a:buClr>
              <a:buFont typeface="Wingdings" panose="05000000000000000000" pitchFamily="2" charset="2"/>
              <a:buChar char="§"/>
            </a:pPr>
            <a:r>
              <a:rPr lang="en-US" sz="2800" dirty="0"/>
              <a:t>At-Risk for Faculty &amp; Staff </a:t>
            </a:r>
            <a:r>
              <a:rPr lang="en-US" sz="2800" dirty="0" err="1"/>
              <a:t>Kognito</a:t>
            </a:r>
            <a:r>
              <a:rPr lang="en-US" sz="2800" dirty="0"/>
              <a:t> Training (KOG100)</a:t>
            </a:r>
          </a:p>
          <a:p>
            <a:pPr lvl="1">
              <a:buClr>
                <a:schemeClr val="accent3">
                  <a:lumMod val="75000"/>
                </a:schemeClr>
              </a:buClr>
              <a:buFont typeface="Wingdings" panose="05000000000000000000" pitchFamily="2" charset="2"/>
              <a:buChar char="§"/>
            </a:pPr>
            <a:r>
              <a:rPr lang="en-US" sz="2800" dirty="0"/>
              <a:t>Protecting UF: Information Security Training (ITT102)</a:t>
            </a:r>
          </a:p>
          <a:p>
            <a:pPr lvl="1">
              <a:buClr>
                <a:schemeClr val="accent3">
                  <a:lumMod val="75000"/>
                </a:schemeClr>
              </a:buClr>
              <a:buFont typeface="Wingdings" panose="05000000000000000000" pitchFamily="2" charset="2"/>
              <a:buChar char="§"/>
            </a:pPr>
            <a:r>
              <a:rPr lang="en-US" sz="2800" dirty="0"/>
              <a:t>Managing Bias (RJE101)</a:t>
            </a:r>
          </a:p>
          <a:p>
            <a:pPr>
              <a:buClr>
                <a:schemeClr val="accent3">
                  <a:lumMod val="75000"/>
                </a:schemeClr>
              </a:buClr>
              <a:buFont typeface="Wingdings" panose="05000000000000000000" pitchFamily="2" charset="2"/>
              <a:buChar char="§"/>
            </a:pPr>
            <a:r>
              <a:rPr lang="en-US" sz="3200" dirty="0"/>
              <a:t>Main tip! </a:t>
            </a:r>
            <a:r>
              <a:rPr lang="en-US" sz="3200" i="1" dirty="0"/>
              <a:t>Use Chrome or Firefox</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93E99C8A-60D3-4074-9F6A-EB65F0BB5C39}"/>
              </a:ext>
            </a:extLst>
          </p:cNvPr>
          <p:cNvPicPr>
            <a:picLocks noChangeAspect="1"/>
          </p:cNvPicPr>
          <p:nvPr/>
        </p:nvPicPr>
        <p:blipFill rotWithShape="1">
          <a:blip r:embed="rId4"/>
          <a:srcRect l="22587" t="60305" r="15705"/>
          <a:stretch/>
        </p:blipFill>
        <p:spPr>
          <a:xfrm>
            <a:off x="6907390" y="542885"/>
            <a:ext cx="4315297" cy="970041"/>
          </a:xfrm>
          <a:prstGeom prst="rect">
            <a:avLst/>
          </a:prstGeom>
        </p:spPr>
      </p:pic>
    </p:spTree>
    <p:extLst>
      <p:ext uri="{BB962C8B-B14F-4D97-AF65-F5344CB8AC3E}">
        <p14:creationId xmlns:p14="http://schemas.microsoft.com/office/powerpoint/2010/main" val="350919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131" y="1826504"/>
            <a:ext cx="10515600" cy="4102630"/>
          </a:xfrm>
        </p:spPr>
        <p:txBody>
          <a:bodyPr>
            <a:normAutofit/>
          </a:bodyPr>
          <a:lstStyle/>
          <a:p>
            <a:pPr marR="0" lvl="0">
              <a:spcAft>
                <a:spcPts val="0"/>
              </a:spcAft>
              <a:buClr>
                <a:schemeClr val="accent3">
                  <a:lumMod val="75000"/>
                </a:schemeClr>
              </a:buClr>
              <a:buFont typeface="Wingdings" panose="05000000000000000000" pitchFamily="2" charset="2"/>
              <a:buChar char="§"/>
            </a:pPr>
            <a:r>
              <a:rPr lang="en-US" sz="3200" dirty="0"/>
              <a:t>Related to President Fuchs’ commitment in June</a:t>
            </a:r>
          </a:p>
          <a:p>
            <a:pPr marR="0" lvl="0">
              <a:spcAft>
                <a:spcPts val="0"/>
              </a:spcAft>
              <a:buClr>
                <a:schemeClr val="accent3">
                  <a:lumMod val="75000"/>
                </a:schemeClr>
              </a:buClr>
              <a:buFont typeface="Wingdings" panose="05000000000000000000" pitchFamily="2" charset="2"/>
              <a:buChar char="§"/>
            </a:pPr>
            <a:r>
              <a:rPr lang="en-US" sz="3200" dirty="0"/>
              <a:t>Part of UF’s broader efforts to build a more racially just UF</a:t>
            </a:r>
          </a:p>
          <a:p>
            <a:pPr marR="0" lvl="0">
              <a:spcAft>
                <a:spcPts val="0"/>
              </a:spcAft>
              <a:buClr>
                <a:schemeClr val="accent3">
                  <a:lumMod val="75000"/>
                </a:schemeClr>
              </a:buClr>
              <a:buFont typeface="Wingdings" panose="05000000000000000000" pitchFamily="2" charset="2"/>
              <a:buChar char="§"/>
            </a:pPr>
            <a:r>
              <a:rPr lang="en-US" sz="3200" dirty="0"/>
              <a:t>One piece of a broader Racial Justice Education Initiative</a:t>
            </a:r>
          </a:p>
          <a:p>
            <a:pPr lvl="1">
              <a:buClr>
                <a:schemeClr val="accent3">
                  <a:lumMod val="75000"/>
                </a:schemeClr>
              </a:buClr>
              <a:buFont typeface="Wingdings" panose="05000000000000000000" pitchFamily="2" charset="2"/>
              <a:buChar char="§"/>
            </a:pPr>
            <a:r>
              <a:rPr lang="en-US" sz="2800" dirty="0"/>
              <a:t>Series of webinars and other resources to be launched in January by UFHR in collaboration with colleagues and areas across campus</a:t>
            </a:r>
          </a:p>
          <a:p>
            <a:pPr lvl="1">
              <a:buClr>
                <a:schemeClr val="accent3">
                  <a:lumMod val="75000"/>
                </a:schemeClr>
              </a:buClr>
              <a:buFont typeface="Wingdings" panose="05000000000000000000" pitchFamily="2" charset="2"/>
              <a:buChar char="§"/>
            </a:pPr>
            <a:r>
              <a:rPr lang="en-US" sz="2800" dirty="0"/>
              <a:t>Student training launched in the spring</a:t>
            </a:r>
          </a:p>
        </p:txBody>
      </p:sp>
      <p:sp>
        <p:nvSpPr>
          <p:cNvPr id="2" name="Title 1"/>
          <p:cNvSpPr>
            <a:spLocks noGrp="1"/>
          </p:cNvSpPr>
          <p:nvPr>
            <p:ph type="title"/>
          </p:nvPr>
        </p:nvSpPr>
        <p:spPr/>
        <p:txBody>
          <a:bodyPr anchor="b"/>
          <a:lstStyle/>
          <a:p>
            <a:r>
              <a:rPr lang="en-US" dirty="0">
                <a:solidFill>
                  <a:srgbClr val="FF6600"/>
                </a:solidFill>
              </a:rPr>
              <a:t>Managing Bias</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0CCDB7EB-97B3-4F2C-A8C0-67C6F05B2B6B}"/>
              </a:ext>
            </a:extLst>
          </p:cNvPr>
          <p:cNvPicPr>
            <a:picLocks noChangeAspect="1"/>
          </p:cNvPicPr>
          <p:nvPr/>
        </p:nvPicPr>
        <p:blipFill>
          <a:blip r:embed="rId4"/>
          <a:stretch>
            <a:fillRect/>
          </a:stretch>
        </p:blipFill>
        <p:spPr>
          <a:xfrm>
            <a:off x="7765884" y="462794"/>
            <a:ext cx="3321295" cy="950802"/>
          </a:xfrm>
          <a:prstGeom prst="rect">
            <a:avLst/>
          </a:prstGeom>
        </p:spPr>
      </p:pic>
    </p:spTree>
    <p:extLst>
      <p:ext uri="{BB962C8B-B14F-4D97-AF65-F5344CB8AC3E}">
        <p14:creationId xmlns:p14="http://schemas.microsoft.com/office/powerpoint/2010/main" val="92371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65125"/>
            <a:ext cx="10712777" cy="1325563"/>
          </a:xfrm>
        </p:spPr>
        <p:txBody>
          <a:bodyPr anchor="b"/>
          <a:lstStyle/>
          <a:p>
            <a:r>
              <a:rPr lang="en-US" dirty="0">
                <a:solidFill>
                  <a:srgbClr val="FF6600"/>
                </a:solidFill>
                <a:latin typeface="Century Schoolbook" panose="02040604050505020304" pitchFamily="18" charset="0"/>
              </a:rPr>
              <a:t>Spring Calendar</a:t>
            </a:r>
          </a:p>
        </p:txBody>
      </p:sp>
      <p:cxnSp>
        <p:nvCxnSpPr>
          <p:cNvPr id="5" name="Straight Connector 4"/>
          <p:cNvCxnSpPr/>
          <p:nvPr/>
        </p:nvCxnSpPr>
        <p:spPr>
          <a:xfrm flipV="1">
            <a:off x="738131" y="1690688"/>
            <a:ext cx="9028038"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4" name="Content Placeholder 2">
            <a:extLst>
              <a:ext uri="{FF2B5EF4-FFF2-40B4-BE49-F238E27FC236}">
                <a16:creationId xmlns:a16="http://schemas.microsoft.com/office/drawing/2014/main" id="{CA7940AB-ABA3-4027-A40D-634B08D6E303}"/>
              </a:ext>
            </a:extLst>
          </p:cNvPr>
          <p:cNvSpPr>
            <a:spLocks noGrp="1"/>
          </p:cNvSpPr>
          <p:nvPr>
            <p:ph idx="1"/>
          </p:nvPr>
        </p:nvSpPr>
        <p:spPr>
          <a:xfrm>
            <a:off x="738131" y="1825625"/>
            <a:ext cx="10615669" cy="4351338"/>
          </a:xfrm>
        </p:spPr>
        <p:txBody>
          <a:bodyPr>
            <a:normAutofit/>
          </a:bodyPr>
          <a:lstStyle/>
          <a:p>
            <a:pPr>
              <a:buClr>
                <a:schemeClr val="accent3">
                  <a:lumMod val="75000"/>
                </a:schemeClr>
              </a:buClr>
              <a:buFont typeface="Wingdings" panose="05000000000000000000" pitchFamily="2" charset="2"/>
              <a:buChar char="§"/>
            </a:pPr>
            <a:r>
              <a:rPr lang="en-US" sz="3200" dirty="0"/>
              <a:t>Spring calendar of courses available for </a:t>
            </a:r>
            <a:br>
              <a:rPr lang="en-US" sz="3200" dirty="0"/>
            </a:br>
            <a:r>
              <a:rPr lang="en-US" sz="3200" dirty="0"/>
              <a:t>registration starting December 7</a:t>
            </a:r>
          </a:p>
          <a:p>
            <a:pPr>
              <a:buClr>
                <a:schemeClr val="accent3">
                  <a:lumMod val="75000"/>
                </a:schemeClr>
              </a:buClr>
              <a:buFont typeface="Wingdings" panose="05000000000000000000" pitchFamily="2" charset="2"/>
              <a:buChar char="§"/>
            </a:pPr>
            <a:r>
              <a:rPr lang="en-US" sz="3200" dirty="0"/>
              <a:t>Several certification tracks for </a:t>
            </a:r>
            <a:br>
              <a:rPr lang="en-US" sz="3200" dirty="0"/>
            </a:br>
            <a:r>
              <a:rPr lang="en-US" sz="3200" dirty="0"/>
              <a:t>different roles</a:t>
            </a:r>
          </a:p>
          <a:p>
            <a:pPr>
              <a:buClr>
                <a:schemeClr val="accent3">
                  <a:lumMod val="75000"/>
                </a:schemeClr>
              </a:buClr>
              <a:buFont typeface="Wingdings" panose="05000000000000000000" pitchFamily="2" charset="2"/>
              <a:buChar char="§"/>
            </a:pPr>
            <a:r>
              <a:rPr lang="en-US" sz="3200" dirty="0"/>
              <a:t>Register in </a:t>
            </a:r>
            <a:r>
              <a:rPr lang="en-US" sz="3200" dirty="0" err="1"/>
              <a:t>myTraining</a:t>
            </a:r>
            <a:endParaRPr lang="en-US" sz="3200" dirty="0"/>
          </a:p>
          <a:p>
            <a:pPr>
              <a:buClr>
                <a:schemeClr val="accent3">
                  <a:lumMod val="75000"/>
                </a:schemeClr>
              </a:buClr>
              <a:buFont typeface="Wingdings" panose="05000000000000000000" pitchFamily="2" charset="2"/>
              <a:buChar char="§"/>
            </a:pPr>
            <a:r>
              <a:rPr lang="en-US" sz="3200" dirty="0"/>
              <a:t>View HR calendar for course dates</a:t>
            </a:r>
            <a:r>
              <a:rPr lang="en-US" sz="3200" dirty="0">
                <a:solidFill>
                  <a:srgbClr val="03326E"/>
                </a:solidFill>
              </a:rPr>
              <a:t> </a:t>
            </a:r>
            <a:r>
              <a:rPr lang="en-US" sz="1800" dirty="0">
                <a:solidFill>
                  <a:srgbClr val="03326E"/>
                </a:solidFill>
              </a:rPr>
              <a:t>(</a:t>
            </a:r>
            <a:r>
              <a:rPr lang="en-US" sz="1800" dirty="0">
                <a:solidFill>
                  <a:srgbClr val="03326E"/>
                </a:solidFill>
                <a:hlinkClick r:id="rId4"/>
              </a:rPr>
              <a:t>https://calendar.hr.ufl.edu/events/category/training-organizational-development/</a:t>
            </a:r>
            <a:r>
              <a:rPr lang="en-US" sz="1800" dirty="0">
                <a:solidFill>
                  <a:srgbClr val="03326E"/>
                </a:solidFill>
              </a:rPr>
              <a:t>)</a:t>
            </a:r>
            <a:br>
              <a:rPr lang="en-US" sz="3200" dirty="0">
                <a:solidFill>
                  <a:srgbClr val="03326E"/>
                </a:solidFill>
              </a:rPr>
            </a:br>
            <a:r>
              <a:rPr lang="en-US" sz="3200" dirty="0">
                <a:solidFill>
                  <a:srgbClr val="03326E"/>
                </a:solidFill>
              </a:rPr>
              <a:t>						</a:t>
            </a:r>
          </a:p>
        </p:txBody>
      </p:sp>
      <p:pic>
        <p:nvPicPr>
          <p:cNvPr id="9" name="Picture 8" descr="A picture containing drawing&#10;&#10;Description automatically generated">
            <a:extLst>
              <a:ext uri="{FF2B5EF4-FFF2-40B4-BE49-F238E27FC236}">
                <a16:creationId xmlns:a16="http://schemas.microsoft.com/office/drawing/2014/main" id="{09613F8E-E085-412D-BD35-8FCC14BB4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3003" y="3810947"/>
            <a:ext cx="1651376" cy="1270289"/>
          </a:xfrm>
          <a:prstGeom prst="rect">
            <a:avLst/>
          </a:prstGeom>
        </p:spPr>
      </p:pic>
      <p:pic>
        <p:nvPicPr>
          <p:cNvPr id="11" name="Picture 10">
            <a:extLst>
              <a:ext uri="{FF2B5EF4-FFF2-40B4-BE49-F238E27FC236}">
                <a16:creationId xmlns:a16="http://schemas.microsoft.com/office/drawing/2014/main" id="{1E53BF3C-F44D-4717-BA4E-10093DA7BFE8}"/>
              </a:ext>
            </a:extLst>
          </p:cNvPr>
          <p:cNvPicPr>
            <a:picLocks noChangeAspect="1"/>
          </p:cNvPicPr>
          <p:nvPr/>
        </p:nvPicPr>
        <p:blipFill>
          <a:blip r:embed="rId6"/>
          <a:stretch>
            <a:fillRect/>
          </a:stretch>
        </p:blipFill>
        <p:spPr>
          <a:xfrm>
            <a:off x="9577429" y="201186"/>
            <a:ext cx="2266950" cy="2190750"/>
          </a:xfrm>
          <a:prstGeom prst="rect">
            <a:avLst/>
          </a:prstGeom>
        </p:spPr>
      </p:pic>
      <p:pic>
        <p:nvPicPr>
          <p:cNvPr id="1026" name="Picture 2" descr="Pro 3 logo">
            <a:extLst>
              <a:ext uri="{FF2B5EF4-FFF2-40B4-BE49-F238E27FC236}">
                <a16:creationId xmlns:a16="http://schemas.microsoft.com/office/drawing/2014/main" id="{13D89A3F-E08F-4D56-A08B-A8700D77F2D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41097" y="5148852"/>
            <a:ext cx="3303811" cy="1011792"/>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Gators together logo">
            <a:extLst>
              <a:ext uri="{FF2B5EF4-FFF2-40B4-BE49-F238E27FC236}">
                <a16:creationId xmlns:a16="http://schemas.microsoft.com/office/drawing/2014/main" id="{0AA3E9B4-5BF3-4558-B4F7-3774B15398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9461" y="2600486"/>
            <a:ext cx="4173415" cy="9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1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131" y="1742959"/>
            <a:ext cx="10515600" cy="4507337"/>
          </a:xfrm>
        </p:spPr>
        <p:txBody>
          <a:bodyPr>
            <a:normAutofit/>
          </a:bodyPr>
          <a:lstStyle/>
          <a:p>
            <a:pPr marR="0">
              <a:lnSpc>
                <a:spcPct val="100000"/>
              </a:lnSpc>
              <a:spcBef>
                <a:spcPts val="0"/>
              </a:spcBef>
              <a:spcAft>
                <a:spcPts val="0"/>
              </a:spcAft>
              <a:buClr>
                <a:schemeClr val="accent3">
                  <a:lumMod val="75000"/>
                </a:schemeClr>
              </a:buClr>
              <a:buFont typeface="Wingdings" panose="05000000000000000000" pitchFamily="2" charset="2"/>
              <a:buChar char="§"/>
            </a:pPr>
            <a:r>
              <a:rPr lang="en-US" sz="3200" dirty="0"/>
              <a:t>Spring EEP information session hosted by the APA</a:t>
            </a:r>
          </a:p>
          <a:p>
            <a:pPr lvl="1">
              <a:lnSpc>
                <a:spcPct val="100000"/>
              </a:lnSpc>
              <a:spcBef>
                <a:spcPts val="0"/>
              </a:spcBef>
              <a:buClr>
                <a:schemeClr val="accent3">
                  <a:lumMod val="75000"/>
                </a:schemeClr>
              </a:buClr>
              <a:buFont typeface="Wingdings" panose="05000000000000000000" pitchFamily="2" charset="2"/>
              <a:buChar char="§"/>
            </a:pPr>
            <a:r>
              <a:rPr lang="en-US" sz="2800" dirty="0"/>
              <a:t>This Friday (12/4) from 2-4PM</a:t>
            </a:r>
          </a:p>
          <a:p>
            <a:pPr lvl="1">
              <a:lnSpc>
                <a:spcPct val="100000"/>
              </a:lnSpc>
              <a:spcBef>
                <a:spcPts val="0"/>
              </a:spcBef>
              <a:buClr>
                <a:schemeClr val="accent3">
                  <a:lumMod val="75000"/>
                </a:schemeClr>
              </a:buClr>
              <a:buFont typeface="Wingdings" panose="05000000000000000000" pitchFamily="2" charset="2"/>
              <a:buChar char="§"/>
            </a:pPr>
            <a:r>
              <a:rPr lang="en-US" sz="2800" dirty="0">
                <a:solidFill>
                  <a:srgbClr val="03326E"/>
                </a:solidFill>
                <a:hlinkClick r:id="rId3">
                  <a:extLst>
                    <a:ext uri="{A12FA001-AC4F-418D-AE19-62706E023703}">
                      <ahyp:hlinkClr xmlns:ahyp="http://schemas.microsoft.com/office/drawing/2018/hyperlinkcolor" val="tx"/>
                    </a:ext>
                  </a:extLst>
                </a:hlinkClick>
              </a:rPr>
              <a:t>Register here</a:t>
            </a:r>
            <a:r>
              <a:rPr lang="en-US" sz="2800" dirty="0">
                <a:solidFill>
                  <a:srgbClr val="03326E"/>
                </a:solidFill>
              </a:rPr>
              <a:t>, </a:t>
            </a:r>
            <a:r>
              <a:rPr lang="en-US" sz="2800" dirty="0"/>
              <a:t>or on the </a:t>
            </a:r>
            <a:r>
              <a:rPr lang="en-US" sz="2800" dirty="0">
                <a:solidFill>
                  <a:srgbClr val="03326E"/>
                </a:solidFill>
                <a:hlinkClick r:id="rId4">
                  <a:extLst>
                    <a:ext uri="{A12FA001-AC4F-418D-AE19-62706E023703}">
                      <ahyp:hlinkClr xmlns:ahyp="http://schemas.microsoft.com/office/drawing/2018/hyperlinkcolor" val="tx"/>
                    </a:ext>
                  </a:extLst>
                </a:hlinkClick>
              </a:rPr>
              <a:t>EEP</a:t>
            </a:r>
            <a:r>
              <a:rPr lang="en-US" sz="2800" dirty="0">
                <a:solidFill>
                  <a:srgbClr val="03326E"/>
                </a:solidFill>
                <a:hlinkClick r:id="rId4"/>
              </a:rPr>
              <a:t> </a:t>
            </a:r>
            <a:r>
              <a:rPr lang="en-US" sz="2800" dirty="0">
                <a:solidFill>
                  <a:srgbClr val="03326E"/>
                </a:solidFill>
                <a:hlinkClick r:id="rId4">
                  <a:extLst>
                    <a:ext uri="{A12FA001-AC4F-418D-AE19-62706E023703}">
                      <ahyp:hlinkClr xmlns:ahyp="http://schemas.microsoft.com/office/drawing/2018/hyperlinkcolor" val="tx"/>
                    </a:ext>
                  </a:extLst>
                </a:hlinkClick>
              </a:rPr>
              <a:t>website</a:t>
            </a:r>
            <a:r>
              <a:rPr lang="en-US" sz="2800" dirty="0">
                <a:solidFill>
                  <a:srgbClr val="03326E"/>
                </a:solidFill>
                <a:hlinkClick r:id="rId4"/>
              </a:rPr>
              <a:t> </a:t>
            </a:r>
            <a:r>
              <a:rPr lang="en-US" sz="2800" dirty="0"/>
              <a:t>(SFC/UF pages)</a:t>
            </a:r>
          </a:p>
          <a:p>
            <a:pPr marR="0">
              <a:lnSpc>
                <a:spcPct val="100000"/>
              </a:lnSpc>
              <a:spcBef>
                <a:spcPts val="0"/>
              </a:spcBef>
              <a:spcAft>
                <a:spcPts val="0"/>
              </a:spcAft>
              <a:buClr>
                <a:schemeClr val="accent3">
                  <a:lumMod val="75000"/>
                </a:schemeClr>
              </a:buClr>
              <a:buFont typeface="Wingdings" panose="05000000000000000000" pitchFamily="2" charset="2"/>
              <a:buChar char="§"/>
            </a:pPr>
            <a:r>
              <a:rPr lang="en-US" sz="3200" dirty="0"/>
              <a:t>EEP deadlines are approaching for the Spring semester</a:t>
            </a:r>
          </a:p>
          <a:p>
            <a:pPr lvl="1">
              <a:lnSpc>
                <a:spcPct val="100000"/>
              </a:lnSpc>
              <a:spcBef>
                <a:spcPts val="0"/>
              </a:spcBef>
              <a:buClr>
                <a:schemeClr val="accent3">
                  <a:lumMod val="75000"/>
                </a:schemeClr>
              </a:buClr>
              <a:buFont typeface="Wingdings" panose="05000000000000000000" pitchFamily="2" charset="2"/>
              <a:buChar char="§"/>
            </a:pPr>
            <a:r>
              <a:rPr lang="en-US" sz="2800" dirty="0"/>
              <a:t>Visit the </a:t>
            </a:r>
            <a:r>
              <a:rPr lang="en-US" sz="2800" dirty="0">
                <a:solidFill>
                  <a:srgbClr val="03326E"/>
                </a:solidFill>
                <a:hlinkClick r:id="rId4">
                  <a:extLst>
                    <a:ext uri="{A12FA001-AC4F-418D-AE19-62706E023703}">
                      <ahyp:hlinkClr xmlns:ahyp="http://schemas.microsoft.com/office/drawing/2018/hyperlinkcolor" val="tx"/>
                    </a:ext>
                  </a:extLst>
                </a:hlinkClick>
              </a:rPr>
              <a:t>Employee Education Program</a:t>
            </a:r>
            <a:r>
              <a:rPr lang="en-US" sz="2800" dirty="0">
                <a:solidFill>
                  <a:srgbClr val="03326E"/>
                </a:solidFill>
              </a:rPr>
              <a:t> </a:t>
            </a:r>
            <a:r>
              <a:rPr lang="en-US" sz="2800" dirty="0"/>
              <a:t>for program deadlines and eligibility. </a:t>
            </a:r>
          </a:p>
          <a:p>
            <a:pPr marL="1371600" lvl="3" indent="-457200">
              <a:lnSpc>
                <a:spcPct val="100000"/>
              </a:lnSpc>
              <a:spcBef>
                <a:spcPts val="0"/>
              </a:spcBef>
              <a:buClr>
                <a:schemeClr val="accent3">
                  <a:lumMod val="75000"/>
                </a:schemeClr>
              </a:buClr>
              <a:buFont typeface="Wingdings" panose="05000000000000000000" pitchFamily="2" charset="2"/>
              <a:buChar char="§"/>
            </a:pPr>
            <a:r>
              <a:rPr lang="en-US" sz="2600" dirty="0"/>
              <a:t>Santa Fe College 12/11</a:t>
            </a:r>
          </a:p>
          <a:p>
            <a:pPr marL="1371600" lvl="3" indent="-457200">
              <a:lnSpc>
                <a:spcPct val="100000"/>
              </a:lnSpc>
              <a:spcBef>
                <a:spcPts val="0"/>
              </a:spcBef>
              <a:buClr>
                <a:schemeClr val="accent3">
                  <a:lumMod val="75000"/>
                </a:schemeClr>
              </a:buClr>
              <a:buFont typeface="Wingdings" panose="05000000000000000000" pitchFamily="2" charset="2"/>
              <a:buChar char="§"/>
            </a:pPr>
            <a:r>
              <a:rPr lang="en-US" sz="2600" dirty="0"/>
              <a:t>Outside Alachua county 12/18</a:t>
            </a:r>
          </a:p>
          <a:p>
            <a:pPr marL="1371600" lvl="3" indent="-457200">
              <a:lnSpc>
                <a:spcPct val="100000"/>
              </a:lnSpc>
              <a:spcBef>
                <a:spcPts val="0"/>
              </a:spcBef>
              <a:buClr>
                <a:schemeClr val="accent3">
                  <a:lumMod val="75000"/>
                </a:schemeClr>
              </a:buClr>
              <a:buFont typeface="Wingdings" panose="05000000000000000000" pitchFamily="2" charset="2"/>
              <a:buChar char="§"/>
            </a:pPr>
            <a:r>
              <a:rPr lang="en-US" sz="2600" dirty="0"/>
              <a:t>UF 1/8</a:t>
            </a:r>
          </a:p>
        </p:txBody>
      </p:sp>
      <p:sp>
        <p:nvSpPr>
          <p:cNvPr id="2" name="Title 1"/>
          <p:cNvSpPr>
            <a:spLocks noGrp="1"/>
          </p:cNvSpPr>
          <p:nvPr>
            <p:ph type="title"/>
          </p:nvPr>
        </p:nvSpPr>
        <p:spPr/>
        <p:txBody>
          <a:bodyPr anchor="b"/>
          <a:lstStyle/>
          <a:p>
            <a:r>
              <a:rPr lang="en-US" dirty="0">
                <a:solidFill>
                  <a:srgbClr val="FF6600"/>
                </a:solidFill>
              </a:rPr>
              <a:t>Employee Education Program</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pic>
        <p:nvPicPr>
          <p:cNvPr id="9" name="Picture 8">
            <a:extLst>
              <a:ext uri="{FF2B5EF4-FFF2-40B4-BE49-F238E27FC236}">
                <a16:creationId xmlns:a16="http://schemas.microsoft.com/office/drawing/2014/main" id="{6216B49A-8755-4352-9F38-550E99793D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435603" y="121004"/>
            <a:ext cx="2519839" cy="2519839"/>
          </a:xfrm>
          <a:prstGeom prst="rect">
            <a:avLst/>
          </a:prstGeom>
        </p:spPr>
      </p:pic>
    </p:spTree>
    <p:extLst>
      <p:ext uri="{BB962C8B-B14F-4D97-AF65-F5344CB8AC3E}">
        <p14:creationId xmlns:p14="http://schemas.microsoft.com/office/powerpoint/2010/main" val="191802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65125"/>
            <a:ext cx="10707029" cy="1325563"/>
          </a:xfrm>
        </p:spPr>
        <p:txBody>
          <a:bodyPr anchor="b"/>
          <a:lstStyle/>
          <a:p>
            <a:r>
              <a:rPr lang="en-US" dirty="0">
                <a:solidFill>
                  <a:srgbClr val="FF6600"/>
                </a:solidFill>
                <a:latin typeface="Century Schoolbook" panose="02040604050505020304" pitchFamily="18" charset="0"/>
              </a:rPr>
              <a:t>SCA Applications Open</a:t>
            </a:r>
          </a:p>
        </p:txBody>
      </p:sp>
      <p:sp>
        <p:nvSpPr>
          <p:cNvPr id="3" name="Content Placeholder 2"/>
          <p:cNvSpPr>
            <a:spLocks noGrp="1"/>
          </p:cNvSpPr>
          <p:nvPr>
            <p:ph idx="1"/>
          </p:nvPr>
        </p:nvSpPr>
        <p:spPr/>
        <p:txBody>
          <a:bodyPr>
            <a:normAutofit/>
          </a:bodyPr>
          <a:lstStyle/>
          <a:p>
            <a:pPr>
              <a:buClr>
                <a:schemeClr val="accent3">
                  <a:lumMod val="75000"/>
                </a:schemeClr>
              </a:buClr>
              <a:buFont typeface="Wingdings" panose="05000000000000000000" pitchFamily="2" charset="2"/>
              <a:buChar char="§"/>
            </a:pPr>
            <a:r>
              <a:rPr lang="en-US" sz="3200" dirty="0"/>
              <a:t>Communicate in order to make a difference!</a:t>
            </a:r>
          </a:p>
          <a:p>
            <a:pPr lvl="1">
              <a:buClr>
                <a:schemeClr val="accent3">
                  <a:lumMod val="75000"/>
                </a:schemeClr>
              </a:buClr>
              <a:buFont typeface="Wingdings" panose="05000000000000000000" pitchFamily="2" charset="2"/>
              <a:buChar char="§"/>
            </a:pPr>
            <a:r>
              <a:rPr lang="en-US" dirty="0"/>
              <a:t>Helps faculty and staff develop next-level </a:t>
            </a:r>
            <a:br>
              <a:rPr lang="en-US" dirty="0"/>
            </a:br>
            <a:r>
              <a:rPr lang="en-US" dirty="0"/>
              <a:t>communication skills to build communities, </a:t>
            </a:r>
            <a:br>
              <a:rPr lang="en-US" dirty="0"/>
            </a:br>
            <a:r>
              <a:rPr lang="en-US" dirty="0"/>
              <a:t>communicate persuasively, and drive positive change</a:t>
            </a:r>
          </a:p>
          <a:p>
            <a:pPr lvl="1">
              <a:buClr>
                <a:schemeClr val="accent3">
                  <a:lumMod val="75000"/>
                </a:schemeClr>
              </a:buClr>
              <a:buFont typeface="Wingdings" panose="05000000000000000000" pitchFamily="2" charset="2"/>
              <a:buChar char="§"/>
            </a:pPr>
            <a:r>
              <a:rPr lang="en-US" dirty="0"/>
              <a:t>Led by faculty and staff from the Center for Public Interest Communications in the College of Journalism </a:t>
            </a:r>
          </a:p>
          <a:p>
            <a:pPr>
              <a:buClr>
                <a:schemeClr val="accent3">
                  <a:lumMod val="75000"/>
                </a:schemeClr>
              </a:buClr>
              <a:buFont typeface="Wingdings" panose="05000000000000000000" pitchFamily="2" charset="2"/>
              <a:buChar char="§"/>
            </a:pPr>
            <a:r>
              <a:rPr lang="en-US" sz="3200" dirty="0"/>
              <a:t>Applications open until January 25</a:t>
            </a:r>
          </a:p>
          <a:p>
            <a:pPr>
              <a:buClr>
                <a:schemeClr val="accent3">
                  <a:lumMod val="75000"/>
                </a:schemeClr>
              </a:buClr>
              <a:buFont typeface="Wingdings" panose="05000000000000000000" pitchFamily="2" charset="2"/>
              <a:buChar char="§"/>
            </a:pPr>
            <a:r>
              <a:rPr lang="en-US" sz="3200" dirty="0"/>
              <a:t>Program runs March to September 2021</a:t>
            </a:r>
          </a:p>
          <a:p>
            <a:pPr>
              <a:buClr>
                <a:schemeClr val="accent3">
                  <a:lumMod val="75000"/>
                </a:schemeClr>
              </a:buClr>
              <a:buFont typeface="Wingdings" panose="05000000000000000000" pitchFamily="2" charset="2"/>
              <a:buChar char="§"/>
            </a:pPr>
            <a:r>
              <a:rPr lang="en-US" sz="3200" dirty="0"/>
              <a:t>Visit SCA website for more information</a:t>
            </a:r>
            <a:r>
              <a:rPr lang="en-US" sz="3200" dirty="0">
                <a:solidFill>
                  <a:srgbClr val="03326E"/>
                </a:solidFill>
              </a:rPr>
              <a:t> </a:t>
            </a:r>
            <a:r>
              <a:rPr lang="en-US" sz="2400" dirty="0">
                <a:solidFill>
                  <a:srgbClr val="03326E"/>
                </a:solidFill>
              </a:rPr>
              <a:t>(</a:t>
            </a:r>
            <a:r>
              <a:rPr lang="en-US" sz="2400" dirty="0">
                <a:solidFill>
                  <a:srgbClr val="03326E"/>
                </a:solidFill>
                <a:hlinkClick r:id="rId3"/>
              </a:rPr>
              <a:t>http://hr.ufl.edu/leadership@uf/programs/sca/</a:t>
            </a:r>
            <a:r>
              <a:rPr lang="en-US" sz="2400" dirty="0">
                <a:solidFill>
                  <a:srgbClr val="03326E"/>
                </a:solidFill>
              </a:rPr>
              <a:t>)</a:t>
            </a:r>
            <a:endParaRPr lang="en-US" sz="3200" dirty="0">
              <a:solidFill>
                <a:srgbClr val="03326E"/>
              </a:solidFill>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2050" name="Picture 2" descr="Word art logo for Strategic Communications academy">
            <a:extLst>
              <a:ext uri="{FF2B5EF4-FFF2-40B4-BE49-F238E27FC236}">
                <a16:creationId xmlns:a16="http://schemas.microsoft.com/office/drawing/2014/main" id="{2D93BE9B-A99A-4C2C-8222-AF1FD34A1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2356" y="184370"/>
            <a:ext cx="3153086" cy="30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0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1694329"/>
            <a:ext cx="10515600" cy="2733675"/>
          </a:xfrm>
        </p:spPr>
        <p:txBody>
          <a:bodyPr/>
          <a:lstStyle/>
          <a:p>
            <a:r>
              <a:rPr lang="en-US" dirty="0"/>
              <a:t>Classification and Compensation</a:t>
            </a:r>
          </a:p>
        </p:txBody>
      </p:sp>
      <p:sp>
        <p:nvSpPr>
          <p:cNvPr id="3" name="Text Placeholder 2"/>
          <p:cNvSpPr>
            <a:spLocks noGrp="1"/>
          </p:cNvSpPr>
          <p:nvPr>
            <p:ph type="body" idx="1"/>
          </p:nvPr>
        </p:nvSpPr>
        <p:spPr>
          <a:xfrm>
            <a:off x="831850" y="3787281"/>
            <a:ext cx="10515600" cy="1937661"/>
          </a:xfrm>
        </p:spPr>
        <p:txBody>
          <a:bodyPr>
            <a:normAutofit/>
          </a:bodyPr>
          <a:lstStyle/>
          <a:p>
            <a:pPr>
              <a:buClr>
                <a:schemeClr val="accent3">
                  <a:lumMod val="75000"/>
                </a:schemeClr>
              </a:buClr>
              <a:buSzPct val="95000"/>
            </a:pPr>
            <a:r>
              <a:rPr lang="en-US" dirty="0">
                <a:solidFill>
                  <a:schemeClr val="accent5">
                    <a:lumMod val="75000"/>
                  </a:schemeClr>
                </a:solidFill>
              </a:rPr>
              <a:t>Spring New Hire Screening</a:t>
            </a:r>
            <a:endParaRPr lang="en-US" altLang="en-US" dirty="0">
              <a:solidFill>
                <a:schemeClr val="accent5">
                  <a:lumMod val="75000"/>
                </a:schemeClr>
              </a:solidFill>
            </a:endParaRPr>
          </a:p>
          <a:p>
            <a:endParaRPr lang="en-US" dirty="0"/>
          </a:p>
        </p:txBody>
      </p:sp>
    </p:spTree>
    <p:extLst>
      <p:ext uri="{BB962C8B-B14F-4D97-AF65-F5344CB8AC3E}">
        <p14:creationId xmlns:p14="http://schemas.microsoft.com/office/powerpoint/2010/main" val="254993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Spring New Hire COVID-19 Screening</a:t>
            </a:r>
          </a:p>
        </p:txBody>
      </p:sp>
      <p:sp>
        <p:nvSpPr>
          <p:cNvPr id="3" name="Content Placeholder 2"/>
          <p:cNvSpPr>
            <a:spLocks noGrp="1"/>
          </p:cNvSpPr>
          <p:nvPr>
            <p:ph idx="1"/>
          </p:nvPr>
        </p:nvSpPr>
        <p:spPr>
          <a:xfrm>
            <a:off x="738131" y="1825625"/>
            <a:ext cx="10615669" cy="4351338"/>
          </a:xfrm>
        </p:spPr>
        <p:txBody>
          <a:bodyPr/>
          <a:lstStyle/>
          <a:p>
            <a:pPr>
              <a:buClr>
                <a:schemeClr val="accent3">
                  <a:lumMod val="75000"/>
                </a:schemeClr>
              </a:buClr>
              <a:buFont typeface="Wingdings" panose="05000000000000000000" pitchFamily="2" charset="2"/>
              <a:buChar char="§"/>
            </a:pPr>
            <a:r>
              <a:rPr lang="en-US" altLang="en-US" dirty="0"/>
              <a:t>With the start of the spring term, January is typically the second busiest month in terms of hiring activity.</a:t>
            </a:r>
          </a:p>
          <a:p>
            <a:pPr>
              <a:buClr>
                <a:schemeClr val="accent3">
                  <a:lumMod val="75000"/>
                </a:schemeClr>
              </a:buClr>
              <a:buFont typeface="Wingdings" panose="05000000000000000000" pitchFamily="2" charset="2"/>
              <a:buChar char="§"/>
            </a:pPr>
            <a:r>
              <a:rPr lang="en-US" altLang="en-US" dirty="0"/>
              <a:t>Colleges and Units should plan for the Screen, Test &amp; Protect testing sites to be unavailable during the December break.</a:t>
            </a:r>
          </a:p>
          <a:p>
            <a:pPr>
              <a:buClr>
                <a:schemeClr val="accent3">
                  <a:lumMod val="75000"/>
                </a:schemeClr>
              </a:buClr>
              <a:buFont typeface="Wingdings" panose="05000000000000000000" pitchFamily="2" charset="2"/>
              <a:buChar char="§"/>
            </a:pPr>
            <a:r>
              <a:rPr lang="en-US" altLang="en-US" dirty="0"/>
              <a:t>As a result, departments should plan to initiate the hiring </a:t>
            </a:r>
            <a:r>
              <a:rPr lang="en-US" altLang="en-US" dirty="0" err="1"/>
              <a:t>ePAF</a:t>
            </a:r>
            <a:r>
              <a:rPr lang="en-US" altLang="en-US" dirty="0"/>
              <a:t> in myUFL as soon as possible in order to provide new faculty and staff the ability to complete the screening process prior to the break.</a:t>
            </a:r>
          </a:p>
          <a:p>
            <a:pPr>
              <a:buClr>
                <a:schemeClr val="accent3">
                  <a:lumMod val="75000"/>
                </a:schemeClr>
              </a:buClr>
              <a:buFont typeface="Wingdings" panose="05000000000000000000" pitchFamily="2" charset="2"/>
              <a:buChar char="§"/>
            </a:pPr>
            <a:r>
              <a:rPr lang="en-US" altLang="en-US" dirty="0"/>
              <a:t>While testing will be available at the start of the spring term, faculty and staff may experience limited availability due to required student testing.</a:t>
            </a:r>
          </a:p>
          <a:p>
            <a:pPr marL="0" indent="0">
              <a:buNone/>
            </a:pPr>
            <a:endParaRPr lang="en-US" altLang="en-US" sz="2400" dirty="0"/>
          </a:p>
          <a:p>
            <a:pPr marL="0" indent="0">
              <a:buNone/>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09427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a:xfrm>
            <a:off x="738131" y="1860517"/>
            <a:ext cx="10615669" cy="4242154"/>
          </a:xfrm>
        </p:spPr>
        <p:txBody>
          <a:bodyPr>
            <a:normAutofit/>
          </a:bodyPr>
          <a:lstStyle/>
          <a:p>
            <a:pPr>
              <a:buClr>
                <a:schemeClr val="accent3">
                  <a:lumMod val="75000"/>
                </a:schemeClr>
              </a:buClr>
              <a:buFont typeface="Wingdings" panose="05000000000000000000" pitchFamily="2" charset="2"/>
              <a:buChar char="§"/>
              <a:defRPr/>
            </a:pPr>
            <a:r>
              <a:rPr lang="en-US" altLang="en-US" sz="2800" dirty="0"/>
              <a:t>For questions related to faculty and staff screening, please email </a:t>
            </a:r>
            <a:r>
              <a:rPr lang="en-US" altLang="en-US" sz="2800" dirty="0">
                <a:hlinkClick r:id="rId3"/>
              </a:rPr>
              <a:t>UFReturnToWork@hr.ufl.edu</a:t>
            </a:r>
            <a:r>
              <a:rPr lang="en-US" altLang="en-US" sz="2800" dirty="0"/>
              <a:t>.</a:t>
            </a:r>
          </a:p>
          <a:p>
            <a:pPr>
              <a:buClr>
                <a:schemeClr val="accent3">
                  <a:lumMod val="75000"/>
                </a:schemeClr>
              </a:buClr>
              <a:buFont typeface="Wingdings" panose="05000000000000000000" pitchFamily="2" charset="2"/>
              <a:buChar char="§"/>
              <a:defRPr/>
            </a:pPr>
            <a:endParaRPr lang="en-US" altLang="en-US" sz="2800" dirty="0"/>
          </a:p>
          <a:p>
            <a:pPr>
              <a:buClr>
                <a:schemeClr val="accent3">
                  <a:lumMod val="75000"/>
                </a:schemeClr>
              </a:buClr>
              <a:buFont typeface="Wingdings" panose="05000000000000000000" pitchFamily="2" charset="2"/>
              <a:buChar char="§"/>
              <a:defRPr/>
            </a:pPr>
            <a:r>
              <a:rPr lang="en-US" altLang="en-US" sz="2800" dirty="0"/>
              <a:t>For questions related to student screening, please email </a:t>
            </a:r>
            <a:r>
              <a:rPr lang="en-US" altLang="en-US" sz="2800" dirty="0">
                <a:hlinkClick r:id="rId4"/>
              </a:rPr>
              <a:t>student-screening@ufl.edu</a:t>
            </a:r>
            <a:r>
              <a:rPr lang="en-US" altLang="en-US" sz="2800" dirty="0"/>
              <a:t>. </a:t>
            </a:r>
          </a:p>
          <a:p>
            <a:pPr marL="0" indent="0">
              <a:buNone/>
            </a:pPr>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5"/>
          <a:stretch>
            <a:fillRect/>
          </a:stretch>
        </p:blipFill>
        <p:spPr>
          <a:xfrm>
            <a:off x="116200" y="121004"/>
            <a:ext cx="857143" cy="704762"/>
          </a:xfrm>
          <a:prstGeom prst="rect">
            <a:avLst/>
          </a:prstGeom>
        </p:spPr>
      </p:pic>
    </p:spTree>
    <p:extLst>
      <p:ext uri="{BB962C8B-B14F-4D97-AF65-F5344CB8AC3E}">
        <p14:creationId xmlns:p14="http://schemas.microsoft.com/office/powerpoint/2010/main" val="316644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Talent Acquisition and Onboarding</a:t>
            </a:r>
          </a:p>
        </p:txBody>
      </p:sp>
      <p:sp>
        <p:nvSpPr>
          <p:cNvPr id="3" name="Text Placeholder 2"/>
          <p:cNvSpPr>
            <a:spLocks noGrp="1"/>
          </p:cNvSpPr>
          <p:nvPr>
            <p:ph type="body" idx="1"/>
          </p:nvPr>
        </p:nvSpPr>
        <p:spPr>
          <a:xfrm>
            <a:off x="831850" y="3991429"/>
            <a:ext cx="10515600" cy="2098221"/>
          </a:xfrm>
        </p:spPr>
        <p:txBody>
          <a:bodyPr/>
          <a:lstStyle/>
          <a:p>
            <a:r>
              <a:rPr lang="en-US" altLang="en-US" sz="3200" dirty="0">
                <a:solidFill>
                  <a:schemeClr val="accent5">
                    <a:lumMod val="75000"/>
                  </a:schemeClr>
                </a:solidFill>
              </a:rPr>
              <a:t>Holiday Schedule</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331231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dirty="0">
                <a:solidFill>
                  <a:srgbClr val="FF6600"/>
                </a:solidFill>
              </a:rPr>
              <a:t>Posting and Background Check</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graphicFrame>
        <p:nvGraphicFramePr>
          <p:cNvPr id="7" name="Content Placeholder 6"/>
          <p:cNvGraphicFramePr>
            <a:graphicFrameLocks noGrp="1"/>
          </p:cNvGraphicFramePr>
          <p:nvPr>
            <p:ph idx="1"/>
          </p:nvPr>
        </p:nvGraphicFramePr>
        <p:xfrm>
          <a:off x="838200" y="1825623"/>
          <a:ext cx="9643281" cy="4030225"/>
        </p:xfrm>
        <a:graphic>
          <a:graphicData uri="http://schemas.openxmlformats.org/drawingml/2006/table">
            <a:tbl>
              <a:tblPr firstRow="1" bandRow="1">
                <a:tableStyleId>{5C22544A-7EE6-4342-B048-85BDC9FD1C3A}</a:tableStyleId>
              </a:tblPr>
              <a:tblGrid>
                <a:gridCol w="3616230">
                  <a:extLst>
                    <a:ext uri="{9D8B030D-6E8A-4147-A177-3AD203B41FA5}">
                      <a16:colId xmlns:a16="http://schemas.microsoft.com/office/drawing/2014/main" val="4154445765"/>
                    </a:ext>
                  </a:extLst>
                </a:gridCol>
                <a:gridCol w="6027051">
                  <a:extLst>
                    <a:ext uri="{9D8B030D-6E8A-4147-A177-3AD203B41FA5}">
                      <a16:colId xmlns:a16="http://schemas.microsoft.com/office/drawing/2014/main" val="2440427557"/>
                    </a:ext>
                  </a:extLst>
                </a:gridCol>
              </a:tblGrid>
              <a:tr h="806045">
                <a:tc>
                  <a:txBody>
                    <a:bodyPr/>
                    <a:lstStyle/>
                    <a:p>
                      <a:r>
                        <a:rPr lang="en-US" sz="2000" dirty="0"/>
                        <a:t>Service</a:t>
                      </a:r>
                    </a:p>
                  </a:txBody>
                  <a:tcPr marL="103321" marR="103321" marT="51646" marB="51646"/>
                </a:tc>
                <a:tc>
                  <a:txBody>
                    <a:bodyPr/>
                    <a:lstStyle/>
                    <a:p>
                      <a:r>
                        <a:rPr lang="en-US" sz="2000" dirty="0"/>
                        <a:t>Date</a:t>
                      </a:r>
                    </a:p>
                  </a:txBody>
                  <a:tcPr marL="103321" marR="103321" marT="51646" marB="51646"/>
                </a:tc>
                <a:extLst>
                  <a:ext uri="{0D108BD9-81ED-4DB2-BD59-A6C34878D82A}">
                    <a16:rowId xmlns:a16="http://schemas.microsoft.com/office/drawing/2014/main" val="3224212449"/>
                  </a:ext>
                </a:extLst>
              </a:tr>
              <a:tr h="806045">
                <a:tc>
                  <a:txBody>
                    <a:bodyPr/>
                    <a:lstStyle/>
                    <a:p>
                      <a:r>
                        <a:rPr lang="en-US" sz="2000" dirty="0"/>
                        <a:t>Job Posting/Careers</a:t>
                      </a:r>
                      <a:r>
                        <a:rPr lang="en-US" sz="2000" baseline="0" dirty="0"/>
                        <a:t> at UF</a:t>
                      </a:r>
                      <a:endParaRPr lang="en-US" sz="2000" dirty="0"/>
                    </a:p>
                  </a:txBody>
                  <a:tcPr marL="103321" marR="103321" marT="51646" marB="51646"/>
                </a:tc>
                <a:tc>
                  <a:txBody>
                    <a:bodyPr/>
                    <a:lstStyle/>
                    <a:p>
                      <a:r>
                        <a:rPr lang="en-US" sz="2000" dirty="0"/>
                        <a:t>Friday,</a:t>
                      </a:r>
                      <a:r>
                        <a:rPr lang="en-US" sz="2000" baseline="0" dirty="0"/>
                        <a:t> December 18</a:t>
                      </a:r>
                      <a:endParaRPr lang="en-US" sz="2000" dirty="0"/>
                    </a:p>
                  </a:txBody>
                  <a:tcPr marL="103321" marR="103321" marT="51646" marB="51646"/>
                </a:tc>
                <a:extLst>
                  <a:ext uri="{0D108BD9-81ED-4DB2-BD59-A6C34878D82A}">
                    <a16:rowId xmlns:a16="http://schemas.microsoft.com/office/drawing/2014/main" val="4035990525"/>
                  </a:ext>
                </a:extLst>
              </a:tr>
              <a:tr h="806045">
                <a:tc>
                  <a:txBody>
                    <a:bodyPr/>
                    <a:lstStyle/>
                    <a:p>
                      <a:r>
                        <a:rPr lang="en-US" sz="2000" dirty="0"/>
                        <a:t>Clearance for Hire</a:t>
                      </a:r>
                    </a:p>
                  </a:txBody>
                  <a:tcPr marL="103321" marR="103321" marT="51646" marB="51646"/>
                </a:tc>
                <a:tc>
                  <a:txBody>
                    <a:bodyPr/>
                    <a:lstStyle/>
                    <a:p>
                      <a:r>
                        <a:rPr lang="en-US" sz="2000" dirty="0"/>
                        <a:t>Friday,</a:t>
                      </a:r>
                      <a:r>
                        <a:rPr lang="en-US" sz="2000" baseline="0" dirty="0"/>
                        <a:t> December 18</a:t>
                      </a:r>
                      <a:endParaRPr lang="en-US" sz="2000" dirty="0"/>
                    </a:p>
                  </a:txBody>
                  <a:tcPr marL="103321" marR="103321" marT="51646" marB="51646"/>
                </a:tc>
                <a:extLst>
                  <a:ext uri="{0D108BD9-81ED-4DB2-BD59-A6C34878D82A}">
                    <a16:rowId xmlns:a16="http://schemas.microsoft.com/office/drawing/2014/main" val="867585100"/>
                  </a:ext>
                </a:extLst>
              </a:tr>
              <a:tr h="806045">
                <a:tc>
                  <a:txBody>
                    <a:bodyPr/>
                    <a:lstStyle/>
                    <a:p>
                      <a:r>
                        <a:rPr lang="en-US" sz="2000" dirty="0"/>
                        <a:t>FBI Livescan</a:t>
                      </a:r>
                    </a:p>
                  </a:txBody>
                  <a:tcPr marL="103321" marR="103321" marT="51646" marB="51646"/>
                </a:tc>
                <a:tc>
                  <a:txBody>
                    <a:bodyPr/>
                    <a:lstStyle/>
                    <a:p>
                      <a:r>
                        <a:rPr lang="en-US" sz="2000" dirty="0"/>
                        <a:t>Fingerprinted by Thursday, December 17</a:t>
                      </a:r>
                    </a:p>
                  </a:txBody>
                  <a:tcPr marL="103321" marR="103321" marT="51646" marB="51646"/>
                </a:tc>
                <a:extLst>
                  <a:ext uri="{0D108BD9-81ED-4DB2-BD59-A6C34878D82A}">
                    <a16:rowId xmlns:a16="http://schemas.microsoft.com/office/drawing/2014/main" val="3282412552"/>
                  </a:ext>
                </a:extLst>
              </a:tr>
              <a:tr h="806045">
                <a:tc>
                  <a:txBody>
                    <a:bodyPr/>
                    <a:lstStyle/>
                    <a:p>
                      <a:r>
                        <a:rPr lang="en-US" sz="2000" dirty="0"/>
                        <a:t>435</a:t>
                      </a:r>
                      <a:r>
                        <a:rPr lang="en-US" sz="2000" baseline="0" dirty="0"/>
                        <a:t> Livescan</a:t>
                      </a:r>
                      <a:endParaRPr lang="en-US" sz="2000" dirty="0"/>
                    </a:p>
                  </a:txBody>
                  <a:tcPr marL="103321" marR="103321" marT="51646" marB="51646"/>
                </a:tc>
                <a:tc>
                  <a:txBody>
                    <a:bodyPr/>
                    <a:lstStyle/>
                    <a:p>
                      <a:r>
                        <a:rPr lang="en-US" sz="2000" dirty="0"/>
                        <a:t>Fingerprinted</a:t>
                      </a:r>
                      <a:r>
                        <a:rPr lang="en-US" sz="2000" baseline="0" dirty="0"/>
                        <a:t> by Thursday, December 10</a:t>
                      </a:r>
                      <a:endParaRPr lang="en-US" sz="2000" dirty="0"/>
                    </a:p>
                  </a:txBody>
                  <a:tcPr marL="103321" marR="103321" marT="51646" marB="51646"/>
                </a:tc>
                <a:extLst>
                  <a:ext uri="{0D108BD9-81ED-4DB2-BD59-A6C34878D82A}">
                    <a16:rowId xmlns:a16="http://schemas.microsoft.com/office/drawing/2014/main" val="359695830"/>
                  </a:ext>
                </a:extLst>
              </a:tr>
            </a:tbl>
          </a:graphicData>
        </a:graphic>
      </p:graphicFrame>
    </p:spTree>
    <p:extLst>
      <p:ext uri="{BB962C8B-B14F-4D97-AF65-F5344CB8AC3E}">
        <p14:creationId xmlns:p14="http://schemas.microsoft.com/office/powerpoint/2010/main" val="24042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2438"/>
            <a:ext cx="10515600" cy="2733675"/>
          </a:xfrm>
        </p:spPr>
        <p:txBody>
          <a:bodyPr/>
          <a:lstStyle/>
          <a:p>
            <a:r>
              <a:rPr lang="en-US" dirty="0"/>
              <a:t>University Benefits</a:t>
            </a:r>
          </a:p>
        </p:txBody>
      </p:sp>
      <p:sp>
        <p:nvSpPr>
          <p:cNvPr id="3" name="Text Placeholder 2"/>
          <p:cNvSpPr>
            <a:spLocks noGrp="1"/>
          </p:cNvSpPr>
          <p:nvPr>
            <p:ph type="body" idx="1"/>
          </p:nvPr>
        </p:nvSpPr>
        <p:spPr>
          <a:xfrm>
            <a:off x="838200" y="3068769"/>
            <a:ext cx="10515600" cy="3172640"/>
          </a:xfrm>
        </p:spPr>
        <p:txBody>
          <a:bodyPr>
            <a:normAutofit fontScale="85000" lnSpcReduction="20000"/>
          </a:bodyPr>
          <a:lstStyle/>
          <a:p>
            <a:r>
              <a:rPr lang="en-US" altLang="en-US" sz="3300" dirty="0">
                <a:solidFill>
                  <a:schemeClr val="accent5">
                    <a:lumMod val="75000"/>
                  </a:schemeClr>
                </a:solidFill>
              </a:rPr>
              <a:t>Payroll Deductions for 2021 Benefits</a:t>
            </a:r>
          </a:p>
          <a:p>
            <a:r>
              <a:rPr lang="en-US" altLang="en-US" sz="3300" dirty="0">
                <a:solidFill>
                  <a:schemeClr val="accent5">
                    <a:lumMod val="75000"/>
                  </a:schemeClr>
                </a:solidFill>
              </a:rPr>
              <a:t>Voluntary Savings Plan Limits for 2021</a:t>
            </a:r>
          </a:p>
          <a:p>
            <a:r>
              <a:rPr lang="en-US" altLang="en-US" sz="3300" dirty="0">
                <a:solidFill>
                  <a:schemeClr val="accent5">
                    <a:lumMod val="75000"/>
                  </a:schemeClr>
                </a:solidFill>
              </a:rPr>
              <a:t>403(b) Voluntary Deductions/Fidelity Transition</a:t>
            </a:r>
          </a:p>
          <a:p>
            <a:r>
              <a:rPr lang="en-US" altLang="en-US" sz="3300" dirty="0">
                <a:solidFill>
                  <a:schemeClr val="accent5">
                    <a:lumMod val="75000"/>
                  </a:schemeClr>
                </a:solidFill>
              </a:rPr>
              <a:t>December Personal Leave</a:t>
            </a:r>
          </a:p>
          <a:p>
            <a:r>
              <a:rPr lang="en-US" altLang="en-US" sz="3300" dirty="0">
                <a:solidFill>
                  <a:schemeClr val="accent5">
                    <a:lumMod val="75000"/>
                  </a:schemeClr>
                </a:solidFill>
              </a:rPr>
              <a:t>Year-End Vacation Leave Conversion</a:t>
            </a:r>
          </a:p>
          <a:p>
            <a:r>
              <a:rPr lang="en-US" altLang="en-US" sz="3300" dirty="0">
                <a:solidFill>
                  <a:schemeClr val="accent5">
                    <a:lumMod val="75000"/>
                  </a:schemeClr>
                </a:solidFill>
              </a:rPr>
              <a:t>Paid Family Leave</a:t>
            </a:r>
          </a:p>
          <a:p>
            <a:r>
              <a:rPr lang="en-US" altLang="en-US" sz="3300" dirty="0">
                <a:solidFill>
                  <a:schemeClr val="accent5">
                    <a:lumMod val="75000"/>
                  </a:schemeClr>
                </a:solidFill>
              </a:rPr>
              <a:t>Leave Requests</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2664069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022438"/>
            <a:ext cx="10515600" cy="2733675"/>
          </a:xfrm>
        </p:spPr>
        <p:txBody>
          <a:bodyPr/>
          <a:lstStyle/>
          <a:p>
            <a:r>
              <a:rPr lang="en-US" dirty="0"/>
              <a:t>Vice President’s Office</a:t>
            </a:r>
          </a:p>
        </p:txBody>
      </p:sp>
      <p:sp>
        <p:nvSpPr>
          <p:cNvPr id="3" name="Text Placeholder 2"/>
          <p:cNvSpPr>
            <a:spLocks noGrp="1"/>
          </p:cNvSpPr>
          <p:nvPr>
            <p:ph type="body" idx="1"/>
          </p:nvPr>
        </p:nvSpPr>
        <p:spPr>
          <a:xfrm>
            <a:off x="838200" y="3068770"/>
            <a:ext cx="10515600" cy="2343560"/>
          </a:xfrm>
        </p:spPr>
        <p:txBody>
          <a:bodyPr>
            <a:normAutofit/>
          </a:bodyPr>
          <a:lstStyle/>
          <a:p>
            <a:r>
              <a:rPr lang="en-US" altLang="en-US" sz="3200" dirty="0">
                <a:solidFill>
                  <a:schemeClr val="accent5">
                    <a:lumMod val="75000"/>
                  </a:schemeClr>
                </a:solidFill>
              </a:rPr>
              <a:t>Mask Distribution</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205778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631" y="365125"/>
            <a:ext cx="10658169"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95631" y="1869000"/>
            <a:ext cx="11240069"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Holidays/Closings</a:t>
            </a:r>
          </a:p>
          <a:p>
            <a:pPr lvl="1">
              <a:buClr>
                <a:schemeClr val="accent3">
                  <a:lumMod val="75000"/>
                </a:schemeClr>
              </a:buClr>
              <a:buFont typeface="Wingdings" panose="05000000000000000000" pitchFamily="2" charset="2"/>
              <a:buChar char="§"/>
              <a:defRPr/>
            </a:pPr>
            <a:r>
              <a:rPr lang="en-US" altLang="en-US" dirty="0"/>
              <a:t>Homecoming Holiday observed – December 24</a:t>
            </a:r>
          </a:p>
          <a:p>
            <a:pPr lvl="1">
              <a:buClr>
                <a:schemeClr val="accent3">
                  <a:lumMod val="75000"/>
                </a:schemeClr>
              </a:buClr>
              <a:buFont typeface="Wingdings" panose="05000000000000000000" pitchFamily="2" charset="2"/>
              <a:buChar char="§"/>
              <a:defRPr/>
            </a:pPr>
            <a:r>
              <a:rPr lang="en-US" altLang="en-US" dirty="0"/>
              <a:t>Christmas Holiday – December 25</a:t>
            </a:r>
          </a:p>
          <a:p>
            <a:pPr lvl="1">
              <a:buClr>
                <a:schemeClr val="accent3">
                  <a:lumMod val="75000"/>
                </a:schemeClr>
              </a:buClr>
              <a:buFont typeface="Wingdings" panose="05000000000000000000" pitchFamily="2" charset="2"/>
              <a:buChar char="§"/>
              <a:defRPr/>
            </a:pPr>
            <a:r>
              <a:rPr lang="en-US" altLang="en-US" dirty="0"/>
              <a:t>Holiday closing period – December 26-31</a:t>
            </a:r>
          </a:p>
          <a:p>
            <a:pPr lvl="1">
              <a:buClr>
                <a:schemeClr val="accent3">
                  <a:lumMod val="75000"/>
                </a:schemeClr>
              </a:buClr>
              <a:buFont typeface="Wingdings" panose="05000000000000000000" pitchFamily="2" charset="2"/>
              <a:buChar char="§"/>
              <a:defRPr/>
            </a:pPr>
            <a:r>
              <a:rPr lang="en-US" altLang="en-US" dirty="0"/>
              <a:t>New Year’s Day Holiday – January 1</a:t>
            </a:r>
          </a:p>
          <a:p>
            <a:pPr>
              <a:buClr>
                <a:schemeClr val="accent3">
                  <a:lumMod val="75000"/>
                </a:schemeClr>
              </a:buClr>
              <a:buFont typeface="Wingdings" panose="05000000000000000000" pitchFamily="2" charset="2"/>
              <a:buChar char="§"/>
              <a:defRPr/>
            </a:pPr>
            <a:r>
              <a:rPr lang="en-US" altLang="en-US" sz="3200" b="1" dirty="0"/>
              <a:t>Effective date for benefits elections for 2021 – </a:t>
            </a:r>
            <a:r>
              <a:rPr lang="en-US" altLang="en-US" sz="2800" dirty="0"/>
              <a:t>January 1</a:t>
            </a:r>
            <a:r>
              <a:rPr lang="en-US" altLang="en-US" dirty="0"/>
              <a:t> </a:t>
            </a:r>
            <a:endParaRPr lang="en-US" altLang="en-US" sz="2800" dirty="0"/>
          </a:p>
          <a:p>
            <a:pPr>
              <a:buClr>
                <a:schemeClr val="accent3">
                  <a:lumMod val="75000"/>
                </a:schemeClr>
              </a:buClr>
              <a:buFont typeface="Wingdings" panose="05000000000000000000" pitchFamily="2" charset="2"/>
              <a:buChar char="§"/>
              <a:defRPr/>
            </a:pPr>
            <a:r>
              <a:rPr lang="en-US" altLang="en-US" sz="3200" b="1" dirty="0"/>
              <a:t>Upcoming HR Forum – </a:t>
            </a:r>
            <a:r>
              <a:rPr lang="en-US" altLang="en-US" sz="2800" dirty="0"/>
              <a:t>January 6</a:t>
            </a:r>
            <a:r>
              <a:rPr lang="en-US" altLang="en-US" dirty="0"/>
              <a:t> @</a:t>
            </a:r>
            <a:r>
              <a:rPr lang="en-US" altLang="en-US" sz="2800" dirty="0"/>
              <a:t> 10 a.m. (Zoom details TBA)</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457617"/>
            <a:ext cx="10480526" cy="1325563"/>
          </a:xfrm>
        </p:spPr>
        <p:txBody>
          <a:bodyPr anchor="b">
            <a:noAutofit/>
          </a:bodyPr>
          <a:lstStyle/>
          <a:p>
            <a:r>
              <a:rPr lang="en-US" sz="4000" dirty="0">
                <a:solidFill>
                  <a:srgbClr val="FF6600"/>
                </a:solidFill>
                <a:latin typeface="Century Schoolbook" panose="02040604050505020304" pitchFamily="18" charset="0"/>
              </a:rPr>
              <a:t>Reminder: Payroll Deductions </a:t>
            </a:r>
            <a:br>
              <a:rPr lang="en-US" sz="4000" dirty="0">
                <a:solidFill>
                  <a:srgbClr val="FF6600"/>
                </a:solidFill>
                <a:latin typeface="Century Schoolbook" panose="02040604050505020304" pitchFamily="18" charset="0"/>
              </a:rPr>
            </a:br>
            <a:r>
              <a:rPr lang="en-US" sz="4000" dirty="0">
                <a:solidFill>
                  <a:srgbClr val="FF6600"/>
                </a:solidFill>
                <a:latin typeface="Century Schoolbook" panose="02040604050505020304" pitchFamily="18" charset="0"/>
              </a:rPr>
              <a:t>for 2021 Benefits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847188" y="1853637"/>
            <a:ext cx="10875620" cy="4046583"/>
          </a:xfrm>
        </p:spPr>
        <p:txBody>
          <a:bodyPr>
            <a:noAutofit/>
          </a:bodyPr>
          <a:lstStyle/>
          <a:p>
            <a:pPr marL="0" indent="0">
              <a:spcBef>
                <a:spcPts val="0"/>
              </a:spcBef>
              <a:buNone/>
              <a:defRPr/>
            </a:pPr>
            <a:r>
              <a:rPr lang="en-US" sz="1800" dirty="0">
                <a:solidFill>
                  <a:prstClr val="black"/>
                </a:solidFill>
              </a:rPr>
              <a:t>December &amp; January payroll deductions reflect 2021 benefits elections: </a:t>
            </a:r>
          </a:p>
          <a:p>
            <a:pPr marL="342900" indent="-342900">
              <a:spcBef>
                <a:spcPts val="0"/>
              </a:spcBef>
              <a:buFont typeface="Wingdings" panose="05000000000000000000" pitchFamily="2" charset="2"/>
              <a:buChar char="§"/>
              <a:defRPr/>
            </a:pPr>
            <a:endParaRPr lang="en-US" sz="1800" dirty="0">
              <a:solidFill>
                <a:prstClr val="black"/>
              </a:solidFill>
            </a:endParaRPr>
          </a:p>
          <a:p>
            <a:pPr marL="0" indent="0">
              <a:spcBef>
                <a:spcPts val="0"/>
              </a:spcBef>
              <a:buNone/>
              <a:defRPr/>
            </a:pPr>
            <a:r>
              <a:rPr lang="en-US" sz="1800" b="1" u="sng" dirty="0">
                <a:solidFill>
                  <a:prstClr val="black"/>
                </a:solidFill>
              </a:rPr>
              <a:t>State / People First Deductions </a:t>
            </a:r>
          </a:p>
          <a:p>
            <a:pPr marL="800100" lvl="1" indent="-342900">
              <a:spcBef>
                <a:spcPts val="0"/>
              </a:spcBef>
              <a:buFont typeface="Wingdings" panose="05000000000000000000" pitchFamily="2" charset="2"/>
              <a:buChar char="§"/>
              <a:defRPr/>
            </a:pPr>
            <a:r>
              <a:rPr lang="en-US" sz="1800" dirty="0">
                <a:solidFill>
                  <a:prstClr val="black"/>
                </a:solidFill>
              </a:rPr>
              <a:t>Most plans paid a month in advance </a:t>
            </a:r>
          </a:p>
          <a:p>
            <a:pPr marL="800100" lvl="1" indent="-342900">
              <a:spcBef>
                <a:spcPts val="0"/>
              </a:spcBef>
              <a:buFont typeface="Wingdings" panose="05000000000000000000" pitchFamily="2" charset="2"/>
              <a:buChar char="§"/>
              <a:defRPr/>
            </a:pPr>
            <a:r>
              <a:rPr lang="en-US" sz="1800" b="1" dirty="0">
                <a:solidFill>
                  <a:prstClr val="black"/>
                </a:solidFill>
              </a:rPr>
              <a:t>December 4 &amp; December 18 </a:t>
            </a:r>
            <a:r>
              <a:rPr lang="en-US" sz="1800" dirty="0">
                <a:solidFill>
                  <a:prstClr val="black"/>
                </a:solidFill>
              </a:rPr>
              <a:t>paychecks </a:t>
            </a:r>
            <a:r>
              <a:rPr lang="en-US" sz="1800" b="1" dirty="0">
                <a:solidFill>
                  <a:prstClr val="black"/>
                </a:solidFill>
              </a:rPr>
              <a:t>pre-pay</a:t>
            </a:r>
            <a:r>
              <a:rPr lang="en-US" sz="1800" dirty="0">
                <a:solidFill>
                  <a:prstClr val="black"/>
                </a:solidFill>
              </a:rPr>
              <a:t> for January 2021 coverage</a:t>
            </a:r>
          </a:p>
          <a:p>
            <a:pPr marL="804672" lvl="1" indent="-347472">
              <a:spcBef>
                <a:spcPts val="0"/>
              </a:spcBef>
              <a:buFont typeface="Wingdings" panose="05000000000000000000" pitchFamily="2" charset="2"/>
              <a:buChar char="§"/>
              <a:defRPr/>
            </a:pPr>
            <a:r>
              <a:rPr lang="en-US" sz="1800" dirty="0"/>
              <a:t>OE changes to </a:t>
            </a:r>
            <a:r>
              <a:rPr lang="en-US" sz="1800" i="1" dirty="0"/>
              <a:t>reimbursement accounts</a:t>
            </a:r>
            <a:r>
              <a:rPr lang="en-US" sz="1800" dirty="0"/>
              <a:t> reflected beginning on the </a:t>
            </a:r>
            <a:r>
              <a:rPr lang="en-US" sz="1800" b="1" dirty="0"/>
              <a:t>January 15</a:t>
            </a:r>
            <a:r>
              <a:rPr lang="en-US" sz="1800" dirty="0"/>
              <a:t> paycheck (i.e. Medical Reimbursement, Dependent Care, Limited Purpose, and Health Savings Accounts) </a:t>
            </a:r>
          </a:p>
          <a:p>
            <a:pPr marL="804672" lvl="1" indent="-347472">
              <a:spcBef>
                <a:spcPts val="0"/>
              </a:spcBef>
              <a:buFont typeface="Wingdings" panose="05000000000000000000" pitchFamily="2" charset="2"/>
              <a:buChar char="§"/>
              <a:defRPr/>
            </a:pPr>
            <a:endParaRPr lang="en-US" sz="1800" dirty="0"/>
          </a:p>
          <a:p>
            <a:pPr marL="0" indent="0">
              <a:spcBef>
                <a:spcPts val="0"/>
              </a:spcBef>
              <a:buNone/>
              <a:defRPr/>
            </a:pPr>
            <a:r>
              <a:rPr lang="en-US" sz="1800" b="1" u="sng" dirty="0">
                <a:solidFill>
                  <a:prstClr val="black"/>
                </a:solidFill>
              </a:rPr>
              <a:t>UFSelect and GatorCare Deductions</a:t>
            </a:r>
          </a:p>
          <a:p>
            <a:pPr marL="800100" lvl="1" indent="-342900">
              <a:spcBef>
                <a:spcPts val="0"/>
              </a:spcBef>
              <a:buFont typeface="Wingdings" panose="05000000000000000000" pitchFamily="2" charset="2"/>
              <a:buChar char="§"/>
              <a:defRPr/>
            </a:pPr>
            <a:r>
              <a:rPr lang="en-US" sz="1800" dirty="0">
                <a:solidFill>
                  <a:prstClr val="black"/>
                </a:solidFill>
              </a:rPr>
              <a:t>Paid month of coverage, not paid in advance</a:t>
            </a:r>
          </a:p>
          <a:p>
            <a:pPr marL="800100" lvl="1" indent="-342900">
              <a:spcBef>
                <a:spcPts val="0"/>
              </a:spcBef>
              <a:buFont typeface="Wingdings" panose="05000000000000000000" pitchFamily="2" charset="2"/>
              <a:buChar char="§"/>
              <a:defRPr/>
            </a:pPr>
            <a:r>
              <a:rPr lang="en-US" sz="1800" dirty="0">
                <a:solidFill>
                  <a:prstClr val="black"/>
                </a:solidFill>
              </a:rPr>
              <a:t>Changes made during OE reflected in paycheck beginning </a:t>
            </a:r>
            <a:r>
              <a:rPr lang="en-US" sz="1800" b="1" dirty="0">
                <a:solidFill>
                  <a:prstClr val="black"/>
                </a:solidFill>
              </a:rPr>
              <a:t>January 15</a:t>
            </a:r>
          </a:p>
          <a:p>
            <a:pPr marL="342900" indent="-342900">
              <a:spcBef>
                <a:spcPct val="20000"/>
              </a:spcBef>
              <a:buFont typeface="Wingdings" panose="05000000000000000000" pitchFamily="2" charset="2"/>
              <a:buChar char="§"/>
              <a:defRPr/>
            </a:pPr>
            <a:endParaRPr lang="en-US" sz="1800" dirty="0">
              <a:solidFill>
                <a:prstClr val="black"/>
              </a:solidFill>
            </a:endParaRPr>
          </a:p>
          <a:p>
            <a:pPr marL="0" indent="0">
              <a:buNone/>
            </a:pPr>
            <a:r>
              <a:rPr lang="en-US" sz="1800" dirty="0"/>
              <a:t>Reminder: No deductions on 12/31/20 (3</a:t>
            </a:r>
            <a:r>
              <a:rPr lang="en-US" sz="1800" baseline="30000" dirty="0"/>
              <a:t>rd</a:t>
            </a:r>
            <a:r>
              <a:rPr lang="en-US" sz="1800" dirty="0"/>
              <a:t> paycheck in December)</a:t>
            </a:r>
          </a:p>
        </p:txBody>
      </p:sp>
      <p:sp>
        <p:nvSpPr>
          <p:cNvPr id="11" name="Rectangle 10"/>
          <p:cNvSpPr/>
          <p:nvPr/>
        </p:nvSpPr>
        <p:spPr>
          <a:xfrm>
            <a:off x="847188" y="5332721"/>
            <a:ext cx="10628564" cy="731520"/>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Questions about benefits or deductions? Email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benefits@ufl.edu</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or call (352) 392-2477</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8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89" y="415798"/>
            <a:ext cx="9910438" cy="1325563"/>
          </a:xfrm>
        </p:spPr>
        <p:txBody>
          <a:bodyPr anchor="b">
            <a:noAutofit/>
          </a:bodyPr>
          <a:lstStyle/>
          <a:p>
            <a:r>
              <a:rPr lang="en-US" sz="4000" dirty="0">
                <a:solidFill>
                  <a:srgbClr val="FF6600"/>
                </a:solidFill>
                <a:latin typeface="Century Schoolbook" panose="02040604050505020304" pitchFamily="18" charset="0"/>
              </a:rPr>
              <a:t>Voluntary Savings Plan Limits for 2021</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38130" y="1965537"/>
            <a:ext cx="10964512" cy="4234086"/>
          </a:xfrm>
        </p:spPr>
        <p:txBody>
          <a:bodyPr>
            <a:normAutofit fontScale="92500"/>
          </a:bodyPr>
          <a:lstStyle/>
          <a:p>
            <a:pPr>
              <a:spcBef>
                <a:spcPts val="1200"/>
              </a:spcBef>
              <a:buClr>
                <a:schemeClr val="accent3">
                  <a:lumMod val="75000"/>
                </a:schemeClr>
              </a:buClr>
              <a:buFont typeface="Wingdings" panose="05000000000000000000" pitchFamily="2" charset="2"/>
              <a:buChar char="§"/>
              <a:defRPr/>
            </a:pPr>
            <a:r>
              <a:rPr lang="en-US" sz="2400" dirty="0">
                <a:latin typeface="Calibri" panose="020F0502020204030204" pitchFamily="34" charset="0"/>
                <a:ea typeface="Arial" panose="020B0604020202020204" pitchFamily="34" charset="0"/>
              </a:rPr>
              <a:t>2021 annual limits:</a:t>
            </a:r>
          </a:p>
          <a:p>
            <a:pPr lvl="1">
              <a:spcBef>
                <a:spcPts val="1200"/>
              </a:spcBef>
              <a:buClr>
                <a:schemeClr val="accent3">
                  <a:lumMod val="75000"/>
                </a:schemeClr>
              </a:buClr>
              <a:buFont typeface="Wingdings" panose="05000000000000000000" pitchFamily="2" charset="2"/>
              <a:buChar char="§"/>
              <a:defRPr/>
            </a:pPr>
            <a:r>
              <a:rPr lang="en-US" dirty="0">
                <a:latin typeface="Calibri" panose="020F0502020204030204" pitchFamily="34" charset="0"/>
                <a:ea typeface="Arial" panose="020B0604020202020204" pitchFamily="34" charset="0"/>
              </a:rPr>
              <a:t>$19,500 each for 403(b) plan &amp; 457 Deferred Compensation plan contributions (no change)</a:t>
            </a:r>
          </a:p>
          <a:p>
            <a:pPr lvl="1">
              <a:spcBef>
                <a:spcPts val="1200"/>
              </a:spcBef>
              <a:buClr>
                <a:schemeClr val="accent3">
                  <a:lumMod val="75000"/>
                </a:schemeClr>
              </a:buClr>
              <a:buFont typeface="Wingdings" panose="05000000000000000000" pitchFamily="2" charset="2"/>
              <a:buChar char="§"/>
              <a:defRPr/>
            </a:pPr>
            <a:r>
              <a:rPr lang="en-US" dirty="0">
                <a:latin typeface="Calibri" panose="020F0502020204030204" pitchFamily="34" charset="0"/>
                <a:ea typeface="Arial" panose="020B0604020202020204" pitchFamily="34" charset="0"/>
              </a:rPr>
              <a:t>Age 50 &amp; over catchup is $6,500 (no change)</a:t>
            </a:r>
          </a:p>
          <a:p>
            <a:pPr lvl="1">
              <a:spcBef>
                <a:spcPts val="1200"/>
              </a:spcBef>
              <a:buClr>
                <a:schemeClr val="accent3">
                  <a:lumMod val="75000"/>
                </a:schemeClr>
              </a:buClr>
              <a:buFont typeface="Wingdings" panose="05000000000000000000" pitchFamily="2" charset="2"/>
              <a:buChar char="§"/>
              <a:defRPr/>
            </a:pPr>
            <a:r>
              <a:rPr lang="en-US" dirty="0">
                <a:latin typeface="Calibri" panose="020F0502020204030204" pitchFamily="34" charset="0"/>
                <a:ea typeface="Arial" panose="020B0604020202020204" pitchFamily="34" charset="0"/>
              </a:rPr>
              <a:t>415C &amp; Special Pay Plan Limit $58,000 (increased $1,000)</a:t>
            </a:r>
          </a:p>
          <a:p>
            <a:pPr>
              <a:spcBef>
                <a:spcPts val="1200"/>
              </a:spcBef>
              <a:buClr>
                <a:schemeClr val="accent3">
                  <a:lumMod val="75000"/>
                </a:schemeClr>
              </a:buClr>
              <a:buFont typeface="Wingdings" panose="05000000000000000000" pitchFamily="2" charset="2"/>
              <a:buChar char="§"/>
              <a:defRPr/>
            </a:pPr>
            <a:r>
              <a:rPr lang="en-US" sz="2400" dirty="0">
                <a:latin typeface="Calibri" panose="020F0502020204030204" pitchFamily="34" charset="0"/>
                <a:ea typeface="Arial" panose="020B0604020202020204" pitchFamily="34" charset="0"/>
              </a:rPr>
              <a:t>To </a:t>
            </a:r>
            <a:r>
              <a:rPr lang="en-US" sz="2400" u="sng" dirty="0">
                <a:latin typeface="Calibri" panose="020F0502020204030204" pitchFamily="34" charset="0"/>
                <a:ea typeface="Arial" panose="020B0604020202020204" pitchFamily="34" charset="0"/>
              </a:rPr>
              <a:t>change</a:t>
            </a:r>
            <a:r>
              <a:rPr lang="en-US" sz="2400" dirty="0">
                <a:latin typeface="Calibri" panose="020F0502020204030204" pitchFamily="34" charset="0"/>
                <a:ea typeface="Arial" panose="020B0604020202020204" pitchFamily="34" charset="0"/>
              </a:rPr>
              <a:t> </a:t>
            </a:r>
            <a:r>
              <a:rPr lang="en-US" sz="2400" b="1" dirty="0">
                <a:latin typeface="Calibri" panose="020F0502020204030204" pitchFamily="34" charset="0"/>
                <a:ea typeface="Arial" panose="020B0604020202020204" pitchFamily="34" charset="0"/>
              </a:rPr>
              <a:t>403(b)</a:t>
            </a:r>
            <a:r>
              <a:rPr lang="en-US" sz="2400" dirty="0">
                <a:latin typeface="Calibri" panose="020F0502020204030204" pitchFamily="34" charset="0"/>
                <a:ea typeface="Arial" panose="020B0604020202020204" pitchFamily="34" charset="0"/>
              </a:rPr>
              <a:t> contributions for 2021--complete a </a:t>
            </a:r>
            <a:r>
              <a:rPr lang="en-US" sz="2400" b="1" u="sng" dirty="0">
                <a:latin typeface="Calibri" panose="020F0502020204030204" pitchFamily="34" charset="0"/>
                <a:ea typeface="Arial" panose="020B0604020202020204" pitchFamily="34" charset="0"/>
              </a:rPr>
              <a:t>new</a:t>
            </a:r>
            <a:r>
              <a:rPr lang="en-US" sz="2400" dirty="0">
                <a:latin typeface="Calibri" panose="020F0502020204030204" pitchFamily="34" charset="0"/>
                <a:ea typeface="Arial" panose="020B0604020202020204" pitchFamily="34" charset="0"/>
              </a:rPr>
              <a:t> Salary Reduction Agreement (SRA) </a:t>
            </a:r>
          </a:p>
          <a:p>
            <a:pPr lvl="1">
              <a:spcBef>
                <a:spcPts val="1200"/>
              </a:spcBef>
              <a:buClr>
                <a:schemeClr val="accent3">
                  <a:lumMod val="75000"/>
                </a:schemeClr>
              </a:buClr>
              <a:buFont typeface="Wingdings" panose="05000000000000000000" pitchFamily="2" charset="2"/>
              <a:buChar char="§"/>
              <a:defRPr/>
            </a:pPr>
            <a:r>
              <a:rPr lang="en-US" dirty="0"/>
              <a:t>Beginning 12/28/20, no SRAs are required. Elections will be made directly with Fidelity </a:t>
            </a:r>
          </a:p>
          <a:p>
            <a:pPr>
              <a:spcBef>
                <a:spcPts val="1200"/>
              </a:spcBef>
              <a:buClr>
                <a:schemeClr val="accent3">
                  <a:lumMod val="75000"/>
                </a:schemeClr>
              </a:buClr>
              <a:buFont typeface="Wingdings" panose="05000000000000000000" pitchFamily="2" charset="2"/>
              <a:buChar char="§"/>
              <a:defRPr/>
            </a:pPr>
            <a:r>
              <a:rPr lang="en-US" sz="2400" dirty="0"/>
              <a:t>To </a:t>
            </a:r>
            <a:r>
              <a:rPr lang="en-US" sz="2400" u="sng" dirty="0"/>
              <a:t>stop</a:t>
            </a:r>
            <a:r>
              <a:rPr lang="en-US" sz="2400" dirty="0"/>
              <a:t> </a:t>
            </a:r>
            <a:r>
              <a:rPr lang="en-US" sz="2400" b="1" dirty="0"/>
              <a:t>403 (b) </a:t>
            </a:r>
            <a:r>
              <a:rPr lang="en-US" sz="2400" dirty="0"/>
              <a:t>contributions effective 12/31/20, SRA must be received by 12/7/20</a:t>
            </a:r>
          </a:p>
          <a:p>
            <a:pPr>
              <a:spcBef>
                <a:spcPts val="1200"/>
              </a:spcBef>
              <a:buClr>
                <a:schemeClr val="accent3">
                  <a:lumMod val="75000"/>
                </a:schemeClr>
              </a:buClr>
              <a:buFont typeface="Wingdings" panose="05000000000000000000" pitchFamily="2" charset="2"/>
              <a:buChar char="§"/>
              <a:defRPr/>
            </a:pPr>
            <a:r>
              <a:rPr lang="en-US" sz="2400" dirty="0">
                <a:latin typeface="Calibri" panose="020F0502020204030204" pitchFamily="34" charset="0"/>
                <a:ea typeface="Arial" panose="020B0604020202020204" pitchFamily="34" charset="0"/>
              </a:rPr>
              <a:t>To </a:t>
            </a:r>
            <a:r>
              <a:rPr lang="en-US" sz="2400" u="sng" dirty="0">
                <a:latin typeface="Calibri" panose="020F0502020204030204" pitchFamily="34" charset="0"/>
                <a:ea typeface="Arial" panose="020B0604020202020204" pitchFamily="34" charset="0"/>
              </a:rPr>
              <a:t>change</a:t>
            </a:r>
            <a:r>
              <a:rPr lang="en-US" sz="2400" dirty="0">
                <a:latin typeface="Calibri" panose="020F0502020204030204" pitchFamily="34" charset="0"/>
                <a:ea typeface="Arial" panose="020B0604020202020204" pitchFamily="34" charset="0"/>
              </a:rPr>
              <a:t> </a:t>
            </a:r>
            <a:r>
              <a:rPr lang="en-US" sz="2400" b="1" dirty="0">
                <a:latin typeface="Calibri" panose="020F0502020204030204" pitchFamily="34" charset="0"/>
                <a:ea typeface="Arial" panose="020B0604020202020204" pitchFamily="34" charset="0"/>
              </a:rPr>
              <a:t>457 Deferred Comp </a:t>
            </a:r>
            <a:r>
              <a:rPr lang="en-US" sz="2400" dirty="0">
                <a:latin typeface="Calibri" panose="020F0502020204030204" pitchFamily="34" charset="0"/>
                <a:ea typeface="Arial" panose="020B0604020202020204" pitchFamily="34" charset="0"/>
              </a:rPr>
              <a:t>contributions for 2021--contact Deferred Comp or increase contributions on their </a:t>
            </a:r>
            <a:r>
              <a:rPr lang="en-US" sz="2400" dirty="0">
                <a:latin typeface="Calibri" panose="020F0502020204030204" pitchFamily="34" charset="0"/>
                <a:ea typeface="Arial" panose="020B0604020202020204" pitchFamily="34" charset="0"/>
                <a:hlinkClick r:id="rId4"/>
              </a:rPr>
              <a:t>website</a:t>
            </a:r>
            <a:endParaRPr lang="en-US" sz="2400" dirty="0">
              <a:latin typeface="Calibri" panose="020F050202020403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82568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pic>
        <p:nvPicPr>
          <p:cNvPr id="7" name="Picture 6">
            <a:extLst>
              <a:ext uri="{FF2B5EF4-FFF2-40B4-BE49-F238E27FC236}">
                <a16:creationId xmlns:a16="http://schemas.microsoft.com/office/drawing/2014/main" id="{B59AD2F1-E02B-4C01-803C-0415949FBFAD}"/>
              </a:ext>
            </a:extLst>
          </p:cNvPr>
          <p:cNvPicPr>
            <a:picLocks noChangeAspect="1"/>
          </p:cNvPicPr>
          <p:nvPr/>
        </p:nvPicPr>
        <p:blipFill rotWithShape="1">
          <a:blip r:embed="rId3"/>
          <a:srcRect l="30995" t="23678" r="34566" b="14890"/>
          <a:stretch/>
        </p:blipFill>
        <p:spPr>
          <a:xfrm>
            <a:off x="2476840" y="39534"/>
            <a:ext cx="6511813" cy="6291889"/>
          </a:xfrm>
          <a:prstGeom prst="rect">
            <a:avLst/>
          </a:prstGeom>
        </p:spPr>
      </p:pic>
      <p:grpSp>
        <p:nvGrpSpPr>
          <p:cNvPr id="8" name="Group 7">
            <a:extLst>
              <a:ext uri="{FF2B5EF4-FFF2-40B4-BE49-F238E27FC236}">
                <a16:creationId xmlns:a16="http://schemas.microsoft.com/office/drawing/2014/main" id="{3B93381E-FB2F-4BCC-8625-A7BF8F09743A}"/>
              </a:ext>
            </a:extLst>
          </p:cNvPr>
          <p:cNvGrpSpPr/>
          <p:nvPr/>
        </p:nvGrpSpPr>
        <p:grpSpPr>
          <a:xfrm>
            <a:off x="3373287" y="874470"/>
            <a:ext cx="1646731" cy="5026813"/>
            <a:chOff x="3286162" y="868135"/>
            <a:chExt cx="1650815" cy="5039280"/>
          </a:xfrm>
        </p:grpSpPr>
        <p:sp>
          <p:nvSpPr>
            <p:cNvPr id="9" name="Multiplication Sign 6">
              <a:extLst>
                <a:ext uri="{FF2B5EF4-FFF2-40B4-BE49-F238E27FC236}">
                  <a16:creationId xmlns:a16="http://schemas.microsoft.com/office/drawing/2014/main" id="{72623600-DDFC-4736-AA64-4FC9B254C1EA}"/>
                </a:ext>
              </a:extLst>
            </p:cNvPr>
            <p:cNvSpPr/>
            <p:nvPr/>
          </p:nvSpPr>
          <p:spPr>
            <a:xfrm>
              <a:off x="3286162" y="868135"/>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p>
          </p:txBody>
        </p:sp>
        <p:sp>
          <p:nvSpPr>
            <p:cNvPr id="10" name="Multiplication Sign 6">
              <a:extLst>
                <a:ext uri="{FF2B5EF4-FFF2-40B4-BE49-F238E27FC236}">
                  <a16:creationId xmlns:a16="http://schemas.microsoft.com/office/drawing/2014/main" id="{7EF4512B-0C51-4257-87A4-DF56080955DF}"/>
                </a:ext>
              </a:extLst>
            </p:cNvPr>
            <p:cNvSpPr/>
            <p:nvPr/>
          </p:nvSpPr>
          <p:spPr>
            <a:xfrm>
              <a:off x="3343069" y="2720116"/>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a:p>
          </p:txBody>
        </p:sp>
        <p:sp>
          <p:nvSpPr>
            <p:cNvPr id="11" name="Multiplication Sign 6">
              <a:extLst>
                <a:ext uri="{FF2B5EF4-FFF2-40B4-BE49-F238E27FC236}">
                  <a16:creationId xmlns:a16="http://schemas.microsoft.com/office/drawing/2014/main" id="{B9161300-B3F7-4F8C-BFF6-36C9BA525E7B}"/>
                </a:ext>
              </a:extLst>
            </p:cNvPr>
            <p:cNvSpPr/>
            <p:nvPr/>
          </p:nvSpPr>
          <p:spPr>
            <a:xfrm>
              <a:off x="3314422" y="4305118"/>
              <a:ext cx="1593908" cy="1602297"/>
            </a:xfrm>
            <a:prstGeom prst="mathMultipl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a:p>
          </p:txBody>
        </p:sp>
      </p:grpSp>
      <p:grpSp>
        <p:nvGrpSpPr>
          <p:cNvPr id="12" name="Group 11">
            <a:extLst>
              <a:ext uri="{FF2B5EF4-FFF2-40B4-BE49-F238E27FC236}">
                <a16:creationId xmlns:a16="http://schemas.microsoft.com/office/drawing/2014/main" id="{D6EEC13D-3737-4E50-AB5F-0AD067FF1EDA}"/>
              </a:ext>
            </a:extLst>
          </p:cNvPr>
          <p:cNvGrpSpPr/>
          <p:nvPr/>
        </p:nvGrpSpPr>
        <p:grpSpPr>
          <a:xfrm>
            <a:off x="9098629" y="1610000"/>
            <a:ext cx="1021695" cy="3929500"/>
            <a:chOff x="8863365" y="1624584"/>
            <a:chExt cx="1024229" cy="3939246"/>
          </a:xfrm>
          <a:solidFill>
            <a:srgbClr val="80BE63"/>
          </a:solidFill>
        </p:grpSpPr>
        <p:sp>
          <p:nvSpPr>
            <p:cNvPr id="13" name="Arrow: Right 9">
              <a:extLst>
                <a:ext uri="{FF2B5EF4-FFF2-40B4-BE49-F238E27FC236}">
                  <a16:creationId xmlns:a16="http://schemas.microsoft.com/office/drawing/2014/main" id="{8AAD7D3D-94C4-4F6E-AB25-FBDCF759A198}"/>
                </a:ext>
              </a:extLst>
            </p:cNvPr>
            <p:cNvSpPr/>
            <p:nvPr/>
          </p:nvSpPr>
          <p:spPr>
            <a:xfrm flipH="1">
              <a:off x="8863365" y="1624584"/>
              <a:ext cx="1023457" cy="825296"/>
            </a:xfrm>
            <a:prstGeom prst="rightArrow">
              <a:avLst/>
            </a:prstGeom>
            <a:grpFill/>
            <a:ln>
              <a:solidFill>
                <a:srgbClr val="80B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a:solidFill>
                  <a:srgbClr val="80BE63"/>
                </a:solidFill>
              </a:endParaRPr>
            </a:p>
          </p:txBody>
        </p:sp>
        <p:sp>
          <p:nvSpPr>
            <p:cNvPr id="14" name="Arrow: Right 10">
              <a:extLst>
                <a:ext uri="{FF2B5EF4-FFF2-40B4-BE49-F238E27FC236}">
                  <a16:creationId xmlns:a16="http://schemas.microsoft.com/office/drawing/2014/main" id="{E9ABF6D2-233D-40DA-BD42-02C5D43EE22A}"/>
                </a:ext>
              </a:extLst>
            </p:cNvPr>
            <p:cNvSpPr/>
            <p:nvPr/>
          </p:nvSpPr>
          <p:spPr>
            <a:xfrm flipH="1">
              <a:off x="8864137" y="3181559"/>
              <a:ext cx="1023457" cy="825296"/>
            </a:xfrm>
            <a:prstGeom prst="rightArrow">
              <a:avLst/>
            </a:prstGeom>
            <a:grpFill/>
            <a:ln>
              <a:solidFill>
                <a:srgbClr val="80B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a:solidFill>
                  <a:srgbClr val="80BE63"/>
                </a:solidFill>
              </a:endParaRPr>
            </a:p>
          </p:txBody>
        </p:sp>
        <p:sp>
          <p:nvSpPr>
            <p:cNvPr id="15" name="Arrow: Right 11">
              <a:extLst>
                <a:ext uri="{FF2B5EF4-FFF2-40B4-BE49-F238E27FC236}">
                  <a16:creationId xmlns:a16="http://schemas.microsoft.com/office/drawing/2014/main" id="{3BA0723A-CCB5-4D22-BF69-7740803887EA}"/>
                </a:ext>
              </a:extLst>
            </p:cNvPr>
            <p:cNvSpPr/>
            <p:nvPr/>
          </p:nvSpPr>
          <p:spPr>
            <a:xfrm flipH="1">
              <a:off x="8863366" y="4738534"/>
              <a:ext cx="1023457" cy="825296"/>
            </a:xfrm>
            <a:prstGeom prst="rightArrow">
              <a:avLst/>
            </a:prstGeom>
            <a:grpFill/>
            <a:ln>
              <a:solidFill>
                <a:srgbClr val="80B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5" dirty="0">
                <a:solidFill>
                  <a:srgbClr val="80BE63"/>
                </a:solidFill>
              </a:endParaRPr>
            </a:p>
          </p:txBody>
        </p:sp>
      </p:grpSp>
    </p:spTree>
    <p:extLst>
      <p:ext uri="{BB962C8B-B14F-4D97-AF65-F5344CB8AC3E}">
        <p14:creationId xmlns:p14="http://schemas.microsoft.com/office/powerpoint/2010/main" val="33308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407162"/>
            <a:ext cx="10888706" cy="1325563"/>
          </a:xfrm>
        </p:spPr>
        <p:txBody>
          <a:bodyPr anchor="b">
            <a:noAutofit/>
          </a:bodyPr>
          <a:lstStyle/>
          <a:p>
            <a:r>
              <a:rPr lang="en-US" sz="4000" dirty="0">
                <a:solidFill>
                  <a:srgbClr val="FF6600"/>
                </a:solidFill>
                <a:latin typeface="Century Schoolbook" panose="02040604050505020304" pitchFamily="18" charset="0"/>
              </a:rPr>
              <a:t>403(b) Voluntary Deductions/ </a:t>
            </a:r>
            <a:br>
              <a:rPr lang="en-US" sz="4000" dirty="0">
                <a:solidFill>
                  <a:srgbClr val="FF6600"/>
                </a:solidFill>
                <a:latin typeface="Century Schoolbook" panose="02040604050505020304" pitchFamily="18" charset="0"/>
              </a:rPr>
            </a:br>
            <a:r>
              <a:rPr lang="en-US" sz="4000" dirty="0">
                <a:solidFill>
                  <a:srgbClr val="FF6600"/>
                </a:solidFill>
                <a:latin typeface="Century Schoolbook" panose="02040604050505020304" pitchFamily="18" charset="0"/>
              </a:rPr>
              <a:t>Fidelity Transition</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38130" y="1788692"/>
            <a:ext cx="11217311" cy="4351338"/>
          </a:xfrm>
        </p:spPr>
        <p:txBody>
          <a:bodyPr>
            <a:normAutofit/>
          </a:bodyPr>
          <a:lstStyle/>
          <a:p>
            <a:pPr marL="0" indent="0">
              <a:buNone/>
              <a:defRPr/>
            </a:pPr>
            <a:r>
              <a:rPr lang="en-US" altLang="en-US" sz="2000" dirty="0">
                <a:solidFill>
                  <a:srgbClr val="000000"/>
                </a:solidFill>
              </a:rPr>
              <a:t>Beginning January 2021, all UF 403(b) contributions will be managed by Fidelity Investments</a:t>
            </a:r>
            <a:r>
              <a:rPr lang="en-US" altLang="en-US" sz="2000" b="1" dirty="0"/>
              <a:t> </a:t>
            </a:r>
          </a:p>
          <a:p>
            <a:pPr>
              <a:buClr>
                <a:schemeClr val="accent3">
                  <a:lumMod val="75000"/>
                </a:schemeClr>
              </a:buClr>
              <a:buFont typeface="Wingdings" panose="05000000000000000000" pitchFamily="2" charset="2"/>
              <a:buChar char="§"/>
              <a:defRPr/>
            </a:pPr>
            <a:r>
              <a:rPr lang="en-US" altLang="en-US" sz="2000" dirty="0"/>
              <a:t>Final contributions sent to current record-keepers on 12/18/20</a:t>
            </a:r>
          </a:p>
          <a:p>
            <a:pPr>
              <a:buClr>
                <a:schemeClr val="accent3">
                  <a:lumMod val="75000"/>
                </a:schemeClr>
              </a:buClr>
              <a:buFont typeface="Wingdings" panose="05000000000000000000" pitchFamily="2" charset="2"/>
              <a:buChar char="§"/>
              <a:defRPr/>
            </a:pPr>
            <a:r>
              <a:rPr lang="en-US" sz="2000" dirty="0"/>
              <a:t>Early Election window starting 12/4 to 12/18</a:t>
            </a:r>
            <a:endParaRPr lang="en-US" altLang="en-US" sz="2000" dirty="0"/>
          </a:p>
          <a:p>
            <a:pPr>
              <a:buClr>
                <a:schemeClr val="accent3">
                  <a:lumMod val="75000"/>
                </a:schemeClr>
              </a:buClr>
              <a:buFont typeface="Wingdings" panose="05000000000000000000" pitchFamily="2" charset="2"/>
              <a:buChar char="§"/>
              <a:defRPr/>
            </a:pPr>
            <a:r>
              <a:rPr lang="en-US" altLang="en-US" sz="2000" dirty="0"/>
              <a:t>Contributions to Fidelity begin on 12/31/20 paycheck (due to blackout period for the transition)</a:t>
            </a:r>
          </a:p>
          <a:p>
            <a:pPr>
              <a:buClr>
                <a:schemeClr val="accent3">
                  <a:lumMod val="75000"/>
                </a:schemeClr>
              </a:buClr>
              <a:buFont typeface="Wingdings" panose="05000000000000000000" pitchFamily="2" charset="2"/>
              <a:buChar char="§"/>
              <a:defRPr/>
            </a:pPr>
            <a:r>
              <a:rPr lang="en-US" altLang="en-US" sz="2000" dirty="0">
                <a:solidFill>
                  <a:srgbClr val="000000"/>
                </a:solidFill>
              </a:rPr>
              <a:t>If you do not want to make future UF 403(b) contributions due to the move to Fidelity:</a:t>
            </a:r>
          </a:p>
          <a:p>
            <a:pPr lvl="1">
              <a:buClr>
                <a:schemeClr val="accent3">
                  <a:lumMod val="75000"/>
                </a:schemeClr>
              </a:buClr>
              <a:buFont typeface="Wingdings" panose="05000000000000000000" pitchFamily="2" charset="2"/>
              <a:buChar char="§"/>
              <a:defRPr/>
            </a:pPr>
            <a:r>
              <a:rPr lang="en-US" altLang="en-US" sz="2000" dirty="0">
                <a:solidFill>
                  <a:srgbClr val="000000"/>
                </a:solidFill>
              </a:rPr>
              <a:t>Complete a Salary Reduction Form (SRA) and</a:t>
            </a:r>
          </a:p>
          <a:p>
            <a:pPr lvl="1">
              <a:buClr>
                <a:schemeClr val="accent3">
                  <a:lumMod val="75000"/>
                </a:schemeClr>
              </a:buClr>
              <a:buFont typeface="Wingdings" panose="05000000000000000000" pitchFamily="2" charset="2"/>
              <a:buChar char="§"/>
              <a:defRPr/>
            </a:pPr>
            <a:r>
              <a:rPr lang="en-US" altLang="en-US" sz="2000" dirty="0">
                <a:solidFill>
                  <a:srgbClr val="000000"/>
                </a:solidFill>
              </a:rPr>
              <a:t>Email SRA to </a:t>
            </a:r>
            <a:r>
              <a:rPr lang="en-US" altLang="en-US" sz="2000" dirty="0">
                <a:solidFill>
                  <a:srgbClr val="000000"/>
                </a:solidFill>
                <a:hlinkClick r:id="rId4"/>
              </a:rPr>
              <a:t>benefits@ufl.edu</a:t>
            </a:r>
            <a:r>
              <a:rPr lang="en-US" altLang="en-US" sz="2000" dirty="0">
                <a:solidFill>
                  <a:srgbClr val="000000"/>
                </a:solidFill>
              </a:rPr>
              <a:t> by </a:t>
            </a:r>
            <a:r>
              <a:rPr lang="en-US" altLang="en-US" sz="2000" b="1" dirty="0">
                <a:solidFill>
                  <a:srgbClr val="000000"/>
                </a:solidFill>
              </a:rPr>
              <a:t>12/7/20</a:t>
            </a:r>
          </a:p>
          <a:p>
            <a:pPr>
              <a:buClr>
                <a:schemeClr val="accent3">
                  <a:lumMod val="75000"/>
                </a:schemeClr>
              </a:buClr>
              <a:buFont typeface="Wingdings" panose="05000000000000000000" pitchFamily="2" charset="2"/>
              <a:buChar char="§"/>
              <a:defRPr/>
            </a:pPr>
            <a:r>
              <a:rPr lang="en-US" altLang="en-US" sz="2000" dirty="0">
                <a:solidFill>
                  <a:srgbClr val="000000"/>
                </a:solidFill>
              </a:rPr>
              <a:t>Additional information regarding the transition available: </a:t>
            </a:r>
          </a:p>
          <a:p>
            <a:pPr lvl="1">
              <a:buClr>
                <a:schemeClr val="accent3">
                  <a:lumMod val="75000"/>
                </a:schemeClr>
              </a:buClr>
              <a:buFont typeface="Wingdings" panose="05000000000000000000" pitchFamily="2" charset="2"/>
              <a:buChar char="§"/>
              <a:defRPr/>
            </a:pPr>
            <a:r>
              <a:rPr lang="en-US" sz="2000" dirty="0">
                <a:hlinkClick r:id="rId5"/>
              </a:rPr>
              <a:t>Fidelity Website</a:t>
            </a:r>
            <a:r>
              <a:rPr lang="en-US" sz="2000" dirty="0"/>
              <a:t> (includes Transition Guide)</a:t>
            </a:r>
          </a:p>
          <a:p>
            <a:pPr lvl="1">
              <a:buClr>
                <a:schemeClr val="accent3">
                  <a:lumMod val="75000"/>
                </a:schemeClr>
              </a:buClr>
              <a:buFont typeface="Wingdings" panose="05000000000000000000" pitchFamily="2" charset="2"/>
              <a:buChar char="§"/>
              <a:defRPr/>
            </a:pPr>
            <a:r>
              <a:rPr lang="en-US" sz="2000" dirty="0">
                <a:hlinkClick r:id="rId6"/>
              </a:rPr>
              <a:t>UF HR Benefits and Rewards Website</a:t>
            </a:r>
            <a:endParaRPr lang="en-US" altLang="en-US" sz="2000" dirty="0">
              <a:solidFill>
                <a:srgbClr val="000000"/>
              </a:solidFill>
            </a:endParaRPr>
          </a:p>
          <a:p>
            <a:endParaRPr lang="en-US" dirty="0"/>
          </a:p>
        </p:txBody>
      </p:sp>
      <p:sp>
        <p:nvSpPr>
          <p:cNvPr id="11" name="Rectangle 10"/>
          <p:cNvSpPr/>
          <p:nvPr/>
        </p:nvSpPr>
        <p:spPr>
          <a:xfrm>
            <a:off x="638938" y="5614219"/>
            <a:ext cx="10854972" cy="469844"/>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rPr>
              <a:t>Questions? Call (352) 392-2477 or email </a:t>
            </a:r>
            <a:r>
              <a:rPr lang="en-US" altLang="en-US" sz="2200" dirty="0">
                <a:solidFill>
                  <a:srgbClr val="000000"/>
                </a:solidFill>
                <a:hlinkClick r:id="rId4"/>
              </a:rPr>
              <a:t>benefits@ufl.edu</a:t>
            </a:r>
            <a:r>
              <a:rPr lang="en-US" altLang="en-US" sz="2200" dirty="0">
                <a:solidFill>
                  <a:srgbClr val="000000"/>
                </a:solidFill>
              </a:rPr>
              <a:t> </a:t>
            </a:r>
            <a:endParaRPr kumimoji="0" lang="en-US" sz="22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217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31" y="387159"/>
            <a:ext cx="9571430" cy="1325563"/>
          </a:xfrm>
        </p:spPr>
        <p:txBody>
          <a:bodyPr anchor="b">
            <a:noAutofit/>
          </a:bodyPr>
          <a:lstStyle/>
          <a:p>
            <a:r>
              <a:rPr lang="en-US" sz="4000" dirty="0">
                <a:solidFill>
                  <a:srgbClr val="FF6600"/>
                </a:solidFill>
                <a:latin typeface="Century Schoolbook" panose="02040604050505020304" pitchFamily="18" charset="0"/>
              </a:rPr>
              <a:t>December Personal Leave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44771" y="1760095"/>
            <a:ext cx="11218638" cy="4138380"/>
          </a:xfrm>
        </p:spPr>
        <p:txBody>
          <a:bodyPr>
            <a:normAutofit/>
          </a:bodyPr>
          <a:lstStyle/>
          <a:p>
            <a:pPr marL="285750" lvl="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dirty="0">
                <a:solidFill>
                  <a:srgbClr val="000000"/>
                </a:solidFill>
              </a:rPr>
              <a:t>Holiday closing period from 12/26 – 12/31</a:t>
            </a:r>
          </a:p>
          <a:p>
            <a:pPr marL="285750" lvl="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dirty="0">
                <a:solidFill>
                  <a:srgbClr val="000000"/>
                </a:solidFill>
              </a:rPr>
              <a:t>Personal leave days auto-populated for eligible TEAMS and Faculty</a:t>
            </a:r>
          </a:p>
          <a:p>
            <a:pPr marL="285750" lvl="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dirty="0">
                <a:solidFill>
                  <a:srgbClr val="000000"/>
                </a:solidFill>
              </a:rPr>
              <a:t>System does not require approval for personal leave days for </a:t>
            </a:r>
            <a:r>
              <a:rPr lang="en-US" sz="2200" i="1" dirty="0">
                <a:solidFill>
                  <a:srgbClr val="000000"/>
                </a:solidFill>
              </a:rPr>
              <a:t>exempt </a:t>
            </a:r>
            <a:r>
              <a:rPr lang="en-US" sz="2200" dirty="0">
                <a:solidFill>
                  <a:srgbClr val="000000"/>
                </a:solidFill>
              </a:rPr>
              <a:t>employees -- hours automatically populated</a:t>
            </a:r>
          </a:p>
          <a:p>
            <a:pPr marL="285750" lvl="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dirty="0">
                <a:solidFill>
                  <a:srgbClr val="000000"/>
                </a:solidFill>
              </a:rPr>
              <a:t>Time reporting code (TRC) – DPL-270</a:t>
            </a:r>
          </a:p>
          <a:p>
            <a:pPr marL="285750" lvl="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i="1" dirty="0">
                <a:solidFill>
                  <a:srgbClr val="FF0000"/>
                </a:solidFill>
              </a:rPr>
              <a:t>NOTE:</a:t>
            </a:r>
            <a:r>
              <a:rPr lang="en-US" sz="2200" i="1" dirty="0">
                <a:solidFill>
                  <a:srgbClr val="0033CC"/>
                </a:solidFill>
              </a:rPr>
              <a:t> </a:t>
            </a:r>
            <a:r>
              <a:rPr lang="en-US" sz="2200" i="1" dirty="0"/>
              <a:t>Departments with employees whose hire approvals are not fully executed by November 24</a:t>
            </a:r>
            <a:r>
              <a:rPr lang="en-US" sz="2200" i="1" baseline="30000" dirty="0"/>
              <a:t>th</a:t>
            </a:r>
            <a:r>
              <a:rPr lang="en-US" sz="2200" i="1" dirty="0"/>
              <a:t> must </a:t>
            </a:r>
            <a:r>
              <a:rPr lang="en-US" sz="2200" i="1" dirty="0">
                <a:solidFill>
                  <a:srgbClr val="0033CC"/>
                </a:solidFill>
                <a:hlinkClick r:id="rId4"/>
              </a:rPr>
              <a:t>contact Leave Administration</a:t>
            </a:r>
            <a:r>
              <a:rPr lang="en-US" sz="2200" i="1" dirty="0">
                <a:solidFill>
                  <a:srgbClr val="0033CC"/>
                </a:solidFill>
              </a:rPr>
              <a:t> </a:t>
            </a:r>
            <a:r>
              <a:rPr lang="en-US" sz="2200" i="1" dirty="0"/>
              <a:t>to manually load DPL hours</a:t>
            </a:r>
          </a:p>
          <a:p>
            <a:pPr marL="285750" indent="-285750" eaLnBrk="0" fontAlgn="base" hangingPunct="0">
              <a:lnSpc>
                <a:spcPct val="100000"/>
              </a:lnSpc>
              <a:spcBef>
                <a:spcPct val="0"/>
              </a:spcBef>
              <a:spcAft>
                <a:spcPts val="1000"/>
              </a:spcAft>
              <a:buClr>
                <a:schemeClr val="accent3">
                  <a:lumMod val="75000"/>
                </a:schemeClr>
              </a:buClr>
              <a:buFont typeface="Wingdings" panose="05000000000000000000" pitchFamily="2" charset="2"/>
              <a:buChar char="§"/>
              <a:defRPr/>
            </a:pPr>
            <a:r>
              <a:rPr lang="en-US" sz="2200" dirty="0"/>
              <a:t>Instruction guide “Personal Leave Days” </a:t>
            </a:r>
            <a:r>
              <a:rPr lang="en-US" sz="2200" dirty="0">
                <a:hlinkClick r:id="rId5"/>
              </a:rPr>
              <a:t>http://training.hr.ufl.edu/instructionguides/time&amp;labor/personal_leave_days.pdf</a:t>
            </a:r>
            <a:endParaRPr lang="en-US" sz="2200" dirty="0"/>
          </a:p>
          <a:p>
            <a:pPr marL="285750" lvl="0" indent="-285750" eaLnBrk="0" fontAlgn="base" hangingPunct="0">
              <a:lnSpc>
                <a:spcPct val="100000"/>
              </a:lnSpc>
              <a:spcBef>
                <a:spcPct val="0"/>
              </a:spcBef>
              <a:spcAft>
                <a:spcPts val="1000"/>
              </a:spcAft>
              <a:buFont typeface="Wingdings" panose="05000000000000000000" pitchFamily="2" charset="2"/>
              <a:buChar char="§"/>
              <a:defRPr/>
            </a:pPr>
            <a:endParaRPr lang="en-US" sz="2000" i="1" dirty="0">
              <a:solidFill>
                <a:srgbClr val="0033CC"/>
              </a:solidFill>
            </a:endParaRPr>
          </a:p>
          <a:p>
            <a:pPr marL="0" lvl="1" indent="0" eaLnBrk="0" fontAlgn="base" hangingPunct="0">
              <a:lnSpc>
                <a:spcPct val="107000"/>
              </a:lnSpc>
              <a:spcBef>
                <a:spcPts val="0"/>
              </a:spcBef>
              <a:spcAft>
                <a:spcPts val="800"/>
              </a:spcAft>
              <a:buNone/>
              <a:defRPr/>
            </a:pPr>
            <a:endParaRPr lang="en-US" sz="2200" i="1" dirty="0">
              <a:solidFill>
                <a:srgbClr val="000000"/>
              </a:solidFill>
              <a:latin typeface="Arial"/>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defRPr/>
            </a:pP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60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31" y="387159"/>
            <a:ext cx="9571430" cy="1325563"/>
          </a:xfrm>
        </p:spPr>
        <p:txBody>
          <a:bodyPr anchor="b">
            <a:noAutofit/>
          </a:bodyPr>
          <a:lstStyle/>
          <a:p>
            <a:r>
              <a:rPr lang="en-US" sz="4000" dirty="0">
                <a:solidFill>
                  <a:srgbClr val="FF6600"/>
                </a:solidFill>
                <a:latin typeface="Century Schoolbook" panose="02040604050505020304" pitchFamily="18" charset="0"/>
              </a:rPr>
              <a:t>Year-End Vacation Leave Conversion</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44771" y="1965537"/>
            <a:ext cx="10854480" cy="3375767"/>
          </a:xfrm>
        </p:spPr>
        <p:txBody>
          <a:bodyPr>
            <a:normAutofit/>
          </a:bodyPr>
          <a:lstStyle/>
          <a:p>
            <a:pPr marL="285750" indent="-285750">
              <a:lnSpc>
                <a:spcPct val="107000"/>
              </a:lnSpc>
              <a:spcBef>
                <a:spcPts val="0"/>
              </a:spcBef>
              <a:spcAft>
                <a:spcPts val="800"/>
              </a:spcAft>
              <a:buClr>
                <a:schemeClr val="accent3">
                  <a:lumMod val="75000"/>
                </a:schemeClr>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The annual conversion for accrued vacation leave over the maximum will occur after the pay period ending </a:t>
            </a:r>
            <a:r>
              <a:rPr lang="en-US" u="sng" dirty="0">
                <a:ea typeface="Calibri" panose="020F0502020204030204" pitchFamily="34" charset="0"/>
                <a:cs typeface="Times New Roman" panose="02020603050405020304" pitchFamily="18" charset="0"/>
              </a:rPr>
              <a:t>January 7, 2021</a:t>
            </a:r>
            <a:r>
              <a:rPr lang="en-US" dirty="0">
                <a:ea typeface="Calibri" panose="020F0502020204030204" pitchFamily="34" charset="0"/>
                <a:cs typeface="Times New Roman" panose="02020603050405020304" pitchFamily="18" charset="0"/>
              </a:rPr>
              <a:t> </a:t>
            </a:r>
          </a:p>
          <a:p>
            <a:pPr marL="285750" indent="-285750">
              <a:lnSpc>
                <a:spcPct val="107000"/>
              </a:lnSpc>
              <a:spcBef>
                <a:spcPts val="0"/>
              </a:spcBef>
              <a:spcAft>
                <a:spcPts val="800"/>
              </a:spcAft>
              <a:buClr>
                <a:schemeClr val="accent3">
                  <a:lumMod val="75000"/>
                </a:schemeClr>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Accruals over the max amounts convert to sick leave</a:t>
            </a:r>
          </a:p>
          <a:p>
            <a:pPr marL="285750" indent="-285750">
              <a:lnSpc>
                <a:spcPct val="107000"/>
              </a:lnSpc>
              <a:spcBef>
                <a:spcPts val="0"/>
              </a:spcBef>
              <a:spcAft>
                <a:spcPts val="1200"/>
              </a:spcAft>
              <a:buClr>
                <a:schemeClr val="accent3">
                  <a:lumMod val="75000"/>
                </a:schemeClr>
              </a:buClr>
              <a:buFont typeface="Wingdings" panose="05000000000000000000" pitchFamily="2" charset="2"/>
              <a:buChar char="§"/>
              <a:defRPr/>
            </a:pPr>
            <a:r>
              <a:rPr lang="en-US" dirty="0">
                <a:ea typeface="Calibri" panose="020F0502020204030204" pitchFamily="34" charset="0"/>
                <a:cs typeface="Times New Roman" panose="02020603050405020304" pitchFamily="18" charset="0"/>
              </a:rPr>
              <a:t>Annual maximum hours are as follows: </a:t>
            </a:r>
          </a:p>
        </p:txBody>
      </p:sp>
      <p:graphicFrame>
        <p:nvGraphicFramePr>
          <p:cNvPr id="3" name="Table 2"/>
          <p:cNvGraphicFramePr>
            <a:graphicFrameLocks noGrp="1"/>
          </p:cNvGraphicFramePr>
          <p:nvPr/>
        </p:nvGraphicFramePr>
        <p:xfrm>
          <a:off x="2281923" y="4230303"/>
          <a:ext cx="8954816" cy="1554480"/>
        </p:xfrm>
        <a:graphic>
          <a:graphicData uri="http://schemas.openxmlformats.org/drawingml/2006/table">
            <a:tbl>
              <a:tblPr firstRow="1" bandRow="1">
                <a:tableStyleId>{5940675A-B579-460E-94D1-54222C63F5DA}</a:tableStyleId>
              </a:tblPr>
              <a:tblGrid>
                <a:gridCol w="4938274">
                  <a:extLst>
                    <a:ext uri="{9D8B030D-6E8A-4147-A177-3AD203B41FA5}">
                      <a16:colId xmlns:a16="http://schemas.microsoft.com/office/drawing/2014/main" val="689583587"/>
                    </a:ext>
                  </a:extLst>
                </a:gridCol>
                <a:gridCol w="4016542">
                  <a:extLst>
                    <a:ext uri="{9D8B030D-6E8A-4147-A177-3AD203B41FA5}">
                      <a16:colId xmlns:a16="http://schemas.microsoft.com/office/drawing/2014/main" val="2873662661"/>
                    </a:ext>
                  </a:extLst>
                </a:gridCol>
              </a:tblGrid>
              <a:tr h="510572">
                <a:tc>
                  <a:txBody>
                    <a:bodyPr/>
                    <a:lstStyle/>
                    <a:p>
                      <a:r>
                        <a:rPr lang="en-US" sz="2800" b="1" dirty="0">
                          <a:solidFill>
                            <a:schemeClr val="tx1"/>
                          </a:solidFill>
                          <a:ea typeface="Calibri" panose="020F0502020204030204" pitchFamily="34" charset="0"/>
                          <a:cs typeface="Times New Roman" panose="02020603050405020304" pitchFamily="18" charset="0"/>
                        </a:rPr>
                        <a:t>TEAMS and out-of-unit faculty</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352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8768656"/>
                  </a:ext>
                </a:extLst>
              </a:tr>
              <a:tr h="368486">
                <a:tc>
                  <a:txBody>
                    <a:bodyPr/>
                    <a:lstStyle/>
                    <a:p>
                      <a:r>
                        <a:rPr lang="en-US" sz="2800" b="1" dirty="0"/>
                        <a:t>In-unit</a:t>
                      </a:r>
                      <a:r>
                        <a:rPr lang="en-US" sz="2800" b="1" baseline="0" dirty="0"/>
                        <a:t> faculty</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480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1167500"/>
                  </a:ext>
                </a:extLst>
              </a:tr>
              <a:tr h="368486">
                <a:tc>
                  <a:txBody>
                    <a:bodyPr/>
                    <a:lstStyle/>
                    <a:p>
                      <a:r>
                        <a:rPr lang="en-US" sz="2800" b="1" dirty="0"/>
                        <a:t>USPS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t>240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7741790"/>
                  </a:ext>
                </a:extLst>
              </a:tr>
            </a:tbl>
          </a:graphicData>
        </a:graphic>
      </p:graphicFrame>
    </p:spTree>
    <p:extLst>
      <p:ext uri="{BB962C8B-B14F-4D97-AF65-F5344CB8AC3E}">
        <p14:creationId xmlns:p14="http://schemas.microsoft.com/office/powerpoint/2010/main" val="164149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F5496"/>
      </a:hlink>
      <a:folHlink>
        <a:srgbClr val="2F549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33812</TotalTime>
  <Words>2826</Words>
  <Application>Microsoft Office PowerPoint</Application>
  <PresentationFormat>Widescreen</PresentationFormat>
  <Paragraphs>299</Paragraphs>
  <Slides>32</Slides>
  <Notes>25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32</vt:i4>
      </vt:variant>
    </vt:vector>
  </HeadingPairs>
  <TitlesOfParts>
    <vt:vector size="45" baseType="lpstr">
      <vt:lpstr>Arial</vt:lpstr>
      <vt:lpstr>Bookman Old Style</vt:lpstr>
      <vt:lpstr>Calibri</vt:lpstr>
      <vt:lpstr>Calibri Light</vt:lpstr>
      <vt:lpstr>Century Gothic</vt:lpstr>
      <vt:lpstr>Century Schoolbook</vt:lpstr>
      <vt:lpstr>Wingdings</vt:lpstr>
      <vt:lpstr>Office Theme</vt:lpstr>
      <vt:lpstr>1_Office Theme</vt:lpstr>
      <vt:lpstr>2_Office Theme</vt:lpstr>
      <vt:lpstr>Office Theme</vt:lpstr>
      <vt:lpstr>Office Theme</vt:lpstr>
      <vt:lpstr>3_Office Theme</vt:lpstr>
      <vt:lpstr>HR Forum</vt:lpstr>
      <vt:lpstr>Today’s Agenda Items</vt:lpstr>
      <vt:lpstr>University Benefits</vt:lpstr>
      <vt:lpstr>Reminder: Payroll Deductions  for 2021 Benefits </vt:lpstr>
      <vt:lpstr>Voluntary Savings Plan Limits for 2021</vt:lpstr>
      <vt:lpstr>PowerPoint Presentation</vt:lpstr>
      <vt:lpstr>403(b) Voluntary Deductions/  Fidelity Transition</vt:lpstr>
      <vt:lpstr>December Personal Leave</vt:lpstr>
      <vt:lpstr>Year-End Vacation Leave Conversion</vt:lpstr>
      <vt:lpstr>Reviewing Leave Balances</vt:lpstr>
      <vt:lpstr>Paid Family Leave </vt:lpstr>
      <vt:lpstr>Leave Requests</vt:lpstr>
      <vt:lpstr>Training and Organizational Development</vt:lpstr>
      <vt:lpstr>Connected by UF (CxUF)</vt:lpstr>
      <vt:lpstr>Call for Presenter Proposals</vt:lpstr>
      <vt:lpstr>Session Formats</vt:lpstr>
      <vt:lpstr>Guidance Sessions</vt:lpstr>
      <vt:lpstr>GBAS Dates</vt:lpstr>
      <vt:lpstr>Training and Organizational Development</vt:lpstr>
      <vt:lpstr>Required Trainings</vt:lpstr>
      <vt:lpstr>Managing Bias</vt:lpstr>
      <vt:lpstr>Spring Calendar</vt:lpstr>
      <vt:lpstr>Employee Education Program</vt:lpstr>
      <vt:lpstr>SCA Applications Open</vt:lpstr>
      <vt:lpstr>Classification and Compensation</vt:lpstr>
      <vt:lpstr>Spring New Hire COVID-19 Screening</vt:lpstr>
      <vt:lpstr>Questions</vt:lpstr>
      <vt:lpstr>Talent Acquisition and Onboarding</vt:lpstr>
      <vt:lpstr>Posting and Background Check</vt:lpstr>
      <vt:lpstr>Vice President’s Office</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473</cp:revision>
  <cp:lastPrinted>2020-02-05T12:54:08Z</cp:lastPrinted>
  <dcterms:created xsi:type="dcterms:W3CDTF">2017-01-03T16:22:19Z</dcterms:created>
  <dcterms:modified xsi:type="dcterms:W3CDTF">2020-12-02T14:49:32Z</dcterms:modified>
</cp:coreProperties>
</file>