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84" r:id="rId3"/>
    <p:sldMasterId id="2147483689" r:id="rId4"/>
    <p:sldMasterId id="2147483660" r:id="rId5"/>
    <p:sldMasterId id="2147483648" r:id="rId6"/>
  </p:sldMasterIdLst>
  <p:notesMasterIdLst>
    <p:notesMasterId r:id="rId43"/>
  </p:notesMasterIdLst>
  <p:sldIdLst>
    <p:sldId id="278" r:id="rId7"/>
    <p:sldId id="261" r:id="rId8"/>
    <p:sldId id="397" r:id="rId9"/>
    <p:sldId id="398" r:id="rId10"/>
    <p:sldId id="399" r:id="rId11"/>
    <p:sldId id="371" r:id="rId12"/>
    <p:sldId id="401" r:id="rId13"/>
    <p:sldId id="402" r:id="rId14"/>
    <p:sldId id="403" r:id="rId15"/>
    <p:sldId id="404" r:id="rId16"/>
    <p:sldId id="405" r:id="rId17"/>
    <p:sldId id="406" r:id="rId18"/>
    <p:sldId id="407" r:id="rId19"/>
    <p:sldId id="416" r:id="rId20"/>
    <p:sldId id="408" r:id="rId21"/>
    <p:sldId id="409" r:id="rId22"/>
    <p:sldId id="410" r:id="rId23"/>
    <p:sldId id="411" r:id="rId24"/>
    <p:sldId id="412" r:id="rId25"/>
    <p:sldId id="413" r:id="rId26"/>
    <p:sldId id="414" r:id="rId27"/>
    <p:sldId id="415" r:id="rId28"/>
    <p:sldId id="418" r:id="rId29"/>
    <p:sldId id="419" r:id="rId30"/>
    <p:sldId id="420" r:id="rId31"/>
    <p:sldId id="421" r:id="rId32"/>
    <p:sldId id="422" r:id="rId33"/>
    <p:sldId id="335" r:id="rId34"/>
    <p:sldId id="423" r:id="rId35"/>
    <p:sldId id="424" r:id="rId36"/>
    <p:sldId id="425" r:id="rId37"/>
    <p:sldId id="426" r:id="rId38"/>
    <p:sldId id="427" r:id="rId39"/>
    <p:sldId id="428" r:id="rId40"/>
    <p:sldId id="316" r:id="rId41"/>
    <p:sldId id="317" r:id="rId42"/>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rera,Kay H" initials="BH" lastIdx="12" clrIdx="0">
    <p:extLst>
      <p:ext uri="{19B8F6BF-5375-455C-9EA6-DF929625EA0E}">
        <p15:presenceInfo xmlns:p15="http://schemas.microsoft.com/office/powerpoint/2012/main" userId="S-1-5-21-1308237860-4193317556-336787646-559629" providerId="AD"/>
      </p:ext>
    </p:extLst>
  </p:cmAuthor>
  <p:cmAuthor id="2" name="Salva,Christina" initials="S" lastIdx="5" clrIdx="1">
    <p:extLst>
      <p:ext uri="{19B8F6BF-5375-455C-9EA6-DF929625EA0E}">
        <p15:presenceInfo xmlns:p15="http://schemas.microsoft.com/office/powerpoint/2012/main" userId="S-1-5-21-1308237860-4193317556-336787646-10182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405"/>
    <a:srgbClr val="19C9E1"/>
    <a:srgbClr val="E65800"/>
    <a:srgbClr val="DE5500"/>
    <a:srgbClr val="FF6600"/>
    <a:srgbClr val="C24702"/>
    <a:srgbClr val="FC5D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5562" autoAdjust="0"/>
  </p:normalViewPr>
  <p:slideViewPr>
    <p:cSldViewPr snapToGrid="0">
      <p:cViewPr varScale="1">
        <p:scale>
          <a:sx n="114" d="100"/>
          <a:sy n="114" d="100"/>
        </p:scale>
        <p:origin x="474" y="1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33943" cy="35237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5273004" y="0"/>
            <a:ext cx="4033943" cy="352375"/>
          </a:xfrm>
          <a:prstGeom prst="rect">
            <a:avLst/>
          </a:prstGeom>
        </p:spPr>
        <p:txBody>
          <a:bodyPr vert="horz" lIns="93324" tIns="46662" rIns="93324" bIns="46662" rtlCol="0"/>
          <a:lstStyle>
            <a:lvl1pPr algn="r">
              <a:defRPr sz="1200"/>
            </a:lvl1pPr>
          </a:lstStyle>
          <a:p>
            <a:fld id="{DE7C9419-65CE-4FD7-A936-319F3A4AEB74}" type="datetimeFigureOut">
              <a:rPr lang="en-US" smtClean="0"/>
              <a:t>1/6/2021</a:t>
            </a:fld>
            <a:endParaRPr lang="en-US" dirty="0"/>
          </a:p>
        </p:txBody>
      </p:sp>
      <p:sp>
        <p:nvSpPr>
          <p:cNvPr id="4" name="Slide Image Placeholder 3"/>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930910" y="3379866"/>
            <a:ext cx="7447280" cy="2765346"/>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70727"/>
            <a:ext cx="4033943" cy="352374"/>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3004" y="6670727"/>
            <a:ext cx="4033943" cy="352374"/>
          </a:xfrm>
          <a:prstGeom prst="rect">
            <a:avLst/>
          </a:prstGeom>
        </p:spPr>
        <p:txBody>
          <a:bodyPr vert="horz" lIns="93324" tIns="46662" rIns="93324" bIns="46662" rtlCol="0" anchor="b"/>
          <a:lstStyle>
            <a:lvl1pPr algn="r">
              <a:defRPr sz="1200"/>
            </a:lvl1pPr>
          </a:lstStyle>
          <a:p>
            <a:fld id="{23BCD7C5-17EC-4245-A808-3E160E620918}" type="slidenum">
              <a:rPr lang="en-US" smtClean="0"/>
              <a:t>‹#›</a:t>
            </a:fld>
            <a:endParaRPr lang="en-US" dirty="0"/>
          </a:p>
        </p:txBody>
      </p:sp>
    </p:spTree>
    <p:extLst>
      <p:ext uri="{BB962C8B-B14F-4D97-AF65-F5344CB8AC3E}">
        <p14:creationId xmlns:p14="http://schemas.microsoft.com/office/powerpoint/2010/main" val="185173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2</a:t>
            </a:fld>
            <a:endParaRPr lang="en-US" dirty="0"/>
          </a:p>
        </p:txBody>
      </p:sp>
    </p:spTree>
    <p:extLst>
      <p:ext uri="{BB962C8B-B14F-4D97-AF65-F5344CB8AC3E}">
        <p14:creationId xmlns:p14="http://schemas.microsoft.com/office/powerpoint/2010/main" val="1287209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30 seconds</a:t>
            </a:r>
          </a:p>
          <a:p>
            <a:r>
              <a:rPr lang="en-US" dirty="0">
                <a:cs typeface="Calibri"/>
              </a:rPr>
              <a:t>I’ll close with this, a reminder to myself as I get sad about leaving this role, that I’m only stepping down from a particular way of being at the table.</a:t>
            </a:r>
          </a:p>
          <a:p>
            <a:r>
              <a:rPr lang="en-US" dirty="0">
                <a:cs typeface="Calibri"/>
              </a:rPr>
              <a:t>I’ve had this seat with this nice view for a while.  It’s time to let someone else have this view.</a:t>
            </a:r>
          </a:p>
          <a:p>
            <a:r>
              <a:rPr lang="en-US" dirty="0">
                <a:cs typeface="Calibri"/>
              </a:rPr>
              <a:t>I really am just changing seats…because the beauty of our wonderful GBAS community and UF leadership is that we are already all at the table.</a:t>
            </a:r>
          </a:p>
          <a:p>
            <a:endParaRPr lang="en-US">
              <a:cs typeface="Calibri"/>
            </a:endParaRPr>
          </a:p>
          <a:p>
            <a:endParaRPr lang="en-US" b="1" dirty="0">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F17B537D-C3AD-4D02-B314-8D73EF7B3F71}" type="slidenum">
              <a:rPr lang="en-US"/>
              <a:t>12</a:t>
            </a:fld>
            <a:endParaRPr lang="en-US"/>
          </a:p>
        </p:txBody>
      </p:sp>
    </p:spTree>
    <p:extLst>
      <p:ext uri="{BB962C8B-B14F-4D97-AF65-F5344CB8AC3E}">
        <p14:creationId xmlns:p14="http://schemas.microsoft.com/office/powerpoint/2010/main" val="95511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Connected by UF May 11 &amp; 12</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The theme for our inaugural conference is </a:t>
            </a:r>
            <a:r>
              <a:rPr lang="en-US" sz="1200" b="1" kern="1200" dirty="0">
                <a:solidFill>
                  <a:schemeClr val="tx1"/>
                </a:solidFill>
                <a:effectLst/>
                <a:latin typeface="+mn-lt"/>
                <a:ea typeface="+mn-ea"/>
                <a:cs typeface="+mn-cs"/>
              </a:rPr>
              <a:t>Keeping It Real</a:t>
            </a:r>
            <a:r>
              <a:rPr lang="en-US" sz="1200" kern="1200" dirty="0">
                <a:solidFill>
                  <a:schemeClr val="tx1"/>
                </a:solidFill>
                <a:effectLst/>
                <a:latin typeface="+mn-lt"/>
                <a:ea typeface="+mn-ea"/>
                <a:cs typeface="+mn-cs"/>
              </a:rPr>
              <a:t>, including topics such 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current environment at UF</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Ideas and solutions about ways to manage and refine processes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challenges you are solving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Real data and outcomes</a:t>
            </a:r>
          </a:p>
          <a:p>
            <a:pPr fontAlgn="base"/>
            <a:r>
              <a:rPr lang="en-US" sz="1200" kern="1200" dirty="0">
                <a:solidFill>
                  <a:schemeClr val="tx1"/>
                </a:solidFill>
                <a:effectLst/>
                <a:latin typeface="+mn-lt"/>
                <a:ea typeface="+mn-ea"/>
                <a:cs typeface="+mn-cs"/>
              </a:rPr>
              <a:t>Have a great idea for a session, discussion group, or workshop? Do you have a strategy, process, or skills that you have been perfecting? Do you have an area of expertise that you would be willing to share? Looking to grow your presentation skills? Being a presenter is a great UF Engaged Goal!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CD7C5-17EC-4245-A808-3E160E6209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8670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a:t>
            </a:r>
            <a:r>
              <a:rPr lang="en-US" baseline="0" dirty="0"/>
              <a:t>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9C4E5-ABF4-4239-92B7-27FC8F0DD7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965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15</a:t>
            </a:fld>
            <a:endParaRPr lang="en-US"/>
          </a:p>
        </p:txBody>
      </p:sp>
    </p:spTree>
    <p:extLst>
      <p:ext uri="{BB962C8B-B14F-4D97-AF65-F5344CB8AC3E}">
        <p14:creationId xmlns:p14="http://schemas.microsoft.com/office/powerpoint/2010/main" val="3061646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16</a:t>
            </a:fld>
            <a:endParaRPr lang="en-US"/>
          </a:p>
        </p:txBody>
      </p:sp>
    </p:spTree>
    <p:extLst>
      <p:ext uri="{BB962C8B-B14F-4D97-AF65-F5344CB8AC3E}">
        <p14:creationId xmlns:p14="http://schemas.microsoft.com/office/powerpoint/2010/main" val="235041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17</a:t>
            </a:fld>
            <a:endParaRPr lang="en-US"/>
          </a:p>
        </p:txBody>
      </p:sp>
    </p:spTree>
    <p:extLst>
      <p:ext uri="{BB962C8B-B14F-4D97-AF65-F5344CB8AC3E}">
        <p14:creationId xmlns:p14="http://schemas.microsoft.com/office/powerpoint/2010/main" val="1787235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18</a:t>
            </a:fld>
            <a:endParaRPr lang="en-US"/>
          </a:p>
        </p:txBody>
      </p:sp>
    </p:spTree>
    <p:extLst>
      <p:ext uri="{BB962C8B-B14F-4D97-AF65-F5344CB8AC3E}">
        <p14:creationId xmlns:p14="http://schemas.microsoft.com/office/powerpoint/2010/main" val="27324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19</a:t>
            </a:fld>
            <a:endParaRPr lang="en-US"/>
          </a:p>
        </p:txBody>
      </p:sp>
    </p:spTree>
    <p:extLst>
      <p:ext uri="{BB962C8B-B14F-4D97-AF65-F5344CB8AC3E}">
        <p14:creationId xmlns:p14="http://schemas.microsoft.com/office/powerpoint/2010/main" val="823035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20</a:t>
            </a:fld>
            <a:endParaRPr lang="en-US"/>
          </a:p>
        </p:txBody>
      </p:sp>
    </p:spTree>
    <p:extLst>
      <p:ext uri="{BB962C8B-B14F-4D97-AF65-F5344CB8AC3E}">
        <p14:creationId xmlns:p14="http://schemas.microsoft.com/office/powerpoint/2010/main" val="3951036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21</a:t>
            </a:fld>
            <a:endParaRPr lang="en-US"/>
          </a:p>
        </p:txBody>
      </p:sp>
    </p:spTree>
    <p:extLst>
      <p:ext uri="{BB962C8B-B14F-4D97-AF65-F5344CB8AC3E}">
        <p14:creationId xmlns:p14="http://schemas.microsoft.com/office/powerpoint/2010/main" val="146484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4</a:t>
            </a:fld>
            <a:endParaRPr lang="en-US"/>
          </a:p>
        </p:txBody>
      </p:sp>
    </p:spTree>
    <p:extLst>
      <p:ext uri="{BB962C8B-B14F-4D97-AF65-F5344CB8AC3E}">
        <p14:creationId xmlns:p14="http://schemas.microsoft.com/office/powerpoint/2010/main" val="1287209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22</a:t>
            </a:fld>
            <a:endParaRPr lang="en-US"/>
          </a:p>
        </p:txBody>
      </p:sp>
    </p:spTree>
    <p:extLst>
      <p:ext uri="{BB962C8B-B14F-4D97-AF65-F5344CB8AC3E}">
        <p14:creationId xmlns:p14="http://schemas.microsoft.com/office/powerpoint/2010/main" val="2047627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a:t>
            </a:r>
            <a:r>
              <a:rPr lang="en-US" baseline="0" dirty="0"/>
              <a:t>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9C4E5-ABF4-4239-92B7-27FC8F0DD7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471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24</a:t>
            </a:fld>
            <a:endParaRPr lang="en-US" dirty="0"/>
          </a:p>
        </p:txBody>
      </p:sp>
    </p:spTree>
    <p:extLst>
      <p:ext uri="{BB962C8B-B14F-4D97-AF65-F5344CB8AC3E}">
        <p14:creationId xmlns:p14="http://schemas.microsoft.com/office/powerpoint/2010/main" val="1287209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25</a:t>
            </a:fld>
            <a:endParaRPr lang="en-US" dirty="0"/>
          </a:p>
        </p:txBody>
      </p:sp>
    </p:spTree>
    <p:extLst>
      <p:ext uri="{BB962C8B-B14F-4D97-AF65-F5344CB8AC3E}">
        <p14:creationId xmlns:p14="http://schemas.microsoft.com/office/powerpoint/2010/main" val="2814898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26</a:t>
            </a:fld>
            <a:endParaRPr lang="en-US" dirty="0"/>
          </a:p>
        </p:txBody>
      </p:sp>
    </p:spTree>
    <p:extLst>
      <p:ext uri="{BB962C8B-B14F-4D97-AF65-F5344CB8AC3E}">
        <p14:creationId xmlns:p14="http://schemas.microsoft.com/office/powerpoint/2010/main" val="3277578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27</a:t>
            </a:fld>
            <a:endParaRPr lang="en-US" dirty="0"/>
          </a:p>
        </p:txBody>
      </p:sp>
    </p:spTree>
    <p:extLst>
      <p:ext uri="{BB962C8B-B14F-4D97-AF65-F5344CB8AC3E}">
        <p14:creationId xmlns:p14="http://schemas.microsoft.com/office/powerpoint/2010/main" val="2955148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23BCD7C5-17EC-4245-A808-3E160E62091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058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23BCD7C5-17EC-4245-A808-3E160E62091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268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23BCD7C5-17EC-4245-A808-3E160E62091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687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23BCD7C5-17EC-4245-A808-3E160E62091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682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5</a:t>
            </a:fld>
            <a:endParaRPr lang="en-US"/>
          </a:p>
        </p:txBody>
      </p:sp>
    </p:spTree>
    <p:extLst>
      <p:ext uri="{BB962C8B-B14F-4D97-AF65-F5344CB8AC3E}">
        <p14:creationId xmlns:p14="http://schemas.microsoft.com/office/powerpoint/2010/main" val="2902857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23BCD7C5-17EC-4245-A808-3E160E62091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480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BCD7C5-17EC-4245-A808-3E160E620918}" type="slidenum">
              <a:rPr lang="en-US" smtClean="0"/>
              <a:t>35</a:t>
            </a:fld>
            <a:endParaRPr lang="en-US" dirty="0"/>
          </a:p>
        </p:txBody>
      </p:sp>
    </p:spTree>
    <p:extLst>
      <p:ext uri="{BB962C8B-B14F-4D97-AF65-F5344CB8AC3E}">
        <p14:creationId xmlns:p14="http://schemas.microsoft.com/office/powerpoint/2010/main" val="3350460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a:t>
            </a:r>
            <a:r>
              <a:rPr lang="en-US" baseline="0" dirty="0"/>
              <a:t> slide</a:t>
            </a:r>
            <a:endParaRPr lang="en-US" dirty="0"/>
          </a:p>
        </p:txBody>
      </p:sp>
      <p:sp>
        <p:nvSpPr>
          <p:cNvPr id="4" name="Slide Number Placeholder 3"/>
          <p:cNvSpPr>
            <a:spLocks noGrp="1"/>
          </p:cNvSpPr>
          <p:nvPr>
            <p:ph type="sldNum" sz="quarter" idx="10"/>
          </p:nvPr>
        </p:nvSpPr>
        <p:spPr/>
        <p:txBody>
          <a:bodyPr/>
          <a:lstStyle/>
          <a:p>
            <a:fld id="{2E39C4E5-ABF4-4239-92B7-27FC8F0DD728}" type="slidenum">
              <a:rPr lang="en-US" smtClean="0"/>
              <a:t>6</a:t>
            </a:fld>
            <a:endParaRPr lang="en-US"/>
          </a:p>
        </p:txBody>
      </p:sp>
    </p:spTree>
    <p:extLst>
      <p:ext uri="{BB962C8B-B14F-4D97-AF65-F5344CB8AC3E}">
        <p14:creationId xmlns:p14="http://schemas.microsoft.com/office/powerpoint/2010/main" val="3791192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 minutes</a:t>
            </a:r>
          </a:p>
          <a:p>
            <a:endParaRPr lang="en-US">
              <a:cs typeface="Calibri"/>
            </a:endParaRPr>
          </a:p>
          <a:p>
            <a:r>
              <a:rPr lang="en-US">
                <a:cs typeface="Calibri"/>
              </a:rPr>
              <a:t>I'm stepping down as GBAS Director as of July 1, 2021</a:t>
            </a:r>
          </a:p>
          <a:p>
            <a:r>
              <a:rPr lang="en-US">
                <a:cs typeface="Calibri"/>
              </a:rPr>
              <a:t>This past November was the end of my 5th year as GBAS Director.</a:t>
            </a:r>
            <a:endParaRPr lang="en-US"/>
          </a:p>
          <a:p>
            <a:r>
              <a:rPr lang="en-US">
                <a:cs typeface="Calibri"/>
              </a:rPr>
              <a:t>It's time.  We know the inclusion of new and different perspectives is key to real growth and improvement.</a:t>
            </a:r>
          </a:p>
          <a:p>
            <a:r>
              <a:rPr lang="en-US">
                <a:cs typeface="Calibri"/>
              </a:rPr>
              <a:t>It's just too great of an opportunity to hoard.</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17B537D-C3AD-4D02-B314-8D73EF7B3F71}" type="slidenum">
              <a:rPr lang="en-US"/>
              <a:t>7</a:t>
            </a:fld>
            <a:endParaRPr lang="en-US"/>
          </a:p>
        </p:txBody>
      </p:sp>
    </p:spTree>
    <p:extLst>
      <p:ext uri="{BB962C8B-B14F-4D97-AF65-F5344CB8AC3E}">
        <p14:creationId xmlns:p14="http://schemas.microsoft.com/office/powerpoint/2010/main" val="318328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5 min</a:t>
            </a:r>
          </a:p>
          <a:p>
            <a:r>
              <a:rPr lang="en-US" dirty="0">
                <a:cs typeface="Calibri"/>
              </a:rPr>
              <a:t>It's your turn on the GBAS Director mic!</a:t>
            </a:r>
          </a:p>
          <a:p>
            <a:endParaRPr lang="en-US"/>
          </a:p>
          <a:p>
            <a:r>
              <a:rPr lang="en-US" dirty="0"/>
              <a:t>Apply!  We are opening it up for a full, competitive search process – posting it on Jobs @ UF!</a:t>
            </a:r>
            <a:r>
              <a:rPr lang="en-US" dirty="0">
                <a:cs typeface="Calibri"/>
              </a:rPr>
              <a:t>  </a:t>
            </a:r>
          </a:p>
          <a:p>
            <a:r>
              <a:rPr lang="en-US" dirty="0">
                <a:cs typeface="Calibri"/>
              </a:rPr>
              <a:t>Go over the slide</a:t>
            </a:r>
          </a:p>
          <a:p>
            <a:r>
              <a:rPr lang="en-US" dirty="0">
                <a:cs typeface="Calibri"/>
              </a:rPr>
              <a:t>For current UF exempt employees who have been at UF for 2 or more years and have been supervisors for a year or more.</a:t>
            </a:r>
          </a:p>
          <a:p>
            <a:r>
              <a:rPr lang="en-US" dirty="0">
                <a:cs typeface="Calibri"/>
              </a:rPr>
              <a:t>Pay will be around 10% of your current primary employment pay</a:t>
            </a:r>
          </a:p>
          <a:p>
            <a:endParaRPr lang="en-US">
              <a:cs typeface="Calibri"/>
            </a:endParaRPr>
          </a:p>
        </p:txBody>
      </p:sp>
      <p:sp>
        <p:nvSpPr>
          <p:cNvPr id="4" name="Slide Number Placeholder 3"/>
          <p:cNvSpPr>
            <a:spLocks noGrp="1"/>
          </p:cNvSpPr>
          <p:nvPr>
            <p:ph type="sldNum" sz="quarter" idx="5"/>
          </p:nvPr>
        </p:nvSpPr>
        <p:spPr/>
        <p:txBody>
          <a:bodyPr/>
          <a:lstStyle/>
          <a:p>
            <a:fld id="{F17B537D-C3AD-4D02-B314-8D73EF7B3F71}" type="slidenum">
              <a:rPr lang="en-US"/>
              <a:t>8</a:t>
            </a:fld>
            <a:endParaRPr lang="en-US"/>
          </a:p>
        </p:txBody>
      </p:sp>
    </p:spTree>
    <p:extLst>
      <p:ext uri="{BB962C8B-B14F-4D97-AF65-F5344CB8AC3E}">
        <p14:creationId xmlns:p14="http://schemas.microsoft.com/office/powerpoint/2010/main" val="14291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a:t>
            </a:r>
          </a:p>
          <a:p>
            <a:r>
              <a:rPr lang="en-US" dirty="0"/>
              <a:t>I don't think I really need to "sell" this role as the exceptional opportunity that it is.  </a:t>
            </a:r>
            <a:endParaRPr lang="en-US" dirty="0">
              <a:cs typeface="Calibri"/>
            </a:endParaRPr>
          </a:p>
          <a:p>
            <a:r>
              <a:rPr lang="en-US" dirty="0"/>
              <a:t>But I do want to help you all understand the specific opportunities it opens up so you know what you are applying for</a:t>
            </a:r>
            <a:endParaRPr lang="en-US" dirty="0">
              <a:cs typeface="Calibri"/>
            </a:endParaRPr>
          </a:p>
          <a:p>
            <a:endParaRPr lang="en-US"/>
          </a:p>
          <a:p>
            <a:r>
              <a:rPr lang="en-US" dirty="0"/>
              <a:t>Like all of you, I get to learn from excellent colleagues in my role in my college.  I work with great people doing working I know and love.</a:t>
            </a:r>
            <a:endParaRPr lang="en-US" dirty="0">
              <a:cs typeface="Calibri"/>
            </a:endParaRPr>
          </a:p>
          <a:p>
            <a:r>
              <a:rPr lang="en-US" dirty="0"/>
              <a:t>This part-time (and might I add...paid) position, allows you to keep your current role while also growing in new ways.</a:t>
            </a:r>
            <a:endParaRPr lang="en-US" dirty="0">
              <a:cs typeface="Calibri"/>
            </a:endParaRPr>
          </a:p>
          <a:p>
            <a:r>
              <a:rPr lang="en-US" b="1" dirty="0"/>
              <a:t>You don't have to change your whole world</a:t>
            </a:r>
            <a:r>
              <a:rPr lang="en-US" dirty="0"/>
              <a:t>, just add to it in a very sustainable way – 4-5 hours a week.</a:t>
            </a:r>
            <a:endParaRPr lang="en-US" dirty="0">
              <a:cs typeface="Calibri"/>
            </a:endParaRPr>
          </a:p>
          <a:p>
            <a:endParaRPr lang="en-US"/>
          </a:p>
          <a:p>
            <a:r>
              <a:rPr lang="en-US" dirty="0"/>
              <a:t>This position creates new levels of engagement with outstanding administrators outside of your unit – across and up the org chart.</a:t>
            </a:r>
            <a:endParaRPr lang="en-US" dirty="0">
              <a:cs typeface="Calibri"/>
            </a:endParaRPr>
          </a:p>
          <a:p>
            <a:r>
              <a:rPr lang="en-US" dirty="0">
                <a:cs typeface="Calibri"/>
              </a:rPr>
              <a:t>The role of GBAS Director requires that you ask your colleagues how they do their jobs.  And the answers, to me, were practical, smart and innovative.</a:t>
            </a:r>
            <a:endParaRPr lang="en-US" dirty="0"/>
          </a:p>
          <a:p>
            <a:r>
              <a:rPr lang="en-US" dirty="0"/>
              <a:t>I got the pleasure of getting to hear these great ideas from you...and then steal them.  </a:t>
            </a:r>
            <a:endParaRPr lang="en-US" dirty="0">
              <a:cs typeface="Calibri"/>
            </a:endParaRPr>
          </a:p>
          <a:p>
            <a:r>
              <a:rPr lang="en-US" dirty="0"/>
              <a:t>And there are additional opportunities as Director – such as getting to brainstorm deeply with our Advisory Council members - to build deep and lasting relationships that crossed traditional silos and helped me grow as an administrator, supervisor, leader, and a better advocate and support to all my colleagues.</a:t>
            </a:r>
            <a:endParaRPr lang="en-US" dirty="0">
              <a:cs typeface="Calibri"/>
            </a:endParaRPr>
          </a:p>
          <a:p>
            <a:r>
              <a:rPr lang="en-US" dirty="0">
                <a:cs typeface="Calibri"/>
              </a:rPr>
              <a:t>I have build so many more relationships, thanks to this role, with people who have become feedback partners and partners in helping each other get our jobs done.</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17B537D-C3AD-4D02-B314-8D73EF7B3F71}" type="slidenum">
              <a:rPr lang="en-US"/>
              <a:t>9</a:t>
            </a:fld>
            <a:endParaRPr lang="en-US"/>
          </a:p>
        </p:txBody>
      </p:sp>
    </p:spTree>
    <p:extLst>
      <p:ext uri="{BB962C8B-B14F-4D97-AF65-F5344CB8AC3E}">
        <p14:creationId xmlns:p14="http://schemas.microsoft.com/office/powerpoint/2010/main" val="3796968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1 min</a:t>
            </a:r>
          </a:p>
          <a:p>
            <a:r>
              <a:rPr lang="en-US">
                <a:cs typeface="Calibri"/>
              </a:rPr>
              <a:t>And the opportunity to interact with high level leadership in deep ways – Everyone in this picture and I that empty chair there by Stephanie Grey – I guess Tiffany was still standing in line for food. </a:t>
            </a:r>
            <a:r>
              <a:rPr lang="en-US" err="1">
                <a:cs typeface="Calibri"/>
              </a:rPr>
              <a:t>haha</a:t>
            </a:r>
            <a:endParaRPr lang="en-US">
              <a:cs typeface="Calibri"/>
            </a:endParaRPr>
          </a:p>
          <a:p>
            <a:r>
              <a:rPr lang="en-US">
                <a:cs typeface="Calibri"/>
              </a:rPr>
              <a:t>And all the other leaders not pictured, including Alan West and Chris Cowen - </a:t>
            </a:r>
          </a:p>
          <a:p>
            <a:r>
              <a:rPr lang="en-US">
                <a:cs typeface="Calibri"/>
              </a:rPr>
              <a:t>– to get to hear their perspectives, brainstorm with them, witness and learn from a level of professional experience well beyond your own.</a:t>
            </a:r>
          </a:p>
          <a:p>
            <a:r>
              <a:rPr lang="en-US">
                <a:cs typeface="Calibri"/>
              </a:rPr>
              <a:t>You know the old adage, surround yourself with people who are better than you.  I also once heard - dress for the job you want, not the job you have.</a:t>
            </a:r>
            <a:endParaRPr lang="en-US"/>
          </a:p>
          <a:p>
            <a:r>
              <a:rPr lang="en-US">
                <a:cs typeface="Calibri"/>
              </a:rPr>
              <a:t>The idea is that </a:t>
            </a:r>
            <a:r>
              <a:rPr lang="en-US" b="1">
                <a:cs typeface="Calibri"/>
              </a:rPr>
              <a:t>this job allows you to practice an engagement level with the C-suite as a C-suite member, without the added fear of having this new gig be your sole bread-winner.</a:t>
            </a:r>
          </a:p>
          <a:p>
            <a:r>
              <a:rPr lang="en-US">
                <a:cs typeface="Calibri"/>
              </a:rPr>
              <a:t>This is my infomercial “All this and more, from the comfort of your current job!”</a:t>
            </a:r>
          </a:p>
          <a:p>
            <a:r>
              <a:rPr lang="en-US">
                <a:cs typeface="Calibri"/>
              </a:rPr>
              <a:t>               </a:t>
            </a:r>
          </a:p>
          <a:p>
            <a:endParaRPr lang="en-US"/>
          </a:p>
        </p:txBody>
      </p:sp>
      <p:sp>
        <p:nvSpPr>
          <p:cNvPr id="4" name="Slide Number Placeholder 3"/>
          <p:cNvSpPr>
            <a:spLocks noGrp="1"/>
          </p:cNvSpPr>
          <p:nvPr>
            <p:ph type="sldNum" sz="quarter" idx="5"/>
          </p:nvPr>
        </p:nvSpPr>
        <p:spPr/>
        <p:txBody>
          <a:bodyPr/>
          <a:lstStyle/>
          <a:p>
            <a:fld id="{F17B537D-C3AD-4D02-B314-8D73EF7B3F71}" type="slidenum">
              <a:rPr lang="en-US"/>
              <a:t>10</a:t>
            </a:fld>
            <a:endParaRPr lang="en-US"/>
          </a:p>
        </p:txBody>
      </p:sp>
    </p:spTree>
    <p:extLst>
      <p:ext uri="{BB962C8B-B14F-4D97-AF65-F5344CB8AC3E}">
        <p14:creationId xmlns:p14="http://schemas.microsoft.com/office/powerpoint/2010/main" val="986068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a:t>
            </a:r>
          </a:p>
          <a:p>
            <a:r>
              <a:rPr lang="en-US" dirty="0"/>
              <a:t>Now I will embarrass Gwynn.  Because one of the biggest opportunities of this position is getting to work with Gwynn.</a:t>
            </a:r>
            <a:endParaRPr lang="en-US" dirty="0">
              <a:cs typeface="Calibri"/>
            </a:endParaRPr>
          </a:p>
          <a:p>
            <a:pPr>
              <a:defRPr/>
            </a:pPr>
            <a:r>
              <a:rPr lang="en-US" dirty="0"/>
              <a:t>First – I basically had the opportunity to do an advanced internship with an expert in instructional design!  And we know that all of our jobs include some aspect of teaching people to do things.  This is invaluable experience!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that education, I got to witness her exceptionally high level of strategic thinking and planning.  I’ll be unpacking the experience I gained by working with Gwynn over these last five years for the rest of my career.</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a:defRPr/>
            </a:pPr>
            <a:r>
              <a:rPr lang="en-US" dirty="0">
                <a:cs typeface="Calibri"/>
              </a:rPr>
              <a:t>Second – If you enjoy creative problem solving, you could not have a better partner!  It’s</a:t>
            </a:r>
            <a:r>
              <a:rPr lang="en-US" dirty="0"/>
              <a:t> special – that connection and trust that allows you to be comfortable enough to take risks with what you say, to shoot out some pretty half baked and sometimes just flat-out bad ideas.  To think through out loud with someone as you both are trying to get to a common goal.  To wonder "what if" and get a gleam in your eye with excitement and be excited to hear what that other person will think.  To feel safe and inspired.  </a:t>
            </a:r>
            <a:r>
              <a:rPr lang="en-US" b="1" dirty="0"/>
              <a:t>To know that we will consider all of our ideas and help each other to evolve together into ideas that lead to results that we ended up being so </a:t>
            </a:r>
            <a:r>
              <a:rPr lang="en-US" b="1" dirty="0" err="1"/>
              <a:t>so</a:t>
            </a:r>
            <a:r>
              <a:rPr lang="en-US" b="1" dirty="0"/>
              <a:t> proud to be able to offer to you.  </a:t>
            </a: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dirty="0"/>
              <a:t>…….</a:t>
            </a:r>
            <a:endParaRPr lang="en-US" dirty="0">
              <a:cs typeface="Calibri"/>
            </a:endParaRPr>
          </a:p>
          <a:p>
            <a:r>
              <a:rPr lang="en-US" dirty="0"/>
              <a:t>I was surrounded, as GBAS director, with an expanded group of leadership and colleagues who value ideas over titles, people over position, solutions over blame, and caring and quality over “checking a box” AND who consider it their job to help the Director position grow into leadership.  I never once felt "on my own" or "you should know this".  Every high level leader, Gwynn and advisory council members were offering their wisdom at every turn.  </a:t>
            </a:r>
            <a:endParaRPr lang="en-US" dirty="0">
              <a:cs typeface="Calibri" panose="020F0502020204030204"/>
            </a:endParaRPr>
          </a:p>
          <a:p>
            <a:r>
              <a:rPr lang="en-US" dirty="0">
                <a:cs typeface="Calibri" panose="020F0502020204030204"/>
              </a:rPr>
              <a:t>You can’t not benefit tremendously from that!  </a:t>
            </a:r>
          </a:p>
          <a:p>
            <a:r>
              <a:rPr lang="en-US" dirty="0">
                <a:cs typeface="Calibri" panose="020F0502020204030204"/>
              </a:rPr>
              <a:t>It’s an invaluable growth experience that will make you more of an asset to your unit, UF and most importantly, to yourself.</a:t>
            </a:r>
          </a:p>
          <a:p>
            <a:r>
              <a:rPr lang="en-US" dirty="0">
                <a:cs typeface="Calibri" panose="020F0502020204030204"/>
              </a:rPr>
              <a:t>If you think it might be the right time for you, do yourself a favor and don’t let this opportunity slip by.</a:t>
            </a:r>
          </a:p>
          <a:p>
            <a:endParaRPr lang="en-US">
              <a:cs typeface="Calibri" panose="020F0502020204030204"/>
            </a:endParaRPr>
          </a:p>
          <a:p>
            <a:r>
              <a:rPr lang="en-US" dirty="0">
                <a:cs typeface="Calibri" panose="020F0502020204030204"/>
              </a:rPr>
              <a:t>        </a:t>
            </a:r>
            <a:endParaRPr lang="en-US" dirty="0"/>
          </a:p>
        </p:txBody>
      </p:sp>
      <p:sp>
        <p:nvSpPr>
          <p:cNvPr id="4" name="Slide Number Placeholder 3"/>
          <p:cNvSpPr>
            <a:spLocks noGrp="1"/>
          </p:cNvSpPr>
          <p:nvPr>
            <p:ph type="sldNum" sz="quarter" idx="5"/>
          </p:nvPr>
        </p:nvSpPr>
        <p:spPr/>
        <p:txBody>
          <a:bodyPr/>
          <a:lstStyle/>
          <a:p>
            <a:fld id="{F17B537D-C3AD-4D02-B314-8D73EF7B3F71}" type="slidenum">
              <a:rPr lang="en-US"/>
              <a:t>11</a:t>
            </a:fld>
            <a:endParaRPr lang="en-US"/>
          </a:p>
        </p:txBody>
      </p:sp>
    </p:spTree>
    <p:extLst>
      <p:ext uri="{BB962C8B-B14F-4D97-AF65-F5344CB8AC3E}">
        <p14:creationId xmlns:p14="http://schemas.microsoft.com/office/powerpoint/2010/main" val="377714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828800"/>
            <a:ext cx="10515600" cy="2733675"/>
          </a:xfrm>
        </p:spPr>
        <p:txBody>
          <a:bodyPr anchor="t"/>
          <a:lstStyle>
            <a:lvl1pPr algn="ct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82519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F45D50-769C-4166-9104-423A3363434E}" type="datetimeFigureOut">
              <a:rPr lang="en-US" smtClean="0"/>
              <a:t>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46E60-3DB4-49FA-A4A8-EAB6184FB695}" type="slidenum">
              <a:rPr lang="en-US" smtClean="0"/>
              <a:t>‹#›</a:t>
            </a:fld>
            <a:endParaRPr lang="en-US"/>
          </a:p>
        </p:txBody>
      </p:sp>
    </p:spTree>
    <p:extLst>
      <p:ext uri="{BB962C8B-B14F-4D97-AF65-F5344CB8AC3E}">
        <p14:creationId xmlns:p14="http://schemas.microsoft.com/office/powerpoint/2010/main" val="272005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F45D50-769C-4166-9104-423A3363434E}" type="datetimeFigureOut">
              <a:rPr lang="en-US" smtClean="0"/>
              <a:t>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46E60-3DB4-49FA-A4A8-EAB6184FB695}" type="slidenum">
              <a:rPr lang="en-US" smtClean="0"/>
              <a:t>‹#›</a:t>
            </a:fld>
            <a:endParaRPr lang="en-US"/>
          </a:p>
        </p:txBody>
      </p:sp>
    </p:spTree>
    <p:extLst>
      <p:ext uri="{BB962C8B-B14F-4D97-AF65-F5344CB8AC3E}">
        <p14:creationId xmlns:p14="http://schemas.microsoft.com/office/powerpoint/2010/main" val="1628998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F45D50-769C-4166-9104-423A3363434E}" type="datetimeFigureOut">
              <a:rPr lang="en-US" smtClean="0"/>
              <a:t>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546E60-3DB4-49FA-A4A8-EAB6184FB695}" type="slidenum">
              <a:rPr lang="en-US" smtClean="0"/>
              <a:t>‹#›</a:t>
            </a:fld>
            <a:endParaRPr lang="en-US"/>
          </a:p>
        </p:txBody>
      </p:sp>
    </p:spTree>
    <p:extLst>
      <p:ext uri="{BB962C8B-B14F-4D97-AF65-F5344CB8AC3E}">
        <p14:creationId xmlns:p14="http://schemas.microsoft.com/office/powerpoint/2010/main" val="1964640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F45D50-769C-4166-9104-423A3363434E}" type="datetimeFigureOut">
              <a:rPr lang="en-US" smtClean="0"/>
              <a:t>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546E60-3DB4-49FA-A4A8-EAB6184FB695}" type="slidenum">
              <a:rPr lang="en-US" smtClean="0"/>
              <a:t>‹#›</a:t>
            </a:fld>
            <a:endParaRPr lang="en-US"/>
          </a:p>
        </p:txBody>
      </p:sp>
    </p:spTree>
    <p:extLst>
      <p:ext uri="{BB962C8B-B14F-4D97-AF65-F5344CB8AC3E}">
        <p14:creationId xmlns:p14="http://schemas.microsoft.com/office/powerpoint/2010/main" val="2810085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45D50-769C-4166-9104-423A3363434E}" type="datetimeFigureOut">
              <a:rPr lang="en-US" smtClean="0"/>
              <a:t>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546E60-3DB4-49FA-A4A8-EAB6184FB695}" type="slidenum">
              <a:rPr lang="en-US" smtClean="0"/>
              <a:t>‹#›</a:t>
            </a:fld>
            <a:endParaRPr lang="en-US"/>
          </a:p>
        </p:txBody>
      </p:sp>
    </p:spTree>
    <p:extLst>
      <p:ext uri="{BB962C8B-B14F-4D97-AF65-F5344CB8AC3E}">
        <p14:creationId xmlns:p14="http://schemas.microsoft.com/office/powerpoint/2010/main" val="2344694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F45D50-769C-4166-9104-423A3363434E}" type="datetimeFigureOut">
              <a:rPr lang="en-US" smtClean="0"/>
              <a:t>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46E60-3DB4-49FA-A4A8-EAB6184FB695}" type="slidenum">
              <a:rPr lang="en-US" smtClean="0"/>
              <a:t>‹#›</a:t>
            </a:fld>
            <a:endParaRPr lang="en-US"/>
          </a:p>
        </p:txBody>
      </p:sp>
    </p:spTree>
    <p:extLst>
      <p:ext uri="{BB962C8B-B14F-4D97-AF65-F5344CB8AC3E}">
        <p14:creationId xmlns:p14="http://schemas.microsoft.com/office/powerpoint/2010/main" val="2096679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F45D50-769C-4166-9104-423A3363434E}" type="datetimeFigureOut">
              <a:rPr lang="en-US" smtClean="0"/>
              <a:t>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46E60-3DB4-49FA-A4A8-EAB6184FB695}" type="slidenum">
              <a:rPr lang="en-US" smtClean="0"/>
              <a:t>‹#›</a:t>
            </a:fld>
            <a:endParaRPr lang="en-US"/>
          </a:p>
        </p:txBody>
      </p:sp>
    </p:spTree>
    <p:extLst>
      <p:ext uri="{BB962C8B-B14F-4D97-AF65-F5344CB8AC3E}">
        <p14:creationId xmlns:p14="http://schemas.microsoft.com/office/powerpoint/2010/main" val="3022463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F45D50-769C-4166-9104-423A3363434E}" type="datetimeFigureOut">
              <a:rPr lang="en-US" smtClean="0"/>
              <a:t>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46E60-3DB4-49FA-A4A8-EAB6184FB695}" type="slidenum">
              <a:rPr lang="en-US" smtClean="0"/>
              <a:t>‹#›</a:t>
            </a:fld>
            <a:endParaRPr lang="en-US"/>
          </a:p>
        </p:txBody>
      </p:sp>
    </p:spTree>
    <p:extLst>
      <p:ext uri="{BB962C8B-B14F-4D97-AF65-F5344CB8AC3E}">
        <p14:creationId xmlns:p14="http://schemas.microsoft.com/office/powerpoint/2010/main" val="2306495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F45D50-769C-4166-9104-423A3363434E}" type="datetimeFigureOut">
              <a:rPr lang="en-US" smtClean="0"/>
              <a:t>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46E60-3DB4-49FA-A4A8-EAB6184FB695}" type="slidenum">
              <a:rPr lang="en-US" smtClean="0"/>
              <a:t>‹#›</a:t>
            </a:fld>
            <a:endParaRPr lang="en-US"/>
          </a:p>
        </p:txBody>
      </p:sp>
    </p:spTree>
    <p:extLst>
      <p:ext uri="{BB962C8B-B14F-4D97-AF65-F5344CB8AC3E}">
        <p14:creationId xmlns:p14="http://schemas.microsoft.com/office/powerpoint/2010/main" val="2876436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a:latin typeface="Century Schoolbook" panose="020406040505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107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05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792BCF-963F-4AA6-BCAB-A4261CB59CC6}"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A4C8FB-EABB-4479-B6F2-99F796074E11}" type="slidenum">
              <a:rPr lang="en-US" smtClean="0"/>
              <a:t>‹#›</a:t>
            </a:fld>
            <a:endParaRPr lang="en-US" dirty="0"/>
          </a:p>
        </p:txBody>
      </p:sp>
    </p:spTree>
    <p:extLst>
      <p:ext uri="{BB962C8B-B14F-4D97-AF65-F5344CB8AC3E}">
        <p14:creationId xmlns:p14="http://schemas.microsoft.com/office/powerpoint/2010/main" val="2946057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792BCF-963F-4AA6-BCAB-A4261CB59CC6}"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A4C8FB-EABB-4479-B6F2-99F796074E11}" type="slidenum">
              <a:rPr lang="en-US" smtClean="0"/>
              <a:t>‹#›</a:t>
            </a:fld>
            <a:endParaRPr lang="en-US" dirty="0"/>
          </a:p>
        </p:txBody>
      </p:sp>
    </p:spTree>
    <p:extLst>
      <p:ext uri="{BB962C8B-B14F-4D97-AF65-F5344CB8AC3E}">
        <p14:creationId xmlns:p14="http://schemas.microsoft.com/office/powerpoint/2010/main" val="235975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792BCF-963F-4AA6-BCAB-A4261CB59CC6}"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A4C8FB-EABB-4479-B6F2-99F796074E11}" type="slidenum">
              <a:rPr lang="en-US" smtClean="0"/>
              <a:t>‹#›</a:t>
            </a:fld>
            <a:endParaRPr lang="en-US" dirty="0"/>
          </a:p>
        </p:txBody>
      </p:sp>
    </p:spTree>
    <p:extLst>
      <p:ext uri="{BB962C8B-B14F-4D97-AF65-F5344CB8AC3E}">
        <p14:creationId xmlns:p14="http://schemas.microsoft.com/office/powerpoint/2010/main" val="1720702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792BCF-963F-4AA6-BCAB-A4261CB59CC6}"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A4C8FB-EABB-4479-B6F2-99F796074E11}" type="slidenum">
              <a:rPr lang="en-US" smtClean="0"/>
              <a:t>‹#›</a:t>
            </a:fld>
            <a:endParaRPr lang="en-US" dirty="0"/>
          </a:p>
        </p:txBody>
      </p:sp>
    </p:spTree>
    <p:extLst>
      <p:ext uri="{BB962C8B-B14F-4D97-AF65-F5344CB8AC3E}">
        <p14:creationId xmlns:p14="http://schemas.microsoft.com/office/powerpoint/2010/main" val="3190050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792BCF-963F-4AA6-BCAB-A4261CB59CC6}" type="datetimeFigureOut">
              <a:rPr lang="en-US" smtClean="0"/>
              <a:t>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7A4C8FB-EABB-4479-B6F2-99F796074E11}" type="slidenum">
              <a:rPr lang="en-US" smtClean="0"/>
              <a:t>‹#›</a:t>
            </a:fld>
            <a:endParaRPr lang="en-US" dirty="0"/>
          </a:p>
        </p:txBody>
      </p:sp>
    </p:spTree>
    <p:extLst>
      <p:ext uri="{BB962C8B-B14F-4D97-AF65-F5344CB8AC3E}">
        <p14:creationId xmlns:p14="http://schemas.microsoft.com/office/powerpoint/2010/main" val="1646451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792BCF-963F-4AA6-BCAB-A4261CB59CC6}" type="datetimeFigureOut">
              <a:rPr lang="en-US" smtClean="0"/>
              <a:t>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7A4C8FB-EABB-4479-B6F2-99F796074E11}" type="slidenum">
              <a:rPr lang="en-US" smtClean="0"/>
              <a:t>‹#›</a:t>
            </a:fld>
            <a:endParaRPr lang="en-US" dirty="0"/>
          </a:p>
        </p:txBody>
      </p:sp>
    </p:spTree>
    <p:extLst>
      <p:ext uri="{BB962C8B-B14F-4D97-AF65-F5344CB8AC3E}">
        <p14:creationId xmlns:p14="http://schemas.microsoft.com/office/powerpoint/2010/main" val="3786013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792BCF-963F-4AA6-BCAB-A4261CB59CC6}" type="datetimeFigureOut">
              <a:rPr lang="en-US" smtClean="0"/>
              <a:t>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7A4C8FB-EABB-4479-B6F2-99F796074E11}" type="slidenum">
              <a:rPr lang="en-US" smtClean="0"/>
              <a:t>‹#›</a:t>
            </a:fld>
            <a:endParaRPr lang="en-US" dirty="0"/>
          </a:p>
        </p:txBody>
      </p:sp>
    </p:spTree>
    <p:extLst>
      <p:ext uri="{BB962C8B-B14F-4D97-AF65-F5344CB8AC3E}">
        <p14:creationId xmlns:p14="http://schemas.microsoft.com/office/powerpoint/2010/main" val="3433777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792BCF-963F-4AA6-BCAB-A4261CB59CC6}"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A4C8FB-EABB-4479-B6F2-99F796074E11}" type="slidenum">
              <a:rPr lang="en-US" smtClean="0"/>
              <a:t>‹#›</a:t>
            </a:fld>
            <a:endParaRPr lang="en-US" dirty="0"/>
          </a:p>
        </p:txBody>
      </p:sp>
    </p:spTree>
    <p:extLst>
      <p:ext uri="{BB962C8B-B14F-4D97-AF65-F5344CB8AC3E}">
        <p14:creationId xmlns:p14="http://schemas.microsoft.com/office/powerpoint/2010/main" val="562229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792BCF-963F-4AA6-BCAB-A4261CB59CC6}"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A4C8FB-EABB-4479-B6F2-99F796074E11}" type="slidenum">
              <a:rPr lang="en-US" smtClean="0"/>
              <a:t>‹#›</a:t>
            </a:fld>
            <a:endParaRPr lang="en-US" dirty="0"/>
          </a:p>
        </p:txBody>
      </p:sp>
    </p:spTree>
    <p:extLst>
      <p:ext uri="{BB962C8B-B14F-4D97-AF65-F5344CB8AC3E}">
        <p14:creationId xmlns:p14="http://schemas.microsoft.com/office/powerpoint/2010/main" val="3020914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792BCF-963F-4AA6-BCAB-A4261CB59CC6}"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A4C8FB-EABB-4479-B6F2-99F796074E11}" type="slidenum">
              <a:rPr lang="en-US" smtClean="0"/>
              <a:t>‹#›</a:t>
            </a:fld>
            <a:endParaRPr lang="en-US" dirty="0"/>
          </a:p>
        </p:txBody>
      </p:sp>
    </p:spTree>
    <p:extLst>
      <p:ext uri="{BB962C8B-B14F-4D97-AF65-F5344CB8AC3E}">
        <p14:creationId xmlns:p14="http://schemas.microsoft.com/office/powerpoint/2010/main" val="984100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0085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792BCF-963F-4AA6-BCAB-A4261CB59CC6}"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A4C8FB-EABB-4479-B6F2-99F796074E11}" type="slidenum">
              <a:rPr lang="en-US" smtClean="0"/>
              <a:t>‹#›</a:t>
            </a:fld>
            <a:endParaRPr lang="en-US" dirty="0"/>
          </a:p>
        </p:txBody>
      </p:sp>
    </p:spTree>
    <p:extLst>
      <p:ext uri="{BB962C8B-B14F-4D97-AF65-F5344CB8AC3E}">
        <p14:creationId xmlns:p14="http://schemas.microsoft.com/office/powerpoint/2010/main" val="4200435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828800"/>
            <a:ext cx="10515600" cy="2733675"/>
          </a:xfrm>
        </p:spPr>
        <p:txBody>
          <a:bodyPr anchor="t"/>
          <a:lstStyle>
            <a:lvl1pPr algn="ct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341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828800"/>
            <a:ext cx="10515600" cy="2733675"/>
          </a:xfrm>
        </p:spPr>
        <p:txBody>
          <a:bodyPr anchor="t"/>
          <a:lstStyle>
            <a:lvl1pPr algn="ct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59292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05250-4205-4E8C-AA01-379B89684F1F}"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BFB13E-BA9A-4175-A862-604EEE9353F1}" type="slidenum">
              <a:rPr lang="en-US" smtClean="0"/>
              <a:t>‹#›</a:t>
            </a:fld>
            <a:endParaRPr lang="en-US" dirty="0"/>
          </a:p>
        </p:txBody>
      </p:sp>
    </p:spTree>
    <p:extLst>
      <p:ext uri="{BB962C8B-B14F-4D97-AF65-F5344CB8AC3E}">
        <p14:creationId xmlns:p14="http://schemas.microsoft.com/office/powerpoint/2010/main" val="2102968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F45D50-769C-4166-9104-423A3363434E}" type="datetimeFigureOut">
              <a:rPr lang="en-US" smtClean="0"/>
              <a:t>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46E60-3DB4-49FA-A4A8-EAB6184FB695}" type="slidenum">
              <a:rPr lang="en-US" smtClean="0"/>
              <a:t>‹#›</a:t>
            </a:fld>
            <a:endParaRPr lang="en-US"/>
          </a:p>
        </p:txBody>
      </p:sp>
    </p:spTree>
    <p:extLst>
      <p:ext uri="{BB962C8B-B14F-4D97-AF65-F5344CB8AC3E}">
        <p14:creationId xmlns:p14="http://schemas.microsoft.com/office/powerpoint/2010/main" val="3433371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F45D50-769C-4166-9104-423A3363434E}" type="datetimeFigureOut">
              <a:rPr lang="en-US" smtClean="0"/>
              <a:t>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46E60-3DB4-49FA-A4A8-EAB6184FB695}" type="slidenum">
              <a:rPr lang="en-US" smtClean="0"/>
              <a:t>‹#›</a:t>
            </a:fld>
            <a:endParaRPr lang="en-US"/>
          </a:p>
        </p:txBody>
      </p:sp>
    </p:spTree>
    <p:extLst>
      <p:ext uri="{BB962C8B-B14F-4D97-AF65-F5344CB8AC3E}">
        <p14:creationId xmlns:p14="http://schemas.microsoft.com/office/powerpoint/2010/main" val="6521071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8" name="Picture 7"/>
          <p:cNvPicPr>
            <a:picLocks noChangeAspect="1"/>
          </p:cNvPicPr>
          <p:nvPr userDrawn="1"/>
        </p:nvPicPr>
        <p:blipFill>
          <a:blip r:embed="rId6"/>
          <a:stretch>
            <a:fillRect/>
          </a:stretch>
        </p:blipFill>
        <p:spPr>
          <a:xfrm>
            <a:off x="116200" y="121004"/>
            <a:ext cx="857143" cy="704762"/>
          </a:xfrm>
          <a:prstGeom prst="rect">
            <a:avLst/>
          </a:prstGeom>
        </p:spPr>
      </p:pic>
      <p:cxnSp>
        <p:nvCxnSpPr>
          <p:cNvPr id="9" name="Straight Connector 8"/>
          <p:cNvCxnSpPr/>
          <p:nvPr userDrawn="1"/>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520022"/>
      </p:ext>
    </p:extLst>
  </p:cSld>
  <p:clrMap bg1="lt1" tx1="dk1" bg2="lt2" tx2="dk2" accent1="accent1" accent2="accent2" accent3="accent3" accent4="accent4" accent5="accent5" accent6="accent6" hlink="hlink" folHlink="folHlink"/>
  <p:sldLayoutIdLst>
    <p:sldLayoutId id="2147483683" r:id="rId1"/>
    <p:sldLayoutId id="2147483673" r:id="rId2"/>
    <p:sldLayoutId id="2147483677" r:id="rId3"/>
    <p:sldLayoutId id="2147483695" r:id="rId4"/>
  </p:sldLayoutIdLst>
  <p:txStyles>
    <p:titleStyle>
      <a:lvl1pPr algn="l" defTabSz="914400" rtl="0" eaLnBrk="1" latinLnBrk="0" hangingPunct="1">
        <a:lnSpc>
          <a:spcPct val="90000"/>
        </a:lnSpc>
        <a:spcBef>
          <a:spcPct val="0"/>
        </a:spcBef>
        <a:buNone/>
        <a:defRPr sz="4400" kern="1200">
          <a:solidFill>
            <a:srgbClr val="FF6405"/>
          </a:solidFill>
          <a:latin typeface="Century Schoolbook"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8" name="Picture 7"/>
          <p:cNvPicPr>
            <a:picLocks noChangeAspect="1"/>
          </p:cNvPicPr>
          <p:nvPr userDrawn="1"/>
        </p:nvPicPr>
        <p:blipFill>
          <a:blip r:embed="rId3"/>
          <a:stretch>
            <a:fillRect/>
          </a:stretch>
        </p:blipFill>
        <p:spPr>
          <a:xfrm>
            <a:off x="116200" y="121004"/>
            <a:ext cx="857143" cy="704762"/>
          </a:xfrm>
          <a:prstGeom prst="rect">
            <a:avLst/>
          </a:prstGeom>
        </p:spPr>
      </p:pic>
    </p:spTree>
    <p:extLst>
      <p:ext uri="{BB962C8B-B14F-4D97-AF65-F5344CB8AC3E}">
        <p14:creationId xmlns:p14="http://schemas.microsoft.com/office/powerpoint/2010/main" val="1238236787"/>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rgbClr val="FF6405"/>
          </a:solidFill>
          <a:latin typeface="Century Schoolbook"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8" name="Picture 7"/>
          <p:cNvPicPr>
            <a:picLocks noChangeAspect="1"/>
          </p:cNvPicPr>
          <p:nvPr userDrawn="1"/>
        </p:nvPicPr>
        <p:blipFill>
          <a:blip r:embed="rId4"/>
          <a:stretch>
            <a:fillRect/>
          </a:stretch>
        </p:blipFill>
        <p:spPr>
          <a:xfrm>
            <a:off x="116200" y="121004"/>
            <a:ext cx="857143" cy="704762"/>
          </a:xfrm>
          <a:prstGeom prst="rect">
            <a:avLst/>
          </a:prstGeom>
        </p:spPr>
      </p:pic>
    </p:spTree>
    <p:extLst>
      <p:ext uri="{BB962C8B-B14F-4D97-AF65-F5344CB8AC3E}">
        <p14:creationId xmlns:p14="http://schemas.microsoft.com/office/powerpoint/2010/main" val="2664176453"/>
      </p:ext>
    </p:extLst>
  </p:cSld>
  <p:clrMap bg1="lt1" tx1="dk1" bg2="lt2" tx2="dk2" accent1="accent1" accent2="accent2" accent3="accent3" accent4="accent4" accent5="accent5" accent6="accent6" hlink="hlink" folHlink="folHlink"/>
  <p:sldLayoutIdLst>
    <p:sldLayoutId id="2147483685" r:id="rId1"/>
    <p:sldLayoutId id="2147483688" r:id="rId2"/>
  </p:sldLayoutIdLst>
  <p:txStyles>
    <p:titleStyle>
      <a:lvl1pPr algn="l" defTabSz="914400" rtl="0" eaLnBrk="1" latinLnBrk="0" hangingPunct="1">
        <a:lnSpc>
          <a:spcPct val="90000"/>
        </a:lnSpc>
        <a:spcBef>
          <a:spcPct val="0"/>
        </a:spcBef>
        <a:buNone/>
        <a:defRPr sz="4400" kern="1200">
          <a:solidFill>
            <a:srgbClr val="FF6405"/>
          </a:solidFill>
          <a:latin typeface="Century Schoolbook"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45D50-769C-4166-9104-423A3363434E}" type="datetimeFigureOut">
              <a:rPr lang="en-US" smtClean="0"/>
              <a:t>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46E60-3DB4-49FA-A4A8-EAB6184FB695}" type="slidenum">
              <a:rPr lang="en-US" smtClean="0"/>
              <a:t>‹#›</a:t>
            </a:fld>
            <a:endParaRPr lang="en-US"/>
          </a:p>
        </p:txBody>
      </p:sp>
    </p:spTree>
    <p:extLst>
      <p:ext uri="{BB962C8B-B14F-4D97-AF65-F5344CB8AC3E}">
        <p14:creationId xmlns:p14="http://schemas.microsoft.com/office/powerpoint/2010/main" val="320552002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78"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Century Schoolbook"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92BCF-963F-4AA6-BCAB-A4261CB59CC6}" type="datetimeFigureOut">
              <a:rPr lang="en-US" smtClean="0"/>
              <a:t>1/6/2021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4C8FB-EABB-4479-B6F2-99F796074E11}" type="slidenum">
              <a:rPr lang="en-US" smtClean="0"/>
              <a:t>‹#›</a:t>
            </a:fld>
            <a:endParaRPr lang="en-US" dirty="0"/>
          </a:p>
        </p:txBody>
      </p:sp>
    </p:spTree>
    <p:extLst>
      <p:ext uri="{BB962C8B-B14F-4D97-AF65-F5344CB8AC3E}">
        <p14:creationId xmlns:p14="http://schemas.microsoft.com/office/powerpoint/2010/main" val="3513643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hyperlink" Target="https://learn-and-grow.hr.ufl.edu/connected-by-uf-cxuf-conference-call-for-proposal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hyperlink" Target="mailto:payroll-services@ufl.ed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hr.ufl.edu/manager-resources/alternate-work-location/"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hyperlink" Target="mailto:RemoteWorkAgreement@hr.ufl.edu"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hyperlink" Target="mailto:central-leave@ufl.edu"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hyperlink" Target="mailto:central-leave@ufl.edu"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3" Type="http://schemas.openxmlformats.org/officeDocument/2006/relationships/hyperlink" Target="https://urldefense.proofpoint.com/v2/url?u=https-3A__ufl.us11.list-2Dmanage.com_track_click-3Fu-3Da8ab2321dcdc2c425278cf11e-26id-3Daeb79e9ab4-26e-3D94477cc53b&amp;d=DwMFaQ&amp;c=sJ6xIWYx-zLMB3EPkvcnVg&amp;r=U4JH6C8hvWQAjxaKVkn-5YVzHSTh33gZbDYou6N9rKg&amp;m=NvCaHHaVTtx05XfuZa61ZlgRns-BHzuhqDB7IoUIa8k&amp;s=gy6n1-nAIz-sSdJPsY0RkrahLv_ZRJM2yLQM-lJRE90&amp;e="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https://apassembly.ufl.edu/"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https://mcusercontent.com/a8ab2321dcdc2c425278cf11e/images/36f57558-7636-49b0-98ef-b3fee6d96460.png"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hyperlink" Target="https://creativecommons.org/licenses/by-sa/3.0/" TargetMode="External"/><Relationship Id="rId5" Type="http://schemas.openxmlformats.org/officeDocument/2006/relationships/image" Target="../media/image7.png"/><Relationship Id="rId4" Type="http://schemas.openxmlformats.org/officeDocument/2006/relationships/hyperlink" Target="http://commons.wikimedia.org/wiki/file:beach-sunrise-bgabpan.com_(7163176963).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University_of_Florid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4840" b="4699"/>
          <a:stretch/>
        </p:blipFill>
        <p:spPr>
          <a:xfrm>
            <a:off x="-10633" y="712383"/>
            <a:ext cx="12202632" cy="4725891"/>
          </a:xfrm>
          <a:prstGeom prst="rect">
            <a:avLst/>
          </a:prstGeom>
        </p:spPr>
      </p:pic>
      <p:pic>
        <p:nvPicPr>
          <p:cNvPr id="5" name="Picture 4"/>
          <p:cNvPicPr>
            <a:picLocks noChangeAspect="1"/>
          </p:cNvPicPr>
          <p:nvPr/>
        </p:nvPicPr>
        <p:blipFill>
          <a:blip r:embed="rId3"/>
          <a:stretch>
            <a:fillRect/>
          </a:stretch>
        </p:blipFill>
        <p:spPr>
          <a:xfrm>
            <a:off x="342953" y="304844"/>
            <a:ext cx="857143" cy="704762"/>
          </a:xfrm>
          <a:prstGeom prst="rect">
            <a:avLst/>
          </a:prstGeom>
        </p:spPr>
      </p:pic>
      <p:sp>
        <p:nvSpPr>
          <p:cNvPr id="12" name="Title 11"/>
          <p:cNvSpPr>
            <a:spLocks noGrp="1"/>
          </p:cNvSpPr>
          <p:nvPr>
            <p:ph type="title" idx="4294967295"/>
          </p:nvPr>
        </p:nvSpPr>
        <p:spPr>
          <a:xfrm>
            <a:off x="566036" y="5511644"/>
            <a:ext cx="10515600" cy="947405"/>
          </a:xfrm>
        </p:spPr>
        <p:txBody>
          <a:bodyPr anchor="t"/>
          <a:lstStyle/>
          <a:p>
            <a:r>
              <a:rPr lang="en-US" b="1" dirty="0">
                <a:solidFill>
                  <a:schemeClr val="accent5">
                    <a:lumMod val="75000"/>
                  </a:schemeClr>
                </a:solidFill>
              </a:rPr>
              <a:t>HR Forum</a:t>
            </a:r>
          </a:p>
        </p:txBody>
      </p:sp>
      <p:sp>
        <p:nvSpPr>
          <p:cNvPr id="13" name="Text Placeholder 12"/>
          <p:cNvSpPr>
            <a:spLocks noGrp="1"/>
          </p:cNvSpPr>
          <p:nvPr>
            <p:ph type="body" idx="4294967295"/>
          </p:nvPr>
        </p:nvSpPr>
        <p:spPr>
          <a:xfrm>
            <a:off x="566036" y="6332090"/>
            <a:ext cx="10515600" cy="430213"/>
          </a:xfrm>
        </p:spPr>
        <p:txBody>
          <a:bodyPr>
            <a:normAutofit fontScale="92500" lnSpcReduction="10000"/>
          </a:bodyPr>
          <a:lstStyle/>
          <a:p>
            <a:pPr marL="0" indent="0">
              <a:buNone/>
            </a:pPr>
            <a:r>
              <a:rPr lang="en-US" b="1" dirty="0">
                <a:solidFill>
                  <a:schemeClr val="accent5">
                    <a:lumMod val="75000"/>
                  </a:schemeClr>
                </a:solidFill>
              </a:rPr>
              <a:t>January 6, 2021</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643" y="4269467"/>
            <a:ext cx="6624088" cy="2295106"/>
          </a:xfrm>
          <a:prstGeom prst="rect">
            <a:avLst/>
          </a:prstGeom>
        </p:spPr>
      </p:pic>
    </p:spTree>
    <p:extLst>
      <p:ext uri="{BB962C8B-B14F-4D97-AF65-F5344CB8AC3E}">
        <p14:creationId xmlns:p14="http://schemas.microsoft.com/office/powerpoint/2010/main" val="45909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517BB4-12C2-B64C-9267-A4591AC5CB6A}"/>
              </a:ext>
            </a:extLst>
          </p:cNvPr>
          <p:cNvPicPr>
            <a:picLocks noChangeAspect="1"/>
          </p:cNvPicPr>
          <p:nvPr/>
        </p:nvPicPr>
        <p:blipFill rotWithShape="1">
          <a:blip r:embed="rId3">
            <a:extLst>
              <a:ext uri="{28A0092B-C50C-407E-A947-70E740481C1C}">
                <a14:useLocalDpi xmlns:a14="http://schemas.microsoft.com/office/drawing/2010/main" val="0"/>
              </a:ext>
            </a:extLst>
          </a:blip>
          <a:srcRect t="18085" b="6916"/>
          <a:stretch/>
        </p:blipFill>
        <p:spPr>
          <a:xfrm>
            <a:off x="0" y="0"/>
            <a:ext cx="12192000" cy="6858000"/>
          </a:xfrm>
          <a:prstGeom prst="rect">
            <a:avLst/>
          </a:prstGeom>
        </p:spPr>
      </p:pic>
    </p:spTree>
    <p:extLst>
      <p:ext uri="{BB962C8B-B14F-4D97-AF65-F5344CB8AC3E}">
        <p14:creationId xmlns:p14="http://schemas.microsoft.com/office/powerpoint/2010/main" val="1898701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69FC80-59BF-7940-968A-B777ED31D46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8926" r="-1" b="39481"/>
          <a:stretch/>
        </p:blipFill>
        <p:spPr>
          <a:xfrm>
            <a:off x="5450529" y="3263116"/>
            <a:ext cx="6741471" cy="3594884"/>
          </a:xfrm>
          <a:prstGeom prst="rect">
            <a:avLst/>
          </a:prstGeom>
        </p:spPr>
      </p:pic>
      <p:pic>
        <p:nvPicPr>
          <p:cNvPr id="8" name="Picture 7">
            <a:extLst>
              <a:ext uri="{FF2B5EF4-FFF2-40B4-BE49-F238E27FC236}">
                <a16:creationId xmlns:a16="http://schemas.microsoft.com/office/drawing/2014/main" id="{3CF56F8C-837C-A540-B088-6239BC4B888E}"/>
              </a:ext>
            </a:extLst>
          </p:cNvPr>
          <p:cNvPicPr>
            <a:picLocks noChangeAspect="1"/>
          </p:cNvPicPr>
          <p:nvPr/>
        </p:nvPicPr>
        <p:blipFill rotWithShape="1">
          <a:blip r:embed="rId4"/>
          <a:srcRect l="2234" r="2906" b="-2"/>
          <a:stretch/>
        </p:blipFill>
        <p:spPr>
          <a:xfrm>
            <a:off x="1711997" y="42343"/>
            <a:ext cx="6760897" cy="3920034"/>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sp>
        <p:nvSpPr>
          <p:cNvPr id="28" name="Rectangle 27">
            <a:extLst>
              <a:ext uri="{FF2B5EF4-FFF2-40B4-BE49-F238E27FC236}">
                <a16:creationId xmlns:a16="http://schemas.microsoft.com/office/drawing/2014/main" id="{806692FB-8FCB-4B46-A077-B6132E789B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6094" y="160868"/>
            <a:ext cx="3355039" cy="2941382"/>
          </a:xfrm>
          <a:prstGeom prst="rect">
            <a:avLst/>
          </a:prstGeom>
          <a:solidFill>
            <a:srgbClr val="32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0FC960A-022A-4742-832C-FCE8ABEAB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4069977"/>
            <a:ext cx="1432595" cy="2019928"/>
          </a:xfrm>
          <a:prstGeom prst="rect">
            <a:avLst/>
          </a:prstGeom>
          <a:solidFill>
            <a:srgbClr val="32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standing next to a person in a suit and tie&#10;&#10;Description automatically generated">
            <a:extLst>
              <a:ext uri="{FF2B5EF4-FFF2-40B4-BE49-F238E27FC236}">
                <a16:creationId xmlns:a16="http://schemas.microsoft.com/office/drawing/2014/main" id="{9F946C8D-4130-46B0-9F5C-D69707E52F71}"/>
              </a:ext>
            </a:extLst>
          </p:cNvPr>
          <p:cNvPicPr>
            <a:picLocks noChangeAspect="1"/>
          </p:cNvPicPr>
          <p:nvPr/>
        </p:nvPicPr>
        <p:blipFill rotWithShape="1">
          <a:blip r:embed="rId5"/>
          <a:srcRect r="-4" b="9305"/>
          <a:stretch/>
        </p:blipFill>
        <p:spPr>
          <a:xfrm>
            <a:off x="1754330" y="4069977"/>
            <a:ext cx="3535331" cy="2019928"/>
          </a:xfrm>
          <a:prstGeom prst="rect">
            <a:avLst/>
          </a:prstGeom>
        </p:spPr>
      </p:pic>
      <p:pic>
        <p:nvPicPr>
          <p:cNvPr id="6" name="Picture 5">
            <a:extLst>
              <a:ext uri="{FF2B5EF4-FFF2-40B4-BE49-F238E27FC236}">
                <a16:creationId xmlns:a16="http://schemas.microsoft.com/office/drawing/2014/main" id="{D8FFD09E-9F4F-EF44-81EF-609782CF92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36" t="7034" r="27269" b="36697"/>
          <a:stretch/>
        </p:blipFill>
        <p:spPr>
          <a:xfrm>
            <a:off x="8908097" y="332862"/>
            <a:ext cx="2969988" cy="2603300"/>
          </a:xfrm>
          <a:prstGeom prst="rect">
            <a:avLst/>
          </a:prstGeom>
        </p:spPr>
      </p:pic>
      <p:pic>
        <p:nvPicPr>
          <p:cNvPr id="7" name="Picture 6">
            <a:extLst>
              <a:ext uri="{FF2B5EF4-FFF2-40B4-BE49-F238E27FC236}">
                <a16:creationId xmlns:a16="http://schemas.microsoft.com/office/drawing/2014/main" id="{B2FC4E0C-05B8-AC43-8F1B-19A53BD5E43D}"/>
              </a:ext>
            </a:extLst>
          </p:cNvPr>
          <p:cNvPicPr>
            <a:picLocks noChangeAspect="1"/>
          </p:cNvPicPr>
          <p:nvPr/>
        </p:nvPicPr>
        <p:blipFill>
          <a:blip r:embed="rId7"/>
          <a:stretch>
            <a:fillRect/>
          </a:stretch>
        </p:blipFill>
        <p:spPr>
          <a:xfrm>
            <a:off x="12540997" y="4166864"/>
            <a:ext cx="2961905" cy="2685714"/>
          </a:xfrm>
          <a:prstGeom prst="rect">
            <a:avLst/>
          </a:prstGeom>
        </p:spPr>
      </p:pic>
    </p:spTree>
    <p:extLst>
      <p:ext uri="{BB962C8B-B14F-4D97-AF65-F5344CB8AC3E}">
        <p14:creationId xmlns:p14="http://schemas.microsoft.com/office/powerpoint/2010/main" val="2287637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2A6FF8F5-24EF-1348-97DD-8FE8769D2E93}"/>
              </a:ext>
            </a:extLst>
          </p:cNvPr>
          <p:cNvPicPr>
            <a:picLocks noChangeAspect="1"/>
          </p:cNvPicPr>
          <p:nvPr/>
        </p:nvPicPr>
        <p:blipFill rotWithShape="1">
          <a:blip r:embed="rId3">
            <a:extLst>
              <a:ext uri="{28A0092B-C50C-407E-A947-70E740481C1C}">
                <a14:useLocalDpi xmlns:a14="http://schemas.microsoft.com/office/drawing/2010/main" val="0"/>
              </a:ext>
            </a:extLst>
          </a:blip>
          <a:srcRect r="2" b="13911"/>
          <a:stretch/>
        </p:blipFill>
        <p:spPr>
          <a:xfrm>
            <a:off x="1155547" y="637762"/>
            <a:ext cx="9889808" cy="5576770"/>
          </a:xfrm>
          <a:prstGeom prst="rect">
            <a:avLst/>
          </a:prstGeom>
        </p:spPr>
      </p:pic>
    </p:spTree>
    <p:extLst>
      <p:ext uri="{BB962C8B-B14F-4D97-AF65-F5344CB8AC3E}">
        <p14:creationId xmlns:p14="http://schemas.microsoft.com/office/powerpoint/2010/main" val="4124280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43135"/>
            <a:ext cx="10515600" cy="4403471"/>
          </a:xfrm>
        </p:spPr>
        <p:txBody>
          <a:bodyPr vert="horz" lIns="91440" tIns="45720" rIns="91440" bIns="45720" rtlCol="0" anchor="t">
            <a:normAutofit/>
          </a:bodyPr>
          <a:lstStyle/>
          <a:p>
            <a:pPr marL="0" indent="0">
              <a:buNone/>
            </a:pPr>
            <a:r>
              <a:rPr lang="en-US" sz="3200" b="1" dirty="0"/>
              <a:t>Conference Theme: Keeping It Real</a:t>
            </a:r>
          </a:p>
          <a:p>
            <a:pPr lvl="0">
              <a:buClr>
                <a:schemeClr val="accent1">
                  <a:lumMod val="75000"/>
                </a:schemeClr>
              </a:buClr>
              <a:buFont typeface="Wingdings" panose="05000000000000000000" pitchFamily="2" charset="2"/>
              <a:buChar char="§"/>
            </a:pPr>
            <a:r>
              <a:rPr lang="en-US" dirty="0"/>
              <a:t>The current environment at UF</a:t>
            </a:r>
          </a:p>
          <a:p>
            <a:pPr lvl="0">
              <a:buClr>
                <a:schemeClr val="accent1">
                  <a:lumMod val="75000"/>
                </a:schemeClr>
              </a:buClr>
              <a:buFont typeface="Wingdings" panose="05000000000000000000" pitchFamily="2" charset="2"/>
              <a:buChar char="§"/>
            </a:pPr>
            <a:r>
              <a:rPr lang="en-US" dirty="0"/>
              <a:t>Ideas and solutions about ways to manage and refine processes</a:t>
            </a:r>
          </a:p>
          <a:p>
            <a:pPr lvl="0">
              <a:buClr>
                <a:schemeClr val="accent1">
                  <a:lumMod val="75000"/>
                </a:schemeClr>
              </a:buClr>
              <a:buFont typeface="Wingdings" panose="05000000000000000000" pitchFamily="2" charset="2"/>
              <a:buChar char="§"/>
            </a:pPr>
            <a:r>
              <a:rPr lang="en-US" dirty="0"/>
              <a:t>The challenges you are solving</a:t>
            </a:r>
          </a:p>
          <a:p>
            <a:pPr lvl="0">
              <a:buClr>
                <a:schemeClr val="accent1">
                  <a:lumMod val="75000"/>
                </a:schemeClr>
              </a:buClr>
              <a:buFont typeface="Wingdings" panose="05000000000000000000" pitchFamily="2" charset="2"/>
              <a:buChar char="§"/>
            </a:pPr>
            <a:r>
              <a:rPr lang="en-US" dirty="0"/>
              <a:t>Real data and outcomes</a:t>
            </a:r>
          </a:p>
          <a:p>
            <a:pPr marL="0" indent="0">
              <a:buNone/>
            </a:pPr>
            <a:endParaRPr lang="en-US" sz="1200" b="1" dirty="0">
              <a:cs typeface="Calibri"/>
            </a:endParaRPr>
          </a:p>
          <a:p>
            <a:pPr marL="0" indent="0">
              <a:buNone/>
            </a:pPr>
            <a:r>
              <a:rPr lang="en-US" sz="3200" b="1" dirty="0">
                <a:cs typeface="Calibri"/>
              </a:rPr>
              <a:t>Presenter proposal deadline: January 18, 2021 @11:55pm</a:t>
            </a:r>
          </a:p>
          <a:p>
            <a:pPr marL="0" indent="0" algn="ctr">
              <a:spcBef>
                <a:spcPts val="1800"/>
              </a:spcBef>
              <a:buNone/>
            </a:pPr>
            <a:r>
              <a:rPr lang="en-US" altLang="en-US" sz="2000" dirty="0">
                <a:hlinkClick r:id="rId3"/>
              </a:rPr>
              <a:t>https://learn-and-grow.hr.ufl.edu/connected-by-uf-cxuf-conference-call-for-proposals/</a:t>
            </a:r>
            <a:endParaRPr lang="en-US" altLang="en-US" sz="2000" dirty="0">
              <a:cs typeface="Calibri"/>
            </a:endParaRPr>
          </a:p>
          <a:p>
            <a:pPr marL="0" lvl="0" indent="0" algn="ctr">
              <a:buNone/>
            </a:pPr>
            <a:endParaRPr lang="en-US" dirty="0"/>
          </a:p>
          <a:p>
            <a:pPr marL="0" indent="0">
              <a:buNone/>
            </a:pPr>
            <a:endParaRPr lang="en-US" altLang="en-US" dirty="0"/>
          </a:p>
          <a:p>
            <a:pPr marL="0" indent="0">
              <a:buNone/>
            </a:pPr>
            <a:endParaRPr lang="en-US" altLang="en-US" dirty="0"/>
          </a:p>
          <a:p>
            <a:pPr marL="0" indent="0">
              <a:buNone/>
            </a:pPr>
            <a:endParaRPr lang="en-US" altLang="en-US" sz="2400" dirty="0"/>
          </a:p>
          <a:p>
            <a:pPr marL="0" indent="0">
              <a:buNone/>
            </a:pPr>
            <a:endParaRPr lang="en-US" dirty="0"/>
          </a:p>
        </p:txBody>
      </p:sp>
      <p:sp>
        <p:nvSpPr>
          <p:cNvPr id="2" name="Title 1"/>
          <p:cNvSpPr>
            <a:spLocks noGrp="1"/>
          </p:cNvSpPr>
          <p:nvPr>
            <p:ph type="title"/>
          </p:nvPr>
        </p:nvSpPr>
        <p:spPr/>
        <p:txBody>
          <a:bodyPr anchor="b">
            <a:normAutofit/>
          </a:bodyPr>
          <a:lstStyle/>
          <a:p>
            <a:r>
              <a:rPr lang="en-US" dirty="0"/>
              <a:t>Call for Presenter Proposals</a:t>
            </a:r>
            <a:endParaRPr lang="en-US" dirty="0">
              <a:solidFill>
                <a:srgbClr val="FF6600"/>
              </a:solidFill>
              <a:latin typeface="Century Schoolbook" panose="02040604050505020304" pitchFamily="18" charset="0"/>
            </a:endParaRP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UFHR </a:t>
            </a:r>
            <a:r>
              <a:rPr kumimoji="0" lang="en-US" sz="18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preeminence through people</a:t>
            </a:r>
            <a:endParaRPr kumimoji="0" lang="en-US" sz="2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4"/>
          <a:stretch>
            <a:fillRect/>
          </a:stretch>
        </p:blipFill>
        <p:spPr>
          <a:xfrm>
            <a:off x="116200" y="121004"/>
            <a:ext cx="857143" cy="704762"/>
          </a:xfrm>
          <a:prstGeom prst="rect">
            <a:avLst/>
          </a:prstGeom>
        </p:spPr>
      </p:pic>
    </p:spTree>
    <p:extLst>
      <p:ext uri="{BB962C8B-B14F-4D97-AF65-F5344CB8AC3E}">
        <p14:creationId xmlns:p14="http://schemas.microsoft.com/office/powerpoint/2010/main" val="709902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9397" y="1366221"/>
            <a:ext cx="7724793" cy="65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1850" y="2389239"/>
            <a:ext cx="10515600" cy="2038765"/>
          </a:xfrm>
        </p:spPr>
        <p:txBody>
          <a:bodyPr/>
          <a:lstStyle/>
          <a:p>
            <a:r>
              <a:rPr lang="en-US" dirty="0"/>
              <a:t>University Payroll Services</a:t>
            </a:r>
          </a:p>
        </p:txBody>
      </p:sp>
      <p:sp>
        <p:nvSpPr>
          <p:cNvPr id="3" name="Text Placeholder 2"/>
          <p:cNvSpPr>
            <a:spLocks noGrp="1"/>
          </p:cNvSpPr>
          <p:nvPr>
            <p:ph type="body" idx="1"/>
          </p:nvPr>
        </p:nvSpPr>
        <p:spPr>
          <a:xfrm>
            <a:off x="831850" y="3674378"/>
            <a:ext cx="10515600" cy="2562890"/>
          </a:xfrm>
        </p:spPr>
        <p:txBody>
          <a:bodyPr/>
          <a:lstStyle/>
          <a:p>
            <a:r>
              <a:rPr lang="en-US" altLang="en-US" sz="3200" dirty="0">
                <a:solidFill>
                  <a:schemeClr val="accent5">
                    <a:lumMod val="75000"/>
                  </a:schemeClr>
                </a:solidFill>
              </a:rPr>
              <a:t>2020 W-2 Updates</a:t>
            </a:r>
            <a:endParaRPr lang="en-US" altLang="en-US" sz="2000" dirty="0">
              <a:solidFill>
                <a:schemeClr val="accent5">
                  <a:lumMod val="75000"/>
                </a:schemeClr>
              </a:solidFill>
            </a:endParaRPr>
          </a:p>
          <a:p>
            <a:endParaRPr lang="en-US" dirty="0"/>
          </a:p>
        </p:txBody>
      </p:sp>
    </p:spTree>
    <p:extLst>
      <p:ext uri="{BB962C8B-B14F-4D97-AF65-F5344CB8AC3E}">
        <p14:creationId xmlns:p14="http://schemas.microsoft.com/office/powerpoint/2010/main" val="2500288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342" y="365125"/>
            <a:ext cx="10380457" cy="1325563"/>
          </a:xfrm>
        </p:spPr>
        <p:txBody>
          <a:bodyPr anchor="b">
            <a:normAutofit/>
          </a:bodyPr>
          <a:lstStyle/>
          <a:p>
            <a:r>
              <a:rPr lang="en-US" dirty="0">
                <a:solidFill>
                  <a:srgbClr val="FF6600"/>
                </a:solidFill>
              </a:rPr>
              <a:t>2020 W-2 Updates</a:t>
            </a:r>
          </a:p>
        </p:txBody>
      </p:sp>
      <p:sp>
        <p:nvSpPr>
          <p:cNvPr id="3" name="Content Placeholder 2"/>
          <p:cNvSpPr>
            <a:spLocks noGrp="1"/>
          </p:cNvSpPr>
          <p:nvPr>
            <p:ph idx="1"/>
          </p:nvPr>
        </p:nvSpPr>
        <p:spPr>
          <a:xfrm>
            <a:off x="838200" y="1825625"/>
            <a:ext cx="6880123" cy="3847587"/>
          </a:xfrm>
        </p:spPr>
        <p:txBody>
          <a:bodyPr>
            <a:normAutofit/>
          </a:bodyPr>
          <a:lstStyle/>
          <a:p>
            <a:pPr>
              <a:buClr>
                <a:schemeClr val="accent1">
                  <a:lumMod val="75000"/>
                </a:schemeClr>
              </a:buClr>
              <a:buSzPct val="95000"/>
              <a:buFont typeface="Wingdings" panose="05000000000000000000" pitchFamily="2" charset="2"/>
              <a:buChar char="§"/>
            </a:pPr>
            <a:r>
              <a:rPr lang="en-US" dirty="0"/>
              <a:t>Form W-2 &amp; Year End Statement</a:t>
            </a:r>
          </a:p>
          <a:p>
            <a:pPr>
              <a:buClr>
                <a:schemeClr val="accent1">
                  <a:lumMod val="75000"/>
                </a:schemeClr>
              </a:buClr>
              <a:buSzPct val="95000"/>
              <a:buFont typeface="Wingdings" panose="05000000000000000000" pitchFamily="2" charset="2"/>
              <a:buChar char="§"/>
            </a:pPr>
            <a:r>
              <a:rPr lang="en-US" dirty="0"/>
              <a:t>Former Employees</a:t>
            </a:r>
          </a:p>
          <a:p>
            <a:pPr>
              <a:buClr>
                <a:schemeClr val="accent1">
                  <a:lumMod val="75000"/>
                </a:schemeClr>
              </a:buClr>
              <a:buSzPct val="95000"/>
              <a:buFont typeface="Wingdings" panose="05000000000000000000" pitchFamily="2" charset="2"/>
              <a:buChar char="§"/>
            </a:pPr>
            <a:r>
              <a:rPr lang="en-US" dirty="0"/>
              <a:t>Department W-2 Access</a:t>
            </a:r>
          </a:p>
          <a:p>
            <a:pPr>
              <a:buClr>
                <a:schemeClr val="accent3">
                  <a:lumMod val="75000"/>
                </a:schemeClr>
              </a:buClr>
              <a:buSzPct val="95000"/>
              <a:buFont typeface="Wingdings" panose="05000000000000000000" pitchFamily="2" charset="2"/>
              <a:buChar char="§"/>
            </a:pPr>
            <a:endParaRPr lang="en-US" dirty="0"/>
          </a:p>
          <a:p>
            <a:pPr marL="0" indent="0">
              <a:buClr>
                <a:schemeClr val="accent3">
                  <a:lumMod val="75000"/>
                </a:schemeClr>
              </a:buClr>
              <a:buSzPct val="95000"/>
              <a:buNone/>
            </a:pPr>
            <a:r>
              <a:rPr lang="en-US" dirty="0"/>
              <a:t>*Coming Soon: Updated W-2 website for instructions and frequently asked questions</a:t>
            </a:r>
          </a:p>
          <a:p>
            <a:pPr marL="0" indent="0">
              <a:buClr>
                <a:schemeClr val="accent3">
                  <a:lumMod val="75000"/>
                </a:schemeClr>
              </a:buClr>
              <a:buSzPct val="95000"/>
              <a:buNone/>
            </a:pPr>
            <a:r>
              <a:rPr lang="en-US" dirty="0"/>
              <a:t>https://www.fa.ufl.edu/directives/w-2-information</a:t>
            </a: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pic>
        <p:nvPicPr>
          <p:cNvPr id="4" name="Picture 3">
            <a:extLst>
              <a:ext uri="{FF2B5EF4-FFF2-40B4-BE49-F238E27FC236}">
                <a16:creationId xmlns:a16="http://schemas.microsoft.com/office/drawing/2014/main" id="{42CEB10D-D655-4925-87B4-30BCC90EE0FC}"/>
              </a:ext>
            </a:extLst>
          </p:cNvPr>
          <p:cNvPicPr>
            <a:picLocks noChangeAspect="1"/>
          </p:cNvPicPr>
          <p:nvPr/>
        </p:nvPicPr>
        <p:blipFill>
          <a:blip r:embed="rId4"/>
          <a:stretch>
            <a:fillRect/>
          </a:stretch>
        </p:blipFill>
        <p:spPr>
          <a:xfrm>
            <a:off x="7858924" y="1825625"/>
            <a:ext cx="4096518" cy="4053169"/>
          </a:xfrm>
          <a:prstGeom prst="rect">
            <a:avLst/>
          </a:prstGeom>
        </p:spPr>
      </p:pic>
    </p:spTree>
    <p:extLst>
      <p:ext uri="{BB962C8B-B14F-4D97-AF65-F5344CB8AC3E}">
        <p14:creationId xmlns:p14="http://schemas.microsoft.com/office/powerpoint/2010/main" val="106878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342" y="365125"/>
            <a:ext cx="10380457" cy="1325563"/>
          </a:xfrm>
        </p:spPr>
        <p:txBody>
          <a:bodyPr anchor="b">
            <a:normAutofit/>
          </a:bodyPr>
          <a:lstStyle/>
          <a:p>
            <a:r>
              <a:rPr lang="en-US" dirty="0">
                <a:solidFill>
                  <a:srgbClr val="FF6600"/>
                </a:solidFill>
              </a:rPr>
              <a:t>Form W-2</a:t>
            </a:r>
          </a:p>
        </p:txBody>
      </p:sp>
      <p:sp>
        <p:nvSpPr>
          <p:cNvPr id="3" name="Content Placeholder 2"/>
          <p:cNvSpPr>
            <a:spLocks noGrp="1"/>
          </p:cNvSpPr>
          <p:nvPr>
            <p:ph idx="1"/>
          </p:nvPr>
        </p:nvSpPr>
        <p:spPr>
          <a:xfrm>
            <a:off x="838200" y="1825626"/>
            <a:ext cx="9072715" cy="4231046"/>
          </a:xfrm>
        </p:spPr>
        <p:txBody>
          <a:bodyPr>
            <a:normAutofit/>
          </a:bodyPr>
          <a:lstStyle/>
          <a:p>
            <a:pPr>
              <a:buClr>
                <a:schemeClr val="accent1">
                  <a:lumMod val="75000"/>
                </a:schemeClr>
              </a:buClr>
              <a:buSzPct val="95000"/>
              <a:buFont typeface="Wingdings" panose="05000000000000000000" pitchFamily="2" charset="2"/>
              <a:buChar char="§"/>
            </a:pPr>
            <a:r>
              <a:rPr lang="en-US" sz="2800" dirty="0"/>
              <a:t>Payroll Services will start processing W-2s on 1/19/2021</a:t>
            </a:r>
          </a:p>
          <a:p>
            <a:pPr>
              <a:buClr>
                <a:schemeClr val="accent1">
                  <a:lumMod val="75000"/>
                </a:schemeClr>
              </a:buClr>
              <a:buSzPct val="95000"/>
              <a:buFont typeface="Wingdings" panose="05000000000000000000" pitchFamily="2" charset="2"/>
              <a:buChar char="§"/>
            </a:pPr>
            <a:r>
              <a:rPr lang="en-US" dirty="0"/>
              <a:t>Electronic W-2s will be available on 1/20/2021</a:t>
            </a:r>
          </a:p>
          <a:p>
            <a:pPr>
              <a:buClr>
                <a:schemeClr val="accent1">
                  <a:lumMod val="75000"/>
                </a:schemeClr>
              </a:buClr>
              <a:buSzPct val="95000"/>
              <a:buFont typeface="Wingdings" panose="05000000000000000000" pitchFamily="2" charset="2"/>
              <a:buChar char="§"/>
            </a:pPr>
            <a:r>
              <a:rPr lang="en-US" dirty="0"/>
              <a:t>Paper W-2s will be mailed on 2/1/2021</a:t>
            </a:r>
          </a:p>
          <a:p>
            <a:pPr>
              <a:buClr>
                <a:schemeClr val="accent1">
                  <a:lumMod val="75000"/>
                </a:schemeClr>
              </a:buClr>
              <a:buSzPct val="95000"/>
              <a:buFont typeface="Wingdings" panose="05000000000000000000" pitchFamily="2" charset="2"/>
              <a:buChar char="§"/>
            </a:pPr>
            <a:r>
              <a:rPr lang="en-US" dirty="0"/>
              <a:t>As some may have seen, we have been actively encouraging employees to consent to receive their W-2 electronically</a:t>
            </a:r>
            <a:endParaRPr lang="en-US" sz="2800" dirty="0"/>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pic>
        <p:nvPicPr>
          <p:cNvPr id="9" name="Picture 4" descr="Light bulb idea Royalty Free Vector Image - VectorStock">
            <a:extLst>
              <a:ext uri="{FF2B5EF4-FFF2-40B4-BE49-F238E27FC236}">
                <a16:creationId xmlns:a16="http://schemas.microsoft.com/office/drawing/2014/main" id="{FA880624-3492-4CA2-8B77-F81C07DF252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90" t="9032" r="8583" b="12559"/>
          <a:stretch/>
        </p:blipFill>
        <p:spPr bwMode="auto">
          <a:xfrm>
            <a:off x="10277127" y="2649313"/>
            <a:ext cx="1439116" cy="1559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595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342" y="365125"/>
            <a:ext cx="10380457" cy="1325563"/>
          </a:xfrm>
        </p:spPr>
        <p:txBody>
          <a:bodyPr anchor="b">
            <a:normAutofit/>
          </a:bodyPr>
          <a:lstStyle/>
          <a:p>
            <a:r>
              <a:rPr lang="en-US" dirty="0">
                <a:solidFill>
                  <a:srgbClr val="FF6600"/>
                </a:solidFill>
              </a:rPr>
              <a:t>Employee Year End Statement (EYES)</a:t>
            </a:r>
          </a:p>
        </p:txBody>
      </p:sp>
      <p:sp>
        <p:nvSpPr>
          <p:cNvPr id="3" name="Content Placeholder 2"/>
          <p:cNvSpPr>
            <a:spLocks noGrp="1"/>
          </p:cNvSpPr>
          <p:nvPr>
            <p:ph idx="1"/>
          </p:nvPr>
        </p:nvSpPr>
        <p:spPr>
          <a:xfrm>
            <a:off x="838200" y="1825625"/>
            <a:ext cx="10815536" cy="4740545"/>
          </a:xfrm>
        </p:spPr>
        <p:txBody>
          <a:bodyPr>
            <a:normAutofit/>
          </a:bodyPr>
          <a:lstStyle/>
          <a:p>
            <a:pPr>
              <a:buClr>
                <a:schemeClr val="accent1">
                  <a:lumMod val="75000"/>
                </a:schemeClr>
              </a:buClr>
              <a:buSzPct val="95000"/>
              <a:buFont typeface="Wingdings" panose="05000000000000000000" pitchFamily="2" charset="2"/>
              <a:buChar char="§"/>
            </a:pPr>
            <a:r>
              <a:rPr lang="en-US" dirty="0"/>
              <a:t>In </a:t>
            </a:r>
            <a:r>
              <a:rPr lang="en-US" altLang="en-US" dirty="0"/>
              <a:t>myUFL:  My Self Service &gt; Payroll and Compensation &gt; UF Employee Year End Statement</a:t>
            </a:r>
          </a:p>
          <a:p>
            <a:pPr>
              <a:buClr>
                <a:schemeClr val="accent1">
                  <a:lumMod val="75000"/>
                </a:schemeClr>
              </a:buClr>
              <a:buSzPct val="95000"/>
              <a:buFont typeface="Wingdings" panose="05000000000000000000" pitchFamily="2" charset="2"/>
              <a:buChar char="§"/>
            </a:pPr>
            <a:r>
              <a:rPr lang="en-US" altLang="en-US" dirty="0"/>
              <a:t>Provides detail of:</a:t>
            </a:r>
          </a:p>
          <a:p>
            <a:pPr lvl="1">
              <a:buClr>
                <a:schemeClr val="accent1">
                  <a:lumMod val="75000"/>
                </a:schemeClr>
              </a:buClr>
              <a:buSzPct val="95000"/>
              <a:buFont typeface="Wingdings" panose="05000000000000000000" pitchFamily="2" charset="2"/>
              <a:buChar char="§"/>
            </a:pPr>
            <a:r>
              <a:rPr lang="en-US" altLang="en-US" sz="2800" dirty="0"/>
              <a:t>W-2, Box 1 reportable compensation</a:t>
            </a:r>
          </a:p>
          <a:p>
            <a:pPr lvl="1">
              <a:buClr>
                <a:schemeClr val="accent1">
                  <a:lumMod val="75000"/>
                </a:schemeClr>
              </a:buClr>
              <a:buSzPct val="95000"/>
              <a:buFont typeface="Wingdings" panose="05000000000000000000" pitchFamily="2" charset="2"/>
              <a:buChar char="§"/>
            </a:pPr>
            <a:r>
              <a:rPr lang="en-US" altLang="en-US" sz="2800" dirty="0"/>
              <a:t>Taxes and other deductions</a:t>
            </a:r>
          </a:p>
          <a:p>
            <a:pPr lvl="1">
              <a:buClr>
                <a:schemeClr val="accent1">
                  <a:lumMod val="75000"/>
                </a:schemeClr>
              </a:buClr>
              <a:buSzPct val="95000"/>
              <a:buFont typeface="Wingdings" panose="05000000000000000000" pitchFamily="2" charset="2"/>
              <a:buChar char="§"/>
            </a:pPr>
            <a:r>
              <a:rPr lang="en-US" altLang="en-US" sz="2800" dirty="0"/>
              <a:t>Total net pay</a:t>
            </a:r>
          </a:p>
          <a:p>
            <a:pPr lvl="1">
              <a:buClr>
                <a:schemeClr val="accent1">
                  <a:lumMod val="75000"/>
                </a:schemeClr>
              </a:buClr>
              <a:buSzPct val="95000"/>
              <a:buFont typeface="Wingdings" panose="05000000000000000000" pitchFamily="2" charset="2"/>
              <a:buChar char="§"/>
            </a:pPr>
            <a:r>
              <a:rPr lang="en-US" altLang="en-US" sz="2800" dirty="0"/>
              <a:t>UF’s contributions on behalf of the employee</a:t>
            </a:r>
          </a:p>
          <a:p>
            <a:pPr>
              <a:buClr>
                <a:schemeClr val="accent3">
                  <a:lumMod val="75000"/>
                </a:schemeClr>
              </a:buClr>
              <a:buSzPct val="95000"/>
              <a:buFont typeface="Wingdings" panose="05000000000000000000" pitchFamily="2" charset="2"/>
              <a:buChar char="§"/>
            </a:pPr>
            <a:endParaRPr lang="en-US" dirty="0">
              <a:latin typeface="Tw Cen MT" panose="020B0602020104020603" pitchFamily="34" charset="0"/>
            </a:endParaRPr>
          </a:p>
          <a:p>
            <a:pPr marL="0" indent="0">
              <a:buClr>
                <a:schemeClr val="accent3">
                  <a:lumMod val="75000"/>
                </a:schemeClr>
              </a:buClr>
              <a:buSzPct val="95000"/>
              <a:buNone/>
            </a:pPr>
            <a:endParaRPr lang="en-US" dirty="0">
              <a:latin typeface="Tw Cen MT" panose="020B0602020104020603" pitchFamily="34" charset="0"/>
            </a:endParaRPr>
          </a:p>
          <a:p>
            <a:pPr>
              <a:buClr>
                <a:schemeClr val="accent3">
                  <a:lumMod val="75000"/>
                </a:schemeClr>
              </a:buClr>
              <a:buSzPct val="95000"/>
              <a:buFont typeface="Wingdings" panose="05000000000000000000" pitchFamily="2" charset="2"/>
              <a:buChar char="§"/>
            </a:pPr>
            <a:endParaRPr lang="en-US" dirty="0">
              <a:latin typeface="Tw Cen MT" panose="020B0602020104020603" pitchFamily="34" charset="0"/>
            </a:endParaRPr>
          </a:p>
          <a:p>
            <a:pPr>
              <a:buClr>
                <a:schemeClr val="accent3">
                  <a:lumMod val="75000"/>
                </a:schemeClr>
              </a:buClr>
              <a:buSzPct val="95000"/>
              <a:buFont typeface="Wingdings" panose="05000000000000000000" pitchFamily="2" charset="2"/>
              <a:buChar char="§"/>
            </a:pPr>
            <a:endParaRPr lang="en-US" sz="2800" dirty="0">
              <a:latin typeface="Tw Cen MT" panose="020B0602020104020603" pitchFamily="34" charset="0"/>
            </a:endParaRP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pic>
        <p:nvPicPr>
          <p:cNvPr id="4" name="Picture 3">
            <a:extLst>
              <a:ext uri="{FF2B5EF4-FFF2-40B4-BE49-F238E27FC236}">
                <a16:creationId xmlns:a16="http://schemas.microsoft.com/office/drawing/2014/main" id="{8D8587AE-2D5E-43B2-BCA3-CED6687CD415}"/>
              </a:ext>
            </a:extLst>
          </p:cNvPr>
          <p:cNvPicPr>
            <a:picLocks noChangeAspect="1"/>
          </p:cNvPicPr>
          <p:nvPr/>
        </p:nvPicPr>
        <p:blipFill>
          <a:blip r:embed="rId4"/>
          <a:stretch>
            <a:fillRect/>
          </a:stretch>
        </p:blipFill>
        <p:spPr>
          <a:xfrm>
            <a:off x="8479226" y="2419824"/>
            <a:ext cx="2874573" cy="3673500"/>
          </a:xfrm>
          <a:prstGeom prst="rect">
            <a:avLst/>
          </a:prstGeom>
        </p:spPr>
      </p:pic>
    </p:spTree>
    <p:extLst>
      <p:ext uri="{BB962C8B-B14F-4D97-AF65-F5344CB8AC3E}">
        <p14:creationId xmlns:p14="http://schemas.microsoft.com/office/powerpoint/2010/main" val="4259710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342" y="365125"/>
            <a:ext cx="10380457" cy="1325563"/>
          </a:xfrm>
        </p:spPr>
        <p:txBody>
          <a:bodyPr anchor="b">
            <a:normAutofit/>
          </a:bodyPr>
          <a:lstStyle/>
          <a:p>
            <a:r>
              <a:rPr lang="en-US" dirty="0">
                <a:solidFill>
                  <a:srgbClr val="FF6600"/>
                </a:solidFill>
              </a:rPr>
              <a:t>Former Employees</a:t>
            </a:r>
          </a:p>
        </p:txBody>
      </p:sp>
      <p:sp>
        <p:nvSpPr>
          <p:cNvPr id="3" name="Content Placeholder 2"/>
          <p:cNvSpPr>
            <a:spLocks noGrp="1"/>
          </p:cNvSpPr>
          <p:nvPr>
            <p:ph idx="1"/>
          </p:nvPr>
        </p:nvSpPr>
        <p:spPr>
          <a:xfrm>
            <a:off x="838199" y="1825626"/>
            <a:ext cx="11186653" cy="4231046"/>
          </a:xfrm>
        </p:spPr>
        <p:txBody>
          <a:bodyPr>
            <a:normAutofit/>
          </a:bodyPr>
          <a:lstStyle/>
          <a:p>
            <a:pPr>
              <a:buClr>
                <a:schemeClr val="accent1">
                  <a:lumMod val="75000"/>
                </a:schemeClr>
              </a:buClr>
              <a:buSzPct val="95000"/>
              <a:buFont typeface="Wingdings" panose="05000000000000000000" pitchFamily="2" charset="2"/>
              <a:buChar char="§"/>
            </a:pPr>
            <a:r>
              <a:rPr lang="en-US" altLang="en-US" dirty="0">
                <a:solidFill>
                  <a:prstClr val="black"/>
                </a:solidFill>
              </a:rPr>
              <a:t>Former employees must keep their </a:t>
            </a:r>
            <a:r>
              <a:rPr lang="en-US" altLang="en-US" b="1" dirty="0">
                <a:solidFill>
                  <a:prstClr val="black"/>
                </a:solidFill>
              </a:rPr>
              <a:t>mailing addresses</a:t>
            </a:r>
            <a:r>
              <a:rPr lang="en-US" altLang="en-US" dirty="0">
                <a:solidFill>
                  <a:prstClr val="black"/>
                </a:solidFill>
              </a:rPr>
              <a:t> current in the UF Directory to receive any mailed W-2s</a:t>
            </a:r>
            <a:endParaRPr lang="en-US" dirty="0"/>
          </a:p>
          <a:p>
            <a:pPr>
              <a:buClr>
                <a:schemeClr val="accent1">
                  <a:lumMod val="75000"/>
                </a:schemeClr>
              </a:buClr>
              <a:buSzPct val="95000"/>
              <a:buFont typeface="Wingdings" panose="05000000000000000000" pitchFamily="2" charset="2"/>
              <a:buChar char="§"/>
            </a:pPr>
            <a:r>
              <a:rPr lang="en-US" dirty="0"/>
              <a:t>Employees with myUFL access can update their address at: My Account &gt; Update My Directory Profile</a:t>
            </a:r>
          </a:p>
          <a:p>
            <a:pPr lvl="1">
              <a:buClr>
                <a:schemeClr val="accent1">
                  <a:lumMod val="75000"/>
                </a:schemeClr>
              </a:buClr>
              <a:buSzPct val="95000"/>
              <a:buFont typeface="Wingdings" panose="05000000000000000000" pitchFamily="2" charset="2"/>
              <a:buChar char="§"/>
            </a:pPr>
            <a:r>
              <a:rPr lang="en-US" dirty="0"/>
              <a:t>Both the Local and Permanent Home Data addresses should be updated</a:t>
            </a:r>
          </a:p>
          <a:p>
            <a:pPr>
              <a:buClr>
                <a:schemeClr val="accent1">
                  <a:lumMod val="75000"/>
                </a:schemeClr>
              </a:buClr>
              <a:buSzPct val="95000"/>
              <a:buFont typeface="Wingdings" panose="05000000000000000000" pitchFamily="2" charset="2"/>
              <a:buChar char="§"/>
            </a:pPr>
            <a:r>
              <a:rPr lang="en-US" dirty="0"/>
              <a:t>Employees who no longer have myUFL access should go to: “Former Employee Address Change Request Form” found on the HR website</a:t>
            </a:r>
          </a:p>
          <a:p>
            <a:pPr lvl="1">
              <a:buClr>
                <a:schemeClr val="accent1">
                  <a:lumMod val="75000"/>
                </a:schemeClr>
              </a:buClr>
              <a:buSzPct val="95000"/>
              <a:buFont typeface="Wingdings" panose="05000000000000000000" pitchFamily="2" charset="2"/>
              <a:buChar char="§"/>
            </a:pPr>
            <a:r>
              <a:rPr lang="en-US" dirty="0"/>
              <a:t>https://hr.ufl.edu/wp-content/uploads/2018/04/former_employ_address.pdf</a:t>
            </a:r>
          </a:p>
          <a:p>
            <a:pPr>
              <a:buClr>
                <a:schemeClr val="accent3">
                  <a:lumMod val="75000"/>
                </a:schemeClr>
              </a:buClr>
              <a:buSzPct val="95000"/>
              <a:buFont typeface="Wingdings" panose="05000000000000000000" pitchFamily="2" charset="2"/>
              <a:buChar char="§"/>
            </a:pPr>
            <a:endParaRPr lang="en-US" dirty="0">
              <a:latin typeface="Tw Cen MT" panose="020B0602020104020603" pitchFamily="34" charset="0"/>
            </a:endParaRP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spTree>
    <p:extLst>
      <p:ext uri="{BB962C8B-B14F-4D97-AF65-F5344CB8AC3E}">
        <p14:creationId xmlns:p14="http://schemas.microsoft.com/office/powerpoint/2010/main" val="2251065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342" y="365125"/>
            <a:ext cx="10795871" cy="1325563"/>
          </a:xfrm>
        </p:spPr>
        <p:txBody>
          <a:bodyPr anchor="b">
            <a:normAutofit/>
          </a:bodyPr>
          <a:lstStyle/>
          <a:p>
            <a:r>
              <a:rPr lang="en-US" dirty="0">
                <a:solidFill>
                  <a:srgbClr val="FF6600"/>
                </a:solidFill>
              </a:rPr>
              <a:t>Former Employees – What’s Changing?</a:t>
            </a:r>
          </a:p>
        </p:txBody>
      </p:sp>
      <p:sp>
        <p:nvSpPr>
          <p:cNvPr id="3" name="Content Placeholder 2"/>
          <p:cNvSpPr>
            <a:spLocks noGrp="1"/>
          </p:cNvSpPr>
          <p:nvPr>
            <p:ph idx="1"/>
          </p:nvPr>
        </p:nvSpPr>
        <p:spPr>
          <a:xfrm>
            <a:off x="838201" y="1825626"/>
            <a:ext cx="4412225" cy="4231046"/>
          </a:xfrm>
        </p:spPr>
        <p:txBody>
          <a:bodyPr>
            <a:normAutofit/>
          </a:bodyPr>
          <a:lstStyle/>
          <a:p>
            <a:pPr>
              <a:buClr>
                <a:schemeClr val="accent1">
                  <a:lumMod val="75000"/>
                </a:schemeClr>
              </a:buClr>
              <a:buSzPct val="95000"/>
              <a:buFont typeface="Wingdings" panose="05000000000000000000" pitchFamily="2" charset="2"/>
              <a:buChar char="§"/>
            </a:pPr>
            <a:r>
              <a:rPr lang="en-US" dirty="0"/>
              <a:t>Access for former employees </a:t>
            </a:r>
            <a:r>
              <a:rPr lang="en-US" sz="2800" dirty="0"/>
              <a:t>who have left UF within the last 18 months will be available through</a:t>
            </a:r>
            <a:r>
              <a:rPr lang="en-US" dirty="0"/>
              <a:t> </a:t>
            </a:r>
            <a:r>
              <a:rPr lang="en-US" dirty="0" err="1"/>
              <a:t>OneUF</a:t>
            </a:r>
            <a:r>
              <a:rPr lang="en-US" dirty="0"/>
              <a:t> to retrieve their W-2 form electronically</a:t>
            </a:r>
          </a:p>
          <a:p>
            <a:pPr>
              <a:buClr>
                <a:schemeClr val="accent1">
                  <a:lumMod val="75000"/>
                </a:schemeClr>
              </a:buClr>
              <a:buSzPct val="95000"/>
              <a:buFont typeface="Wingdings" panose="05000000000000000000" pitchFamily="2" charset="2"/>
              <a:buChar char="§"/>
            </a:pPr>
            <a:r>
              <a:rPr lang="en-US" dirty="0"/>
              <a:t>Anticipated to be available for 2020 W-2s </a:t>
            </a:r>
            <a:endParaRPr lang="en-US" sz="2800" dirty="0"/>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pic>
        <p:nvPicPr>
          <p:cNvPr id="6" name="Picture 5">
            <a:extLst>
              <a:ext uri="{FF2B5EF4-FFF2-40B4-BE49-F238E27FC236}">
                <a16:creationId xmlns:a16="http://schemas.microsoft.com/office/drawing/2014/main" id="{F427F66C-041C-40B0-8F0B-FC815B8690B3}"/>
              </a:ext>
            </a:extLst>
          </p:cNvPr>
          <p:cNvPicPr>
            <a:picLocks noChangeAspect="1"/>
          </p:cNvPicPr>
          <p:nvPr/>
        </p:nvPicPr>
        <p:blipFill>
          <a:blip r:embed="rId4"/>
          <a:stretch>
            <a:fillRect/>
          </a:stretch>
        </p:blipFill>
        <p:spPr>
          <a:xfrm>
            <a:off x="6038831" y="1934809"/>
            <a:ext cx="5268644" cy="3827934"/>
          </a:xfrm>
          <a:prstGeom prst="rect">
            <a:avLst/>
          </a:prstGeom>
        </p:spPr>
      </p:pic>
    </p:spTree>
    <p:extLst>
      <p:ext uri="{BB962C8B-B14F-4D97-AF65-F5344CB8AC3E}">
        <p14:creationId xmlns:p14="http://schemas.microsoft.com/office/powerpoint/2010/main" val="541078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800" b="1" dirty="0">
                <a:solidFill>
                  <a:srgbClr val="FF6600"/>
                </a:solidFill>
              </a:rPr>
              <a:t>Today’s Agenda Items</a:t>
            </a:r>
          </a:p>
        </p:txBody>
      </p:sp>
      <p:sp>
        <p:nvSpPr>
          <p:cNvPr id="3" name="Content Placeholder 2"/>
          <p:cNvSpPr>
            <a:spLocks noGrp="1"/>
          </p:cNvSpPr>
          <p:nvPr>
            <p:ph idx="1"/>
          </p:nvPr>
        </p:nvSpPr>
        <p:spPr>
          <a:xfrm>
            <a:off x="738130" y="1836355"/>
            <a:ext cx="11217311" cy="4820455"/>
          </a:xfrm>
        </p:spPr>
        <p:txBody>
          <a:bodyPr>
            <a:normAutofit/>
          </a:bodyPr>
          <a:lstStyle/>
          <a:p>
            <a:pPr>
              <a:buClr>
                <a:schemeClr val="accent1">
                  <a:lumMod val="75000"/>
                </a:schemeClr>
              </a:buClr>
              <a:buFont typeface="Wingdings" panose="05000000000000000000" pitchFamily="2" charset="2"/>
              <a:buChar char="§"/>
              <a:defRPr/>
            </a:pPr>
            <a:r>
              <a:rPr lang="en-US" sz="3200" dirty="0"/>
              <a:t>APA Updates – </a:t>
            </a:r>
            <a:r>
              <a:rPr lang="en-US" sz="3200"/>
              <a:t>Corina Velasquez</a:t>
            </a:r>
            <a:endParaRPr lang="en-US" sz="3200" dirty="0"/>
          </a:p>
          <a:p>
            <a:pPr>
              <a:buClr>
                <a:schemeClr val="accent1">
                  <a:lumMod val="75000"/>
                </a:schemeClr>
              </a:buClr>
              <a:buFont typeface="Wingdings" panose="05000000000000000000" pitchFamily="2" charset="2"/>
              <a:buChar char="§"/>
              <a:defRPr/>
            </a:pPr>
            <a:r>
              <a:rPr lang="en-US" sz="3200" dirty="0"/>
              <a:t>GBAS Updates – Barbara Mitola</a:t>
            </a:r>
          </a:p>
          <a:p>
            <a:pPr>
              <a:buClr>
                <a:schemeClr val="accent1">
                  <a:lumMod val="75000"/>
                </a:schemeClr>
              </a:buClr>
              <a:buFont typeface="Wingdings" panose="05000000000000000000" pitchFamily="2" charset="2"/>
              <a:buChar char="§"/>
              <a:defRPr/>
            </a:pPr>
            <a:r>
              <a:rPr lang="en-US" sz="3200" dirty="0"/>
              <a:t>2020 W-2 Updates – Olga Weider</a:t>
            </a:r>
          </a:p>
          <a:p>
            <a:pPr>
              <a:buClr>
                <a:schemeClr val="accent1">
                  <a:lumMod val="75000"/>
                </a:schemeClr>
              </a:buClr>
              <a:buFont typeface="Wingdings" panose="05000000000000000000" pitchFamily="2" charset="2"/>
              <a:buChar char="§"/>
              <a:defRPr/>
            </a:pPr>
            <a:r>
              <a:rPr lang="en-US" sz="3200" dirty="0"/>
              <a:t>Remote Work Location Agreements – Kenya Williams</a:t>
            </a:r>
          </a:p>
          <a:p>
            <a:pPr>
              <a:buClr>
                <a:schemeClr val="accent1">
                  <a:lumMod val="75000"/>
                </a:schemeClr>
              </a:buClr>
              <a:buFont typeface="Wingdings" panose="05000000000000000000" pitchFamily="2" charset="2"/>
              <a:buChar char="§"/>
              <a:defRPr/>
            </a:pPr>
            <a:r>
              <a:rPr lang="en-US" altLang="en-US" sz="3200" dirty="0">
                <a:solidFill>
                  <a:srgbClr val="000000"/>
                </a:solidFill>
              </a:rPr>
              <a:t>Leave Updates – Nadja Schimmel-Cruz</a:t>
            </a:r>
          </a:p>
          <a:p>
            <a:pPr>
              <a:buClr>
                <a:schemeClr val="accent1">
                  <a:lumMod val="75000"/>
                </a:schemeClr>
              </a:buClr>
              <a:buFont typeface="Wingdings" panose="05000000000000000000" pitchFamily="2" charset="2"/>
              <a:buChar char="§"/>
              <a:defRPr/>
            </a:pPr>
            <a:r>
              <a:rPr lang="en-US" altLang="en-US" sz="3200" dirty="0">
                <a:solidFill>
                  <a:srgbClr val="000000"/>
                </a:solidFill>
              </a:rPr>
              <a:t>Vaccines – Jodi Gentry</a:t>
            </a:r>
          </a:p>
          <a:p>
            <a:pPr>
              <a:buClr>
                <a:schemeClr val="accent1">
                  <a:lumMod val="75000"/>
                </a:schemeClr>
              </a:buClr>
              <a:buFont typeface="Wingdings" panose="05000000000000000000" pitchFamily="2" charset="2"/>
              <a:buChar char="§"/>
              <a:defRPr/>
            </a:pPr>
            <a:r>
              <a:rPr lang="en-US" altLang="en-US" sz="3200" dirty="0">
                <a:solidFill>
                  <a:srgbClr val="000000"/>
                </a:solidFill>
              </a:rPr>
              <a:t>Important Dates</a:t>
            </a:r>
          </a:p>
          <a:p>
            <a:endParaRPr lang="en-US" dirty="0"/>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spTree>
    <p:extLst>
      <p:ext uri="{BB962C8B-B14F-4D97-AF65-F5344CB8AC3E}">
        <p14:creationId xmlns:p14="http://schemas.microsoft.com/office/powerpoint/2010/main" val="2544750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342" y="365125"/>
            <a:ext cx="10380457" cy="1325563"/>
          </a:xfrm>
        </p:spPr>
        <p:txBody>
          <a:bodyPr anchor="b">
            <a:normAutofit/>
          </a:bodyPr>
          <a:lstStyle/>
          <a:p>
            <a:r>
              <a:rPr lang="en-US" dirty="0">
                <a:solidFill>
                  <a:srgbClr val="FF6600"/>
                </a:solidFill>
              </a:rPr>
              <a:t>Department W-2 Access</a:t>
            </a:r>
          </a:p>
        </p:txBody>
      </p:sp>
      <p:sp>
        <p:nvSpPr>
          <p:cNvPr id="3" name="Content Placeholder 2"/>
          <p:cNvSpPr>
            <a:spLocks noGrp="1"/>
          </p:cNvSpPr>
          <p:nvPr>
            <p:ph idx="1"/>
          </p:nvPr>
        </p:nvSpPr>
        <p:spPr>
          <a:xfrm>
            <a:off x="838200" y="1825625"/>
            <a:ext cx="10960290" cy="4740545"/>
          </a:xfrm>
        </p:spPr>
        <p:txBody>
          <a:bodyPr>
            <a:normAutofit/>
          </a:bodyPr>
          <a:lstStyle/>
          <a:p>
            <a:pPr>
              <a:buClr>
                <a:schemeClr val="accent3">
                  <a:lumMod val="75000"/>
                </a:schemeClr>
              </a:buClr>
              <a:buSzPct val="95000"/>
              <a:buFont typeface="Wingdings" panose="05000000000000000000" pitchFamily="2" charset="2"/>
              <a:buChar char="§"/>
            </a:pPr>
            <a:r>
              <a:rPr lang="en-US" dirty="0"/>
              <a:t>UF_PY_PAYROLL_INQUIRY role holders can view or print W-2s for their department’s current or former employees, as needed</a:t>
            </a:r>
          </a:p>
          <a:p>
            <a:pPr>
              <a:buClr>
                <a:schemeClr val="accent3">
                  <a:lumMod val="75000"/>
                </a:schemeClr>
              </a:buClr>
              <a:buSzPct val="95000"/>
              <a:buFont typeface="Wingdings" panose="05000000000000000000" pitchFamily="2" charset="2"/>
              <a:buChar char="§"/>
            </a:pPr>
            <a:r>
              <a:rPr lang="en-US" dirty="0"/>
              <a:t>In myUFL: Payroll for North America &gt; U.S. Annual Processing &gt; Create W-2 Data &gt; View W-2/W-2c Forms</a:t>
            </a:r>
          </a:p>
          <a:p>
            <a:pPr marL="0" indent="0">
              <a:buClr>
                <a:schemeClr val="accent3">
                  <a:lumMod val="75000"/>
                </a:schemeClr>
              </a:buClr>
              <a:buSzPct val="95000"/>
              <a:buNone/>
            </a:pPr>
            <a:endParaRPr lang="en-US" dirty="0">
              <a:latin typeface="Tw Cen MT" panose="020B0602020104020603" pitchFamily="34" charset="0"/>
            </a:endParaRPr>
          </a:p>
          <a:p>
            <a:pPr marL="0" indent="0">
              <a:buClr>
                <a:schemeClr val="accent3">
                  <a:lumMod val="75000"/>
                </a:schemeClr>
              </a:buClr>
              <a:buSzPct val="95000"/>
              <a:buNone/>
            </a:pPr>
            <a:endParaRPr lang="en-US" dirty="0">
              <a:latin typeface="Tw Cen MT" panose="020B0602020104020603" pitchFamily="34" charset="0"/>
            </a:endParaRPr>
          </a:p>
          <a:p>
            <a:pPr>
              <a:buClr>
                <a:schemeClr val="accent3">
                  <a:lumMod val="75000"/>
                </a:schemeClr>
              </a:buClr>
              <a:buSzPct val="95000"/>
              <a:buFont typeface="Wingdings" panose="05000000000000000000" pitchFamily="2" charset="2"/>
              <a:buChar char="§"/>
            </a:pPr>
            <a:endParaRPr lang="en-US" dirty="0">
              <a:latin typeface="Tw Cen MT" panose="020B0602020104020603" pitchFamily="34" charset="0"/>
            </a:endParaRPr>
          </a:p>
          <a:p>
            <a:pPr>
              <a:buClr>
                <a:schemeClr val="accent3">
                  <a:lumMod val="75000"/>
                </a:schemeClr>
              </a:buClr>
              <a:buSzPct val="95000"/>
              <a:buFont typeface="Wingdings" panose="05000000000000000000" pitchFamily="2" charset="2"/>
              <a:buChar char="§"/>
            </a:pPr>
            <a:endParaRPr lang="en-US" sz="2800" dirty="0">
              <a:latin typeface="Tw Cen MT" panose="020B0602020104020603" pitchFamily="34" charset="0"/>
            </a:endParaRP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pic>
        <p:nvPicPr>
          <p:cNvPr id="7" name="Picture 6">
            <a:extLst>
              <a:ext uri="{FF2B5EF4-FFF2-40B4-BE49-F238E27FC236}">
                <a16:creationId xmlns:a16="http://schemas.microsoft.com/office/drawing/2014/main" id="{8A776671-A0E2-4A65-84F6-A6DFC903C75C}"/>
              </a:ext>
            </a:extLst>
          </p:cNvPr>
          <p:cNvPicPr>
            <a:picLocks noChangeAspect="1"/>
          </p:cNvPicPr>
          <p:nvPr/>
        </p:nvPicPr>
        <p:blipFill>
          <a:blip r:embed="rId4"/>
          <a:stretch>
            <a:fillRect/>
          </a:stretch>
        </p:blipFill>
        <p:spPr>
          <a:xfrm>
            <a:off x="5001470" y="3798089"/>
            <a:ext cx="2189060" cy="2165896"/>
          </a:xfrm>
          <a:prstGeom prst="rect">
            <a:avLst/>
          </a:prstGeom>
        </p:spPr>
      </p:pic>
    </p:spTree>
    <p:extLst>
      <p:ext uri="{BB962C8B-B14F-4D97-AF65-F5344CB8AC3E}">
        <p14:creationId xmlns:p14="http://schemas.microsoft.com/office/powerpoint/2010/main" val="1731437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342" y="365125"/>
            <a:ext cx="10380457" cy="1325563"/>
          </a:xfrm>
        </p:spPr>
        <p:txBody>
          <a:bodyPr anchor="b">
            <a:normAutofit/>
          </a:bodyPr>
          <a:lstStyle/>
          <a:p>
            <a:r>
              <a:rPr lang="en-US" dirty="0">
                <a:solidFill>
                  <a:srgbClr val="FF6600"/>
                </a:solidFill>
              </a:rPr>
              <a:t>Department W-2 Access</a:t>
            </a:r>
          </a:p>
        </p:txBody>
      </p:sp>
      <p:sp>
        <p:nvSpPr>
          <p:cNvPr id="3" name="Content Placeholder 2"/>
          <p:cNvSpPr>
            <a:spLocks noGrp="1"/>
          </p:cNvSpPr>
          <p:nvPr>
            <p:ph idx="1"/>
          </p:nvPr>
        </p:nvSpPr>
        <p:spPr>
          <a:xfrm>
            <a:off x="838201" y="1825626"/>
            <a:ext cx="8834244" cy="4231046"/>
          </a:xfrm>
        </p:spPr>
        <p:txBody>
          <a:bodyPr>
            <a:noAutofit/>
          </a:bodyPr>
          <a:lstStyle/>
          <a:p>
            <a:pPr marL="0" indent="0">
              <a:buClr>
                <a:schemeClr val="accent1">
                  <a:lumMod val="75000"/>
                </a:schemeClr>
              </a:buClr>
              <a:buSzPct val="95000"/>
              <a:buNone/>
            </a:pPr>
            <a:r>
              <a:rPr lang="en-US" dirty="0"/>
              <a:t>Due to personal privacy concerns:</a:t>
            </a:r>
          </a:p>
          <a:p>
            <a:pPr lvl="1">
              <a:buClr>
                <a:schemeClr val="accent1">
                  <a:lumMod val="75000"/>
                </a:schemeClr>
              </a:buClr>
              <a:buSzPct val="95000"/>
              <a:buFont typeface="Wingdings" panose="05000000000000000000" pitchFamily="2" charset="2"/>
              <a:buChar char="§"/>
            </a:pPr>
            <a:r>
              <a:rPr lang="en-US" sz="2800" dirty="0"/>
              <a:t>You </a:t>
            </a:r>
            <a:r>
              <a:rPr lang="en-US" sz="2800" b="1" dirty="0"/>
              <a:t>may not </a:t>
            </a:r>
          </a:p>
          <a:p>
            <a:pPr lvl="2">
              <a:buClr>
                <a:schemeClr val="accent1">
                  <a:lumMod val="75000"/>
                </a:schemeClr>
              </a:buClr>
              <a:buSzPct val="95000"/>
              <a:buFont typeface="Wingdings" panose="05000000000000000000" pitchFamily="2" charset="2"/>
              <a:buChar char="§"/>
            </a:pPr>
            <a:r>
              <a:rPr lang="en-US" sz="2400" dirty="0"/>
              <a:t>email the W-2, unless you have fully redacted the SSN</a:t>
            </a:r>
          </a:p>
          <a:p>
            <a:pPr lvl="2">
              <a:buClr>
                <a:schemeClr val="accent1">
                  <a:lumMod val="75000"/>
                </a:schemeClr>
              </a:buClr>
              <a:buSzPct val="95000"/>
              <a:buFont typeface="Wingdings" panose="05000000000000000000" pitchFamily="2" charset="2"/>
              <a:buChar char="§"/>
            </a:pPr>
            <a:r>
              <a:rPr lang="en-US" sz="2400" dirty="0"/>
              <a:t>fax the W-2 internationally</a:t>
            </a:r>
          </a:p>
          <a:p>
            <a:pPr lvl="1">
              <a:buClr>
                <a:schemeClr val="accent1">
                  <a:lumMod val="75000"/>
                </a:schemeClr>
              </a:buClr>
              <a:buSzPct val="95000"/>
              <a:buFont typeface="Wingdings" panose="05000000000000000000" pitchFamily="2" charset="2"/>
              <a:buChar char="§"/>
            </a:pPr>
            <a:endParaRPr lang="en-US" sz="2800" dirty="0"/>
          </a:p>
          <a:p>
            <a:pPr lvl="1">
              <a:buClr>
                <a:schemeClr val="accent1">
                  <a:lumMod val="75000"/>
                </a:schemeClr>
              </a:buClr>
              <a:buSzPct val="95000"/>
              <a:buFont typeface="Wingdings" panose="05000000000000000000" pitchFamily="2" charset="2"/>
              <a:buChar char="§"/>
            </a:pPr>
            <a:r>
              <a:rPr lang="en-US" sz="2800" dirty="0"/>
              <a:t>You </a:t>
            </a:r>
            <a:r>
              <a:rPr lang="en-US" sz="2800" b="1" dirty="0"/>
              <a:t>may</a:t>
            </a:r>
            <a:r>
              <a:rPr lang="en-US" sz="2800" dirty="0"/>
              <a:t> </a:t>
            </a:r>
          </a:p>
          <a:p>
            <a:pPr lvl="2">
              <a:buClr>
                <a:schemeClr val="accent1">
                  <a:lumMod val="75000"/>
                </a:schemeClr>
              </a:buClr>
              <a:buSzPct val="95000"/>
              <a:buFont typeface="Wingdings" panose="05000000000000000000" pitchFamily="2" charset="2"/>
              <a:buChar char="§"/>
            </a:pPr>
            <a:r>
              <a:rPr lang="en-US" sz="2400" dirty="0"/>
              <a:t>fax the W-2 domestically without redaction</a:t>
            </a:r>
          </a:p>
          <a:p>
            <a:pPr lvl="2">
              <a:buClr>
                <a:schemeClr val="accent1">
                  <a:lumMod val="75000"/>
                </a:schemeClr>
              </a:buClr>
              <a:buSzPct val="95000"/>
              <a:buFont typeface="Wingdings" panose="05000000000000000000" pitchFamily="2" charset="2"/>
              <a:buChar char="§"/>
            </a:pPr>
            <a:r>
              <a:rPr lang="en-US" sz="2400" dirty="0"/>
              <a:t>mail the W-2 domestically or internationally without redaction</a:t>
            </a: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pic>
        <p:nvPicPr>
          <p:cNvPr id="7" name="Picture 4" descr="Light bulb idea Royalty Free Vector Image - VectorStock">
            <a:extLst>
              <a:ext uri="{FF2B5EF4-FFF2-40B4-BE49-F238E27FC236}">
                <a16:creationId xmlns:a16="http://schemas.microsoft.com/office/drawing/2014/main" id="{17FC0127-D6B1-4E4D-885B-62FB0D30C0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90" t="9032" r="8583" b="12559"/>
          <a:stretch/>
        </p:blipFill>
        <p:spPr bwMode="auto">
          <a:xfrm>
            <a:off x="9141502" y="2540679"/>
            <a:ext cx="2282998" cy="247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460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342" y="365125"/>
            <a:ext cx="10380457" cy="1325563"/>
          </a:xfrm>
        </p:spPr>
        <p:txBody>
          <a:bodyPr anchor="b">
            <a:normAutofit/>
          </a:bodyPr>
          <a:lstStyle/>
          <a:p>
            <a:r>
              <a:rPr lang="en-US" dirty="0">
                <a:solidFill>
                  <a:srgbClr val="FF6600"/>
                </a:solidFill>
              </a:rPr>
              <a:t>Questions?</a:t>
            </a:r>
          </a:p>
        </p:txBody>
      </p:sp>
      <p:sp>
        <p:nvSpPr>
          <p:cNvPr id="3" name="Content Placeholder 2"/>
          <p:cNvSpPr>
            <a:spLocks noGrp="1"/>
          </p:cNvSpPr>
          <p:nvPr>
            <p:ph idx="1"/>
          </p:nvPr>
        </p:nvSpPr>
        <p:spPr>
          <a:xfrm>
            <a:off x="973342" y="1996451"/>
            <a:ext cx="10815536" cy="4740545"/>
          </a:xfrm>
        </p:spPr>
        <p:txBody>
          <a:bodyPr>
            <a:normAutofit/>
          </a:bodyPr>
          <a:lstStyle/>
          <a:p>
            <a:pPr marL="0" indent="0">
              <a:buClr>
                <a:schemeClr val="accent3">
                  <a:lumMod val="75000"/>
                </a:schemeClr>
              </a:buClr>
              <a:buSzPct val="95000"/>
              <a:buNone/>
            </a:pPr>
            <a:r>
              <a:rPr lang="en-US" dirty="0"/>
              <a:t>Contact Information</a:t>
            </a:r>
          </a:p>
          <a:p>
            <a:pPr lvl="1">
              <a:buClr>
                <a:schemeClr val="accent3">
                  <a:lumMod val="75000"/>
                </a:schemeClr>
              </a:buClr>
              <a:buSzPct val="95000"/>
              <a:buFont typeface="Wingdings" panose="05000000000000000000" pitchFamily="2" charset="2"/>
              <a:buChar char="§"/>
            </a:pPr>
            <a:r>
              <a:rPr lang="en-US" sz="2800" dirty="0"/>
              <a:t>Payroll Services – </a:t>
            </a:r>
            <a:r>
              <a:rPr lang="en-US" sz="2800" dirty="0">
                <a:hlinkClick r:id="rId3"/>
              </a:rPr>
              <a:t>payroll-services@ufl.edu</a:t>
            </a:r>
            <a:r>
              <a:rPr lang="en-US" sz="2800" dirty="0"/>
              <a:t> </a:t>
            </a:r>
          </a:p>
          <a:p>
            <a:pPr lvl="1">
              <a:buClr>
                <a:schemeClr val="accent3">
                  <a:lumMod val="75000"/>
                </a:schemeClr>
              </a:buClr>
              <a:buSzPct val="95000"/>
              <a:buFont typeface="Wingdings" panose="05000000000000000000" pitchFamily="2" charset="2"/>
              <a:buChar char="§"/>
            </a:pPr>
            <a:r>
              <a:rPr lang="en-US" sz="2800" dirty="0"/>
              <a:t>Phone: 352-392-1231</a:t>
            </a: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4"/>
          <a:stretch>
            <a:fillRect/>
          </a:stretch>
        </p:blipFill>
        <p:spPr>
          <a:xfrm>
            <a:off x="116200" y="121004"/>
            <a:ext cx="857143" cy="704762"/>
          </a:xfrm>
          <a:prstGeom prst="rect">
            <a:avLst/>
          </a:prstGeom>
        </p:spPr>
      </p:pic>
      <p:pic>
        <p:nvPicPr>
          <p:cNvPr id="7" name="Picture 2" descr="Is that really the problem? - Raven Performance Group">
            <a:extLst>
              <a:ext uri="{FF2B5EF4-FFF2-40B4-BE49-F238E27FC236}">
                <a16:creationId xmlns:a16="http://schemas.microsoft.com/office/drawing/2014/main" id="{FBB5D08B-22D6-48B8-84F8-05D10B7CA0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9269" y="2852889"/>
            <a:ext cx="3069609" cy="3069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665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9397" y="1366221"/>
            <a:ext cx="7724793" cy="65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1850" y="1694329"/>
            <a:ext cx="10515600" cy="2733675"/>
          </a:xfrm>
        </p:spPr>
        <p:txBody>
          <a:bodyPr/>
          <a:lstStyle/>
          <a:p>
            <a:r>
              <a:rPr lang="en-US" dirty="0"/>
              <a:t>Classification and Compensation</a:t>
            </a:r>
          </a:p>
        </p:txBody>
      </p:sp>
      <p:sp>
        <p:nvSpPr>
          <p:cNvPr id="3" name="Text Placeholder 2"/>
          <p:cNvSpPr>
            <a:spLocks noGrp="1"/>
          </p:cNvSpPr>
          <p:nvPr>
            <p:ph type="body" idx="1"/>
          </p:nvPr>
        </p:nvSpPr>
        <p:spPr>
          <a:xfrm>
            <a:off x="831850" y="3787282"/>
            <a:ext cx="10515600" cy="1048282"/>
          </a:xfrm>
        </p:spPr>
        <p:txBody>
          <a:bodyPr>
            <a:normAutofit/>
          </a:bodyPr>
          <a:lstStyle/>
          <a:p>
            <a:pPr>
              <a:buClr>
                <a:schemeClr val="accent3">
                  <a:lumMod val="75000"/>
                </a:schemeClr>
              </a:buClr>
              <a:buSzPct val="95000"/>
            </a:pPr>
            <a:r>
              <a:rPr lang="en-US" sz="3200" dirty="0">
                <a:solidFill>
                  <a:schemeClr val="accent5">
                    <a:lumMod val="75000"/>
                  </a:schemeClr>
                </a:solidFill>
              </a:rPr>
              <a:t>Remote Work Location Agreements</a:t>
            </a:r>
          </a:p>
          <a:p>
            <a:endParaRPr lang="en-US" dirty="0"/>
          </a:p>
        </p:txBody>
      </p:sp>
    </p:spTree>
    <p:extLst>
      <p:ext uri="{BB962C8B-B14F-4D97-AF65-F5344CB8AC3E}">
        <p14:creationId xmlns:p14="http://schemas.microsoft.com/office/powerpoint/2010/main" val="1581546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solidFill>
                  <a:srgbClr val="FF6600"/>
                </a:solidFill>
                <a:latin typeface="Century Schoolbook" panose="02040604050505020304" pitchFamily="18" charset="0"/>
              </a:rPr>
              <a:t>Remote Work Location Agreements</a:t>
            </a:r>
          </a:p>
        </p:txBody>
      </p:sp>
      <p:sp>
        <p:nvSpPr>
          <p:cNvPr id="3" name="Content Placeholder 2"/>
          <p:cNvSpPr>
            <a:spLocks noGrp="1"/>
          </p:cNvSpPr>
          <p:nvPr>
            <p:ph idx="1"/>
          </p:nvPr>
        </p:nvSpPr>
        <p:spPr/>
        <p:txBody>
          <a:bodyPr/>
          <a:lstStyle/>
          <a:p>
            <a:pPr>
              <a:buClr>
                <a:schemeClr val="accent1">
                  <a:lumMod val="75000"/>
                </a:schemeClr>
              </a:buClr>
              <a:buFont typeface="Wingdings" panose="05000000000000000000" pitchFamily="2" charset="2"/>
              <a:buChar char="§"/>
            </a:pPr>
            <a:r>
              <a:rPr lang="en-US" altLang="en-US" dirty="0"/>
              <a:t>Alternate Work Location Agreement is now known as Remote Work Location Agreement </a:t>
            </a:r>
          </a:p>
          <a:p>
            <a:pPr lvl="1">
              <a:buClr>
                <a:schemeClr val="accent1">
                  <a:lumMod val="75000"/>
                </a:schemeClr>
              </a:buClr>
              <a:buFont typeface="Wingdings" panose="05000000000000000000" pitchFamily="2" charset="2"/>
              <a:buChar char="§"/>
            </a:pPr>
            <a:r>
              <a:rPr lang="en-US" altLang="en-US" dirty="0"/>
              <a:t>Authorizes an employee to work from an approved remote location instead of physically traveling to a central UF workplace</a:t>
            </a:r>
          </a:p>
          <a:p>
            <a:pPr lvl="1">
              <a:buClr>
                <a:schemeClr val="accent1">
                  <a:lumMod val="75000"/>
                </a:schemeClr>
              </a:buClr>
              <a:buFont typeface="Wingdings" panose="05000000000000000000" pitchFamily="2" charset="2"/>
              <a:buChar char="§"/>
            </a:pPr>
            <a:r>
              <a:rPr lang="en-US" altLang="en-US" dirty="0"/>
              <a:t>Academic Personnel, TEAMS, USPS, and OPS employees are eligible to work at a remote location immediately upon hire</a:t>
            </a:r>
          </a:p>
          <a:p>
            <a:pPr lvl="1">
              <a:buClr>
                <a:schemeClr val="accent1">
                  <a:lumMod val="75000"/>
                </a:schemeClr>
              </a:buClr>
              <a:buFont typeface="Wingdings" panose="05000000000000000000" pitchFamily="2" charset="2"/>
              <a:buChar char="§"/>
            </a:pPr>
            <a:r>
              <a:rPr lang="en-US" altLang="en-US" dirty="0"/>
              <a:t>Supervisor and the employee have a clear, shared understanding of the employee’s remote work location arrangement</a:t>
            </a:r>
          </a:p>
          <a:p>
            <a:pPr lvl="1">
              <a:buClr>
                <a:schemeClr val="accent1">
                  <a:lumMod val="75000"/>
                </a:schemeClr>
              </a:buClr>
              <a:buFont typeface="Wingdings" panose="05000000000000000000" pitchFamily="2" charset="2"/>
              <a:buChar char="§"/>
            </a:pPr>
            <a:r>
              <a:rPr lang="en-US" altLang="en-US" dirty="0"/>
              <a:t> Working arrangement mutually benefits both the college/unit and the employee</a:t>
            </a:r>
          </a:p>
          <a:p>
            <a:pPr lvl="1">
              <a:buClr>
                <a:schemeClr val="accent1">
                  <a:lumMod val="75000"/>
                </a:schemeClr>
              </a:buClr>
              <a:buFont typeface="Wingdings" panose="05000000000000000000" pitchFamily="2" charset="2"/>
              <a:buChar char="§"/>
            </a:pPr>
            <a:r>
              <a:rPr lang="en-US" altLang="en-US" dirty="0"/>
              <a:t>Director or Department Chair and VP/Dean Approval</a:t>
            </a:r>
          </a:p>
          <a:p>
            <a:pPr lvl="1"/>
            <a:endParaRPr lang="en-US" altLang="en-US" dirty="0"/>
          </a:p>
          <a:p>
            <a:pPr lvl="1"/>
            <a:endParaRPr lang="en-US" altLang="en-US" dirty="0"/>
          </a:p>
          <a:p>
            <a:pPr lvl="1"/>
            <a:endParaRPr lang="en-US" altLang="en-US" dirty="0"/>
          </a:p>
          <a:p>
            <a:pPr marL="0" indent="0">
              <a:buNone/>
            </a:pPr>
            <a:endParaRPr lang="en-US" altLang="en-US" sz="2400" dirty="0"/>
          </a:p>
          <a:p>
            <a:pPr marL="0" indent="0">
              <a:buNone/>
            </a:pPr>
            <a:endParaRPr lang="en-US" dirty="0"/>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spTree>
    <p:extLst>
      <p:ext uri="{BB962C8B-B14F-4D97-AF65-F5344CB8AC3E}">
        <p14:creationId xmlns:p14="http://schemas.microsoft.com/office/powerpoint/2010/main" val="1246770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solidFill>
                  <a:srgbClr val="FF6600"/>
                </a:solidFill>
                <a:latin typeface="Century Schoolbook" panose="02040604050505020304" pitchFamily="18" charset="0"/>
              </a:rPr>
              <a:t>Remote Work Location Agreements</a:t>
            </a:r>
          </a:p>
        </p:txBody>
      </p:sp>
      <p:sp>
        <p:nvSpPr>
          <p:cNvPr id="3" name="Content Placeholder 2"/>
          <p:cNvSpPr>
            <a:spLocks noGrp="1"/>
          </p:cNvSpPr>
          <p:nvPr>
            <p:ph idx="1"/>
          </p:nvPr>
        </p:nvSpPr>
        <p:spPr/>
        <p:txBody>
          <a:bodyPr/>
          <a:lstStyle/>
          <a:p>
            <a:pPr>
              <a:buClr>
                <a:schemeClr val="accent1">
                  <a:lumMod val="75000"/>
                </a:schemeClr>
              </a:buClr>
              <a:buFont typeface="Wingdings" panose="05000000000000000000" pitchFamily="2" charset="2"/>
              <a:buChar char="§"/>
            </a:pPr>
            <a:r>
              <a:rPr lang="en-US" altLang="en-US" dirty="0"/>
              <a:t>New Remote Work Location Agreement form has been implemented via OnBase</a:t>
            </a:r>
          </a:p>
          <a:p>
            <a:pPr>
              <a:buClr>
                <a:schemeClr val="accent1">
                  <a:lumMod val="75000"/>
                </a:schemeClr>
              </a:buClr>
              <a:buFont typeface="Wingdings" panose="05000000000000000000" pitchFamily="2" charset="2"/>
              <a:buChar char="§"/>
            </a:pPr>
            <a:r>
              <a:rPr lang="en-US" altLang="en-US" dirty="0"/>
              <a:t>You may locate the new electronic form on the HR website at: </a:t>
            </a:r>
            <a:r>
              <a:rPr lang="en-US" altLang="en-US" dirty="0">
                <a:hlinkClick r:id="rId3"/>
              </a:rPr>
              <a:t>https://hr.ufl.edu/manager-resources/alternate-work-location/</a:t>
            </a:r>
            <a:endParaRPr lang="en-US" altLang="en-US" dirty="0"/>
          </a:p>
          <a:p>
            <a:pPr lvl="1">
              <a:buClr>
                <a:schemeClr val="accent1">
                  <a:lumMod val="75000"/>
                </a:schemeClr>
              </a:buClr>
              <a:buFont typeface="Wingdings" panose="05000000000000000000" pitchFamily="2" charset="2"/>
              <a:buChar char="§"/>
            </a:pPr>
            <a:r>
              <a:rPr lang="en-US" altLang="en-US" dirty="0"/>
              <a:t>Electronic form may be completed then submitted by employee or supervisor/manager</a:t>
            </a:r>
          </a:p>
          <a:p>
            <a:pPr lvl="1">
              <a:buClr>
                <a:schemeClr val="accent1">
                  <a:lumMod val="75000"/>
                </a:schemeClr>
              </a:buClr>
              <a:buFont typeface="Wingdings" panose="05000000000000000000" pitchFamily="2" charset="2"/>
              <a:buChar char="§"/>
            </a:pPr>
            <a:r>
              <a:rPr lang="en-US" dirty="0"/>
              <a:t>Employees are still expected to follow college/administrative unit procedures, if appropriate</a:t>
            </a:r>
            <a:endParaRPr lang="en-US" altLang="en-US" dirty="0"/>
          </a:p>
          <a:p>
            <a:pPr marL="457200" lvl="1" indent="0">
              <a:buNone/>
            </a:pPr>
            <a:endParaRPr lang="en-US" altLang="en-US" dirty="0"/>
          </a:p>
          <a:p>
            <a:pPr lvl="1"/>
            <a:endParaRPr lang="en-US" altLang="en-US" dirty="0"/>
          </a:p>
          <a:p>
            <a:pPr lvl="1"/>
            <a:endParaRPr lang="en-US" altLang="en-US" dirty="0"/>
          </a:p>
          <a:p>
            <a:pPr marL="0" indent="0">
              <a:buNone/>
            </a:pPr>
            <a:endParaRPr lang="en-US" altLang="en-US" sz="2400" dirty="0"/>
          </a:p>
          <a:p>
            <a:pPr marL="0" indent="0">
              <a:buNone/>
            </a:pPr>
            <a:endParaRPr lang="en-US" dirty="0"/>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4"/>
          <a:stretch>
            <a:fillRect/>
          </a:stretch>
        </p:blipFill>
        <p:spPr>
          <a:xfrm>
            <a:off x="116200" y="121004"/>
            <a:ext cx="857143" cy="704762"/>
          </a:xfrm>
          <a:prstGeom prst="rect">
            <a:avLst/>
          </a:prstGeom>
        </p:spPr>
      </p:pic>
    </p:spTree>
    <p:extLst>
      <p:ext uri="{BB962C8B-B14F-4D97-AF65-F5344CB8AC3E}">
        <p14:creationId xmlns:p14="http://schemas.microsoft.com/office/powerpoint/2010/main" val="189216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solidFill>
                  <a:srgbClr val="FF6600"/>
                </a:solidFill>
                <a:latin typeface="Century Schoolbook" panose="02040604050505020304" pitchFamily="18" charset="0"/>
              </a:rPr>
              <a:t>Kudos </a:t>
            </a:r>
          </a:p>
        </p:txBody>
      </p:sp>
      <p:sp>
        <p:nvSpPr>
          <p:cNvPr id="3" name="Content Placeholder 2"/>
          <p:cNvSpPr>
            <a:spLocks noGrp="1"/>
          </p:cNvSpPr>
          <p:nvPr>
            <p:ph idx="1"/>
          </p:nvPr>
        </p:nvSpPr>
        <p:spPr/>
        <p:txBody>
          <a:bodyPr/>
          <a:lstStyle/>
          <a:p>
            <a:pPr>
              <a:buClr>
                <a:schemeClr val="accent1">
                  <a:lumMod val="75000"/>
                </a:schemeClr>
              </a:buClr>
              <a:buFont typeface="Wingdings" panose="05000000000000000000" pitchFamily="2" charset="2"/>
              <a:buChar char="§"/>
            </a:pPr>
            <a:r>
              <a:rPr lang="en-US" altLang="en-US" dirty="0"/>
              <a:t>OnBase Team</a:t>
            </a:r>
          </a:p>
          <a:p>
            <a:pPr>
              <a:buClr>
                <a:schemeClr val="accent1">
                  <a:lumMod val="75000"/>
                </a:schemeClr>
              </a:buClr>
              <a:buFont typeface="Wingdings" panose="05000000000000000000" pitchFamily="2" charset="2"/>
              <a:buChar char="§"/>
            </a:pPr>
            <a:r>
              <a:rPr lang="en-US" altLang="en-US" dirty="0"/>
              <a:t>UFIT</a:t>
            </a:r>
          </a:p>
          <a:p>
            <a:pPr>
              <a:buClr>
                <a:schemeClr val="accent1">
                  <a:lumMod val="75000"/>
                </a:schemeClr>
              </a:buClr>
              <a:buFont typeface="Wingdings" panose="05000000000000000000" pitchFamily="2" charset="2"/>
              <a:buChar char="§"/>
            </a:pPr>
            <a:r>
              <a:rPr lang="en-US" altLang="en-US" dirty="0"/>
              <a:t>Payroll Services </a:t>
            </a:r>
          </a:p>
          <a:p>
            <a:pPr>
              <a:buClr>
                <a:schemeClr val="accent1">
                  <a:lumMod val="75000"/>
                </a:schemeClr>
              </a:buClr>
              <a:buFont typeface="Wingdings" panose="05000000000000000000" pitchFamily="2" charset="2"/>
              <a:buChar char="§"/>
            </a:pPr>
            <a:r>
              <a:rPr lang="en-US" altLang="en-US" dirty="0"/>
              <a:t>College of Medicine </a:t>
            </a:r>
          </a:p>
          <a:p>
            <a:pPr>
              <a:buClr>
                <a:schemeClr val="accent1">
                  <a:lumMod val="75000"/>
                </a:schemeClr>
              </a:buClr>
              <a:buFont typeface="Wingdings" panose="05000000000000000000" pitchFamily="2" charset="2"/>
              <a:buChar char="§"/>
            </a:pPr>
            <a:r>
              <a:rPr lang="en-US" altLang="en-US" dirty="0"/>
              <a:t>IFAS</a:t>
            </a:r>
          </a:p>
          <a:p>
            <a:pPr>
              <a:buClr>
                <a:schemeClr val="accent1">
                  <a:lumMod val="75000"/>
                </a:schemeClr>
              </a:buClr>
              <a:buFont typeface="Wingdings" panose="05000000000000000000" pitchFamily="2" charset="2"/>
              <a:buChar char="§"/>
            </a:pPr>
            <a:r>
              <a:rPr lang="en-US" altLang="en-US" dirty="0"/>
              <a:t>University Libraries </a:t>
            </a:r>
          </a:p>
          <a:p>
            <a:pPr>
              <a:buClr>
                <a:schemeClr val="accent1">
                  <a:lumMod val="75000"/>
                </a:schemeClr>
              </a:buClr>
              <a:buFont typeface="Wingdings" panose="05000000000000000000" pitchFamily="2" charset="2"/>
              <a:buChar char="§"/>
            </a:pPr>
            <a:r>
              <a:rPr lang="en-US" altLang="en-US" dirty="0"/>
              <a:t>College of Business </a:t>
            </a:r>
          </a:p>
          <a:p>
            <a:endParaRPr lang="en-US" altLang="en-US" dirty="0"/>
          </a:p>
          <a:p>
            <a:endParaRPr lang="en-US" altLang="en-US" dirty="0"/>
          </a:p>
          <a:p>
            <a:pPr marL="457200" lvl="1" indent="0">
              <a:buNone/>
            </a:pPr>
            <a:endParaRPr lang="en-US" altLang="en-US" dirty="0"/>
          </a:p>
          <a:p>
            <a:pPr lvl="1"/>
            <a:endParaRPr lang="en-US" altLang="en-US" dirty="0"/>
          </a:p>
          <a:p>
            <a:pPr lvl="1"/>
            <a:endParaRPr lang="en-US" altLang="en-US" dirty="0"/>
          </a:p>
          <a:p>
            <a:pPr marL="0" indent="0">
              <a:buNone/>
            </a:pPr>
            <a:endParaRPr lang="en-US" altLang="en-US" sz="2400" dirty="0"/>
          </a:p>
          <a:p>
            <a:pPr marL="0" indent="0">
              <a:buNone/>
            </a:pPr>
            <a:endParaRPr lang="en-US" dirty="0"/>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pic>
        <p:nvPicPr>
          <p:cNvPr id="6" name="Picture 5">
            <a:extLst>
              <a:ext uri="{FF2B5EF4-FFF2-40B4-BE49-F238E27FC236}">
                <a16:creationId xmlns:a16="http://schemas.microsoft.com/office/drawing/2014/main" id="{06DBFF9D-5C66-410F-872F-71FFAD5BB402}"/>
              </a:ext>
            </a:extLst>
          </p:cNvPr>
          <p:cNvPicPr>
            <a:picLocks noChangeAspect="1"/>
          </p:cNvPicPr>
          <p:nvPr/>
        </p:nvPicPr>
        <p:blipFill>
          <a:blip r:embed="rId4"/>
          <a:stretch>
            <a:fillRect/>
          </a:stretch>
        </p:blipFill>
        <p:spPr>
          <a:xfrm>
            <a:off x="4129137" y="1803590"/>
            <a:ext cx="6667564" cy="2031363"/>
          </a:xfrm>
          <a:prstGeom prst="rect">
            <a:avLst/>
          </a:prstGeom>
        </p:spPr>
      </p:pic>
    </p:spTree>
    <p:extLst>
      <p:ext uri="{BB962C8B-B14F-4D97-AF65-F5344CB8AC3E}">
        <p14:creationId xmlns:p14="http://schemas.microsoft.com/office/powerpoint/2010/main" val="2643492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solidFill>
                  <a:srgbClr val="FF6600"/>
                </a:solidFill>
                <a:latin typeface="Century Schoolbook" panose="02040604050505020304" pitchFamily="18" charset="0"/>
              </a:rPr>
              <a:t>Questions</a:t>
            </a:r>
          </a:p>
        </p:txBody>
      </p:sp>
      <p:sp>
        <p:nvSpPr>
          <p:cNvPr id="3" name="Content Placeholder 2"/>
          <p:cNvSpPr>
            <a:spLocks noGrp="1"/>
          </p:cNvSpPr>
          <p:nvPr>
            <p:ph idx="1"/>
          </p:nvPr>
        </p:nvSpPr>
        <p:spPr>
          <a:xfrm>
            <a:off x="838200" y="1934809"/>
            <a:ext cx="10515600" cy="4351338"/>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Please contact Classification &amp; Compensation via email at </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RemoteWorkAgreement@hr.ufl.edu</a:t>
            </a:r>
            <a:endParaRPr lang="en-US" altLang="en-US" sz="2400" dirty="0"/>
          </a:p>
          <a:p>
            <a:endParaRPr lang="en-US" sz="2400" dirty="0"/>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4"/>
          <a:stretch>
            <a:fillRect/>
          </a:stretch>
        </p:blipFill>
        <p:spPr>
          <a:xfrm>
            <a:off x="116200" y="121004"/>
            <a:ext cx="857143" cy="704762"/>
          </a:xfrm>
          <a:prstGeom prst="rect">
            <a:avLst/>
          </a:prstGeom>
        </p:spPr>
      </p:pic>
    </p:spTree>
    <p:extLst>
      <p:ext uri="{BB962C8B-B14F-4D97-AF65-F5344CB8AC3E}">
        <p14:creationId xmlns:p14="http://schemas.microsoft.com/office/powerpoint/2010/main" val="3166449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9565" y="1583473"/>
            <a:ext cx="7724793" cy="65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2376399"/>
            <a:ext cx="10515600" cy="2733675"/>
          </a:xfrm>
        </p:spPr>
        <p:txBody>
          <a:bodyPr/>
          <a:lstStyle/>
          <a:p>
            <a:r>
              <a:rPr lang="en-US" dirty="0"/>
              <a:t>University Benefits</a:t>
            </a:r>
          </a:p>
        </p:txBody>
      </p:sp>
      <p:sp>
        <p:nvSpPr>
          <p:cNvPr id="3" name="Text Placeholder 2"/>
          <p:cNvSpPr>
            <a:spLocks noGrp="1"/>
          </p:cNvSpPr>
          <p:nvPr>
            <p:ph type="body" idx="1"/>
          </p:nvPr>
        </p:nvSpPr>
        <p:spPr>
          <a:xfrm>
            <a:off x="838200" y="3429000"/>
            <a:ext cx="10515600" cy="3172640"/>
          </a:xfrm>
        </p:spPr>
        <p:txBody>
          <a:bodyPr>
            <a:normAutofit/>
          </a:bodyPr>
          <a:lstStyle/>
          <a:p>
            <a:r>
              <a:rPr lang="en-US" altLang="en-US" sz="3200" dirty="0">
                <a:solidFill>
                  <a:schemeClr val="accent5">
                    <a:lumMod val="75000"/>
                  </a:schemeClr>
                </a:solidFill>
              </a:rPr>
              <a:t>Leave Updates</a:t>
            </a:r>
          </a:p>
          <a:p>
            <a:endParaRPr lang="en-US" altLang="en-US" sz="3200" dirty="0">
              <a:solidFill>
                <a:schemeClr val="accent5">
                  <a:lumMod val="75000"/>
                </a:schemeClr>
              </a:solidFill>
            </a:endParaRPr>
          </a:p>
          <a:p>
            <a:endParaRPr lang="en-US" altLang="en-US" sz="3200" dirty="0">
              <a:solidFill>
                <a:schemeClr val="accent5">
                  <a:lumMod val="75000"/>
                </a:schemeClr>
              </a:solidFill>
            </a:endParaRPr>
          </a:p>
        </p:txBody>
      </p:sp>
    </p:spTree>
    <p:extLst>
      <p:ext uri="{BB962C8B-B14F-4D97-AF65-F5344CB8AC3E}">
        <p14:creationId xmlns:p14="http://schemas.microsoft.com/office/powerpoint/2010/main" val="2664069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231" y="387159"/>
            <a:ext cx="10306550" cy="1325563"/>
          </a:xfrm>
        </p:spPr>
        <p:txBody>
          <a:bodyPr anchor="b">
            <a:noAutofit/>
          </a:bodyPr>
          <a:lstStyle/>
          <a:p>
            <a:r>
              <a:rPr lang="en-US" dirty="0">
                <a:solidFill>
                  <a:srgbClr val="FF6600"/>
                </a:solidFill>
                <a:latin typeface="Century Schoolbook" panose="02040604050505020304" pitchFamily="18" charset="0"/>
              </a:rPr>
              <a:t>Year-End Vacation Leave Conversion</a:t>
            </a: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UFHR </a:t>
            </a:r>
            <a:r>
              <a:rPr kumimoji="0" lang="en-US" sz="18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preeminence through people</a:t>
            </a:r>
            <a:endParaRPr kumimoji="0" lang="en-US" sz="2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sp>
        <p:nvSpPr>
          <p:cNvPr id="4" name="Content Placeholder 3"/>
          <p:cNvSpPr>
            <a:spLocks noGrp="1"/>
          </p:cNvSpPr>
          <p:nvPr>
            <p:ph idx="1"/>
          </p:nvPr>
        </p:nvSpPr>
        <p:spPr>
          <a:xfrm>
            <a:off x="544771" y="1965537"/>
            <a:ext cx="10854480" cy="3375767"/>
          </a:xfrm>
        </p:spPr>
        <p:txBody>
          <a:bodyPr>
            <a:normAutofit/>
          </a:bodyPr>
          <a:lstStyle/>
          <a:p>
            <a:pPr marL="285750" indent="-285750">
              <a:lnSpc>
                <a:spcPct val="107000"/>
              </a:lnSpc>
              <a:spcBef>
                <a:spcPts val="0"/>
              </a:spcBef>
              <a:spcAft>
                <a:spcPts val="800"/>
              </a:spcAft>
              <a:buClr>
                <a:schemeClr val="accent1">
                  <a:lumMod val="75000"/>
                </a:schemeClr>
              </a:buClr>
              <a:buFont typeface="Wingdings" panose="05000000000000000000" pitchFamily="2" charset="2"/>
              <a:buChar char="§"/>
              <a:defRPr/>
            </a:pPr>
            <a:r>
              <a:rPr lang="en-US" dirty="0">
                <a:ea typeface="Calibri" panose="020F0502020204030204" pitchFamily="34" charset="0"/>
                <a:cs typeface="Times New Roman" panose="02020603050405020304" pitchFamily="18" charset="0"/>
              </a:rPr>
              <a:t>The annual conversion for accrued vacation leave over the maximum will occur after the pay period ending </a:t>
            </a:r>
            <a:r>
              <a:rPr lang="en-US" u="sng" dirty="0">
                <a:ea typeface="Calibri" panose="020F0502020204030204" pitchFamily="34" charset="0"/>
                <a:cs typeface="Times New Roman" panose="02020603050405020304" pitchFamily="18" charset="0"/>
              </a:rPr>
              <a:t>January 7, 2021</a:t>
            </a:r>
            <a:r>
              <a:rPr lang="en-US" dirty="0">
                <a:ea typeface="Calibri" panose="020F0502020204030204" pitchFamily="34" charset="0"/>
                <a:cs typeface="Times New Roman" panose="02020603050405020304" pitchFamily="18" charset="0"/>
              </a:rPr>
              <a:t> </a:t>
            </a:r>
          </a:p>
          <a:p>
            <a:pPr marL="285750" indent="-285750">
              <a:lnSpc>
                <a:spcPct val="107000"/>
              </a:lnSpc>
              <a:spcBef>
                <a:spcPts val="0"/>
              </a:spcBef>
              <a:spcAft>
                <a:spcPts val="800"/>
              </a:spcAft>
              <a:buClr>
                <a:schemeClr val="accent1">
                  <a:lumMod val="75000"/>
                </a:schemeClr>
              </a:buClr>
              <a:buFont typeface="Wingdings" panose="05000000000000000000" pitchFamily="2" charset="2"/>
              <a:buChar char="§"/>
              <a:defRPr/>
            </a:pPr>
            <a:r>
              <a:rPr lang="en-US" dirty="0">
                <a:ea typeface="Calibri" panose="020F0502020204030204" pitchFamily="34" charset="0"/>
                <a:cs typeface="Times New Roman" panose="02020603050405020304" pitchFamily="18" charset="0"/>
              </a:rPr>
              <a:t>Accruals over the max amounts convert to sick leave</a:t>
            </a:r>
          </a:p>
          <a:p>
            <a:pPr marL="285750" indent="-285750">
              <a:lnSpc>
                <a:spcPct val="107000"/>
              </a:lnSpc>
              <a:spcBef>
                <a:spcPts val="0"/>
              </a:spcBef>
              <a:spcAft>
                <a:spcPts val="1200"/>
              </a:spcAft>
              <a:buClr>
                <a:schemeClr val="accent1">
                  <a:lumMod val="75000"/>
                </a:schemeClr>
              </a:buClr>
              <a:buFont typeface="Wingdings" panose="05000000000000000000" pitchFamily="2" charset="2"/>
              <a:buChar char="§"/>
              <a:defRPr/>
            </a:pPr>
            <a:r>
              <a:rPr lang="en-US" dirty="0">
                <a:ea typeface="Calibri" panose="020F0502020204030204" pitchFamily="34" charset="0"/>
                <a:cs typeface="Times New Roman" panose="02020603050405020304" pitchFamily="18" charset="0"/>
              </a:rPr>
              <a:t>Annual maximum hours are as follows: </a:t>
            </a:r>
          </a:p>
        </p:txBody>
      </p:sp>
      <p:graphicFrame>
        <p:nvGraphicFramePr>
          <p:cNvPr id="3" name="Table 2"/>
          <p:cNvGraphicFramePr>
            <a:graphicFrameLocks noGrp="1"/>
          </p:cNvGraphicFramePr>
          <p:nvPr/>
        </p:nvGraphicFramePr>
        <p:xfrm>
          <a:off x="2281923" y="4230303"/>
          <a:ext cx="8954816" cy="1554480"/>
        </p:xfrm>
        <a:graphic>
          <a:graphicData uri="http://schemas.openxmlformats.org/drawingml/2006/table">
            <a:tbl>
              <a:tblPr firstRow="1" bandRow="1">
                <a:tableStyleId>{5940675A-B579-460E-94D1-54222C63F5DA}</a:tableStyleId>
              </a:tblPr>
              <a:tblGrid>
                <a:gridCol w="4938274">
                  <a:extLst>
                    <a:ext uri="{9D8B030D-6E8A-4147-A177-3AD203B41FA5}">
                      <a16:colId xmlns:a16="http://schemas.microsoft.com/office/drawing/2014/main" val="689583587"/>
                    </a:ext>
                  </a:extLst>
                </a:gridCol>
                <a:gridCol w="4016542">
                  <a:extLst>
                    <a:ext uri="{9D8B030D-6E8A-4147-A177-3AD203B41FA5}">
                      <a16:colId xmlns:a16="http://schemas.microsoft.com/office/drawing/2014/main" val="2873662661"/>
                    </a:ext>
                  </a:extLst>
                </a:gridCol>
              </a:tblGrid>
              <a:tr h="510572">
                <a:tc>
                  <a:txBody>
                    <a:bodyPr/>
                    <a:lstStyle/>
                    <a:p>
                      <a:r>
                        <a:rPr lang="en-US" sz="2800" b="1" dirty="0">
                          <a:solidFill>
                            <a:schemeClr val="tx1"/>
                          </a:solidFill>
                          <a:ea typeface="Calibri" panose="020F0502020204030204" pitchFamily="34" charset="0"/>
                          <a:cs typeface="Times New Roman" panose="02020603050405020304" pitchFamily="18" charset="0"/>
                        </a:rPr>
                        <a:t>TEAMS and out-of-unit faculty</a:t>
                      </a:r>
                      <a:endParaRPr lang="en-US" sz="2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t>352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8768656"/>
                  </a:ext>
                </a:extLst>
              </a:tr>
              <a:tr h="368486">
                <a:tc>
                  <a:txBody>
                    <a:bodyPr/>
                    <a:lstStyle/>
                    <a:p>
                      <a:r>
                        <a:rPr lang="en-US" sz="2800" b="1" dirty="0"/>
                        <a:t>In-unit</a:t>
                      </a:r>
                      <a:r>
                        <a:rPr lang="en-US" sz="2800" b="1" baseline="0" dirty="0"/>
                        <a:t> faculty</a:t>
                      </a:r>
                      <a:endParaRPr lang="en-US" sz="2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t>480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1167500"/>
                  </a:ext>
                </a:extLst>
              </a:tr>
              <a:tr h="368486">
                <a:tc>
                  <a:txBody>
                    <a:bodyPr/>
                    <a:lstStyle/>
                    <a:p>
                      <a:r>
                        <a:rPr lang="en-US" sz="2800" b="1" dirty="0"/>
                        <a:t>USPS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t>240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7741790"/>
                  </a:ext>
                </a:extLst>
              </a:tr>
            </a:tbl>
          </a:graphicData>
        </a:graphic>
      </p:graphicFrame>
    </p:spTree>
    <p:extLst>
      <p:ext uri="{BB962C8B-B14F-4D97-AF65-F5344CB8AC3E}">
        <p14:creationId xmlns:p14="http://schemas.microsoft.com/office/powerpoint/2010/main" val="164149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9397" y="1366221"/>
            <a:ext cx="7724793" cy="65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Academic &amp; Professional Assembly (APA)</a:t>
            </a:r>
          </a:p>
        </p:txBody>
      </p:sp>
      <p:sp>
        <p:nvSpPr>
          <p:cNvPr id="3" name="Text Placeholder 2"/>
          <p:cNvSpPr>
            <a:spLocks noGrp="1"/>
          </p:cNvSpPr>
          <p:nvPr>
            <p:ph type="body" idx="1"/>
          </p:nvPr>
        </p:nvSpPr>
        <p:spPr>
          <a:xfrm>
            <a:off x="831850" y="3746090"/>
            <a:ext cx="10515600" cy="2343560"/>
          </a:xfrm>
        </p:spPr>
        <p:txBody>
          <a:bodyPr>
            <a:normAutofit/>
          </a:bodyPr>
          <a:lstStyle/>
          <a:p>
            <a:r>
              <a:rPr lang="en-US" altLang="en-US" sz="3200" dirty="0">
                <a:solidFill>
                  <a:schemeClr val="accent5">
                    <a:lumMod val="75000"/>
                  </a:schemeClr>
                </a:solidFill>
              </a:rPr>
              <a:t>2021 Updates</a:t>
            </a:r>
          </a:p>
          <a:p>
            <a:endParaRPr lang="en-US" altLang="en-US" sz="3200" dirty="0">
              <a:solidFill>
                <a:schemeClr val="accent5">
                  <a:lumMod val="75000"/>
                </a:schemeClr>
              </a:solidFill>
            </a:endParaRPr>
          </a:p>
          <a:p>
            <a:endParaRPr lang="en-US" altLang="en-US" sz="3200" dirty="0">
              <a:solidFill>
                <a:schemeClr val="accent5">
                  <a:lumMod val="75000"/>
                </a:schemeClr>
              </a:solidFill>
            </a:endParaRPr>
          </a:p>
        </p:txBody>
      </p:sp>
    </p:spTree>
    <p:extLst>
      <p:ext uri="{BB962C8B-B14F-4D97-AF65-F5344CB8AC3E}">
        <p14:creationId xmlns:p14="http://schemas.microsoft.com/office/powerpoint/2010/main" val="1182506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231" y="387159"/>
            <a:ext cx="9571430" cy="1325563"/>
          </a:xfrm>
        </p:spPr>
        <p:txBody>
          <a:bodyPr anchor="b">
            <a:noAutofit/>
          </a:bodyPr>
          <a:lstStyle/>
          <a:p>
            <a:r>
              <a:rPr lang="en-US" dirty="0">
                <a:solidFill>
                  <a:srgbClr val="FF6600"/>
                </a:solidFill>
                <a:latin typeface="Century Schoolbook" panose="02040604050505020304" pitchFamily="18" charset="0"/>
              </a:rPr>
              <a:t>Reviewing Leave Balances</a:t>
            </a: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UFHR </a:t>
            </a:r>
            <a:r>
              <a:rPr kumimoji="0" lang="en-US" sz="18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preeminence through people</a:t>
            </a:r>
            <a:endParaRPr kumimoji="0" lang="en-US" sz="2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sp>
        <p:nvSpPr>
          <p:cNvPr id="4" name="Content Placeholder 3"/>
          <p:cNvSpPr>
            <a:spLocks noGrp="1"/>
          </p:cNvSpPr>
          <p:nvPr>
            <p:ph idx="1"/>
          </p:nvPr>
        </p:nvSpPr>
        <p:spPr>
          <a:xfrm>
            <a:off x="531401" y="1901300"/>
            <a:ext cx="11306637" cy="4326935"/>
          </a:xfrm>
        </p:spPr>
        <p:txBody>
          <a:bodyPr>
            <a:normAutofit fontScale="47500" lnSpcReduction="20000"/>
          </a:bodyPr>
          <a:lstStyle/>
          <a:p>
            <a:pPr marL="0" lvl="0" indent="0" eaLnBrk="0" fontAlgn="base" hangingPunct="0">
              <a:lnSpc>
                <a:spcPct val="107000"/>
              </a:lnSpc>
              <a:spcBef>
                <a:spcPts val="600"/>
              </a:spcBef>
              <a:spcAft>
                <a:spcPts val="800"/>
              </a:spcAft>
              <a:buNone/>
              <a:defRPr/>
            </a:pPr>
            <a:r>
              <a:rPr lang="en-US" sz="5100" b="1" u="sng" dirty="0">
                <a:solidFill>
                  <a:srgbClr val="000000"/>
                </a:solidFill>
                <a:ea typeface="Calibri" panose="020F0502020204030204" pitchFamily="34" charset="0"/>
                <a:cs typeface="Times New Roman" panose="02020603050405020304" pitchFamily="18" charset="0"/>
              </a:rPr>
              <a:t>Employees</a:t>
            </a:r>
            <a:r>
              <a:rPr lang="en-US" sz="5100" b="1" dirty="0">
                <a:solidFill>
                  <a:srgbClr val="000000"/>
                </a:solidFill>
                <a:ea typeface="Calibri" panose="020F0502020204030204" pitchFamily="34" charset="0"/>
                <a:cs typeface="Times New Roman" panose="02020603050405020304" pitchFamily="18" charset="0"/>
              </a:rPr>
              <a:t> may review their leave balances in PeopleSoft:  </a:t>
            </a:r>
          </a:p>
          <a:p>
            <a:pPr marL="274320" lvl="0" indent="0" eaLnBrk="0" fontAlgn="base" hangingPunct="0">
              <a:lnSpc>
                <a:spcPct val="107000"/>
              </a:lnSpc>
              <a:spcBef>
                <a:spcPts val="0"/>
              </a:spcBef>
              <a:spcAft>
                <a:spcPts val="800"/>
              </a:spcAft>
              <a:buNone/>
              <a:defRPr/>
            </a:pPr>
            <a:r>
              <a:rPr lang="en-US" sz="5100" i="1" dirty="0">
                <a:solidFill>
                  <a:srgbClr val="000000"/>
                </a:solidFill>
              </a:rPr>
              <a:t>Main Menu &gt; </a:t>
            </a:r>
            <a:r>
              <a:rPr lang="en-US" sz="5100" i="1" dirty="0">
                <a:solidFill>
                  <a:srgbClr val="000000"/>
                </a:solidFill>
                <a:ea typeface="Calibri" panose="020F0502020204030204" pitchFamily="34" charset="0"/>
                <a:cs typeface="Times New Roman" panose="02020603050405020304" pitchFamily="18" charset="0"/>
              </a:rPr>
              <a:t>My Self Service &gt; Payroll and Compensation &gt; UF Leave History </a:t>
            </a:r>
          </a:p>
          <a:p>
            <a:pPr marL="0" lvl="0" indent="0" eaLnBrk="0" fontAlgn="base" hangingPunct="0">
              <a:lnSpc>
                <a:spcPct val="107000"/>
              </a:lnSpc>
              <a:spcBef>
                <a:spcPts val="0"/>
              </a:spcBef>
              <a:spcAft>
                <a:spcPts val="800"/>
              </a:spcAft>
              <a:buNone/>
              <a:defRPr/>
            </a:pPr>
            <a:endParaRPr lang="en-US" sz="5100" b="1" dirty="0">
              <a:solidFill>
                <a:srgbClr val="000000"/>
              </a:solidFill>
            </a:endParaRPr>
          </a:p>
          <a:p>
            <a:pPr marL="0" lvl="0" indent="0" eaLnBrk="0" fontAlgn="base" hangingPunct="0">
              <a:lnSpc>
                <a:spcPct val="107000"/>
              </a:lnSpc>
              <a:spcBef>
                <a:spcPts val="0"/>
              </a:spcBef>
              <a:spcAft>
                <a:spcPts val="800"/>
              </a:spcAft>
              <a:buNone/>
              <a:defRPr/>
            </a:pPr>
            <a:r>
              <a:rPr lang="en-US" sz="5100" b="1" u="sng" dirty="0">
                <a:solidFill>
                  <a:srgbClr val="000000"/>
                </a:solidFill>
              </a:rPr>
              <a:t>Payroll Processors</a:t>
            </a:r>
            <a:r>
              <a:rPr lang="en-US" sz="5100" b="1" dirty="0">
                <a:solidFill>
                  <a:srgbClr val="000000"/>
                </a:solidFill>
              </a:rPr>
              <a:t> may review employee leave balances in PeopleSoft:</a:t>
            </a:r>
            <a:endParaRPr lang="en-US" sz="5100" u="sng" dirty="0">
              <a:solidFill>
                <a:srgbClr val="000000"/>
              </a:solidFill>
            </a:endParaRPr>
          </a:p>
          <a:p>
            <a:pPr marL="274320" lvl="1" indent="0" eaLnBrk="0" fontAlgn="base" hangingPunct="0">
              <a:lnSpc>
                <a:spcPct val="107000"/>
              </a:lnSpc>
              <a:spcBef>
                <a:spcPts val="0"/>
              </a:spcBef>
              <a:spcAft>
                <a:spcPts val="800"/>
              </a:spcAft>
              <a:buNone/>
              <a:defRPr/>
            </a:pPr>
            <a:r>
              <a:rPr lang="en-US" sz="5100" i="1" dirty="0">
                <a:solidFill>
                  <a:srgbClr val="000000"/>
                </a:solidFill>
              </a:rPr>
              <a:t>Main Menu &gt; Human Resources &gt; Benefits &gt; Manage Leave Accruals &gt; Review Accrual Balances</a:t>
            </a:r>
          </a:p>
          <a:p>
            <a:pPr marL="274320" lvl="1" indent="0" eaLnBrk="0" fontAlgn="base" hangingPunct="0">
              <a:lnSpc>
                <a:spcPct val="107000"/>
              </a:lnSpc>
              <a:spcBef>
                <a:spcPts val="0"/>
              </a:spcBef>
              <a:spcAft>
                <a:spcPts val="800"/>
              </a:spcAft>
              <a:buNone/>
              <a:defRPr/>
            </a:pPr>
            <a:endParaRPr lang="en-US" sz="5100" i="1" dirty="0">
              <a:solidFill>
                <a:srgbClr val="000000"/>
              </a:solidFill>
            </a:endParaRPr>
          </a:p>
          <a:p>
            <a:pPr marL="274320" lvl="1" indent="0" eaLnBrk="0" fontAlgn="base" hangingPunct="0">
              <a:lnSpc>
                <a:spcPct val="107000"/>
              </a:lnSpc>
              <a:spcBef>
                <a:spcPts val="0"/>
              </a:spcBef>
              <a:spcAft>
                <a:spcPts val="800"/>
              </a:spcAft>
              <a:buNone/>
              <a:defRPr/>
            </a:pPr>
            <a:r>
              <a:rPr lang="en-US" sz="5100" i="1" dirty="0">
                <a:solidFill>
                  <a:srgbClr val="000000"/>
                </a:solidFill>
              </a:rPr>
              <a:t>Enterprise Reporting &gt; Access Reporting ‎&gt; Human Resources Information ‎&gt; Benefit Information ‎&gt; Leave &gt; Leave Accruals, Usage, and Balances By Pay Period, Department</a:t>
            </a:r>
            <a:endParaRPr lang="en-US" sz="5100" dirty="0">
              <a:solidFill>
                <a:srgbClr val="000000"/>
              </a:solidFill>
              <a:ea typeface="Calibri" panose="020F0502020204030204" pitchFamily="34" charset="0"/>
              <a:cs typeface="Times New Roman" panose="02020603050405020304" pitchFamily="18" charset="0"/>
            </a:endParaRPr>
          </a:p>
          <a:p>
            <a:pPr marL="0" lvl="1" indent="0" eaLnBrk="0" fontAlgn="base" hangingPunct="0">
              <a:lnSpc>
                <a:spcPct val="107000"/>
              </a:lnSpc>
              <a:spcBef>
                <a:spcPts val="0"/>
              </a:spcBef>
              <a:spcAft>
                <a:spcPts val="800"/>
              </a:spcAft>
              <a:buNone/>
              <a:defRPr/>
            </a:pPr>
            <a:endParaRPr lang="en-US" sz="2200" i="1" dirty="0">
              <a:solidFill>
                <a:srgbClr val="000000"/>
              </a:solidFill>
              <a:latin typeface="Arial"/>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defRPr/>
            </a:pPr>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2995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Autofit/>
          </a:bodyPr>
          <a:lstStyle/>
          <a:p>
            <a:r>
              <a:rPr lang="en-US" dirty="0">
                <a:solidFill>
                  <a:srgbClr val="FF6600"/>
                </a:solidFill>
                <a:latin typeface="Century Schoolbook" panose="02040604050505020304" pitchFamily="18" charset="0"/>
              </a:rPr>
              <a:t>Paid Family Leave </a:t>
            </a:r>
          </a:p>
        </p:txBody>
      </p:sp>
      <p:sp>
        <p:nvSpPr>
          <p:cNvPr id="4" name="Content Placeholder 3">
            <a:extLst>
              <a:ext uri="{FF2B5EF4-FFF2-40B4-BE49-F238E27FC236}">
                <a16:creationId xmlns:a16="http://schemas.microsoft.com/office/drawing/2014/main" id="{9695E9C2-A2AB-4214-8AF7-BA1B04B97376}"/>
              </a:ext>
            </a:extLst>
          </p:cNvPr>
          <p:cNvSpPr>
            <a:spLocks noGrp="1"/>
          </p:cNvSpPr>
          <p:nvPr>
            <p:ph idx="1"/>
          </p:nvPr>
        </p:nvSpPr>
        <p:spPr>
          <a:xfrm>
            <a:off x="738131" y="1825624"/>
            <a:ext cx="10615669" cy="4667251"/>
          </a:xfrm>
        </p:spPr>
        <p:txBody>
          <a:bodyPr/>
          <a:lstStyle/>
          <a:p>
            <a:pPr>
              <a:buClr>
                <a:schemeClr val="accent1">
                  <a:lumMod val="75000"/>
                </a:schemeClr>
              </a:buClr>
              <a:buFont typeface="Wingdings" panose="05000000000000000000" pitchFamily="2" charset="2"/>
              <a:buChar char="§"/>
            </a:pPr>
            <a:r>
              <a:rPr lang="en-US" dirty="0"/>
              <a:t>Starting January 1</a:t>
            </a:r>
            <a:r>
              <a:rPr lang="en-US" baseline="30000" dirty="0"/>
              <a:t>st</a:t>
            </a:r>
            <a:endParaRPr lang="en-US" dirty="0"/>
          </a:p>
          <a:p>
            <a:pPr>
              <a:buClr>
                <a:schemeClr val="accent1">
                  <a:lumMod val="75000"/>
                </a:schemeClr>
              </a:buClr>
              <a:buFont typeface="Wingdings" panose="05000000000000000000" pitchFamily="2" charset="2"/>
              <a:buChar char="§"/>
            </a:pPr>
            <a:r>
              <a:rPr lang="en-US" dirty="0"/>
              <a:t>Eligible Staff and Faculty awarded up to eight (8) weeks of Paid Family Leave in a rolling 24-month period</a:t>
            </a:r>
          </a:p>
          <a:p>
            <a:pPr>
              <a:buClr>
                <a:schemeClr val="accent1">
                  <a:lumMod val="75000"/>
                </a:schemeClr>
              </a:buClr>
              <a:buFont typeface="Wingdings" panose="05000000000000000000" pitchFamily="2" charset="2"/>
              <a:buChar char="§"/>
            </a:pPr>
            <a:r>
              <a:rPr lang="en-US" dirty="0"/>
              <a:t>Request Leave via our new UF Leave Request Form </a:t>
            </a:r>
          </a:p>
          <a:p>
            <a:pPr>
              <a:buClr>
                <a:schemeClr val="accent1">
                  <a:lumMod val="75000"/>
                </a:schemeClr>
              </a:buClr>
              <a:buFont typeface="Wingdings" panose="05000000000000000000" pitchFamily="2" charset="2"/>
              <a:buChar char="§"/>
            </a:pPr>
            <a:r>
              <a:rPr lang="en-US" dirty="0"/>
              <a:t>UFHR-Central Leave will be responsible for awarding benefits</a:t>
            </a:r>
          </a:p>
          <a:p>
            <a:pPr marR="0" lvl="0" algn="l" defTabSz="914400" rtl="0" eaLnBrk="1" fontAlgn="auto" latinLnBrk="0" hangingPunct="1">
              <a:lnSpc>
                <a:spcPct val="90000"/>
              </a:lnSpc>
              <a:spcBef>
                <a:spcPts val="1000"/>
              </a:spcBef>
              <a:spcAft>
                <a:spcPts val="0"/>
              </a:spcAft>
              <a:buClr>
                <a:schemeClr val="accent1">
                  <a:lumMod val="75000"/>
                </a:schemeClr>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Those Staff and Faculty covered under a Collective Bargaining Agreements who are not eligible still have the option to borrow Parental Leave as outlined in the terms of the agreements</a:t>
            </a:r>
          </a:p>
          <a:p>
            <a:endParaRPr lang="en-US" dirty="0"/>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UFHR </a:t>
            </a:r>
            <a:r>
              <a:rPr kumimoji="0" lang="en-US" sz="18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preeminence through people</a:t>
            </a:r>
            <a:endParaRPr kumimoji="0" lang="en-US" sz="2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spTree>
    <p:extLst>
      <p:ext uri="{BB962C8B-B14F-4D97-AF65-F5344CB8AC3E}">
        <p14:creationId xmlns:p14="http://schemas.microsoft.com/office/powerpoint/2010/main" val="216293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Autofit/>
          </a:bodyPr>
          <a:lstStyle/>
          <a:p>
            <a:r>
              <a:rPr lang="en-US" dirty="0">
                <a:solidFill>
                  <a:srgbClr val="FF6600"/>
                </a:solidFill>
                <a:latin typeface="Century Schoolbook" panose="02040604050505020304" pitchFamily="18" charset="0"/>
              </a:rPr>
              <a:t>Leave Requests</a:t>
            </a:r>
          </a:p>
        </p:txBody>
      </p:sp>
      <p:sp>
        <p:nvSpPr>
          <p:cNvPr id="4" name="Content Placeholder 3">
            <a:extLst>
              <a:ext uri="{FF2B5EF4-FFF2-40B4-BE49-F238E27FC236}">
                <a16:creationId xmlns:a16="http://schemas.microsoft.com/office/drawing/2014/main" id="{9695E9C2-A2AB-4214-8AF7-BA1B04B97376}"/>
              </a:ext>
            </a:extLst>
          </p:cNvPr>
          <p:cNvSpPr>
            <a:spLocks noGrp="1"/>
          </p:cNvSpPr>
          <p:nvPr>
            <p:ph idx="1"/>
          </p:nvPr>
        </p:nvSpPr>
        <p:spPr/>
        <p:txBody>
          <a:bodyPr/>
          <a:lstStyle/>
          <a:p>
            <a:pPr>
              <a:spcBef>
                <a:spcPts val="600"/>
              </a:spcBef>
              <a:buClr>
                <a:schemeClr val="accent1">
                  <a:lumMod val="75000"/>
                </a:schemeClr>
              </a:buClr>
              <a:buFont typeface="Wingdings" panose="05000000000000000000" pitchFamily="2" charset="2"/>
              <a:buChar char="§"/>
            </a:pPr>
            <a:r>
              <a:rPr lang="en-US" dirty="0"/>
              <a:t>Look for changes coming to the UFHR-Central Leave website</a:t>
            </a:r>
          </a:p>
          <a:p>
            <a:pPr>
              <a:spcBef>
                <a:spcPts val="600"/>
              </a:spcBef>
              <a:buClr>
                <a:schemeClr val="accent1">
                  <a:lumMod val="75000"/>
                </a:schemeClr>
              </a:buClr>
              <a:buFont typeface="Wingdings" panose="05000000000000000000" pitchFamily="2" charset="2"/>
              <a:buChar char="§"/>
            </a:pPr>
            <a:r>
              <a:rPr lang="en-US" dirty="0"/>
              <a:t>Updated UF Leave Request form available online</a:t>
            </a:r>
          </a:p>
          <a:p>
            <a:pPr marR="0">
              <a:spcBef>
                <a:spcPts val="600"/>
              </a:spcBef>
              <a:spcAft>
                <a:spcPts val="0"/>
              </a:spcAft>
              <a:buClr>
                <a:schemeClr val="accent1">
                  <a:lumMod val="75000"/>
                </a:schemeClr>
              </a:buClr>
              <a:buFont typeface="Wingdings" panose="05000000000000000000" pitchFamily="2" charset="2"/>
              <a:buChar char="§"/>
            </a:pPr>
            <a:r>
              <a:rPr lang="en-US" dirty="0"/>
              <a:t>All requests </a:t>
            </a:r>
            <a:r>
              <a:rPr lang="en-US" sz="2800" dirty="0">
                <a:effectLst/>
                <a:latin typeface="Calibri" panose="020F0502020204030204" pitchFamily="34" charset="0"/>
                <a:ea typeface="Calibri" panose="020F0502020204030204" pitchFamily="34" charset="0"/>
              </a:rPr>
              <a:t>requiring an Extended Leave of Absence other than conventional time off will be tracked by UFHR-Central Leave</a:t>
            </a:r>
          </a:p>
          <a:p>
            <a:pPr marR="0">
              <a:spcBef>
                <a:spcPts val="600"/>
              </a:spcBef>
              <a:spcAft>
                <a:spcPts val="0"/>
              </a:spcAft>
              <a:buClr>
                <a:schemeClr val="accent1">
                  <a:lumMod val="75000"/>
                </a:schemeClr>
              </a:buClr>
              <a:buFont typeface="Wingdings" panose="05000000000000000000" pitchFamily="2" charset="2"/>
              <a:buChar char="§"/>
            </a:pPr>
            <a:r>
              <a:rPr lang="en-US" dirty="0">
                <a:latin typeface="Calibri" panose="020F0502020204030204" pitchFamily="34" charset="0"/>
              </a:rPr>
              <a:t>New Medical Authorizations and Extended Leave of Absence Forms</a:t>
            </a:r>
          </a:p>
          <a:p>
            <a:pPr marR="0">
              <a:spcBef>
                <a:spcPts val="600"/>
              </a:spcBef>
              <a:spcAft>
                <a:spcPts val="0"/>
              </a:spcAft>
              <a:buClr>
                <a:schemeClr val="accent1">
                  <a:lumMod val="75000"/>
                </a:schemeClr>
              </a:buClr>
              <a:buFont typeface="Wingdings" panose="05000000000000000000" pitchFamily="2" charset="2"/>
              <a:buChar char="§"/>
            </a:pPr>
            <a:r>
              <a:rPr lang="en-US" dirty="0">
                <a:latin typeface="Calibri" panose="020F0502020204030204" pitchFamily="34" charset="0"/>
              </a:rPr>
              <a:t>UFHR-Central Leave is responsible for drafting and sending out forms to employees, departments and HRLs</a:t>
            </a:r>
          </a:p>
          <a:p>
            <a:pPr marL="0" marR="0">
              <a:spcBef>
                <a:spcPts val="0"/>
              </a:spcBef>
              <a:spcAft>
                <a:spcPts val="0"/>
              </a:spcAft>
            </a:pPr>
            <a:endParaRPr lang="en-US" dirty="0">
              <a:latin typeface="Calibri" panose="020F0502020204030204" pitchFamily="34" charset="0"/>
            </a:endParaRPr>
          </a:p>
          <a:p>
            <a:pPr marL="0" marR="0">
              <a:spcBef>
                <a:spcPts val="0"/>
              </a:spcBef>
              <a:spcAft>
                <a:spcPts val="0"/>
              </a:spcAft>
            </a:pPr>
            <a:endParaRPr lang="en-US" dirty="0"/>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UFHR </a:t>
            </a:r>
            <a:r>
              <a:rPr kumimoji="0" lang="en-US" sz="18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preeminence through people</a:t>
            </a:r>
            <a:endParaRPr kumimoji="0" lang="en-US" sz="2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sp>
        <p:nvSpPr>
          <p:cNvPr id="7" name="Rectangle 6"/>
          <p:cNvSpPr/>
          <p:nvPr/>
        </p:nvSpPr>
        <p:spPr>
          <a:xfrm>
            <a:off x="838200" y="5042705"/>
            <a:ext cx="10628564" cy="641268"/>
          </a:xfrm>
          <a:prstGeom prst="rect">
            <a:avLst/>
          </a:prstGeom>
          <a:solidFill>
            <a:srgbClr val="19C9E1">
              <a:alpha val="39000"/>
            </a:srgbClr>
          </a:solidFill>
          <a:ln>
            <a:solidFill>
              <a:schemeClr val="tx1"/>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ndParaRPr>
          </a:p>
          <a:p>
            <a:pPr>
              <a:defRPr/>
            </a:pPr>
            <a:endParaRPr lang="en-US" sz="2100" dirty="0"/>
          </a:p>
          <a:p>
            <a:pPr algn="ctr">
              <a:spcAft>
                <a:spcPts val="1200"/>
              </a:spcAft>
              <a:defRPr/>
            </a:pPr>
            <a:r>
              <a:rPr lang="en-US" sz="2200" b="1" dirty="0">
                <a:solidFill>
                  <a:schemeClr val="tx1"/>
                </a:solidFill>
              </a:rPr>
              <a:t>Leave Questions? Email </a:t>
            </a:r>
            <a:r>
              <a:rPr lang="en-US" sz="2200" b="1" dirty="0">
                <a:hlinkClick r:id="rId4"/>
              </a:rPr>
              <a:t>central-leave@ufl.edu</a:t>
            </a:r>
            <a:r>
              <a:rPr lang="en-US" sz="2200" b="1" dirty="0"/>
              <a:t> </a:t>
            </a:r>
            <a:r>
              <a:rPr lang="en-US" sz="2200" b="1" dirty="0">
                <a:solidFill>
                  <a:schemeClr val="tx1"/>
                </a:solidFill>
              </a:rPr>
              <a:t>or call (352) 392-2477</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524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11348" cy="1325563"/>
          </a:xfrm>
        </p:spPr>
        <p:txBody>
          <a:bodyPr anchor="b">
            <a:noAutofit/>
          </a:bodyPr>
          <a:lstStyle/>
          <a:p>
            <a:r>
              <a:rPr lang="en-US" dirty="0">
                <a:solidFill>
                  <a:srgbClr val="FF6600"/>
                </a:solidFill>
                <a:latin typeface="Century Schoolbook" panose="02040604050505020304" pitchFamily="18" charset="0"/>
              </a:rPr>
              <a:t>Families First Coronavirus Response Act </a:t>
            </a:r>
          </a:p>
        </p:txBody>
      </p:sp>
      <p:sp>
        <p:nvSpPr>
          <p:cNvPr id="4" name="Content Placeholder 3">
            <a:extLst>
              <a:ext uri="{FF2B5EF4-FFF2-40B4-BE49-F238E27FC236}">
                <a16:creationId xmlns:a16="http://schemas.microsoft.com/office/drawing/2014/main" id="{9695E9C2-A2AB-4214-8AF7-BA1B04B97376}"/>
              </a:ext>
            </a:extLst>
          </p:cNvPr>
          <p:cNvSpPr>
            <a:spLocks noGrp="1"/>
          </p:cNvSpPr>
          <p:nvPr>
            <p:ph idx="1"/>
          </p:nvPr>
        </p:nvSpPr>
        <p:spPr/>
        <p:txBody>
          <a:bodyPr/>
          <a:lstStyle/>
          <a:p>
            <a:pPr marR="0">
              <a:spcBef>
                <a:spcPts val="0"/>
              </a:spcBef>
              <a:spcAft>
                <a:spcPts val="0"/>
              </a:spcAft>
              <a:buClr>
                <a:schemeClr val="accent1">
                  <a:lumMod val="75000"/>
                </a:schemeClr>
              </a:buClr>
              <a:buFont typeface="Wingdings" panose="05000000000000000000" pitchFamily="2" charset="2"/>
              <a:buChar char="§"/>
            </a:pPr>
            <a:r>
              <a:rPr lang="en-US" dirty="0">
                <a:latin typeface="Calibri" panose="020F0502020204030204" pitchFamily="34" charset="0"/>
              </a:rPr>
              <a:t>Paid Emergency Sick Leave &amp; Emergency family Medical leave Expansion Act (EFMLEA) expired on December 31</a:t>
            </a:r>
            <a:r>
              <a:rPr lang="en-US">
                <a:latin typeface="Calibri" panose="020F0502020204030204" pitchFamily="34" charset="0"/>
              </a:rPr>
              <a:t>, 2020.</a:t>
            </a:r>
            <a:endParaRPr lang="en-US" dirty="0">
              <a:latin typeface="Calibri" panose="020F0502020204030204" pitchFamily="34" charset="0"/>
            </a:endParaRPr>
          </a:p>
          <a:p>
            <a:pPr marR="0">
              <a:spcBef>
                <a:spcPts val="0"/>
              </a:spcBef>
              <a:spcAft>
                <a:spcPts val="0"/>
              </a:spcAft>
              <a:buClr>
                <a:schemeClr val="accent1">
                  <a:lumMod val="75000"/>
                </a:schemeClr>
              </a:buClr>
              <a:buFont typeface="Wingdings" panose="05000000000000000000" pitchFamily="2" charset="2"/>
              <a:buChar char="§"/>
            </a:pPr>
            <a:endParaRPr lang="en-US" dirty="0">
              <a:latin typeface="Calibri" panose="020F0502020204030204" pitchFamily="34" charset="0"/>
            </a:endParaRPr>
          </a:p>
          <a:p>
            <a:pPr marR="0">
              <a:spcBef>
                <a:spcPts val="0"/>
              </a:spcBef>
              <a:spcAft>
                <a:spcPts val="0"/>
              </a:spcAft>
              <a:buClr>
                <a:schemeClr val="accent1">
                  <a:lumMod val="75000"/>
                </a:schemeClr>
              </a:buClr>
              <a:buFont typeface="Wingdings" panose="05000000000000000000" pitchFamily="2" charset="2"/>
              <a:buChar char="§"/>
            </a:pPr>
            <a:r>
              <a:rPr lang="en-US" dirty="0">
                <a:latin typeface="Calibri" panose="020F0502020204030204" pitchFamily="34" charset="0"/>
              </a:rPr>
              <a:t>UF COVID-19 Leave donation will run through the current Public Health Emergency declaration through January 20, 2021. </a:t>
            </a:r>
          </a:p>
          <a:p>
            <a:pPr marR="0">
              <a:spcBef>
                <a:spcPts val="0"/>
              </a:spcBef>
              <a:spcAft>
                <a:spcPts val="0"/>
              </a:spcAft>
              <a:buClr>
                <a:schemeClr val="accent1">
                  <a:lumMod val="75000"/>
                </a:schemeClr>
              </a:buClr>
              <a:buFont typeface="Wingdings" panose="05000000000000000000" pitchFamily="2" charset="2"/>
              <a:buChar char="§"/>
            </a:pPr>
            <a:endParaRPr lang="en-US" dirty="0">
              <a:latin typeface="Calibri" panose="020F0502020204030204" pitchFamily="34" charset="0"/>
            </a:endParaRPr>
          </a:p>
          <a:p>
            <a:pPr marR="0">
              <a:spcBef>
                <a:spcPts val="0"/>
              </a:spcBef>
              <a:spcAft>
                <a:spcPts val="0"/>
              </a:spcAft>
              <a:buClr>
                <a:schemeClr val="accent1">
                  <a:lumMod val="75000"/>
                </a:schemeClr>
              </a:buClr>
              <a:buFont typeface="Wingdings" panose="05000000000000000000" pitchFamily="2" charset="2"/>
              <a:buChar char="§"/>
            </a:pPr>
            <a:r>
              <a:rPr lang="en-US" dirty="0">
                <a:latin typeface="Calibri" panose="020F0502020204030204" pitchFamily="34" charset="0"/>
              </a:rPr>
              <a:t>Eligible employees can request leave at hr.ufl.edu</a:t>
            </a:r>
            <a:endParaRPr lang="en-US" dirty="0"/>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UFHR </a:t>
            </a:r>
            <a:r>
              <a:rPr kumimoji="0" lang="en-US" sz="18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preeminence through people</a:t>
            </a:r>
            <a:endParaRPr kumimoji="0" lang="en-US" sz="2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sp>
        <p:nvSpPr>
          <p:cNvPr id="7" name="Rectangle 6"/>
          <p:cNvSpPr/>
          <p:nvPr/>
        </p:nvSpPr>
        <p:spPr>
          <a:xfrm>
            <a:off x="838200" y="5042705"/>
            <a:ext cx="10628564" cy="641268"/>
          </a:xfrm>
          <a:prstGeom prst="rect">
            <a:avLst/>
          </a:prstGeom>
          <a:solidFill>
            <a:srgbClr val="19C9E1">
              <a:alpha val="39000"/>
            </a:srgbClr>
          </a:solidFill>
          <a:ln>
            <a:solidFill>
              <a:schemeClr val="tx1"/>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ndParaRPr>
          </a:p>
          <a:p>
            <a:pPr>
              <a:defRPr/>
            </a:pPr>
            <a:endParaRPr lang="en-US" sz="2100" dirty="0"/>
          </a:p>
          <a:p>
            <a:pPr algn="ctr">
              <a:spcAft>
                <a:spcPts val="1200"/>
              </a:spcAft>
              <a:defRPr/>
            </a:pPr>
            <a:r>
              <a:rPr lang="en-US" sz="2200" b="1" dirty="0">
                <a:solidFill>
                  <a:schemeClr val="tx1"/>
                </a:solidFill>
              </a:rPr>
              <a:t>Leave Questions? Email </a:t>
            </a:r>
            <a:r>
              <a:rPr lang="en-US" sz="2200" b="1" dirty="0">
                <a:hlinkClick r:id="rId4"/>
              </a:rPr>
              <a:t>central-leave@ufl.edu</a:t>
            </a:r>
            <a:r>
              <a:rPr lang="en-US" sz="2200" b="1" dirty="0"/>
              <a:t> </a:t>
            </a:r>
            <a:r>
              <a:rPr lang="en-US" sz="2200" b="1" dirty="0">
                <a:solidFill>
                  <a:schemeClr val="tx1"/>
                </a:solidFill>
              </a:rPr>
              <a:t>or call (352) 392-2477</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817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9397" y="1366221"/>
            <a:ext cx="7724793" cy="65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2101888"/>
            <a:ext cx="10515600" cy="2733675"/>
          </a:xfrm>
        </p:spPr>
        <p:txBody>
          <a:bodyPr/>
          <a:lstStyle/>
          <a:p>
            <a:r>
              <a:rPr lang="en-US" dirty="0"/>
              <a:t>Vice President’s Office</a:t>
            </a:r>
          </a:p>
        </p:txBody>
      </p:sp>
      <p:sp>
        <p:nvSpPr>
          <p:cNvPr id="3" name="Text Placeholder 2"/>
          <p:cNvSpPr>
            <a:spLocks noGrp="1"/>
          </p:cNvSpPr>
          <p:nvPr>
            <p:ph type="body" idx="1"/>
          </p:nvPr>
        </p:nvSpPr>
        <p:spPr>
          <a:xfrm>
            <a:off x="838200" y="3148219"/>
            <a:ext cx="10515600" cy="2343560"/>
          </a:xfrm>
        </p:spPr>
        <p:txBody>
          <a:bodyPr>
            <a:normAutofit/>
          </a:bodyPr>
          <a:lstStyle/>
          <a:p>
            <a:r>
              <a:rPr lang="en-US" altLang="en-US" sz="3200" dirty="0">
                <a:solidFill>
                  <a:schemeClr val="accent5">
                    <a:lumMod val="75000"/>
                  </a:schemeClr>
                </a:solidFill>
              </a:rPr>
              <a:t>Vaccines</a:t>
            </a:r>
          </a:p>
          <a:p>
            <a:endParaRPr lang="en-US" altLang="en-US" sz="3200" dirty="0">
              <a:solidFill>
                <a:schemeClr val="accent5">
                  <a:lumMod val="75000"/>
                </a:schemeClr>
              </a:solidFill>
            </a:endParaRPr>
          </a:p>
          <a:p>
            <a:endParaRPr lang="en-US" altLang="en-US" sz="3200" dirty="0">
              <a:solidFill>
                <a:schemeClr val="accent5">
                  <a:lumMod val="75000"/>
                </a:schemeClr>
              </a:solidFill>
            </a:endParaRPr>
          </a:p>
        </p:txBody>
      </p:sp>
    </p:spTree>
    <p:extLst>
      <p:ext uri="{BB962C8B-B14F-4D97-AF65-F5344CB8AC3E}">
        <p14:creationId xmlns:p14="http://schemas.microsoft.com/office/powerpoint/2010/main" val="2057785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5631" y="365125"/>
            <a:ext cx="10658169" cy="1325563"/>
          </a:xfrm>
        </p:spPr>
        <p:txBody>
          <a:bodyPr>
            <a:normAutofit/>
          </a:bodyPr>
          <a:lstStyle/>
          <a:p>
            <a:r>
              <a:rPr lang="en-US" altLang="en-US" sz="4800" b="1" dirty="0"/>
              <a:t>Important Dates</a:t>
            </a:r>
          </a:p>
        </p:txBody>
      </p:sp>
      <p:sp>
        <p:nvSpPr>
          <p:cNvPr id="5" name="Content Placeholder 4"/>
          <p:cNvSpPr>
            <a:spLocks noGrp="1"/>
          </p:cNvSpPr>
          <p:nvPr>
            <p:ph idx="1"/>
          </p:nvPr>
        </p:nvSpPr>
        <p:spPr>
          <a:xfrm>
            <a:off x="695631" y="1869000"/>
            <a:ext cx="11240069" cy="4158174"/>
          </a:xfrm>
        </p:spPr>
        <p:txBody>
          <a:bodyPr>
            <a:normAutofit/>
          </a:bodyPr>
          <a:lstStyle/>
          <a:p>
            <a:pPr>
              <a:buClr>
                <a:schemeClr val="accent3">
                  <a:lumMod val="75000"/>
                </a:schemeClr>
              </a:buClr>
              <a:buFont typeface="Wingdings" panose="05000000000000000000" pitchFamily="2" charset="2"/>
              <a:buChar char="§"/>
              <a:defRPr/>
            </a:pPr>
            <a:r>
              <a:rPr lang="en-US" altLang="en-US" sz="3200" b="1" dirty="0"/>
              <a:t>Upcoming Holidays/Closings</a:t>
            </a:r>
          </a:p>
          <a:p>
            <a:pPr lvl="1">
              <a:buClr>
                <a:schemeClr val="accent3">
                  <a:lumMod val="75000"/>
                </a:schemeClr>
              </a:buClr>
              <a:buFont typeface="Wingdings" panose="05000000000000000000" pitchFamily="2" charset="2"/>
              <a:buChar char="§"/>
              <a:defRPr/>
            </a:pPr>
            <a:r>
              <a:rPr lang="en-US" altLang="en-US" dirty="0"/>
              <a:t>Martin Luther King Jr. Holiday – January 18</a:t>
            </a:r>
          </a:p>
          <a:p>
            <a:pPr>
              <a:buClr>
                <a:schemeClr val="accent3">
                  <a:lumMod val="75000"/>
                </a:schemeClr>
              </a:buClr>
              <a:buFont typeface="Wingdings" panose="05000000000000000000" pitchFamily="2" charset="2"/>
              <a:buChar char="§"/>
              <a:defRPr/>
            </a:pPr>
            <a:r>
              <a:rPr lang="en-US" altLang="en-US" sz="3200" b="1" dirty="0"/>
              <a:t>Upcoming HR Forum – </a:t>
            </a:r>
            <a:r>
              <a:rPr lang="en-US" altLang="en-US" sz="2800" dirty="0"/>
              <a:t>February 3</a:t>
            </a:r>
            <a:r>
              <a:rPr lang="en-US" altLang="en-US" dirty="0"/>
              <a:t> @</a:t>
            </a:r>
            <a:r>
              <a:rPr lang="en-US" altLang="en-US" sz="2800" dirty="0"/>
              <a:t> 10 a.m. (Zoom details TBA)</a:t>
            </a:r>
          </a:p>
          <a:p>
            <a:pPr>
              <a:buClr>
                <a:schemeClr val="accent3">
                  <a:lumMod val="75000"/>
                </a:schemeClr>
              </a:buClr>
              <a:buFont typeface="Wingdings" panose="05000000000000000000" pitchFamily="2" charset="2"/>
              <a:buChar char="§"/>
              <a:defRPr/>
            </a:pPr>
            <a:endParaRPr lang="en-US" altLang="en-US" sz="2800" dirty="0"/>
          </a:p>
        </p:txBody>
      </p:sp>
    </p:spTree>
    <p:extLst>
      <p:ext uri="{BB962C8B-B14F-4D97-AF65-F5344CB8AC3E}">
        <p14:creationId xmlns:p14="http://schemas.microsoft.com/office/powerpoint/2010/main" val="1139743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2508" b="4699"/>
          <a:stretch/>
        </p:blipFill>
        <p:spPr>
          <a:xfrm>
            <a:off x="-10633" y="579939"/>
            <a:ext cx="12202632" cy="4908144"/>
          </a:xfrm>
          <a:prstGeom prst="rect">
            <a:avLst/>
          </a:prstGeom>
        </p:spPr>
      </p:pic>
      <p:pic>
        <p:nvPicPr>
          <p:cNvPr id="5" name="Picture 4"/>
          <p:cNvPicPr>
            <a:picLocks noChangeAspect="1"/>
          </p:cNvPicPr>
          <p:nvPr/>
        </p:nvPicPr>
        <p:blipFill>
          <a:blip r:embed="rId3"/>
          <a:stretch>
            <a:fillRect/>
          </a:stretch>
        </p:blipFill>
        <p:spPr>
          <a:xfrm>
            <a:off x="342953" y="304844"/>
            <a:ext cx="857143" cy="704762"/>
          </a:xfrm>
          <a:prstGeom prst="rect">
            <a:avLst/>
          </a:prstGeom>
        </p:spPr>
      </p:pic>
      <p:sp>
        <p:nvSpPr>
          <p:cNvPr id="12" name="Title 11"/>
          <p:cNvSpPr>
            <a:spLocks noGrp="1"/>
          </p:cNvSpPr>
          <p:nvPr>
            <p:ph type="title" idx="4294967295"/>
          </p:nvPr>
        </p:nvSpPr>
        <p:spPr>
          <a:xfrm>
            <a:off x="1988771" y="1792452"/>
            <a:ext cx="8203824" cy="2826613"/>
          </a:xfrm>
          <a:solidFill>
            <a:srgbClr val="002060">
              <a:alpha val="51000"/>
            </a:srgbClr>
          </a:solidFill>
        </p:spPr>
        <p:txBody>
          <a:bodyPr anchor="ctr">
            <a:noAutofit/>
          </a:bodyPr>
          <a:lstStyle/>
          <a:p>
            <a:pPr algn="ctr"/>
            <a:r>
              <a:rPr lang="en-US" sz="5400" b="1" dirty="0">
                <a:solidFill>
                  <a:schemeClr val="bg1"/>
                </a:solidFill>
                <a:latin typeface="+mn-lt"/>
              </a:rPr>
              <a:t>Thank you </a:t>
            </a:r>
            <a:br>
              <a:rPr lang="en-US" sz="5400" b="1" dirty="0">
                <a:solidFill>
                  <a:schemeClr val="bg1"/>
                </a:solidFill>
                <a:latin typeface="+mn-lt"/>
              </a:rPr>
            </a:br>
            <a:r>
              <a:rPr lang="en-US" sz="5400" b="1" dirty="0">
                <a:solidFill>
                  <a:schemeClr val="bg1"/>
                </a:solidFill>
                <a:latin typeface="+mn-lt"/>
              </a:rPr>
              <a:t>for attending the </a:t>
            </a:r>
            <a:br>
              <a:rPr lang="en-US" sz="5400" b="1" dirty="0">
                <a:solidFill>
                  <a:schemeClr val="bg1"/>
                </a:solidFill>
                <a:latin typeface="+mn-lt"/>
              </a:rPr>
            </a:br>
            <a:r>
              <a:rPr lang="en-US" sz="5400" b="1" dirty="0">
                <a:solidFill>
                  <a:schemeClr val="bg1"/>
                </a:solidFill>
                <a:latin typeface="+mn-lt"/>
              </a:rPr>
              <a:t>HR Forum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625" y="5871182"/>
            <a:ext cx="2474976" cy="682752"/>
          </a:xfrm>
          <a:prstGeom prst="rect">
            <a:avLst/>
          </a:prstGeom>
        </p:spPr>
      </p:pic>
    </p:spTree>
    <p:extLst>
      <p:ext uri="{BB962C8B-B14F-4D97-AF65-F5344CB8AC3E}">
        <p14:creationId xmlns:p14="http://schemas.microsoft.com/office/powerpoint/2010/main" val="100527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solidFill>
                  <a:srgbClr val="FF6600"/>
                </a:solidFill>
                <a:latin typeface="Century Schoolbook" panose="02040604050505020304" pitchFamily="18" charset="0"/>
              </a:rPr>
              <a:t>APA – for Staff, by Staff!</a:t>
            </a:r>
          </a:p>
        </p:txBody>
      </p:sp>
      <p:sp>
        <p:nvSpPr>
          <p:cNvPr id="3" name="Content Placeholder 2"/>
          <p:cNvSpPr>
            <a:spLocks noGrp="1"/>
          </p:cNvSpPr>
          <p:nvPr>
            <p:ph idx="1"/>
          </p:nvPr>
        </p:nvSpPr>
        <p:spPr>
          <a:xfrm>
            <a:off x="838200" y="1825625"/>
            <a:ext cx="6564577" cy="4351338"/>
          </a:xfrm>
        </p:spPr>
        <p:txBody>
          <a:bodyPr>
            <a:noAutofit/>
          </a:bodyPr>
          <a:lstStyle/>
          <a:p>
            <a:pPr>
              <a:lnSpc>
                <a:spcPct val="100000"/>
              </a:lnSpc>
              <a:buClr>
                <a:schemeClr val="accent5"/>
              </a:buClr>
              <a:buFont typeface="Wingdings" panose="05000000000000000000" pitchFamily="2" charset="2"/>
              <a:buChar char="§"/>
            </a:pPr>
            <a:r>
              <a:rPr lang="en-US" dirty="0">
                <a:cs typeface="Calibri" panose="020F0502020204030204" pitchFamily="34" charset="0"/>
              </a:rPr>
              <a:t>Would you like to get involved on campus? Are you searching for ways to put your talent and skills toward a professional cause? Do you want to advance new skills and to interact with colleagues from other units? </a:t>
            </a:r>
          </a:p>
          <a:p>
            <a:pPr>
              <a:lnSpc>
                <a:spcPct val="100000"/>
              </a:lnSpc>
              <a:buClr>
                <a:schemeClr val="accent5"/>
              </a:buClr>
              <a:buFont typeface="Wingdings" panose="05000000000000000000" pitchFamily="2" charset="2"/>
              <a:buChar char="§"/>
            </a:pPr>
            <a:r>
              <a:rPr lang="en-US" dirty="0">
                <a:cs typeface="Calibri" panose="020F0502020204030204" pitchFamily="34" charset="0"/>
              </a:rPr>
              <a:t>Whether you have a few minutes to connect with colleagues, or specific talents you'd like to use </a:t>
            </a:r>
            <a:r>
              <a:rPr lang="en-US" u="sng" dirty="0">
                <a:solidFill>
                  <a:srgbClr val="007C89"/>
                </a:solidFill>
                <a:effectLst/>
                <a:ea typeface="Times New Roman" panose="02020603050405020304" pitchFamily="18" charset="0"/>
                <a:cs typeface="Helvetica" panose="020B0604020202020204" pitchFamily="34" charset="0"/>
                <a:hlinkClick r:id="rId3"/>
              </a:rPr>
              <a:t>we invite you to consider joining the APA board.</a:t>
            </a:r>
            <a:endParaRPr lang="en-US" dirty="0"/>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4"/>
          <a:stretch>
            <a:fillRect/>
          </a:stretch>
        </p:blipFill>
        <p:spPr>
          <a:xfrm>
            <a:off x="116200" y="121004"/>
            <a:ext cx="857143" cy="704762"/>
          </a:xfrm>
          <a:prstGeom prst="rect">
            <a:avLst/>
          </a:prstGeom>
        </p:spPr>
      </p:pic>
      <p:pic>
        <p:nvPicPr>
          <p:cNvPr id="1030" name="Picture 6">
            <a:extLst>
              <a:ext uri="{FF2B5EF4-FFF2-40B4-BE49-F238E27FC236}">
                <a16:creationId xmlns:a16="http://schemas.microsoft.com/office/drawing/2014/main" id="{B51B0EC3-E716-4EB2-9D4F-47D170E015A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2777" y="1934809"/>
            <a:ext cx="4939526" cy="45580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0EB451F5-7E74-423A-9958-9D100E116B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9687" y="473385"/>
            <a:ext cx="2962152"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709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solidFill>
                  <a:srgbClr val="FF6600"/>
                </a:solidFill>
                <a:latin typeface="Century Schoolbook" panose="02040604050505020304" pitchFamily="18" charset="0"/>
              </a:rPr>
              <a:t>APA in 2021 – Statewide Outreach</a:t>
            </a:r>
          </a:p>
        </p:txBody>
      </p:sp>
      <p:sp>
        <p:nvSpPr>
          <p:cNvPr id="3" name="Content Placeholder 2"/>
          <p:cNvSpPr>
            <a:spLocks noGrp="1"/>
          </p:cNvSpPr>
          <p:nvPr>
            <p:ph idx="1"/>
          </p:nvPr>
        </p:nvSpPr>
        <p:spPr>
          <a:xfrm>
            <a:off x="5987845" y="1825625"/>
            <a:ext cx="6204155" cy="4351338"/>
          </a:xfrm>
        </p:spPr>
        <p:txBody>
          <a:bodyPr>
            <a:normAutofit/>
          </a:bodyPr>
          <a:lstStyle/>
          <a:p>
            <a:pPr marR="0" lvl="0">
              <a:lnSpc>
                <a:spcPct val="150000"/>
              </a:lnSpc>
              <a:spcAft>
                <a:spcPts val="0"/>
              </a:spcAft>
              <a:buClr>
                <a:schemeClr val="accent5"/>
              </a:buClr>
              <a:buFont typeface="Wingdings" panose="05000000000000000000" pitchFamily="2" charset="2"/>
              <a:buChar char="§"/>
            </a:pPr>
            <a:r>
              <a:rPr lang="en-US" dirty="0">
                <a:latin typeface="Calibri" panose="020F0502020204030204" pitchFamily="34" charset="0"/>
                <a:cs typeface="Calibri" panose="020F0502020204030204" pitchFamily="34" charset="0"/>
              </a:rPr>
              <a:t>Stay tuned for our 2021 event lineup </a:t>
            </a:r>
          </a:p>
          <a:p>
            <a:pPr marR="0" lvl="0">
              <a:lnSpc>
                <a:spcPct val="150000"/>
              </a:lnSpc>
              <a:spcAft>
                <a:spcPts val="0"/>
              </a:spcAft>
              <a:buClr>
                <a:schemeClr val="accent5"/>
              </a:buClr>
              <a:buFont typeface="Wingdings" panose="05000000000000000000" pitchFamily="2" charset="2"/>
              <a:buChar char="§"/>
            </a:pPr>
            <a:r>
              <a:rPr lang="en-US" dirty="0">
                <a:latin typeface="Calibri" panose="020F0502020204030204" pitchFamily="34" charset="0"/>
                <a:cs typeface="Calibri" panose="020F0502020204030204" pitchFamily="34" charset="0"/>
              </a:rPr>
              <a:t>Find ways to get involved with APA</a:t>
            </a:r>
          </a:p>
          <a:p>
            <a:pPr>
              <a:lnSpc>
                <a:spcPct val="150000"/>
              </a:lnSpc>
              <a:buClr>
                <a:schemeClr val="accent5"/>
              </a:buClr>
              <a:buFont typeface="Wingdings" panose="05000000000000000000" pitchFamily="2" charset="2"/>
              <a:buChar char="§"/>
            </a:pPr>
            <a:r>
              <a:rPr lang="en-US" dirty="0">
                <a:latin typeface="Calibri" panose="020F0502020204030204" pitchFamily="34" charset="0"/>
                <a:cs typeface="Calibri" panose="020F0502020204030204" pitchFamily="34" charset="0"/>
              </a:rPr>
              <a:t>Check our website for updates: </a:t>
            </a:r>
          </a:p>
          <a:p>
            <a:pPr marR="0" lvl="0">
              <a:lnSpc>
                <a:spcPct val="150000"/>
              </a:lnSpc>
              <a:spcAft>
                <a:spcPts val="0"/>
              </a:spcAft>
              <a:buClr>
                <a:schemeClr val="accent5"/>
              </a:buClr>
              <a:buFont typeface="Wingdings" panose="05000000000000000000" pitchFamily="2" charset="2"/>
              <a:buChar char="§"/>
            </a:pPr>
            <a:r>
              <a:rPr lang="en-US" dirty="0">
                <a:hlinkClick r:id="rId3"/>
              </a:rPr>
              <a:t>Academic and Professional Assembly (APA) » University of Florida (ufl.edu)</a:t>
            </a:r>
            <a:endParaRPr lang="en-US" dirty="0">
              <a:latin typeface="Calibri" panose="020F0502020204030204" pitchFamily="34" charset="0"/>
              <a:cs typeface="Calibri" panose="020F0502020204030204" pitchFamily="34" charset="0"/>
            </a:endParaRPr>
          </a:p>
          <a:p>
            <a:pPr>
              <a:buClr>
                <a:schemeClr val="accent5"/>
              </a:buClr>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a:p>
            <a:pPr>
              <a:lnSpc>
                <a:spcPts val="3600"/>
              </a:lnSpc>
              <a:spcBef>
                <a:spcPts val="1800"/>
              </a:spcBef>
              <a:buClr>
                <a:schemeClr val="accent5"/>
              </a:buClr>
              <a:buFont typeface="Wingdings" panose="05000000000000000000" pitchFamily="2" charset="2"/>
              <a:buChar char="§"/>
            </a:pPr>
            <a:endParaRPr lang="en-US" dirty="0"/>
          </a:p>
          <a:p>
            <a:endParaRPr lang="en-US" dirty="0"/>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4"/>
          <a:stretch>
            <a:fillRect/>
          </a:stretch>
        </p:blipFill>
        <p:spPr>
          <a:xfrm>
            <a:off x="116200" y="121004"/>
            <a:ext cx="857143" cy="704762"/>
          </a:xfrm>
          <a:prstGeom prst="rect">
            <a:avLst/>
          </a:prstGeom>
        </p:spPr>
      </p:pic>
      <p:pic>
        <p:nvPicPr>
          <p:cNvPr id="2050" name="Picture 2">
            <a:extLst>
              <a:ext uri="{FF2B5EF4-FFF2-40B4-BE49-F238E27FC236}">
                <a16:creationId xmlns:a16="http://schemas.microsoft.com/office/drawing/2014/main" id="{1C3BBB6B-354E-45FC-A600-731F88777C38}"/>
              </a:ext>
            </a:extLst>
          </p:cNvPr>
          <p:cNvPicPr>
            <a:picLocks noChangeAspect="1" noChangeArrowheads="1"/>
          </p:cNvPicPr>
          <p:nvPr/>
        </p:nvPicPr>
        <p:blipFill>
          <a:blip r:link="rId5">
            <a:extLst>
              <a:ext uri="{28A0092B-C50C-407E-A947-70E740481C1C}">
                <a14:useLocalDpi xmlns:a14="http://schemas.microsoft.com/office/drawing/2010/main" val="0"/>
              </a:ext>
            </a:extLst>
          </a:blip>
          <a:srcRect/>
          <a:stretch>
            <a:fillRect/>
          </a:stretch>
        </p:blipFill>
        <p:spPr bwMode="auto">
          <a:xfrm>
            <a:off x="148127" y="2445341"/>
            <a:ext cx="5947873" cy="326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520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9397" y="1366221"/>
            <a:ext cx="7724793" cy="65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1850" y="1694329"/>
            <a:ext cx="10515600" cy="2733675"/>
          </a:xfrm>
        </p:spPr>
        <p:txBody>
          <a:bodyPr/>
          <a:lstStyle/>
          <a:p>
            <a:r>
              <a:rPr lang="en-US" dirty="0"/>
              <a:t>Training and Organizational Development</a:t>
            </a:r>
          </a:p>
        </p:txBody>
      </p:sp>
      <p:sp>
        <p:nvSpPr>
          <p:cNvPr id="3" name="Text Placeholder 2"/>
          <p:cNvSpPr>
            <a:spLocks noGrp="1"/>
          </p:cNvSpPr>
          <p:nvPr>
            <p:ph type="body" idx="1"/>
          </p:nvPr>
        </p:nvSpPr>
        <p:spPr>
          <a:xfrm>
            <a:off x="831850" y="3674378"/>
            <a:ext cx="10515600" cy="2562890"/>
          </a:xfrm>
        </p:spPr>
        <p:txBody>
          <a:bodyPr/>
          <a:lstStyle/>
          <a:p>
            <a:r>
              <a:rPr lang="en-US" altLang="en-US" sz="3200" dirty="0">
                <a:solidFill>
                  <a:schemeClr val="accent5">
                    <a:lumMod val="75000"/>
                  </a:schemeClr>
                </a:solidFill>
              </a:rPr>
              <a:t>GBAS Updates</a:t>
            </a:r>
            <a:endParaRPr lang="en-US" altLang="en-US" sz="2000" dirty="0">
              <a:solidFill>
                <a:schemeClr val="accent5">
                  <a:lumMod val="75000"/>
                </a:schemeClr>
              </a:solidFill>
            </a:endParaRPr>
          </a:p>
          <a:p>
            <a:endParaRPr lang="en-US" dirty="0"/>
          </a:p>
        </p:txBody>
      </p:sp>
    </p:spTree>
    <p:extLst>
      <p:ext uri="{BB962C8B-B14F-4D97-AF65-F5344CB8AC3E}">
        <p14:creationId xmlns:p14="http://schemas.microsoft.com/office/powerpoint/2010/main" val="1319977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water, outdoor, sky, beach&#10;&#10;Description automatically generated">
            <a:extLst>
              <a:ext uri="{FF2B5EF4-FFF2-40B4-BE49-F238E27FC236}">
                <a16:creationId xmlns:a16="http://schemas.microsoft.com/office/drawing/2014/main" id="{336C8C14-1F31-614D-A3C9-5B3F55211E3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6140" r="555" b="1"/>
          <a:stretch/>
        </p:blipFill>
        <p:spPr>
          <a:xfrm>
            <a:off x="1" y="0"/>
            <a:ext cx="12188951" cy="6857999"/>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19DB9F37-6BD3-3D41-BC75-344C8BCA00A4}"/>
              </a:ext>
            </a:extLst>
          </p:cNvPr>
          <p:cNvSpPr/>
          <p:nvPr/>
        </p:nvSpPr>
        <p:spPr>
          <a:xfrm>
            <a:off x="0" y="310939"/>
            <a:ext cx="12188952" cy="1816608"/>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panose="020E0502030303020204"/>
              <a:ea typeface="+mn-ea"/>
              <a:cs typeface="+mn-cs"/>
            </a:endParaRPr>
          </a:p>
        </p:txBody>
      </p:sp>
      <p:pic>
        <p:nvPicPr>
          <p:cNvPr id="7" name="Picture 6">
            <a:extLst>
              <a:ext uri="{FF2B5EF4-FFF2-40B4-BE49-F238E27FC236}">
                <a16:creationId xmlns:a16="http://schemas.microsoft.com/office/drawing/2014/main" id="{DF3E2A41-37F4-F442-9267-EEE2EB7378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023" y="486569"/>
            <a:ext cx="3133349" cy="1465348"/>
          </a:xfrm>
          <a:prstGeom prst="rect">
            <a:avLst/>
          </a:prstGeom>
        </p:spPr>
      </p:pic>
      <p:sp>
        <p:nvSpPr>
          <p:cNvPr id="6" name="TextBox 5">
            <a:extLst>
              <a:ext uri="{FF2B5EF4-FFF2-40B4-BE49-F238E27FC236}">
                <a16:creationId xmlns:a16="http://schemas.microsoft.com/office/drawing/2014/main" id="{00B7428D-8DDD-7045-9E01-7113F059175C}"/>
              </a:ext>
            </a:extLst>
          </p:cNvPr>
          <p:cNvSpPr txBox="1"/>
          <p:nvPr/>
        </p:nvSpPr>
        <p:spPr>
          <a:xfrm>
            <a:off x="6262255" y="742553"/>
            <a:ext cx="4870308" cy="923330"/>
          </a:xfrm>
          <a:prstGeom prst="rect">
            <a:avLst/>
          </a:prstGeom>
          <a:noFill/>
        </p:spPr>
        <p:txBody>
          <a:bodyPr wrap="none" rtlCol="0">
            <a:spAutoFit/>
          </a:bodyPr>
          <a:lstStyle/>
          <a:p>
            <a:r>
              <a:rPr lang="en-US" sz="5400" b="1">
                <a:latin typeface="Malayalam MN" pitchFamily="2" charset="0"/>
                <a:cs typeface="Malayalam MN" pitchFamily="2" charset="0"/>
              </a:rPr>
              <a:t>New Horizons</a:t>
            </a:r>
          </a:p>
        </p:txBody>
      </p:sp>
      <p:sp>
        <p:nvSpPr>
          <p:cNvPr id="14" name="TextBox 13">
            <a:extLst>
              <a:ext uri="{FF2B5EF4-FFF2-40B4-BE49-F238E27FC236}">
                <a16:creationId xmlns:a16="http://schemas.microsoft.com/office/drawing/2014/main" id="{ECDF74C1-0B7E-E945-86DF-2F4F87849812}"/>
              </a:ext>
            </a:extLst>
          </p:cNvPr>
          <p:cNvSpPr txBox="1"/>
          <p:nvPr/>
        </p:nvSpPr>
        <p:spPr>
          <a:xfrm>
            <a:off x="956765" y="6858000"/>
            <a:ext cx="10278470" cy="230832"/>
          </a:xfrm>
          <a:prstGeom prst="rect">
            <a:avLst/>
          </a:prstGeom>
          <a:noFill/>
        </p:spPr>
        <p:txBody>
          <a:bodyPr wrap="square" rtlCol="0">
            <a:spAutoFit/>
          </a:bodyPr>
          <a:lstStyle/>
          <a:p>
            <a:r>
              <a:rPr lang="en-US" sz="900">
                <a:hlinkClick r:id="rId4" tooltip="http://commons.wikimedia.org/wiki/file:beach-sunrise-bgabpan.com_(7163176963).jpg"/>
              </a:rPr>
              <a:t>This Photo</a:t>
            </a:r>
            <a:r>
              <a:rPr lang="en-US" sz="900"/>
              <a:t> by Unknown Author is licensed under </a:t>
            </a:r>
            <a:r>
              <a:rPr lang="en-US" sz="900">
                <a:hlinkClick r:id="rId6" tooltip="https://creativecommons.org/licenses/by-sa/3.0/"/>
              </a:rPr>
              <a:t>CC BY-SA</a:t>
            </a:r>
            <a:endParaRPr lang="en-US" sz="900"/>
          </a:p>
        </p:txBody>
      </p:sp>
    </p:spTree>
    <p:extLst>
      <p:ext uri="{BB962C8B-B14F-4D97-AF65-F5344CB8AC3E}">
        <p14:creationId xmlns:p14="http://schemas.microsoft.com/office/powerpoint/2010/main" val="109857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65429" y="828957"/>
            <a:ext cx="6586491" cy="1286160"/>
          </a:xfrm>
        </p:spPr>
        <p:txBody>
          <a:bodyPr vert="horz" lIns="91440" tIns="45720" rIns="91440" bIns="45720" rtlCol="0" anchor="b">
            <a:normAutofit/>
          </a:bodyPr>
          <a:lstStyle/>
          <a:p>
            <a:pPr algn="l"/>
            <a:r>
              <a:rPr lang="en-US" sz="4400" dirty="0">
                <a:solidFill>
                  <a:srgbClr val="FF6600"/>
                </a:solidFill>
                <a:latin typeface="Century Schoolbook" panose="02040604050505020304" pitchFamily="18" charset="0"/>
              </a:rPr>
              <a:t>GBAS Director</a:t>
            </a:r>
            <a:endParaRPr lang="en-US" sz="4400" b="1" dirty="0">
              <a:latin typeface="Malayalam MN" pitchFamily="2" charset="0"/>
              <a:cs typeface="Malayalam MN" pitchFamily="2" charset="0"/>
            </a:endParaRPr>
          </a:p>
        </p:txBody>
      </p:sp>
      <p:sp>
        <p:nvSpPr>
          <p:cNvPr id="3" name="Subtitle 2"/>
          <p:cNvSpPr>
            <a:spLocks noGrp="1"/>
          </p:cNvSpPr>
          <p:nvPr>
            <p:ph type="subTitle" idx="1"/>
          </p:nvPr>
        </p:nvSpPr>
        <p:spPr>
          <a:xfrm>
            <a:off x="4890159" y="2276758"/>
            <a:ext cx="6586489" cy="1857376"/>
          </a:xfrm>
        </p:spPr>
        <p:txBody>
          <a:bodyPr vert="horz" lIns="91440" tIns="45720" rIns="91440" bIns="45720" rtlCol="0">
            <a:normAutofit/>
          </a:bodyPr>
          <a:lstStyle/>
          <a:p>
            <a:pPr marL="457200" indent="-342900" algn="l">
              <a:buClr>
                <a:schemeClr val="accent1">
                  <a:lumMod val="75000"/>
                </a:schemeClr>
              </a:buClr>
              <a:buFont typeface="Wingdings" panose="05000000000000000000" pitchFamily="2" charset="2"/>
              <a:buChar char="§"/>
            </a:pPr>
            <a:r>
              <a:rPr lang="en-US" sz="2000" dirty="0"/>
              <a:t>.10 FTE (about 4-5 hours/week) OPS Exempt Position</a:t>
            </a:r>
          </a:p>
          <a:p>
            <a:pPr marL="457200" indent="-342900" algn="l">
              <a:buClr>
                <a:schemeClr val="accent1">
                  <a:lumMod val="75000"/>
                </a:schemeClr>
              </a:buClr>
              <a:buFont typeface="Wingdings" panose="05000000000000000000" pitchFamily="2" charset="2"/>
              <a:buChar char="§"/>
            </a:pPr>
            <a:r>
              <a:rPr lang="en-US" sz="2000" dirty="0"/>
              <a:t>Applications open mid-January and close sometime in the first week of February</a:t>
            </a:r>
          </a:p>
          <a:p>
            <a:pPr marL="457200" indent="-342900" algn="l">
              <a:buClr>
                <a:schemeClr val="accent1">
                  <a:lumMod val="75000"/>
                </a:schemeClr>
              </a:buClr>
              <a:buFont typeface="Wingdings" panose="05000000000000000000" pitchFamily="2" charset="2"/>
              <a:buChar char="§"/>
            </a:pPr>
            <a:r>
              <a:rPr lang="en-US" sz="2000" dirty="0"/>
              <a:t>Announce new GBAS Director in May 2021 at the </a:t>
            </a:r>
            <a:r>
              <a:rPr lang="en-US" sz="2000" dirty="0" err="1"/>
              <a:t>CxUF</a:t>
            </a:r>
            <a:r>
              <a:rPr lang="en-US" sz="2000" dirty="0"/>
              <a:t> Conference</a:t>
            </a:r>
          </a:p>
          <a:p>
            <a:pPr indent="-228600" algn="l">
              <a:buFont typeface="Arial" panose="020B0604020202020204" pitchFamily="34" charset="0"/>
              <a:buChar char="•"/>
            </a:pPr>
            <a:endParaRPr lang="en-US" sz="2000" dirty="0"/>
          </a:p>
        </p:txBody>
      </p:sp>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CB8E4"/>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017C72BF-16AA-40B3-B0AA-6ABEE4603CBA}"/>
              </a:ext>
            </a:extLst>
          </p:cNvPr>
          <p:cNvSpPr txBox="1">
            <a:spLocks/>
          </p:cNvSpPr>
          <p:nvPr/>
        </p:nvSpPr>
        <p:spPr>
          <a:xfrm>
            <a:off x="5080934" y="4059803"/>
            <a:ext cx="6737032" cy="256222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Serve as the subject matter consultant and strategic planning partner for GBAS on UF business processes in the areas of human resources, finance and accounting, and sponsored programs. </a:t>
            </a:r>
          </a:p>
          <a:p>
            <a:pPr algn="l"/>
            <a:r>
              <a:rPr lang="en-US" sz="2000" dirty="0"/>
              <a:t>Consult on professional development activities that build UF business administrators’ skills and capacity and assist UF business administrators in the execution of their responsibilities to move the mission of the University forward</a:t>
            </a:r>
            <a:r>
              <a:rPr lang="en-US" sz="1700" dirty="0"/>
              <a:t>. </a:t>
            </a:r>
          </a:p>
        </p:txBody>
      </p:sp>
      <p:pic>
        <p:nvPicPr>
          <p:cNvPr id="8" name="Picture 7" descr="A picture containing tree, outdoor, sky, tower&#10;&#10;Description automatically generated">
            <a:extLst>
              <a:ext uri="{FF2B5EF4-FFF2-40B4-BE49-F238E27FC236}">
                <a16:creationId xmlns:a16="http://schemas.microsoft.com/office/drawing/2014/main" id="{C6E8094F-CEFB-6A45-A612-A3B298FDCC2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 y="-1"/>
            <a:ext cx="4299686" cy="6857999"/>
          </a:xfrm>
          <a:prstGeom prst="rect">
            <a:avLst/>
          </a:prstGeom>
        </p:spPr>
      </p:pic>
      <p:sp>
        <p:nvSpPr>
          <p:cNvPr id="9" name="TextBox 8">
            <a:extLst>
              <a:ext uri="{FF2B5EF4-FFF2-40B4-BE49-F238E27FC236}">
                <a16:creationId xmlns:a16="http://schemas.microsoft.com/office/drawing/2014/main" id="{EBEC3D20-9BB3-D741-ACC8-A7AAC14B6149}"/>
              </a:ext>
            </a:extLst>
          </p:cNvPr>
          <p:cNvSpPr txBox="1"/>
          <p:nvPr/>
        </p:nvSpPr>
        <p:spPr>
          <a:xfrm>
            <a:off x="1700213" y="7409481"/>
            <a:ext cx="2540000" cy="369332"/>
          </a:xfrm>
          <a:prstGeom prst="rect">
            <a:avLst/>
          </a:prstGeom>
          <a:noFill/>
        </p:spPr>
        <p:txBody>
          <a:bodyPr wrap="square" rtlCol="0">
            <a:spAutoFit/>
          </a:bodyPr>
          <a:lstStyle/>
          <a:p>
            <a:r>
              <a:rPr lang="en-US" sz="900">
                <a:hlinkClick r:id="rId4" tooltip="https://en.wikipedia.org/wiki/University_of_Florida"/>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1391980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45C201B-8EB0-1545-86AE-7BED7D5207C5}"/>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6685" y="406505"/>
            <a:ext cx="11357564" cy="2881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
            <a:extLst>
              <a:ext uri="{FF2B5EF4-FFF2-40B4-BE49-F238E27FC236}">
                <a16:creationId xmlns:a16="http://schemas.microsoft.com/office/drawing/2014/main" id="{40D2952E-5DC0-9A4B-A95C-0314D4D4B429}"/>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8135" y="3708630"/>
            <a:ext cx="11350768" cy="2743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7402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33861</TotalTime>
  <Words>2656</Words>
  <Application>Microsoft Office PowerPoint</Application>
  <PresentationFormat>Widescreen</PresentationFormat>
  <Paragraphs>299</Paragraphs>
  <Slides>36</Slides>
  <Notes>31</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36</vt:i4>
      </vt:variant>
    </vt:vector>
  </HeadingPairs>
  <TitlesOfParts>
    <vt:vector size="52" baseType="lpstr">
      <vt:lpstr>Arial</vt:lpstr>
      <vt:lpstr>Bookman Old Style</vt:lpstr>
      <vt:lpstr>Calibri</vt:lpstr>
      <vt:lpstr>Calibri Light</vt:lpstr>
      <vt:lpstr>Candara</vt:lpstr>
      <vt:lpstr>Century Gothic</vt:lpstr>
      <vt:lpstr>Century Schoolbook</vt:lpstr>
      <vt:lpstr>Malayalam MN</vt:lpstr>
      <vt:lpstr>Tw Cen MT</vt:lpstr>
      <vt:lpstr>Wingdings</vt:lpstr>
      <vt:lpstr>Office Theme</vt:lpstr>
      <vt:lpstr>1_Office Theme</vt:lpstr>
      <vt:lpstr>2_Office Theme</vt:lpstr>
      <vt:lpstr>Office Theme</vt:lpstr>
      <vt:lpstr>office theme</vt:lpstr>
      <vt:lpstr>Office Theme</vt:lpstr>
      <vt:lpstr>HR Forum</vt:lpstr>
      <vt:lpstr>Today’s Agenda Items</vt:lpstr>
      <vt:lpstr>Academic &amp; Professional Assembly (APA)</vt:lpstr>
      <vt:lpstr>APA – for Staff, by Staff!</vt:lpstr>
      <vt:lpstr>APA in 2021 – Statewide Outreach</vt:lpstr>
      <vt:lpstr>Training and Organizational Development</vt:lpstr>
      <vt:lpstr>PowerPoint Presentation</vt:lpstr>
      <vt:lpstr>GBAS Director</vt:lpstr>
      <vt:lpstr>PowerPoint Presentation</vt:lpstr>
      <vt:lpstr>PowerPoint Presentation</vt:lpstr>
      <vt:lpstr>PowerPoint Presentation</vt:lpstr>
      <vt:lpstr>PowerPoint Presentation</vt:lpstr>
      <vt:lpstr>Call for Presenter Proposals</vt:lpstr>
      <vt:lpstr>University Payroll Services</vt:lpstr>
      <vt:lpstr>2020 W-2 Updates</vt:lpstr>
      <vt:lpstr>Form W-2</vt:lpstr>
      <vt:lpstr>Employee Year End Statement (EYES)</vt:lpstr>
      <vt:lpstr>Former Employees</vt:lpstr>
      <vt:lpstr>Former Employees – What’s Changing?</vt:lpstr>
      <vt:lpstr>Department W-2 Access</vt:lpstr>
      <vt:lpstr>Department W-2 Access</vt:lpstr>
      <vt:lpstr>Questions?</vt:lpstr>
      <vt:lpstr>Classification and Compensation</vt:lpstr>
      <vt:lpstr>Remote Work Location Agreements</vt:lpstr>
      <vt:lpstr>Remote Work Location Agreements</vt:lpstr>
      <vt:lpstr>Kudos </vt:lpstr>
      <vt:lpstr>Questions</vt:lpstr>
      <vt:lpstr>University Benefits</vt:lpstr>
      <vt:lpstr>Year-End Vacation Leave Conversion</vt:lpstr>
      <vt:lpstr>Reviewing Leave Balances</vt:lpstr>
      <vt:lpstr>Paid Family Leave </vt:lpstr>
      <vt:lpstr>Leave Requests</vt:lpstr>
      <vt:lpstr>Families First Coronavirus Response Act </vt:lpstr>
      <vt:lpstr>Vice President’s Office</vt:lpstr>
      <vt:lpstr>Important Dates</vt:lpstr>
      <vt:lpstr>Thank you  for attending the  HR Forum</vt:lpstr>
    </vt:vector>
  </TitlesOfParts>
  <Company>Customer Technology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Gould,Angela</dc:creator>
  <cp:lastModifiedBy>Green,Sommer C</cp:lastModifiedBy>
  <cp:revision>481</cp:revision>
  <cp:lastPrinted>2020-02-05T12:54:08Z</cp:lastPrinted>
  <dcterms:created xsi:type="dcterms:W3CDTF">2017-01-03T16:22:19Z</dcterms:created>
  <dcterms:modified xsi:type="dcterms:W3CDTF">2021-01-06T16:00:51Z</dcterms:modified>
</cp:coreProperties>
</file>