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84" r:id="rId3"/>
    <p:sldMasterId id="2147483696" r:id="rId4"/>
    <p:sldMasterId id="2147483660" r:id="rId5"/>
    <p:sldMasterId id="2147483648" r:id="rId6"/>
  </p:sldMasterIdLst>
  <p:notesMasterIdLst>
    <p:notesMasterId r:id="rId44"/>
  </p:notesMasterIdLst>
  <p:sldIdLst>
    <p:sldId id="278" r:id="rId7"/>
    <p:sldId id="261" r:id="rId8"/>
    <p:sldId id="416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371" r:id="rId22"/>
    <p:sldId id="447" r:id="rId23"/>
    <p:sldId id="448" r:id="rId24"/>
    <p:sldId id="449" r:id="rId25"/>
    <p:sldId id="462" r:id="rId26"/>
    <p:sldId id="463" r:id="rId27"/>
    <p:sldId id="464" r:id="rId28"/>
    <p:sldId id="465" r:id="rId29"/>
    <p:sldId id="418" r:id="rId30"/>
    <p:sldId id="429" r:id="rId31"/>
    <p:sldId id="430" r:id="rId32"/>
    <p:sldId id="442" r:id="rId33"/>
    <p:sldId id="443" r:id="rId34"/>
    <p:sldId id="445" r:id="rId35"/>
    <p:sldId id="335" r:id="rId36"/>
    <p:sldId id="434" r:id="rId37"/>
    <p:sldId id="435" r:id="rId38"/>
    <p:sldId id="436" r:id="rId39"/>
    <p:sldId id="437" r:id="rId40"/>
    <p:sldId id="438" r:id="rId41"/>
    <p:sldId id="316" r:id="rId42"/>
    <p:sldId id="317" r:id="rId4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5562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C4E5-ABF4-4239-92B7-27FC8F0DD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thing is clear today: The need for Resilience and Mindfulness is here to stay. With the increasing frequency and severity of shocks and changes that can shake us up, learning to be more</a:t>
            </a:r>
            <a:r>
              <a:rPr lang="en-US" baseline="0"/>
              <a:t> resilience can enhance the quality of our work experience.</a:t>
            </a:r>
            <a:endParaRPr lang="en-US"/>
          </a:p>
          <a:p>
            <a:endParaRPr lang="en-US"/>
          </a:p>
          <a:p>
            <a:r>
              <a:rPr lang="en-US"/>
              <a:t>The GBAS Resilience at Work series will take a holistic approach to consider all aspects of resilience – physical, cognitive, emotional and spiritual (purpose and values) within the professional context. Throughout the five sessions we will incorporate concepts of work resilience with opportunities for increased self-awareness through mindfulness. You will also be able to explore ideas and gain support from group conversations with the community of participants as well as a smaller cluster of peers at each session. </a:t>
            </a: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Participants are expected to attend all sessions and carve aside time for self-reflection and light homework between meetings. At the end of the series, you will have gained a deeper understanding of how to nurture your resilience for wellbeing and sustained work performance.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sessions will be on Tuesdays from 10 to noon, running every other week from Feb 23 to April 20.</a:t>
            </a:r>
            <a:r>
              <a:rPr lang="en-US" baseline="0">
                <a:cs typeface="Calibri"/>
              </a:rPr>
              <a:t> 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7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By participating</a:t>
            </a:r>
            <a:r>
              <a:rPr lang="en-US" u="sng" baseline="0" dirty="0"/>
              <a:t> in this series, you will: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Learn about the importance of personal work resilience and recognize its 7 components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Increase self-awareness through self-reflection and meditation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Discover ways to build resources that strengthen resilience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Make lasting changes for improvement</a:t>
            </a:r>
            <a:endParaRPr lang="en-US" dirty="0">
              <a:cs typeface="Calibri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dirty="0">
                <a:cs typeface="Calibri"/>
              </a:rPr>
              <a:t>The full details of this event will be sent to the GBAS list </a:t>
            </a:r>
            <a:r>
              <a:rPr lang="en-US" dirty="0" err="1">
                <a:cs typeface="Calibri"/>
              </a:rPr>
              <a:t>serv</a:t>
            </a:r>
            <a:r>
              <a:rPr lang="en-US" dirty="0">
                <a:cs typeface="Calibri"/>
              </a:rPr>
              <a:t>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64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Connected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UF </a:t>
            </a:r>
            <a:r>
              <a:rPr lang="en-US" dirty="0"/>
              <a:t>conference planning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 would like to thank everyone who submitted an application to present.</a:t>
            </a:r>
            <a:r>
              <a:rPr lang="en-US"/>
              <a:t> </a:t>
            </a:r>
          </a:p>
          <a:p>
            <a:pPr fontAlgn="base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 selection and planning committees did a great job rating and selecting from the many amazing applications that were received and you will have about 20 learning opportunities to choose from. </a:t>
            </a:r>
            <a:endParaRPr lang="en-US" dirty="0">
              <a:cs typeface="Calibri"/>
            </a:endParaRPr>
          </a:p>
          <a:p>
            <a:pPr fontAlgn="base"/>
            <a:endParaRPr lang="en-US" dirty="0"/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have a keynote guest speaker each day.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will also be opportunities to connect with your peers across campus for some networking.</a:t>
            </a:r>
            <a:endParaRPr lang="en-US" dirty="0">
              <a:cs typeface="Calibri" panose="020F0502020204030204"/>
            </a:endParaRPr>
          </a:p>
          <a:p>
            <a:pPr fontAlgn="base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Please mark your calendars today and save May 11 &amp; 12 from 9:30am to around 3:30 or 4.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Save the Date!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50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C4E5-ABF4-4239-92B7-27FC8F0DD7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C4E5-ABF4-4239-92B7-27FC8F0DD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71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C4E5-ABF4-4239-92B7-27FC8F0DD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65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9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0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2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5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31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18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86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35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68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0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0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5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1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0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35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7" r:id="rId3"/>
    <p:sldLayoutId id="214748369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2BCF-963F-4AA6-BCAB-A4261CB59C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4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9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390865" y="6212667"/>
            <a:ext cx="6564578" cy="459741"/>
            <a:chOff x="0" y="0"/>
            <a:chExt cx="6564576" cy="459740"/>
          </a:xfrm>
        </p:grpSpPr>
        <p:sp>
          <p:nvSpPr>
            <p:cNvPr id="2" name="Shape 2"/>
            <p:cNvSpPr/>
            <p:nvPr/>
          </p:nvSpPr>
          <p:spPr>
            <a:xfrm>
              <a:off x="0" y="15593"/>
              <a:ext cx="6564577" cy="428554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72000">
                  <a:srgbClr val="19C9E1"/>
                </a:gs>
                <a:gs pos="99115">
                  <a:srgbClr val="FFFFF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400" i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6564577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sz="2400" b="1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UFHR </a:t>
              </a:r>
              <a:r>
                <a:rPr sz="1800" b="0" i="1">
                  <a:latin typeface="Century Gothic"/>
                  <a:ea typeface="Century Gothic"/>
                  <a:cs typeface="Century Gothic"/>
                  <a:sym typeface="Century Gothic"/>
                </a:rPr>
                <a:t>preeminence through people</a:t>
              </a:r>
            </a:p>
          </p:txBody>
        </p:sp>
      </p:grpSp>
      <p:pic>
        <p:nvPicPr>
          <p:cNvPr id="5" name="imag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3"/>
            <a:ext cx="857144" cy="7047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738130" y="1712722"/>
            <a:ext cx="7458421" cy="1"/>
          </a:xfrm>
          <a:prstGeom prst="line">
            <a:avLst/>
          </a:prstGeom>
          <a:ln w="25400" cap="rnd">
            <a:solidFill>
              <a:srgbClr val="19C9E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6405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-services@ufl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fl.zoom.us/meeting/register/tJYldO6rqD4uG9J7QrRPkViMYpP9QPJi4ic5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ufl.zoom.us/meeting/register/tJcsdu-uqD8iHdcf0nsSzgw5ldXlrLXTvuB5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ufl.zoom.us/meeting/register/tJMuceCvrzMoG9YYOww_b2ZSJ4A7iatItu5-" TargetMode="External"/><Relationship Id="rId5" Type="http://schemas.openxmlformats.org/officeDocument/2006/relationships/hyperlink" Target="https://ufl.zoom.us/meeting/register/tJYsd-2rrj8uG9MHE4i7tkA3xDQRh0sdDj7V" TargetMode="External"/><Relationship Id="rId4" Type="http://schemas.openxmlformats.org/officeDocument/2006/relationships/hyperlink" Target="https://ufl.zoom.us/meeting/register/tJMtf-qvrzMjHNFpa5A8IUQ4VD2clGIku7W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fl.qualtrics.com/jfe/form/SV_1CcaeVbC65IqDeB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rs-wellness@ufl.edu" TargetMode="External"/><Relationship Id="rId2" Type="http://schemas.openxmlformats.org/officeDocument/2006/relationships/hyperlink" Target="https://wellness.hr.ufl.edu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hyperlink" Target="https://wellness.hr.ufl.edu/resources/toolkits/guided-meditation-video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stdoc.aa.ufl.edu/resources/postdoc-associate-appointment-polic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postdoc.aa.ufl.edu/media/postdocaaufledu/Postdoctoral-Associate-Extension-Request-06252019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fl.edu/manager-resources/employee-relations/uf-engaged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mailto:UFEngaged@hr.ufl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shannon.edwards@ufl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FloridaAskPenny@chard-snyder.co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February 3,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583833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CF23C3-1B87-460D-B446-DEB3D96B3FB9}"/>
              </a:ext>
            </a:extLst>
          </p:cNvPr>
          <p:cNvSpPr txBox="1"/>
          <p:nvPr/>
        </p:nvSpPr>
        <p:spPr>
          <a:xfrm>
            <a:off x="973342" y="1825750"/>
            <a:ext cx="119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Multiple employee records:  </a:t>
            </a:r>
            <a:r>
              <a:rPr lang="en-US" sz="2400" dirty="0"/>
              <a:t>select which employee record you are processing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1" y="2632917"/>
            <a:ext cx="5889255" cy="798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9F9A0D-4C05-4F2C-AF7E-12E8CE482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19653"/>
          <a:stretch/>
        </p:blipFill>
        <p:spPr>
          <a:xfrm>
            <a:off x="5769119" y="2599679"/>
            <a:ext cx="5808067" cy="339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184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164097" cy="423104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713142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93F1E-B24F-4256-A9D2-9EA466765AE0}"/>
              </a:ext>
            </a:extLst>
          </p:cNvPr>
          <p:cNvSpPr txBox="1"/>
          <p:nvPr/>
        </p:nvSpPr>
        <p:spPr>
          <a:xfrm>
            <a:off x="942419" y="1787900"/>
            <a:ext cx="1057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Multiple Employee Records: </a:t>
            </a:r>
            <a:r>
              <a:rPr lang="en-US" sz="2400" dirty="0"/>
              <a:t>Select</a:t>
            </a:r>
            <a:r>
              <a:rPr lang="en-US" sz="2400" b="1" dirty="0"/>
              <a:t> “</a:t>
            </a:r>
            <a:r>
              <a:rPr lang="en-US" sz="2400" dirty="0"/>
              <a:t>add” button and select the next record from the keyset list.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5" y="2686276"/>
            <a:ext cx="8124231" cy="1569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63" y="4242643"/>
            <a:ext cx="8948990" cy="192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10903363" y="3836251"/>
            <a:ext cx="1237130" cy="114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  <a:endParaRPr lang="en-US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602305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E7F63F-C4EF-41DB-8B55-744413A62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065" y="2599678"/>
            <a:ext cx="11349316" cy="277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AC82F-0178-4A8A-8753-EADC1F1E321D}"/>
              </a:ext>
            </a:extLst>
          </p:cNvPr>
          <p:cNvSpPr txBox="1"/>
          <p:nvPr/>
        </p:nvSpPr>
        <p:spPr>
          <a:xfrm>
            <a:off x="973342" y="1885083"/>
            <a:ext cx="749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Required </a:t>
            </a:r>
            <a:r>
              <a:rPr lang="en-US" sz="2400" b="1" dirty="0" err="1"/>
              <a:t>UFID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0060C0"/>
                </a:solidFill>
              </a:rPr>
              <a:t>Originator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0060C0"/>
                </a:solidFill>
              </a:rPr>
              <a:t>Supervisor/Time Approver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DB550-9318-4995-A332-C8C67CA766C0}"/>
              </a:ext>
            </a:extLst>
          </p:cNvPr>
          <p:cNvSpPr txBox="1"/>
          <p:nvPr/>
        </p:nvSpPr>
        <p:spPr>
          <a:xfrm>
            <a:off x="973342" y="5591166"/>
            <a:ext cx="979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</a:pPr>
            <a:r>
              <a:rPr lang="en-US" sz="2000" b="1" dirty="0"/>
              <a:t>Auto populates: </a:t>
            </a:r>
            <a:r>
              <a:rPr lang="en-US" sz="2000" dirty="0"/>
              <a:t>Simply type in the UFID and the remaining fields in this section will auto-fill</a:t>
            </a:r>
          </a:p>
        </p:txBody>
      </p:sp>
      <p:pic>
        <p:nvPicPr>
          <p:cNvPr id="12" name="Picture 11" descr="App Inventor Extensions: Light | Pura Vida Ap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3" y="5379301"/>
            <a:ext cx="706999" cy="7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611542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" y="2092381"/>
            <a:ext cx="7540287" cy="161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" y="4120330"/>
            <a:ext cx="11212992" cy="95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746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DFF3-B96E-4F87-99D8-E0CE09542054}"/>
              </a:ext>
            </a:extLst>
          </p:cNvPr>
          <p:cNvSpPr txBox="1">
            <a:spLocks/>
          </p:cNvSpPr>
          <p:nvPr/>
        </p:nvSpPr>
        <p:spPr>
          <a:xfrm>
            <a:off x="973342" y="365125"/>
            <a:ext cx="10380457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4953-F036-4AE9-A71A-141E2C71A202}"/>
              </a:ext>
            </a:extLst>
          </p:cNvPr>
          <p:cNvSpPr txBox="1"/>
          <p:nvPr/>
        </p:nvSpPr>
        <p:spPr>
          <a:xfrm>
            <a:off x="973342" y="1854785"/>
            <a:ext cx="100486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Status emails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Denial </a:t>
            </a:r>
            <a:r>
              <a:rPr lang="en-US" sz="2800" dirty="0"/>
              <a:t>– detailed reason for denial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Distribution needed </a:t>
            </a:r>
            <a:endParaRPr lang="en-US" sz="2800" dirty="0"/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Time Entry needed </a:t>
            </a:r>
            <a:endParaRPr lang="en-US" sz="2800" dirty="0"/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Time Approval needed </a:t>
            </a:r>
            <a:endParaRPr lang="en-US" sz="2800" dirty="0"/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Complete</a:t>
            </a:r>
            <a:r>
              <a:rPr lang="en-US" sz="2800" dirty="0"/>
              <a:t> – you will receive an email when the form is processed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188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2" y="1934809"/>
            <a:ext cx="10815536" cy="4740545"/>
          </a:xfrm>
        </p:spPr>
        <p:txBody>
          <a:bodyPr>
            <a:norm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Payroll Services –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payroll-services@ufl.edu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Phone: 352-392-1231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2" descr="Is that really the problem? - Raven Performance Group">
            <a:extLst>
              <a:ext uri="{FF2B5EF4-FFF2-40B4-BE49-F238E27FC236}">
                <a16:creationId xmlns:a16="http://schemas.microsoft.com/office/drawing/2014/main" id="{1235AF2D-43BF-4760-9C1A-CA6EA70E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33" y="2807572"/>
            <a:ext cx="3069609" cy="30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94329"/>
            <a:ext cx="10515600" cy="2733675"/>
          </a:xfrm>
        </p:spPr>
        <p:txBody>
          <a:bodyPr/>
          <a:lstStyle/>
          <a:p>
            <a:r>
              <a:rPr lang="en-US" dirty="0"/>
              <a:t>Training and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74378"/>
            <a:ext cx="10515600" cy="256289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GBAS Updates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3" y="1934809"/>
            <a:ext cx="10515600" cy="4403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Resilience at Work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Holistic Approach</a:t>
            </a:r>
            <a:endParaRPr lang="en-US" dirty="0">
              <a:cs typeface="Calibri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Series of five 2-hour sessions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Attend all sessions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Light homework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Integrating Mindfulness 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Start on February 23th and end on April 20th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latin typeface="Century Schoolbook"/>
              </a:rPr>
              <a:t>Spring Workshop Series</a:t>
            </a:r>
            <a:endParaRPr lang="en-US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643" y="2043135"/>
            <a:ext cx="2608157" cy="34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0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3" y="1934809"/>
            <a:ext cx="9781032" cy="4389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Learning Objectives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n-lt"/>
                <a:cs typeface="+mn-lt"/>
              </a:rPr>
              <a:t>Learn about the importance of personal work resilience 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and recognize its 7 components</a:t>
            </a:r>
            <a:endParaRPr lang="en-US" sz="2400" dirty="0">
              <a:cs typeface="Calibri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n-lt"/>
                <a:cs typeface="+mn-lt"/>
              </a:rPr>
              <a:t>Increase self-awareness through self-reflection and mindfulness</a:t>
            </a: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n-lt"/>
                <a:cs typeface="+mn-lt"/>
              </a:rPr>
              <a:t>Discover ways to build resources that strengthen resilience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n-lt"/>
                <a:cs typeface="+mn-lt"/>
              </a:rPr>
              <a:t>Make lasting changes for </a:t>
            </a:r>
            <a:r>
              <a:rPr lang="en-US" sz="2400" dirty="0"/>
              <a:t>proactive transformation and </a:t>
            </a:r>
            <a:br>
              <a:rPr lang="en-US" sz="2400" dirty="0"/>
            </a:br>
            <a:r>
              <a:rPr lang="en-US" sz="2400" dirty="0"/>
              <a:t>sustained performance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>
                <a:cs typeface="Calibri"/>
              </a:rPr>
              <a:t>Registration is Open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Limited spots are available for this opportunity, so sign up today!</a:t>
            </a:r>
            <a:endParaRPr lang="en-US" sz="2400" dirty="0"/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latin typeface="Century Schoolbook"/>
              </a:rPr>
              <a:t>Resilience at Work</a:t>
            </a:r>
            <a:endParaRPr lang="en-US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550" y="444573"/>
            <a:ext cx="3147581" cy="29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3" y="3426542"/>
            <a:ext cx="10515600" cy="298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b="1" dirty="0"/>
              <a:t>Keeping It Real</a:t>
            </a:r>
            <a:endParaRPr lang="en-US" dirty="0">
              <a:cs typeface="Calibri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Planning and selection committees have selected the presentations</a:t>
            </a:r>
            <a:endParaRPr lang="en-US" dirty="0">
              <a:cs typeface="Calibri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Twenty learning opportunities to select from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Keynote Guest Speakers each day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Networking opportunities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latin typeface="Century Schoolbook"/>
              </a:rPr>
              <a:t>Save the Date, May 11 &amp; 12</a:t>
            </a:r>
            <a:endParaRPr lang="en-US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" y="1519300"/>
            <a:ext cx="4201330" cy="21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8" y="1836355"/>
            <a:ext cx="11552902" cy="4820455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100" dirty="0"/>
              <a:t>Emergency Checks – Linda Smith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100" dirty="0"/>
              <a:t>GBAS Updates – Alicia Wood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100" dirty="0"/>
              <a:t>Financial Literacy Series/Wellness Group Coaching – Yusuf Al-</a:t>
            </a:r>
            <a:r>
              <a:rPr lang="en-US" sz="3100" dirty="0" err="1"/>
              <a:t>Wadei</a:t>
            </a:r>
            <a:endParaRPr lang="en-US" sz="31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100" dirty="0"/>
              <a:t>UF Engaged Updates – Jennifer Munroe/Lily Lewis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100" dirty="0">
                <a:solidFill>
                  <a:srgbClr val="000000"/>
                </a:solidFill>
              </a:rPr>
              <a:t>Benefits Updates – Jason Talbert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1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94329"/>
            <a:ext cx="10515600" cy="2733675"/>
          </a:xfrm>
        </p:spPr>
        <p:txBody>
          <a:bodyPr/>
          <a:lstStyle/>
          <a:p>
            <a:r>
              <a:rPr lang="en-US" dirty="0"/>
              <a:t>Communications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dirty="0" err="1"/>
              <a:t>Worklife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554118"/>
            <a:ext cx="10515600" cy="19376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Financial Literacy Series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Wellness Group Coaching 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823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838200" y="941809"/>
            <a:ext cx="1047027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66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rPr lang="en-US" dirty="0"/>
              <a:t>Financial Literacy Series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8C8773-DBE1-4118-ACD9-50B5047E644F}"/>
              </a:ext>
            </a:extLst>
          </p:cNvPr>
          <p:cNvSpPr txBox="1">
            <a:spLocks/>
          </p:cNvSpPr>
          <p:nvPr/>
        </p:nvSpPr>
        <p:spPr>
          <a:xfrm>
            <a:off x="838200" y="1913609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b="1" kern="0" dirty="0"/>
              <a:t>Knowledge is power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series of workshops lead by financial experts to support and increase financial literacy and improve financial wellness </a:t>
            </a:r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February 9th @ 11 am – </a:t>
            </a:r>
            <a:r>
              <a:rPr lang="en-US" sz="2400" dirty="0">
                <a:hlinkClick r:id="rId2"/>
              </a:rPr>
              <a:t>Budget &amp; Savings</a:t>
            </a:r>
            <a:endParaRPr lang="en-US" sz="2400" dirty="0"/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February 23rd @ 1 pm – </a:t>
            </a:r>
            <a:r>
              <a:rPr lang="en-US" sz="2400" dirty="0">
                <a:hlinkClick r:id="rId3"/>
              </a:rPr>
              <a:t>5 Questions to Ask Before You Retire</a:t>
            </a:r>
            <a:endParaRPr lang="en-US" sz="2400" dirty="0"/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March 9th @ 12 pm – </a:t>
            </a:r>
            <a:r>
              <a:rPr lang="en-US" sz="2400" dirty="0">
                <a:hlinkClick r:id="rId4"/>
              </a:rPr>
              <a:t>Let’s Talk Credit</a:t>
            </a:r>
            <a:endParaRPr lang="en-US" sz="2400" dirty="0"/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April 6th @ 11 am – </a:t>
            </a:r>
            <a:r>
              <a:rPr lang="en-US" sz="2400" dirty="0">
                <a:hlinkClick r:id="rId5"/>
              </a:rPr>
              <a:t>Fundamentals of Investing</a:t>
            </a:r>
            <a:endParaRPr lang="en-US" sz="2400" dirty="0"/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April 8th @ 11 am – </a:t>
            </a:r>
            <a:r>
              <a:rPr lang="en-US" sz="2400" dirty="0">
                <a:hlinkClick r:id="rId6"/>
              </a:rPr>
              <a:t>Protecting Your Self from Identify Theft</a:t>
            </a:r>
            <a:endParaRPr lang="en-US" sz="2400" dirty="0"/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More sessions will be added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D530B8E6-A2FF-43D3-98D6-D44260227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4662" y="5006460"/>
            <a:ext cx="3455068" cy="13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634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838200" y="334526"/>
            <a:ext cx="10324707" cy="1325564"/>
          </a:xfrm>
          <a:prstGeom prst="rect">
            <a:avLst/>
          </a:prstGeom>
        </p:spPr>
        <p:txBody>
          <a:bodyPr lIns="45719" tIns="45720" rIns="45719" bIns="45720" anchor="b">
            <a:normAutofit/>
          </a:bodyPr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Wellness Group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AEE6-58B6-41E7-BE6D-DF97636E12B8}"/>
              </a:ext>
            </a:extLst>
          </p:cNvPr>
          <p:cNvSpPr txBox="1">
            <a:spLocks/>
          </p:cNvSpPr>
          <p:nvPr/>
        </p:nvSpPr>
        <p:spPr>
          <a:xfrm>
            <a:off x="838200" y="1864954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b="1" kern="0" dirty="0"/>
              <a:t>Online live wellness coaching </a:t>
            </a:r>
            <a:endParaRPr lang="en-US" altLang="en-US" sz="2000" b="1" kern="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j-lt"/>
                <a:cs typeface="+mj-lt"/>
              </a:rPr>
              <a:t>Join a small group of 4-12 colleagues to establish wellness goals, receive feedback, gain support, and maintain accountability for four sessions.</a:t>
            </a:r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j-lt"/>
                <a:cs typeface="+mj-lt"/>
              </a:rPr>
              <a:t>4 sessions will start in mid-February and meet at the same time, with the same facilitator and group, once a month through May. 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j-lt"/>
                <a:cs typeface="+mj-lt"/>
              </a:rPr>
              <a:t>Registration is open now through next Sunday, February 7.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j-lt"/>
                <a:cs typeface="+mj-lt"/>
              </a:rPr>
              <a:t> Sign up individually or with your coworkers as a group for your preferred time slot. </a:t>
            </a:r>
            <a:endParaRPr lang="en-US" sz="2400" dirty="0">
              <a:ea typeface="+mj-lt"/>
              <a:cs typeface="+mj-lt"/>
              <a:hlinkClick r:id="rId2"/>
            </a:endParaRPr>
          </a:p>
          <a:p>
            <a:pPr>
              <a:buClr>
                <a:srgbClr val="7C7C7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+mj-lt"/>
                <a:cs typeface="+mj-lt"/>
                <a:hlinkClick r:id="rId2"/>
              </a:rPr>
              <a:t>Register here.</a:t>
            </a:r>
            <a:endParaRPr lang="en-US" sz="24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3574622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838200" y="906039"/>
            <a:ext cx="10250214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66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We’re here to help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6AD456-8A1B-4C1B-93A5-380A9AA7682F}"/>
              </a:ext>
            </a:extLst>
          </p:cNvPr>
          <p:cNvSpPr txBox="1">
            <a:spLocks/>
          </p:cNvSpPr>
          <p:nvPr/>
        </p:nvSpPr>
        <p:spPr>
          <a:xfrm>
            <a:off x="838200" y="1845290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b="1" kern="0" dirty="0"/>
              <a:t>Request a program or reach out to let us know your needs</a:t>
            </a:r>
            <a:endParaRPr lang="en-US" altLang="en-US" sz="2000" b="1" kern="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/>
              <a:t>Visit our website at </a:t>
            </a:r>
            <a:r>
              <a:rPr lang="en-US" sz="2400">
                <a:hlinkClick r:id="rId2"/>
              </a:rPr>
              <a:t>https://wellness.hr.ufl.edu</a:t>
            </a:r>
            <a:endParaRPr lang="en-US" sz="240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/>
              <a:t>Contact </a:t>
            </a:r>
            <a:r>
              <a:rPr lang="en-US" sz="2400" dirty="0"/>
              <a:t>us at </a:t>
            </a:r>
            <a:r>
              <a:rPr lang="en-US" sz="2400" dirty="0">
                <a:hlinkClick r:id="rId3"/>
              </a:rPr>
              <a:t>hrs-wellness@ufl.edu</a:t>
            </a:r>
            <a:r>
              <a:rPr lang="en-US" sz="2400" dirty="0"/>
              <a:t>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1800" u="sng" dirty="0">
              <a:solidFill>
                <a:srgbClr val="0463C1"/>
              </a:solidFill>
              <a:uFill>
                <a:solidFill>
                  <a:srgbClr val="0463C1"/>
                </a:solidFill>
              </a:uFill>
              <a:hlinkClick r:id="rId4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altLang="en-US" sz="2400" kern="0" dirty="0"/>
          </a:p>
          <a:p>
            <a:pPr marL="0" indent="0">
              <a:buFont typeface="Arial"/>
              <a:buNone/>
            </a:pPr>
            <a:endParaRPr lang="en-US" kern="0" dirty="0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1ABB8BE8-44DA-40FD-8794-68EFCF34A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89" y="4689790"/>
            <a:ext cx="6462963" cy="17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521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94329"/>
            <a:ext cx="10515600" cy="2733675"/>
          </a:xfrm>
        </p:spPr>
        <p:txBody>
          <a:bodyPr/>
          <a:lstStyle/>
          <a:p>
            <a:r>
              <a:rPr lang="en-US" dirty="0"/>
              <a:t>Employee Relations / </a:t>
            </a:r>
            <a:br>
              <a:rPr lang="en-US" dirty="0"/>
            </a:br>
            <a:r>
              <a:rPr lang="en-US" dirty="0"/>
              <a:t>Office of Postdoctoral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87282"/>
            <a:ext cx="10515600" cy="1048282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UF Engaged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62" y="2215662"/>
            <a:ext cx="8281598" cy="2527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1B510-A03C-410F-A19C-94E295763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058" y="1274885"/>
            <a:ext cx="4459863" cy="42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 rot="21174469">
            <a:off x="460021" y="711408"/>
            <a:ext cx="5000464" cy="3752673"/>
          </a:xfrm>
          <a:prstGeom prst="irregularSeal1">
            <a:avLst/>
          </a:prstGeom>
          <a:solidFill>
            <a:srgbClr val="EA8C2E"/>
          </a:solidFill>
          <a:ln w="38100">
            <a:solidFill>
              <a:srgbClr val="226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67" y="4850891"/>
            <a:ext cx="4204855" cy="1283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40465">
            <a:off x="1467520" y="2102717"/>
            <a:ext cx="33410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EXCITING NEWS!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3019" y="2587744"/>
            <a:ext cx="5166065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spcBef>
                <a:spcPts val="1000"/>
              </a:spcBef>
              <a:buClr>
                <a:srgbClr val="92D050"/>
              </a:buClr>
              <a:buSzPct val="80000"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Beginning March 1</a:t>
            </a:r>
            <a:r>
              <a:rPr lang="en-US" sz="35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lvl="1">
              <a:spcBef>
                <a:spcPts val="1000"/>
              </a:spcBef>
              <a:buClr>
                <a:srgbClr val="92D050"/>
              </a:buClr>
              <a:buSzPct val="80000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Postdoc Associates will be included in UF Engaged</a:t>
            </a:r>
          </a:p>
        </p:txBody>
      </p:sp>
    </p:spTree>
    <p:extLst>
      <p:ext uri="{BB962C8B-B14F-4D97-AF65-F5344CB8AC3E}">
        <p14:creationId xmlns:p14="http://schemas.microsoft.com/office/powerpoint/2010/main" val="197412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Postdoc Associates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2" y="1916269"/>
            <a:ext cx="10815536" cy="4740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>
                <a:hlinkClick r:id="rId3"/>
              </a:rPr>
              <a:t>Postdoc Associate Appointment Policy</a:t>
            </a:r>
            <a:endParaRPr lang="en-US" sz="35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Professional development plan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Evaluated by supervisor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Maximum of 4 years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500" dirty="0"/>
              <a:t>Exceptions – New Opportunities: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Moving to a new UF Lab allows for 2 additional years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Up to 2 year extension may be requested (</a:t>
            </a:r>
            <a:r>
              <a:rPr lang="en-US" sz="2400" dirty="0">
                <a:hlinkClick r:id="rId4"/>
              </a:rPr>
              <a:t>Form</a:t>
            </a:r>
            <a:r>
              <a:rPr lang="en-US" sz="2400" dirty="0"/>
              <a:t>)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Requires evidence postdoc is being mentored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Evaluations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Professional Development Plan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Justification (new skills &amp; opportunities)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Exit/transition plan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We need your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2" y="1916269"/>
            <a:ext cx="10815536" cy="47405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92D050"/>
              </a:buClr>
              <a:buSzPct val="80000"/>
              <a:buNone/>
            </a:pPr>
            <a:r>
              <a:rPr lang="en-US" dirty="0"/>
              <a:t>Supervisor IDs, check for accuracy and keep them up-to-date. 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UF Engaged pulls the supervisor ID from myUFL Job Data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If the supervisor ID is inaccurate then an individual’s Quarterly Check-in will go to the wrong supervisor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Update via </a:t>
            </a:r>
            <a:r>
              <a:rPr lang="en-US" sz="2800" dirty="0" err="1"/>
              <a:t>ePAF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6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2" y="1916269"/>
            <a:ext cx="10815536" cy="4740545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UF Engaged Website </a:t>
            </a:r>
            <a:r>
              <a:rPr lang="en-US" dirty="0"/>
              <a:t>– offers a variety of </a:t>
            </a:r>
            <a:r>
              <a:rPr lang="en-US" dirty="0">
                <a:solidFill>
                  <a:schemeClr val="accent6"/>
                </a:solidFill>
              </a:rPr>
              <a:t>guides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simulations</a:t>
            </a:r>
            <a:r>
              <a:rPr lang="en-US" dirty="0"/>
              <a:t>, and available </a:t>
            </a:r>
            <a:r>
              <a:rPr lang="en-US" dirty="0">
                <a:solidFill>
                  <a:schemeClr val="accent6"/>
                </a:solidFill>
              </a:rPr>
              <a:t>trainings</a:t>
            </a:r>
            <a:r>
              <a:rPr lang="en-US" dirty="0"/>
              <a:t> to aide in the </a:t>
            </a:r>
            <a:r>
              <a:rPr lang="en-US" dirty="0">
                <a:solidFill>
                  <a:schemeClr val="accent6"/>
                </a:solidFill>
              </a:rPr>
              <a:t>success</a:t>
            </a:r>
            <a:r>
              <a:rPr lang="en-US" dirty="0"/>
              <a:t> of leaders and staff.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Utilize your Department Human Resources representative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Email us at: </a:t>
            </a:r>
            <a:r>
              <a:rPr lang="en-US" dirty="0">
                <a:hlinkClick r:id="rId4"/>
              </a:rPr>
              <a:t>UFEngaged@hr.ufl.edu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89239"/>
            <a:ext cx="10515600" cy="2038765"/>
          </a:xfrm>
        </p:spPr>
        <p:txBody>
          <a:bodyPr/>
          <a:lstStyle/>
          <a:p>
            <a:r>
              <a:rPr lang="en-US" dirty="0"/>
              <a:t>University Payroll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74378"/>
            <a:ext cx="10515600" cy="256289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Emergency Checks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88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9565" y="1583473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6399"/>
            <a:ext cx="10515600" cy="2733675"/>
          </a:xfrm>
        </p:spPr>
        <p:txBody>
          <a:bodyPr/>
          <a:lstStyle/>
          <a:p>
            <a:r>
              <a:rPr lang="en-US" dirty="0"/>
              <a:t>University 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3172640"/>
          </a:xfrm>
        </p:spPr>
        <p:txBody>
          <a:bodyPr>
            <a:normAutofit/>
          </a:bodyPr>
          <a:lstStyle/>
          <a:p>
            <a:r>
              <a:rPr lang="en-US" altLang="en-US" sz="3200">
                <a:solidFill>
                  <a:schemeClr val="accent5">
                    <a:lumMod val="75000"/>
                  </a:schemeClr>
                </a:solidFill>
              </a:rPr>
              <a:t>Benefits Updates</a:t>
            </a:r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69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21" y="387159"/>
            <a:ext cx="11165138" cy="1325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Double Deductions for 9/10 Month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71" y="1847055"/>
            <a:ext cx="11442488" cy="1835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9/10-month employees have double premium deductions during the spring to cover summer when no payroll is issued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Double deductions begin on 2/12/21 and end on 5/7/21 paycheck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Departments with new 9/10-mo. employees </a:t>
            </a:r>
            <a:r>
              <a:rPr lang="en-US" altLang="en-US" sz="2600" b="1" i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whose hires are executed between February 1</a:t>
            </a:r>
            <a:r>
              <a:rPr lang="en-US" altLang="en-US" sz="2600" b="1" i="1" kern="0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st</a:t>
            </a:r>
            <a:r>
              <a:rPr lang="en-US" altLang="en-US" sz="2600" b="1" i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and the start of the Fall term </a:t>
            </a: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should advise their new hires to contact UFHR Benefits for assistance regarding benefit premiums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no action is taken, premiums will be underfunded, and coverages may be suspended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88636"/>
            <a:ext cx="857143" cy="70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771" y="5357137"/>
            <a:ext cx="11194473" cy="667965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Questions? </a:t>
            </a:r>
            <a:r>
              <a:rPr lang="en-US" sz="2400" dirty="0">
                <a:solidFill>
                  <a:schemeClr val="tx1"/>
                </a:solidFill>
                <a:latin typeface="Calibri" panose="020F0502020204030204"/>
              </a:rPr>
              <a:t>Contact UFHR Benefits at (352) 392-2477 or email benefits@ufl.edu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6568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56" y="365125"/>
            <a:ext cx="10481344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IRS Reporting Form 1095-C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4" y="1773552"/>
            <a:ext cx="11333831" cy="4668985"/>
          </a:xfrm>
        </p:spPr>
        <p:txBody>
          <a:bodyPr>
            <a:normAutofit fontScale="92500" lnSpcReduction="20000"/>
          </a:bodyPr>
          <a:lstStyle/>
          <a:p>
            <a:pPr marL="914400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Employer Provided Insurance Offer and Coverage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Reports employees’ health insurance information for prior calendar year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State of Florida and </a:t>
            </a:r>
            <a:r>
              <a:rPr lang="en-US" sz="2600" dirty="0" err="1"/>
              <a:t>GatorCare</a:t>
            </a:r>
            <a:r>
              <a:rPr lang="en-US" sz="2600" dirty="0"/>
              <a:t> plan participants will receive forms within the next several weeks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dirty="0"/>
              <a:t>State</a:t>
            </a:r>
            <a:r>
              <a:rPr lang="en-US" sz="2600" dirty="0"/>
              <a:t> 1095s available in </a:t>
            </a:r>
            <a:r>
              <a:rPr lang="en-US" sz="2600" dirty="0" err="1"/>
              <a:t>PeopleFirst</a:t>
            </a:r>
            <a:r>
              <a:rPr lang="en-US" sz="2600" dirty="0"/>
              <a:t> beginning 1/31, if you opted for electronic delivery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dirty="0" err="1"/>
              <a:t>GatorCare</a:t>
            </a:r>
            <a:r>
              <a:rPr lang="en-US" sz="2600" dirty="0"/>
              <a:t> 1095s are sent by postal mail only (no electronic option)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Employees may file income tax returns </a:t>
            </a:r>
            <a:r>
              <a:rPr lang="en-US" sz="2600" b="1" i="1" dirty="0"/>
              <a:t>prior</a:t>
            </a:r>
            <a:r>
              <a:rPr lang="en-US" sz="2600" dirty="0"/>
              <a:t> to receiving 1095-C if they know they had coverage for the entire year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Employees enrolled in ACA Marketplace plans must report UF’s offer of employer-sponsored health coverage to IRS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5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Marketplace Tax Credit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4" y="1734757"/>
            <a:ext cx="11314617" cy="2732384"/>
          </a:xfrm>
        </p:spPr>
        <p:txBody>
          <a:bodyPr>
            <a:normAutofit fontScale="92500" lnSpcReduction="20000"/>
          </a:bodyPr>
          <a:lstStyle/>
          <a:p>
            <a:pPr marL="914400" indent="-457200">
              <a:lnSpc>
                <a:spcPct val="117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Employees using Healthcare Marketplace may qualify for premium tax credit</a:t>
            </a:r>
          </a:p>
          <a:p>
            <a:pPr marL="914400" indent="-457200">
              <a:lnSpc>
                <a:spcPct val="117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UF is subject to penalty if full-time employee offered coverage by UF receives the tax credit</a:t>
            </a:r>
          </a:p>
          <a:p>
            <a:pPr marL="914400" indent="-457200">
              <a:lnSpc>
                <a:spcPct val="117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If tax credit notice received by departmental UF campus location, forward to UFHR Benefits immediately (fax, email, or postal mail):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131" y="4489176"/>
            <a:ext cx="11028771" cy="254623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Physical Address: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UFHR 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Attn: </a:t>
            </a:r>
            <a:r>
              <a:rPr kumimoji="0" lang="en-US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Shanno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/>
              </a:rPr>
              <a:t>n Edwards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903 W. University 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Gainesville, FL 32606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Campus Mailing Address: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UFHR Benefits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Attn: Shannon Edwards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P.O. Box 115007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defRPr/>
            </a:pPr>
            <a:endParaRPr lang="en-US" altLang="en-US" sz="23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Email: </a:t>
            </a:r>
            <a:r>
              <a:rPr lang="en-US" altLang="en-US" sz="2300" i="1" dirty="0">
                <a:solidFill>
                  <a:srgbClr val="0070C0"/>
                </a:solidFill>
                <a:hlinkClick r:id="rId4"/>
              </a:rPr>
              <a:t>shannon.edwards@ufl.edu</a:t>
            </a:r>
            <a:endParaRPr lang="en-US" altLang="en-US" sz="2300" i="1" dirty="0">
              <a:solidFill>
                <a:srgbClr val="0070C0"/>
              </a:solidFill>
            </a:endParaRPr>
          </a:p>
          <a:p>
            <a:pPr lvl="0">
              <a:defRPr/>
            </a:pPr>
            <a:endParaRPr kumimoji="0" lang="en-US" altLang="en-US" sz="23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Fax: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(352) 392-5166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5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412595"/>
            <a:ext cx="10280388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Flexible Spending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6" y="1790060"/>
            <a:ext cx="11493326" cy="4412766"/>
          </a:xfrm>
        </p:spPr>
        <p:txBody>
          <a:bodyPr>
            <a:noAutofit/>
          </a:bodyPr>
          <a:lstStyle/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/>
              <a:t>Healthcare FSAs and Limited Purpose Healthcare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Carryover from 2020 -- </a:t>
            </a:r>
            <a:r>
              <a:rPr lang="en-US" dirty="0"/>
              <a:t>Plan Year Members may carry over </a:t>
            </a:r>
            <a:r>
              <a:rPr lang="en-US" i="1" dirty="0"/>
              <a:t>any unused benefits </a:t>
            </a:r>
            <a:r>
              <a:rPr lang="en-US" dirty="0"/>
              <a:t>from plan year 2020 to plan year 2021. </a:t>
            </a:r>
          </a:p>
          <a:p>
            <a:pPr marL="13716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Plan year 2020 carryover benefits must be used by December 31, 2021. </a:t>
            </a:r>
          </a:p>
          <a:p>
            <a:pPr marL="13716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 action is required by the employee. Balances will carry over automatically.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Changes in Election Amount -- </a:t>
            </a:r>
            <a:r>
              <a:rPr lang="en-US" dirty="0"/>
              <a:t>For plan year 2021, members may prospectively change contribution amounts without a qualifying status change. 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Post-Termination Reimbursements from Health FSAs -- </a:t>
            </a:r>
            <a:r>
              <a:rPr lang="en-US" dirty="0"/>
              <a:t>A member who stops participating in the plan mid-year of 2021 may continue to receive reimbursements of their unused contributions through the end of the plan year. </a:t>
            </a:r>
          </a:p>
          <a:p>
            <a:pPr marL="13716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For example, a member who leaves employment April 1, 2021, may continue to receive reimbursements of their unused contributions through the end of 2021.</a:t>
            </a:r>
            <a:endParaRPr lang="en-US" altLang="en-US" sz="2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3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412595"/>
            <a:ext cx="10280388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Flexible Spending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6" y="1828558"/>
            <a:ext cx="11214739" cy="1886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3" indent="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/>
              <a:t>Dependent Care Flexible Spending Accounts</a:t>
            </a:r>
          </a:p>
          <a:p>
            <a:pPr marL="800100" lvl="3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Extension of Grace Periods </a:t>
            </a:r>
            <a:r>
              <a:rPr lang="en-US" sz="2400" dirty="0"/>
              <a:t>--</a:t>
            </a:r>
            <a:r>
              <a:rPr lang="en-US" sz="2400" b="1" dirty="0"/>
              <a:t> </a:t>
            </a:r>
            <a:r>
              <a:rPr lang="en-US" sz="2400" dirty="0"/>
              <a:t>The grace period to incur eligible expenses applicable to plan year 2020 contributions is extended to December 31, 2021. </a:t>
            </a:r>
            <a:endParaRPr lang="en-US" sz="2400" dirty="0">
              <a:cs typeface="Calibri"/>
            </a:endParaRPr>
          </a:p>
          <a:p>
            <a:pPr marL="800100" lvl="3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Eligible Dependent </a:t>
            </a:r>
            <a:r>
              <a:rPr lang="en-US" sz="2400" dirty="0"/>
              <a:t>-- If a dependent "aged-out" during the pandemic, the maximum age the child is considered a qualifying dependent is changed from age 12 to age 13, if certain criteria are met.</a:t>
            </a:r>
            <a:endParaRPr lang="en-US" sz="2400" dirty="0">
              <a:cs typeface="Calibri"/>
            </a:endParaRPr>
          </a:p>
          <a:p>
            <a:pPr marL="800100" lvl="3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Changes in Election Amount </a:t>
            </a:r>
            <a:r>
              <a:rPr lang="en-US" sz="2400" dirty="0"/>
              <a:t>-- For 2021, members may prospectively change contribution amounts without a qualifying status change. </a:t>
            </a:r>
            <a:endParaRPr lang="en-US" altLang="en-US" sz="24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131" y="5161795"/>
            <a:ext cx="10804129" cy="865978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FSA Questions?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Chard Snyder 855-824-9284 or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FloridaAskPenny@chard-snyder.com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15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394" y="365125"/>
            <a:ext cx="10380406" cy="1325563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0510" y="1869000"/>
            <a:ext cx="11105190" cy="4158174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Upcoming HR Forum – </a:t>
            </a:r>
            <a:r>
              <a:rPr lang="en-US" altLang="en-US" sz="2800" dirty="0"/>
              <a:t>March 3</a:t>
            </a:r>
            <a:r>
              <a:rPr lang="en-US" altLang="en-US" dirty="0"/>
              <a:t> @</a:t>
            </a:r>
            <a:r>
              <a:rPr lang="en-US" altLang="en-US" sz="2800" dirty="0"/>
              <a:t> 10 a.m. (Zoom details TBA)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b="20891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845574" y="5681054"/>
            <a:ext cx="11822869" cy="947405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FF6600"/>
                </a:solidFill>
                <a:cs typeface="Calibri" panose="020F0502020204030204" pitchFamily="34" charset="0"/>
              </a:rPr>
              <a:t>New</a:t>
            </a:r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 – Electronic Emergency Check Form</a:t>
            </a:r>
          </a:p>
        </p:txBody>
      </p:sp>
    </p:spTree>
    <p:extLst>
      <p:ext uri="{BB962C8B-B14F-4D97-AF65-F5344CB8AC3E}">
        <p14:creationId xmlns:p14="http://schemas.microsoft.com/office/powerpoint/2010/main" val="10123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Electronic Emergency Check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0515600" cy="351567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 "/>
              </a:rPr>
              <a:t>Collaborative effort with Payroll &amp; Tax Services and UFIT OnBase Team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 "/>
              </a:rPr>
              <a:t>Other forms  - being reviewed for any improvement opportunities and will also transition to an Electronic Format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Calibri 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DBDF8-78B5-40EF-B01B-B287E7C5D60A}"/>
              </a:ext>
            </a:extLst>
          </p:cNvPr>
          <p:cNvCxnSpPr>
            <a:cxnSpLocks/>
          </p:cNvCxnSpPr>
          <p:nvPr/>
        </p:nvCxnSpPr>
        <p:spPr>
          <a:xfrm>
            <a:off x="738131" y="1712722"/>
            <a:ext cx="86367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602305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8ED60C-C1D3-4BE0-9C82-BF1D9F04B8E4}"/>
              </a:ext>
            </a:extLst>
          </p:cNvPr>
          <p:cNvSpPr txBox="1"/>
          <p:nvPr/>
        </p:nvSpPr>
        <p:spPr>
          <a:xfrm>
            <a:off x="573813" y="1865041"/>
            <a:ext cx="109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</a:pPr>
            <a:r>
              <a:rPr lang="en-US" sz="2800" dirty="0"/>
              <a:t>Location: </a:t>
            </a:r>
            <a:r>
              <a:rPr lang="en-US" sz="2800" b="1" dirty="0"/>
              <a:t>Payroll Forms &amp; Resources Page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DB550-9318-4995-A332-C8C67CA766C0}"/>
              </a:ext>
            </a:extLst>
          </p:cNvPr>
          <p:cNvSpPr txBox="1"/>
          <p:nvPr/>
        </p:nvSpPr>
        <p:spPr>
          <a:xfrm>
            <a:off x="738130" y="5778118"/>
            <a:ext cx="1007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</a:pPr>
            <a:r>
              <a:rPr lang="en-US" sz="2000" b="1" dirty="0"/>
              <a:t>Auto populates: </a:t>
            </a:r>
            <a:r>
              <a:rPr lang="en-US" sz="2000" dirty="0"/>
              <a:t>Simply type in the UFID and the remaining fields in this section will auto-fill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2503787"/>
            <a:ext cx="10615669" cy="303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pp Inventor Extensions: Light | Pura Vida Ap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0" y="5603765"/>
            <a:ext cx="706999" cy="7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  <a:endParaRPr lang="en-US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9628991" cy="4231046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602305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30875-A000-4FB7-9F0B-E97E7A079E2D}"/>
              </a:ext>
            </a:extLst>
          </p:cNvPr>
          <p:cNvSpPr txBox="1"/>
          <p:nvPr/>
        </p:nvSpPr>
        <p:spPr>
          <a:xfrm>
            <a:off x="973342" y="2382204"/>
            <a:ext cx="1038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Emergency Check Criteria is now located on the form for easy reference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dropdown box with Reasons for Emergency Check Request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Additional question: does the request meet the criteria for an emergency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20237-D1B2-4946-B05E-16C666BF2AB3}"/>
              </a:ext>
            </a:extLst>
          </p:cNvPr>
          <p:cNvSpPr txBox="1"/>
          <p:nvPr/>
        </p:nvSpPr>
        <p:spPr>
          <a:xfrm>
            <a:off x="973342" y="1920539"/>
            <a:ext cx="1839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What’s new?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2" y="3846564"/>
            <a:ext cx="9583487" cy="221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5157394" y="4061597"/>
            <a:ext cx="6196405" cy="22591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59306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4A3E8D-4AB9-4C42-A1B7-EBCED67E115E}"/>
              </a:ext>
            </a:extLst>
          </p:cNvPr>
          <p:cNvSpPr txBox="1"/>
          <p:nvPr/>
        </p:nvSpPr>
        <p:spPr>
          <a:xfrm>
            <a:off x="225910" y="1908749"/>
            <a:ext cx="117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0C0"/>
                </a:solidFill>
              </a:rPr>
              <a:t>New Hire: </a:t>
            </a:r>
            <a:r>
              <a:rPr lang="en-US" sz="2400" b="1" dirty="0"/>
              <a:t>a reminder popup will appear for both the distribution and time to be entered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" y="2795706"/>
            <a:ext cx="11599300" cy="318467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0" y="4357427"/>
            <a:ext cx="6583119" cy="22591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Emergency Check Form - OnBase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8131" y="1712722"/>
            <a:ext cx="7602305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8C1094-480A-4023-BD59-F55D127AC5C2}"/>
              </a:ext>
            </a:extLst>
          </p:cNvPr>
          <p:cNvSpPr txBox="1"/>
          <p:nvPr/>
        </p:nvSpPr>
        <p:spPr>
          <a:xfrm>
            <a:off x="973342" y="1920895"/>
            <a:ext cx="94965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Original Check Cancelled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Beneficiary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Other</a:t>
            </a:r>
          </a:p>
          <a:p>
            <a:r>
              <a:rPr lang="en-US" sz="2000" dirty="0"/>
              <a:t>Number of fields required to process remains the same as the SharePoint version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3798540"/>
            <a:ext cx="11761804" cy="99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74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34012</TotalTime>
  <Words>1916</Words>
  <Application>Microsoft Office PowerPoint</Application>
  <PresentationFormat>Widescreen</PresentationFormat>
  <Paragraphs>271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Bookman Old Style</vt:lpstr>
      <vt:lpstr>Calibri</vt:lpstr>
      <vt:lpstr>Calibri </vt:lpstr>
      <vt:lpstr>Calibri Light</vt:lpstr>
      <vt:lpstr>Century Gothic</vt:lpstr>
      <vt:lpstr>Century Schoolbook</vt:lpstr>
      <vt:lpstr>Franklin Gothic Medium Cond</vt:lpstr>
      <vt:lpstr>Helvetica</vt:lpstr>
      <vt:lpstr>Tw Cen MT</vt:lpstr>
      <vt:lpstr>Wingdings</vt:lpstr>
      <vt:lpstr>Office Theme</vt:lpstr>
      <vt:lpstr>1_Office Theme</vt:lpstr>
      <vt:lpstr>2_Office Theme</vt:lpstr>
      <vt:lpstr>Office Theme</vt:lpstr>
      <vt:lpstr>1_Office Theme</vt:lpstr>
      <vt:lpstr>Office Theme</vt:lpstr>
      <vt:lpstr>HR Forum</vt:lpstr>
      <vt:lpstr>Today’s Agenda Items</vt:lpstr>
      <vt:lpstr>University Payroll Services</vt:lpstr>
      <vt:lpstr>New – Electronic Emergency Check Form</vt:lpstr>
      <vt:lpstr>Electronic Emergency Check Form</vt:lpstr>
      <vt:lpstr>Emergency Check Form - OnBase</vt:lpstr>
      <vt:lpstr>Emergency Check Form - OnBase</vt:lpstr>
      <vt:lpstr>Emergency Check Form - OnBase</vt:lpstr>
      <vt:lpstr>Emergency Check Form - OnBase</vt:lpstr>
      <vt:lpstr>Emergency Check Form - OnBase</vt:lpstr>
      <vt:lpstr>Emergency Check Form - OnBase</vt:lpstr>
      <vt:lpstr>Emergency Check Form - OnBase</vt:lpstr>
      <vt:lpstr>Emergency Check Form - OnBase</vt:lpstr>
      <vt:lpstr>PowerPoint Presentation</vt:lpstr>
      <vt:lpstr>Questions?</vt:lpstr>
      <vt:lpstr>Training and Organizational Development</vt:lpstr>
      <vt:lpstr>Spring Workshop Series</vt:lpstr>
      <vt:lpstr>Resilience at Work</vt:lpstr>
      <vt:lpstr>Save the Date, May 11 &amp; 12</vt:lpstr>
      <vt:lpstr>Communications  &amp; Worklife</vt:lpstr>
      <vt:lpstr>PowerPoint Presentation</vt:lpstr>
      <vt:lpstr>Wellness Group Coaching</vt:lpstr>
      <vt:lpstr>PowerPoint Presentation</vt:lpstr>
      <vt:lpstr>Employee Relations /  Office of Postdoctoral Affairs</vt:lpstr>
      <vt:lpstr>PowerPoint Presentation</vt:lpstr>
      <vt:lpstr>PowerPoint Presentation</vt:lpstr>
      <vt:lpstr>Postdoc Associates</vt:lpstr>
      <vt:lpstr>We need your help!</vt:lpstr>
      <vt:lpstr>Resources</vt:lpstr>
      <vt:lpstr>University Benefits</vt:lpstr>
      <vt:lpstr>Double Deductions for 9/10 Month Employees</vt:lpstr>
      <vt:lpstr>IRS Reporting Form 1095-C</vt:lpstr>
      <vt:lpstr>Marketplace Tax Credit Notices</vt:lpstr>
      <vt:lpstr>Flexible Spending Accounts</vt:lpstr>
      <vt:lpstr>Flexible Spending Accounts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Green,Sommer C</cp:lastModifiedBy>
  <cp:revision>496</cp:revision>
  <cp:lastPrinted>2020-02-05T12:54:08Z</cp:lastPrinted>
  <dcterms:created xsi:type="dcterms:W3CDTF">2017-01-03T16:22:19Z</dcterms:created>
  <dcterms:modified xsi:type="dcterms:W3CDTF">2021-02-03T15:36:30Z</dcterms:modified>
</cp:coreProperties>
</file>