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84" r:id="rId3"/>
    <p:sldMasterId id="2147483648" r:id="rId4"/>
  </p:sldMasterIdLst>
  <p:notesMasterIdLst>
    <p:notesMasterId r:id="rId31"/>
  </p:notesMasterIdLst>
  <p:sldIdLst>
    <p:sldId id="278" r:id="rId5"/>
    <p:sldId id="261" r:id="rId6"/>
    <p:sldId id="371" r:id="rId7"/>
    <p:sldId id="467" r:id="rId8"/>
    <p:sldId id="468" r:id="rId9"/>
    <p:sldId id="469" r:id="rId10"/>
    <p:sldId id="471" r:id="rId11"/>
    <p:sldId id="472" r:id="rId12"/>
    <p:sldId id="473" r:id="rId13"/>
    <p:sldId id="474" r:id="rId14"/>
    <p:sldId id="475" r:id="rId15"/>
    <p:sldId id="476" r:id="rId16"/>
    <p:sldId id="477" r:id="rId17"/>
    <p:sldId id="478" r:id="rId18"/>
    <p:sldId id="479" r:id="rId19"/>
    <p:sldId id="480" r:id="rId20"/>
    <p:sldId id="481" r:id="rId21"/>
    <p:sldId id="482" r:id="rId22"/>
    <p:sldId id="483" r:id="rId23"/>
    <p:sldId id="484" r:id="rId24"/>
    <p:sldId id="485" r:id="rId25"/>
    <p:sldId id="486" r:id="rId26"/>
    <p:sldId id="487" r:id="rId27"/>
    <p:sldId id="488" r:id="rId28"/>
    <p:sldId id="316" r:id="rId29"/>
    <p:sldId id="317" r:id="rId3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562"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3/2/2021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11</a:t>
            </a:fld>
            <a:endParaRPr lang="en-US"/>
          </a:p>
        </p:txBody>
      </p:sp>
    </p:spTree>
    <p:extLst>
      <p:ext uri="{BB962C8B-B14F-4D97-AF65-F5344CB8AC3E}">
        <p14:creationId xmlns:p14="http://schemas.microsoft.com/office/powerpoint/2010/main" val="340618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a:p>
        </p:txBody>
      </p:sp>
    </p:spTree>
    <p:extLst>
      <p:ext uri="{BB962C8B-B14F-4D97-AF65-F5344CB8AC3E}">
        <p14:creationId xmlns:p14="http://schemas.microsoft.com/office/powerpoint/2010/main" val="106678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a:p>
        </p:txBody>
      </p:sp>
    </p:spTree>
    <p:extLst>
      <p:ext uri="{BB962C8B-B14F-4D97-AF65-F5344CB8AC3E}">
        <p14:creationId xmlns:p14="http://schemas.microsoft.com/office/powerpoint/2010/main" val="373288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a:p>
        </p:txBody>
      </p:sp>
    </p:spTree>
    <p:extLst>
      <p:ext uri="{BB962C8B-B14F-4D97-AF65-F5344CB8AC3E}">
        <p14:creationId xmlns:p14="http://schemas.microsoft.com/office/powerpoint/2010/main" val="107161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47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16</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dirty="0"/>
          </a:p>
        </p:txBody>
      </p:sp>
    </p:spTree>
    <p:extLst>
      <p:ext uri="{BB962C8B-B14F-4D97-AF65-F5344CB8AC3E}">
        <p14:creationId xmlns:p14="http://schemas.microsoft.com/office/powerpoint/2010/main" val="167926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dirty="0"/>
          </a:p>
        </p:txBody>
      </p:sp>
    </p:spTree>
    <p:extLst>
      <p:ext uri="{BB962C8B-B14F-4D97-AF65-F5344CB8AC3E}">
        <p14:creationId xmlns:p14="http://schemas.microsoft.com/office/powerpoint/2010/main" val="1375809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19</a:t>
            </a:fld>
            <a:endParaRPr lang="en-US" dirty="0"/>
          </a:p>
        </p:txBody>
      </p:sp>
    </p:spTree>
    <p:extLst>
      <p:ext uri="{BB962C8B-B14F-4D97-AF65-F5344CB8AC3E}">
        <p14:creationId xmlns:p14="http://schemas.microsoft.com/office/powerpoint/2010/main" val="295514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20</a:t>
            </a:fld>
            <a:endParaRPr lang="en-US"/>
          </a:p>
        </p:txBody>
      </p:sp>
    </p:spTree>
    <p:extLst>
      <p:ext uri="{BB962C8B-B14F-4D97-AF65-F5344CB8AC3E}">
        <p14:creationId xmlns:p14="http://schemas.microsoft.com/office/powerpoint/2010/main" val="139848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3</a:t>
            </a:fld>
            <a:endParaRPr lang="en-US"/>
          </a:p>
        </p:txBody>
      </p:sp>
    </p:spTree>
    <p:extLst>
      <p:ext uri="{BB962C8B-B14F-4D97-AF65-F5344CB8AC3E}">
        <p14:creationId xmlns:p14="http://schemas.microsoft.com/office/powerpoint/2010/main" val="379119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21</a:t>
            </a:fld>
            <a:endParaRPr lang="en-US"/>
          </a:p>
        </p:txBody>
      </p:sp>
    </p:spTree>
    <p:extLst>
      <p:ext uri="{BB962C8B-B14F-4D97-AF65-F5344CB8AC3E}">
        <p14:creationId xmlns:p14="http://schemas.microsoft.com/office/powerpoint/2010/main" val="306164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2504664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thing is clear today: The need for Resilience and Mindfulness is here to stay. With the increasing frequency and severity of shocks and changes that can shake us up, learning to be more</a:t>
            </a:r>
            <a:r>
              <a:rPr lang="en-US" baseline="0"/>
              <a:t> resilience can enhance the quality of our work experience.</a:t>
            </a:r>
            <a:endParaRPr lang="en-US"/>
          </a:p>
          <a:p>
            <a:endParaRPr lang="en-US"/>
          </a:p>
          <a:p>
            <a:r>
              <a:rPr lang="en-US"/>
              <a:t>The GBAS Resilience at Work series will take a holistic approach to consider all aspects of resilience – physical, cognitive, emotional and spiritual (purpose and values) within the professional context. Throughout the five sessions we will incorporate concepts of work resilience with opportunities for increased self-awareness through mindfulness. You will also be able to explore ideas and gain support from group conversations with the community of participants as well as a smaller cluster of peers at each session. </a:t>
            </a:r>
          </a:p>
          <a:p>
            <a:r>
              <a:rPr lang="en-US"/>
              <a:t>  </a:t>
            </a:r>
            <a:endParaRPr lang="en-US">
              <a:cs typeface="Calibri"/>
            </a:endParaRPr>
          </a:p>
          <a:p>
            <a:r>
              <a:rPr lang="en-US"/>
              <a:t>Participants are expected to attend all sessions and carve aside time for self-reflection and light homework between meetings. At the end of the series, you will have gained a deeper understanding of how to nurture your resilience for wellbeing and sustained work performance. </a:t>
            </a:r>
          </a:p>
          <a:p>
            <a:endParaRPr lang="en-US">
              <a:cs typeface="Calibri"/>
            </a:endParaRPr>
          </a:p>
          <a:p>
            <a:r>
              <a:rPr lang="en-US">
                <a:cs typeface="Calibri"/>
              </a:rPr>
              <a:t>The sessions will be on Tuesdays from 10 to noon, running every other week from Feb 23 to April 20.</a:t>
            </a:r>
            <a:r>
              <a:rPr lang="en-US" baseline="0">
                <a:cs typeface="Calibri"/>
              </a:rPr>
              <a:t> </a:t>
            </a:r>
            <a:endParaRPr lang="en-US">
              <a:cs typeface="Calibri"/>
            </a:endParaRPr>
          </a:p>
          <a:p>
            <a:r>
              <a:rPr lang="en-US"/>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67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thing is clear today: The need for Resilience and Mindfulness is here to stay. With the increasing frequency and severity of shocks and changes that can shake us up, learning to be more</a:t>
            </a:r>
            <a:r>
              <a:rPr lang="en-US" baseline="0"/>
              <a:t> resilience can enhance the quality of our work experience.</a:t>
            </a:r>
            <a:endParaRPr lang="en-US"/>
          </a:p>
          <a:p>
            <a:endParaRPr lang="en-US"/>
          </a:p>
          <a:p>
            <a:r>
              <a:rPr lang="en-US"/>
              <a:t>The GBAS Resilience at Work series will take a holistic approach to consider all aspects of resilience – physical, cognitive, emotional and spiritual (purpose and values) within the professional context. Throughout the five sessions we will incorporate concepts of work resilience with opportunities for increased self-awareness through mindfulness. You will also be able to explore ideas and gain support from group conversations with the community of participants as well as a smaller cluster of peers at each session. </a:t>
            </a:r>
          </a:p>
          <a:p>
            <a:r>
              <a:rPr lang="en-US"/>
              <a:t>  </a:t>
            </a:r>
            <a:endParaRPr lang="en-US">
              <a:cs typeface="Calibri"/>
            </a:endParaRPr>
          </a:p>
          <a:p>
            <a:r>
              <a:rPr lang="en-US"/>
              <a:t>Participants are expected to attend all sessions and carve aside time for self-reflection and light homework between meetings. At the end of the series, you will have gained a deeper understanding of how to nurture your resilience for wellbeing and sustained work performance. </a:t>
            </a:r>
          </a:p>
          <a:p>
            <a:endParaRPr lang="en-US">
              <a:cs typeface="Calibri"/>
            </a:endParaRPr>
          </a:p>
          <a:p>
            <a:r>
              <a:rPr lang="en-US">
                <a:cs typeface="Calibri"/>
              </a:rPr>
              <a:t>The sessions will be on Tuesdays from 10 to noon, running every other week from Feb 23 to April 20.</a:t>
            </a:r>
            <a:r>
              <a:rPr lang="en-US" baseline="0">
                <a:cs typeface="Calibri"/>
              </a:rPr>
              <a:t> </a:t>
            </a:r>
            <a:endParaRPr lang="en-US">
              <a:cs typeface="Calibri"/>
            </a:endParaRPr>
          </a:p>
          <a:p>
            <a:r>
              <a:rPr lang="en-US"/>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287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25</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Data-driven decision making is essential for doing business at UF. While running a report may give you information, does it provide the necessary perspective that you need to make a solid decision? Applying critical thinking skills to the information you are analyzing is essential for enabling good decisions. </a:t>
            </a:r>
          </a:p>
          <a:p>
            <a:pPr rtl="0"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pilot training, created in partnership with UF Information Technology, Office of the Controller, and UFHR Training &amp; Organizational Development. This is a critical thinking course, rather than a how to use enterprise analytics.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encourage all levels for foundational to advanced to attend. While the scenarios that we explore may seem foundation to our advanced members, we hope that you will bring your experience to the discussion. We will use the feedback from this pilot to build a more advance course and work with our partners to build better reports and tools.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training is organized around 5 areas of financial data: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Consistency/Variances </a:t>
            </a:r>
          </a:p>
          <a:p>
            <a:pPr rtl="0" fontAlgn="base"/>
            <a:r>
              <a:rPr lang="en-US" sz="1200" b="0" i="0" kern="1200" dirty="0">
                <a:solidFill>
                  <a:schemeClr val="tx1"/>
                </a:solidFill>
                <a:effectLst/>
                <a:latin typeface="+mn-lt"/>
                <a:ea typeface="+mn-ea"/>
                <a:cs typeface="+mn-cs"/>
              </a:rPr>
              <a:t>Accuracy/Errors </a:t>
            </a:r>
          </a:p>
          <a:p>
            <a:pPr rtl="0" fontAlgn="base"/>
            <a:r>
              <a:rPr lang="en-US" sz="1200" b="0" i="0" kern="1200" dirty="0">
                <a:solidFill>
                  <a:schemeClr val="tx1"/>
                </a:solidFill>
                <a:effectLst/>
                <a:latin typeface="+mn-lt"/>
                <a:ea typeface="+mn-ea"/>
                <a:cs typeface="+mn-cs"/>
              </a:rPr>
              <a:t>Allowability/Compliance </a:t>
            </a:r>
          </a:p>
          <a:p>
            <a:pPr rtl="0" fontAlgn="base"/>
            <a:r>
              <a:rPr lang="en-US" sz="1200" b="0" i="0" kern="1200" dirty="0">
                <a:solidFill>
                  <a:schemeClr val="tx1"/>
                </a:solidFill>
                <a:effectLst/>
                <a:latin typeface="+mn-lt"/>
                <a:ea typeface="+mn-ea"/>
                <a:cs typeface="+mn-cs"/>
              </a:rPr>
              <a:t>Budget/Available Balance </a:t>
            </a:r>
          </a:p>
          <a:p>
            <a:pPr rtl="0" fontAlgn="base"/>
            <a:r>
              <a:rPr lang="en-US" sz="1200" b="0" i="0" kern="1200" dirty="0">
                <a:solidFill>
                  <a:schemeClr val="tx1"/>
                </a:solidFill>
                <a:effectLst/>
                <a:latin typeface="+mn-lt"/>
                <a:ea typeface="+mn-ea"/>
                <a:cs typeface="+mn-cs"/>
              </a:rPr>
              <a:t>Data Analytics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will step you through how to collect, organize, and analyze the information. Collectively, we will discuss some pitfalls, questions the data does not answer, and ways to validate your results. Join the GBAS community as we share this new training and provide your feedback to help us throughout the development of additional courses and data tools!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67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Please encourage folks in your areas to join us for the first ever </a:t>
            </a:r>
            <a:r>
              <a:rPr lang="en-US" dirty="0" err="1">
                <a:cs typeface="Calibri" panose="020F0502020204030204"/>
              </a:rPr>
              <a:t>CxUF</a:t>
            </a:r>
            <a:r>
              <a:rPr lang="en-US" dirty="0">
                <a:cs typeface="Calibri" panose="020F0502020204030204"/>
              </a:rPr>
              <a:t> on May 11 &amp; 12 </a:t>
            </a:r>
            <a:r>
              <a:rPr lang="en-US" sz="1200" b="0" i="0" u="none" strike="noStrike" kern="1200" dirty="0">
                <a:solidFill>
                  <a:schemeClr val="tx1"/>
                </a:solidFill>
                <a:effectLst/>
                <a:latin typeface="+mn-lt"/>
                <a:ea typeface="+mn-ea"/>
                <a:cs typeface="+mn-cs"/>
              </a:rPr>
              <a:t>from 9:30am to 4:00pm</a:t>
            </a:r>
          </a:p>
          <a:p>
            <a:endParaRPr lang="en-US" dirty="0">
              <a:cs typeface="Calibri" panose="020F0502020204030204"/>
            </a:endParaRPr>
          </a:p>
          <a:p>
            <a:r>
              <a:rPr lang="en-US" dirty="0">
                <a:cs typeface="Calibri" panose="020F0502020204030204"/>
              </a:rPr>
              <a:t>https://learn-and-</a:t>
            </a:r>
            <a:r>
              <a:rPr lang="en-US" dirty="0" err="1">
                <a:cs typeface="Calibri" panose="020F0502020204030204"/>
              </a:rPr>
              <a:t>grow.hr.ufl.edu</a:t>
            </a:r>
            <a:r>
              <a:rPr lang="en-US" dirty="0">
                <a:cs typeface="Calibri" panose="020F0502020204030204"/>
              </a:rPr>
              <a:t>/connected-by-</a:t>
            </a:r>
            <a:r>
              <a:rPr lang="en-US" dirty="0" err="1">
                <a:cs typeface="Calibri" panose="020F0502020204030204"/>
              </a:rPr>
              <a:t>uf</a:t>
            </a:r>
            <a:r>
              <a:rPr lang="en-US" dirty="0">
                <a:cs typeface="Calibri" panose="020F0502020204030204"/>
              </a:rPr>
              <a:t>-conference/</a:t>
            </a:r>
            <a:r>
              <a:rPr lang="en-US" dirty="0" err="1">
                <a:cs typeface="Calibri" panose="020F0502020204030204"/>
              </a:rPr>
              <a:t>cxuf</a:t>
            </a:r>
            <a:r>
              <a:rPr lang="en-US" dirty="0">
                <a:cs typeface="Calibri" panose="020F0502020204030204"/>
              </a:rPr>
              <a:t>-agenda/</a:t>
            </a:r>
          </a:p>
          <a:p>
            <a:endParaRPr lang="en-US" dirty="0">
              <a:cs typeface="Calibri" panose="020F0502020204030204"/>
            </a:endParaRPr>
          </a:p>
          <a:p>
            <a:endParaRPr lang="en-US" dirty="0">
              <a:cs typeface="Calibri" panose="020F0502020204030204"/>
            </a:endParaRPr>
          </a:p>
          <a:p>
            <a:r>
              <a:rPr lang="en-US" dirty="0">
                <a:cs typeface="Calibri" panose="020F0502020204030204"/>
              </a:rPr>
              <a:t>Registration Open. </a:t>
            </a:r>
            <a:r>
              <a:rPr lang="en-US" sz="1200" b="0" i="1" u="none" strike="noStrike" kern="1200" dirty="0">
                <a:solidFill>
                  <a:schemeClr val="tx1"/>
                </a:solidFill>
                <a:effectLst/>
                <a:latin typeface="+mn-lt"/>
                <a:ea typeface="+mn-ea"/>
                <a:cs typeface="+mn-cs"/>
              </a:rPr>
              <a:t>Participants will register for the conference as one event. The concurrent sessions have a 300-person capacity, and will be first come, first serve.</a:t>
            </a:r>
          </a:p>
          <a:p>
            <a:endParaRPr lang="en-US" sz="1200" b="0" i="1"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Location: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CxUF</a:t>
            </a:r>
            <a:r>
              <a:rPr lang="en-US" sz="1200" b="0" i="0" u="none" strike="noStrike" kern="1200" dirty="0">
                <a:solidFill>
                  <a:schemeClr val="tx1"/>
                </a:solidFill>
                <a:effectLst/>
                <a:latin typeface="+mn-lt"/>
                <a:ea typeface="+mn-ea"/>
                <a:cs typeface="+mn-cs"/>
              </a:rPr>
              <a:t> will be held on a virtual web-based platform and Zoom.</a:t>
            </a:r>
          </a:p>
          <a:p>
            <a:endParaRPr lang="en-US" sz="1200" b="1" i="0" u="none" strike="noStrike" kern="1200" dirty="0">
              <a:solidFill>
                <a:schemeClr val="tx1"/>
              </a:solidFill>
              <a:effectLst/>
              <a:latin typeface="+mn-lt"/>
              <a:ea typeface="+mn-ea"/>
              <a:cs typeface="+mn-cs"/>
            </a:endParaRPr>
          </a:p>
          <a:p>
            <a:r>
              <a:rPr lang="en-US" sz="1200" b="1" i="0" u="none" strike="noStrike" kern="1200" dirty="0" err="1">
                <a:solidFill>
                  <a:schemeClr val="tx1"/>
                </a:solidFill>
                <a:effectLst/>
                <a:latin typeface="+mn-lt"/>
                <a:ea typeface="+mn-ea"/>
                <a:cs typeface="+mn-cs"/>
              </a:rPr>
              <a:t>CxUF</a:t>
            </a:r>
            <a:r>
              <a:rPr lang="en-US" sz="1200" b="1" i="0" u="none" strike="noStrike" kern="1200" dirty="0">
                <a:solidFill>
                  <a:schemeClr val="tx1"/>
                </a:solidFill>
                <a:effectLst/>
                <a:latin typeface="+mn-lt"/>
                <a:ea typeface="+mn-ea"/>
                <a:cs typeface="+mn-cs"/>
              </a:rPr>
              <a:t> is offered at no cost and is sponsored by three UF communities of practice. GBAS, </a:t>
            </a:r>
            <a:r>
              <a:rPr lang="en-US" sz="1200" b="1" i="0" u="none" strike="noStrike" kern="1200" dirty="0" err="1">
                <a:solidFill>
                  <a:schemeClr val="tx1"/>
                </a:solidFill>
                <a:effectLst/>
                <a:latin typeface="+mn-lt"/>
                <a:ea typeface="+mn-ea"/>
                <a:cs typeface="+mn-cs"/>
              </a:rPr>
              <a:t>MainSpring</a:t>
            </a:r>
            <a:r>
              <a:rPr lang="en-US" sz="1200" b="1" i="0" u="none" strike="noStrike" kern="1200" dirty="0">
                <a:solidFill>
                  <a:schemeClr val="tx1"/>
                </a:solidFill>
                <a:effectLst/>
                <a:latin typeface="+mn-lt"/>
                <a:ea typeface="+mn-ea"/>
                <a:cs typeface="+mn-cs"/>
              </a:rPr>
              <a:t>, UFLN</a:t>
            </a:r>
            <a:endParaRPr lang="en-US" sz="1200" b="0" i="0" u="none" strike="noStrike"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Conference Target Audience:</a:t>
            </a:r>
            <a:r>
              <a:rPr lang="en-US" sz="1200" b="0" i="0" u="none" strike="noStrike" kern="1200" dirty="0">
                <a:solidFill>
                  <a:schemeClr val="tx1"/>
                </a:solidFill>
                <a:effectLst/>
                <a:latin typeface="+mn-lt"/>
                <a:ea typeface="+mn-ea"/>
                <a:cs typeface="+mn-cs"/>
              </a:rPr>
              <a:t> UF business and research administrations of all levels (foundational to advanced), people working in finance, human resources, sponsored programs,</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academic professionals</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leaders who participate in the UFLN.</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50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Data-driven decision making is essential for doing business at UF. While running a report may give you information, does it provide the necessary perspective that you need to make a solid decision? Applying critical thinking skills to the information you are analyzing is essential for enabling good decisions. </a:t>
            </a:r>
          </a:p>
          <a:p>
            <a:pPr rtl="0"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pilot training, created in partnership with UF Information Technology, Office of the Controller, and UFHR Training &amp; Organizational Development. This is a critical thinking course, rather than a how to use enterprise analytics.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encourage all levels for foundational to advanced to attend. While the scenarios that we explore may seem foundation to our advanced members, we hope that you will bring your experience to the discussion. We will use the feedback from this pilot to build a more advance course and work with our partners to build better reports and tools.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training is organized around 5 areas of financial data: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Consistency/Variances </a:t>
            </a:r>
          </a:p>
          <a:p>
            <a:pPr rtl="0" fontAlgn="base"/>
            <a:r>
              <a:rPr lang="en-US" sz="1200" b="0" i="0" kern="1200" dirty="0">
                <a:solidFill>
                  <a:schemeClr val="tx1"/>
                </a:solidFill>
                <a:effectLst/>
                <a:latin typeface="+mn-lt"/>
                <a:ea typeface="+mn-ea"/>
                <a:cs typeface="+mn-cs"/>
              </a:rPr>
              <a:t>Accuracy/Errors </a:t>
            </a:r>
          </a:p>
          <a:p>
            <a:pPr rtl="0" fontAlgn="base"/>
            <a:r>
              <a:rPr lang="en-US" sz="1200" b="0" i="0" kern="1200" dirty="0">
                <a:solidFill>
                  <a:schemeClr val="tx1"/>
                </a:solidFill>
                <a:effectLst/>
                <a:latin typeface="+mn-lt"/>
                <a:ea typeface="+mn-ea"/>
                <a:cs typeface="+mn-cs"/>
              </a:rPr>
              <a:t>Allowability/Compliance </a:t>
            </a:r>
          </a:p>
          <a:p>
            <a:pPr rtl="0" fontAlgn="base"/>
            <a:r>
              <a:rPr lang="en-US" sz="1200" b="0" i="0" kern="1200" dirty="0">
                <a:solidFill>
                  <a:schemeClr val="tx1"/>
                </a:solidFill>
                <a:effectLst/>
                <a:latin typeface="+mn-lt"/>
                <a:ea typeface="+mn-ea"/>
                <a:cs typeface="+mn-cs"/>
              </a:rPr>
              <a:t>Budget/Available Balance </a:t>
            </a:r>
          </a:p>
          <a:p>
            <a:pPr rtl="0" fontAlgn="base"/>
            <a:r>
              <a:rPr lang="en-US" sz="1200" b="0" i="0" kern="1200" dirty="0">
                <a:solidFill>
                  <a:schemeClr val="tx1"/>
                </a:solidFill>
                <a:effectLst/>
                <a:latin typeface="+mn-lt"/>
                <a:ea typeface="+mn-ea"/>
                <a:cs typeface="+mn-cs"/>
              </a:rPr>
              <a:t>Data Analytics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will step you through how to collect, organize, and analyze the information. Collectively, we will discuss some pitfalls, questions the data does not answer, and ways to validate your results. Join the GBAS community as we share this new training and provide your feedback to help us throughout the development of additional courses and data tools!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80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a:p>
        </p:txBody>
      </p:sp>
    </p:spTree>
    <p:extLst>
      <p:ext uri="{BB962C8B-B14F-4D97-AF65-F5344CB8AC3E}">
        <p14:creationId xmlns:p14="http://schemas.microsoft.com/office/powerpoint/2010/main" val="176115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9</a:t>
            </a:fld>
            <a:endParaRPr lang="en-US"/>
          </a:p>
        </p:txBody>
      </p:sp>
    </p:spTree>
    <p:extLst>
      <p:ext uri="{BB962C8B-B14F-4D97-AF65-F5344CB8AC3E}">
        <p14:creationId xmlns:p14="http://schemas.microsoft.com/office/powerpoint/2010/main" val="306164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a:p>
        </p:txBody>
      </p:sp>
    </p:spTree>
    <p:extLst>
      <p:ext uri="{BB962C8B-B14F-4D97-AF65-F5344CB8AC3E}">
        <p14:creationId xmlns:p14="http://schemas.microsoft.com/office/powerpoint/2010/main" val="190496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652107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67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3/2/2021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dirty="0"/>
          </a:p>
        </p:txBody>
      </p: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training.hr.ufl.edu/instructionguides/job_position_actions/shortworkbreak.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raining.hr.ufl.edu/instructionguides/job_position_actions/summerjobreview.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mailto:Ufhr-employment@ufl.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ai.jobs.ufl.edu/" TargetMode="External"/><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hyperlink" Target="https://hr.ufl.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mailto:talent@hr.ufl.ed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arn-and-grow.hr.ufl.edu/connected-by-uf-conference/cxuf-agend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March 3,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a:solidFill>
                  <a:srgbClr val="FF6600"/>
                </a:solidFill>
              </a:rPr>
              <a:t>Short Work Break for 9/10- Month Employees </a:t>
            </a:r>
          </a:p>
        </p:txBody>
      </p:sp>
      <p:sp>
        <p:nvSpPr>
          <p:cNvPr id="3" name="Content Placeholder 2"/>
          <p:cNvSpPr>
            <a:spLocks noGrp="1"/>
          </p:cNvSpPr>
          <p:nvPr>
            <p:ph idx="1"/>
          </p:nvPr>
        </p:nvSpPr>
        <p:spPr>
          <a:xfrm>
            <a:off x="838198" y="1867570"/>
            <a:ext cx="10663107" cy="4472531"/>
          </a:xfrm>
        </p:spPr>
        <p:txBody>
          <a:bodyPr>
            <a:normAutofit fontScale="92500" lnSpcReduction="20000"/>
          </a:bodyPr>
          <a:lstStyle/>
          <a:p>
            <a:pPr>
              <a:buClr>
                <a:schemeClr val="accent3">
                  <a:lumMod val="75000"/>
                </a:schemeClr>
              </a:buClr>
              <a:buSzPct val="95000"/>
              <a:buFont typeface="Wingdings" panose="05000000000000000000" pitchFamily="2" charset="2"/>
              <a:buChar char="§"/>
            </a:pPr>
            <a:r>
              <a:rPr lang="en-US" sz="3000" dirty="0">
                <a:latin typeface="Calibri "/>
              </a:rPr>
              <a:t>Action Needed by Departments</a:t>
            </a:r>
          </a:p>
          <a:p>
            <a:pPr lvl="1">
              <a:buClr>
                <a:schemeClr val="accent3">
                  <a:lumMod val="75000"/>
                </a:schemeClr>
              </a:buClr>
              <a:buSzPct val="95000"/>
              <a:buFont typeface="Wingdings" panose="05000000000000000000" pitchFamily="2" charset="2"/>
              <a:buChar char="§"/>
            </a:pPr>
            <a:r>
              <a:rPr lang="en-US" sz="3000" dirty="0">
                <a:latin typeface="Calibri "/>
              </a:rPr>
              <a:t>Verify all 9- and 10-month employees who will not return after Spring 2021 are terminated in myUFL</a:t>
            </a:r>
          </a:p>
          <a:p>
            <a:pPr lvl="1">
              <a:buClr>
                <a:schemeClr val="accent3">
                  <a:lumMod val="75000"/>
                </a:schemeClr>
              </a:buClr>
              <a:buSzPct val="95000"/>
              <a:buFont typeface="Wingdings" panose="05000000000000000000" pitchFamily="2" charset="2"/>
              <a:buChar char="§"/>
            </a:pPr>
            <a:r>
              <a:rPr lang="en-US" sz="3000" dirty="0">
                <a:latin typeface="Calibri "/>
              </a:rPr>
              <a:t>If necessary, enter end-of-semester terminations PRIOR to </a:t>
            </a:r>
            <a:r>
              <a:rPr lang="en-US" sz="3000" b="1" dirty="0">
                <a:latin typeface="Calibri "/>
              </a:rPr>
              <a:t>April 22, 2021</a:t>
            </a:r>
          </a:p>
          <a:p>
            <a:pPr marL="457200" lvl="1" indent="0">
              <a:buClr>
                <a:schemeClr val="accent3">
                  <a:lumMod val="75000"/>
                </a:schemeClr>
              </a:buClr>
              <a:buSzPct val="95000"/>
              <a:buNone/>
            </a:pPr>
            <a:endParaRPr lang="en-US" sz="3000" b="1" dirty="0">
              <a:latin typeface="Calibri "/>
            </a:endParaRPr>
          </a:p>
          <a:p>
            <a:pPr>
              <a:buClr>
                <a:schemeClr val="accent3">
                  <a:lumMod val="75000"/>
                </a:schemeClr>
              </a:buClr>
              <a:buSzPct val="95000"/>
              <a:buFont typeface="Wingdings" panose="05000000000000000000" pitchFamily="2" charset="2"/>
              <a:buChar char="§"/>
            </a:pPr>
            <a:r>
              <a:rPr lang="en-US" sz="3000" dirty="0">
                <a:latin typeface="Calibri "/>
              </a:rPr>
              <a:t>To review employees on Short Work Break after </a:t>
            </a:r>
            <a:r>
              <a:rPr lang="en-US" sz="3000" b="1" dirty="0">
                <a:latin typeface="Calibri "/>
              </a:rPr>
              <a:t>April 23</a:t>
            </a:r>
          </a:p>
          <a:p>
            <a:pPr lvl="1">
              <a:buClr>
                <a:schemeClr val="accent3">
                  <a:lumMod val="75000"/>
                </a:schemeClr>
              </a:buClr>
              <a:buSzPct val="95000"/>
              <a:buFont typeface="Wingdings" panose="05000000000000000000" pitchFamily="2" charset="2"/>
              <a:buChar char="§"/>
            </a:pPr>
            <a:r>
              <a:rPr lang="en-US" sz="3000" dirty="0">
                <a:latin typeface="Calibri "/>
              </a:rPr>
              <a:t>Main Menu &gt; Enterprise Analytics &gt; Access Enterprise Analytics &gt; Team Content &gt; Human Resources Information &gt; Workforce Information &gt; Short Work Break – Return From Break Report</a:t>
            </a:r>
          </a:p>
          <a:p>
            <a:pPr lvl="1">
              <a:buClr>
                <a:schemeClr val="accent3">
                  <a:lumMod val="75000"/>
                </a:schemeClr>
              </a:buClr>
              <a:buSzPct val="95000"/>
              <a:buFont typeface="Wingdings" panose="05000000000000000000" pitchFamily="2" charset="2"/>
              <a:buChar char="§"/>
            </a:pPr>
            <a:r>
              <a:rPr lang="en-US" sz="3000" dirty="0">
                <a:latin typeface="Calibri "/>
              </a:rPr>
              <a:t>Instruction Guide </a:t>
            </a:r>
            <a:r>
              <a:rPr lang="en-US" sz="3000" dirty="0">
                <a:latin typeface="Calibri "/>
                <a:hlinkClick r:id="rId3"/>
              </a:rPr>
              <a:t>http://training.hr.ufl.edu/instructionguides/job_position_actions/shortworkbreak.pdf</a:t>
            </a:r>
            <a:r>
              <a:rPr lang="en-US" sz="3000" dirty="0">
                <a:latin typeface="Calibri "/>
              </a:rPr>
              <a:t> </a:t>
            </a: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97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31" y="2599679"/>
            <a:ext cx="10594433" cy="1325563"/>
          </a:xfrm>
        </p:spPr>
        <p:txBody>
          <a:bodyPr anchor="b">
            <a:normAutofit fontScale="90000"/>
          </a:bodyPr>
          <a:lstStyle/>
          <a:p>
            <a:pPr algn="ctr"/>
            <a:r>
              <a:rPr lang="en-US" sz="6000" dirty="0">
                <a:solidFill>
                  <a:srgbClr val="FF6600"/>
                </a:solidFill>
              </a:rPr>
              <a:t>Summer Appointment File 2021</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13293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15600" cy="1325563"/>
          </a:xfrm>
        </p:spPr>
        <p:txBody>
          <a:bodyPr anchor="b">
            <a:normAutofit/>
          </a:bodyPr>
          <a:lstStyle/>
          <a:p>
            <a:r>
              <a:rPr lang="en-US">
                <a:solidFill>
                  <a:srgbClr val="FF6600"/>
                </a:solidFill>
              </a:rPr>
              <a:t>Faculty and GA Summer Appointments</a:t>
            </a:r>
          </a:p>
        </p:txBody>
      </p:sp>
      <p:sp>
        <p:nvSpPr>
          <p:cNvPr id="3" name="Content Placeholder 2"/>
          <p:cNvSpPr>
            <a:spLocks noGrp="1"/>
          </p:cNvSpPr>
          <p:nvPr>
            <p:ph idx="1"/>
          </p:nvPr>
        </p:nvSpPr>
        <p:spPr>
          <a:xfrm>
            <a:off x="838200" y="1867570"/>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Summer appointments for 9-month faculty and graduate assistants may be processed via the summer job file</a:t>
            </a:r>
          </a:p>
          <a:p>
            <a:pPr lvl="1">
              <a:buClr>
                <a:schemeClr val="accent3">
                  <a:lumMod val="75000"/>
                </a:schemeClr>
              </a:buClr>
              <a:buSzPct val="95000"/>
              <a:buFont typeface="Wingdings" panose="05000000000000000000" pitchFamily="2" charset="2"/>
              <a:buChar char="§"/>
            </a:pPr>
            <a:r>
              <a:rPr lang="en-US" sz="2800" b="1" dirty="0">
                <a:latin typeface="Calibri "/>
              </a:rPr>
              <a:t>Summer appointments can also be entered as a Hire ePAF </a:t>
            </a:r>
          </a:p>
          <a:p>
            <a:pPr lvl="1">
              <a:buClr>
                <a:schemeClr val="accent3">
                  <a:lumMod val="75000"/>
                </a:schemeClr>
              </a:buClr>
              <a:buSzPct val="95000"/>
              <a:buFont typeface="Wingdings" panose="05000000000000000000" pitchFamily="2" charset="2"/>
              <a:buChar char="§"/>
            </a:pPr>
            <a:endParaRPr lang="en-US" sz="2800" b="1" dirty="0">
              <a:latin typeface="Calibri "/>
            </a:endParaRPr>
          </a:p>
          <a:p>
            <a:pPr>
              <a:buClr>
                <a:schemeClr val="accent3">
                  <a:lumMod val="75000"/>
                </a:schemeClr>
              </a:buClr>
              <a:buSzPct val="95000"/>
              <a:buFont typeface="Wingdings" panose="05000000000000000000" pitchFamily="2" charset="2"/>
              <a:buChar char="§"/>
            </a:pPr>
            <a:r>
              <a:rPr lang="en-US" dirty="0">
                <a:latin typeface="Calibri "/>
              </a:rPr>
              <a:t>The file will be </a:t>
            </a:r>
            <a:r>
              <a:rPr lang="en-US" b="1" dirty="0">
                <a:solidFill>
                  <a:schemeClr val="accent6">
                    <a:lumMod val="75000"/>
                  </a:schemeClr>
                </a:solidFill>
                <a:latin typeface="Calibri "/>
              </a:rPr>
              <a:t>available</a:t>
            </a:r>
            <a:r>
              <a:rPr lang="en-US" dirty="0">
                <a:latin typeface="Calibri "/>
              </a:rPr>
              <a:t> April 23, 2021</a:t>
            </a:r>
          </a:p>
          <a:p>
            <a:pPr>
              <a:buClr>
                <a:schemeClr val="accent3">
                  <a:lumMod val="75000"/>
                </a:schemeClr>
              </a:buClr>
              <a:buSzPct val="95000"/>
              <a:buFont typeface="Wingdings" panose="05000000000000000000" pitchFamily="2" charset="2"/>
              <a:buChar char="§"/>
            </a:pPr>
            <a:r>
              <a:rPr lang="en-US" dirty="0">
                <a:latin typeface="Calibri "/>
              </a:rPr>
              <a:t>The file will </a:t>
            </a:r>
            <a:r>
              <a:rPr lang="en-US" b="1" dirty="0">
                <a:solidFill>
                  <a:srgbClr val="C00000"/>
                </a:solidFill>
                <a:latin typeface="Calibri "/>
              </a:rPr>
              <a:t>close</a:t>
            </a:r>
            <a:r>
              <a:rPr lang="en-US" dirty="0">
                <a:latin typeface="Calibri "/>
              </a:rPr>
              <a:t> on May 13, 2021</a:t>
            </a:r>
          </a:p>
          <a:p>
            <a:pPr>
              <a:buClr>
                <a:schemeClr val="accent3">
                  <a:lumMod val="75000"/>
                </a:schemeClr>
              </a:buClr>
              <a:buSzPct val="95000"/>
              <a:buFont typeface="Wingdings" panose="05000000000000000000" pitchFamily="2" charset="2"/>
              <a:buChar char="§"/>
            </a:pPr>
            <a:endParaRPr lang="en-US" dirty="0">
              <a:latin typeface="Calibri "/>
            </a:endParaRPr>
          </a:p>
          <a:p>
            <a:pPr>
              <a:buClr>
                <a:schemeClr val="accent3">
                  <a:lumMod val="75000"/>
                </a:schemeClr>
              </a:buClr>
              <a:buSzPct val="95000"/>
              <a:buFont typeface="Wingdings" panose="05000000000000000000" pitchFamily="2" charset="2"/>
              <a:buChar char="§"/>
            </a:pPr>
            <a:r>
              <a:rPr lang="en-US" dirty="0">
                <a:latin typeface="Calibri "/>
              </a:rPr>
              <a:t>Summer appointments will be </a:t>
            </a:r>
            <a:r>
              <a:rPr lang="en-US" b="1" dirty="0">
                <a:solidFill>
                  <a:schemeClr val="accent1">
                    <a:lumMod val="75000"/>
                  </a:schemeClr>
                </a:solidFill>
                <a:latin typeface="Calibri "/>
              </a:rPr>
              <a:t>reflected</a:t>
            </a:r>
            <a:r>
              <a:rPr lang="en-US" dirty="0">
                <a:latin typeface="Calibri "/>
              </a:rPr>
              <a:t> in Job Data on May 17, 2021</a:t>
            </a: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97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15600" cy="1325563"/>
          </a:xfrm>
        </p:spPr>
        <p:txBody>
          <a:bodyPr anchor="b">
            <a:normAutofit/>
          </a:bodyPr>
          <a:lstStyle/>
          <a:p>
            <a:r>
              <a:rPr lang="en-US">
                <a:solidFill>
                  <a:srgbClr val="FF6600"/>
                </a:solidFill>
              </a:rPr>
              <a:t>Faculty and GA Summer Appointments</a:t>
            </a:r>
          </a:p>
        </p:txBody>
      </p:sp>
      <p:sp>
        <p:nvSpPr>
          <p:cNvPr id="3" name="Content Placeholder 2"/>
          <p:cNvSpPr>
            <a:spLocks noGrp="1"/>
          </p:cNvSpPr>
          <p:nvPr>
            <p:ph idx="1"/>
          </p:nvPr>
        </p:nvSpPr>
        <p:spPr>
          <a:xfrm>
            <a:off x="838200" y="1839361"/>
            <a:ext cx="10515600" cy="4667244"/>
          </a:xfrm>
        </p:spPr>
        <p:txBody>
          <a:bodyPr>
            <a:normAutofit lnSpcReduction="10000"/>
          </a:bodyPr>
          <a:lstStyle/>
          <a:p>
            <a:pPr>
              <a:buClr>
                <a:schemeClr val="accent3">
                  <a:lumMod val="75000"/>
                </a:schemeClr>
              </a:buClr>
              <a:buSzPct val="95000"/>
              <a:buFont typeface="Wingdings" panose="05000000000000000000" pitchFamily="2" charset="2"/>
              <a:buChar char="§"/>
            </a:pPr>
            <a:r>
              <a:rPr lang="en-US" dirty="0">
                <a:latin typeface="Calibri "/>
              </a:rPr>
              <a:t>The file will be available via myUFL system</a:t>
            </a:r>
          </a:p>
          <a:p>
            <a:pPr lvl="1">
              <a:buClr>
                <a:schemeClr val="accent3">
                  <a:lumMod val="75000"/>
                </a:schemeClr>
              </a:buClr>
              <a:buSzPct val="95000"/>
              <a:buFont typeface="Wingdings" panose="05000000000000000000" pitchFamily="2" charset="2"/>
              <a:buChar char="§"/>
            </a:pPr>
            <a:r>
              <a:rPr lang="en-US" sz="2800" dirty="0">
                <a:latin typeface="Calibri "/>
              </a:rPr>
              <a:t>Main Menu </a:t>
            </a:r>
            <a:r>
              <a:rPr lang="en-US" sz="2800" b="1" dirty="0">
                <a:latin typeface="Calibri "/>
              </a:rPr>
              <a:t>&gt;</a:t>
            </a:r>
            <a:r>
              <a:rPr lang="en-US" sz="2800" dirty="0">
                <a:latin typeface="Calibri "/>
              </a:rPr>
              <a:t> Human Resources </a:t>
            </a:r>
            <a:r>
              <a:rPr lang="en-US" sz="2800" b="1" dirty="0">
                <a:latin typeface="Calibri "/>
              </a:rPr>
              <a:t>&gt;</a:t>
            </a:r>
            <a:r>
              <a:rPr lang="en-US" sz="2800" dirty="0">
                <a:latin typeface="Calibri "/>
              </a:rPr>
              <a:t> Workforce Administration </a:t>
            </a:r>
            <a:r>
              <a:rPr lang="en-US" sz="2800" b="1" dirty="0">
                <a:latin typeface="Calibri "/>
              </a:rPr>
              <a:t>&gt;</a:t>
            </a:r>
            <a:r>
              <a:rPr lang="en-US" sz="2800" dirty="0">
                <a:latin typeface="Calibri "/>
              </a:rPr>
              <a:t> Job Information </a:t>
            </a:r>
            <a:r>
              <a:rPr lang="en-US" sz="2800" b="1" dirty="0">
                <a:latin typeface="Calibri "/>
              </a:rPr>
              <a:t>&gt;</a:t>
            </a:r>
            <a:r>
              <a:rPr lang="en-US" sz="2800" dirty="0">
                <a:latin typeface="Calibri "/>
              </a:rPr>
              <a:t> UF Summer Job Review</a:t>
            </a:r>
          </a:p>
          <a:p>
            <a:pPr lvl="2">
              <a:buClr>
                <a:schemeClr val="accent3">
                  <a:lumMod val="75000"/>
                </a:schemeClr>
              </a:buClr>
              <a:buSzPct val="95000"/>
              <a:buFont typeface="Wingdings" panose="05000000000000000000" pitchFamily="2" charset="2"/>
              <a:buChar char="§"/>
            </a:pPr>
            <a:r>
              <a:rPr lang="en-US" sz="2400" dirty="0">
                <a:latin typeface="Calibri "/>
              </a:rPr>
              <a:t>Enter the current </a:t>
            </a:r>
            <a:r>
              <a:rPr lang="en-US" sz="2400" b="1" dirty="0">
                <a:latin typeface="Calibri "/>
              </a:rPr>
              <a:t>Calendar Year</a:t>
            </a:r>
            <a:r>
              <a:rPr lang="en-US" sz="2400" dirty="0">
                <a:latin typeface="Calibri "/>
              </a:rPr>
              <a:t>. For example: 2021</a:t>
            </a:r>
          </a:p>
          <a:p>
            <a:pPr lvl="2">
              <a:buClr>
                <a:schemeClr val="accent3">
                  <a:lumMod val="75000"/>
                </a:schemeClr>
              </a:buClr>
              <a:buSzPct val="95000"/>
              <a:buFont typeface="Wingdings" panose="05000000000000000000" pitchFamily="2" charset="2"/>
              <a:buChar char="§"/>
            </a:pPr>
            <a:r>
              <a:rPr lang="en-US" sz="2400" dirty="0">
                <a:latin typeface="Calibri "/>
              </a:rPr>
              <a:t>Enter your </a:t>
            </a:r>
            <a:r>
              <a:rPr lang="en-US" sz="2400" b="1" dirty="0">
                <a:latin typeface="Calibri "/>
              </a:rPr>
              <a:t>Department ID</a:t>
            </a:r>
            <a:r>
              <a:rPr lang="en-US" sz="2400" dirty="0">
                <a:latin typeface="Calibri "/>
              </a:rPr>
              <a:t>. For example: 62%</a:t>
            </a:r>
          </a:p>
          <a:p>
            <a:pPr lvl="2">
              <a:buClr>
                <a:schemeClr val="accent3">
                  <a:lumMod val="75000"/>
                </a:schemeClr>
              </a:buClr>
              <a:buSzPct val="95000"/>
              <a:buFont typeface="Wingdings" panose="05000000000000000000" pitchFamily="2" charset="2"/>
              <a:buChar char="§"/>
            </a:pPr>
            <a:r>
              <a:rPr lang="en-US" sz="2400" dirty="0">
                <a:latin typeface="Calibri "/>
              </a:rPr>
              <a:t>Click the </a:t>
            </a:r>
            <a:r>
              <a:rPr lang="en-US" sz="2400" b="1" dirty="0">
                <a:latin typeface="Calibri "/>
              </a:rPr>
              <a:t>Search</a:t>
            </a:r>
            <a:r>
              <a:rPr lang="en-US" sz="2400" dirty="0">
                <a:latin typeface="Calibri "/>
              </a:rPr>
              <a:t> button</a:t>
            </a:r>
          </a:p>
          <a:p>
            <a:pPr>
              <a:buClr>
                <a:schemeClr val="accent3">
                  <a:lumMod val="75000"/>
                </a:schemeClr>
              </a:buClr>
              <a:buSzPct val="95000"/>
              <a:buFont typeface="Wingdings" panose="05000000000000000000" pitchFamily="2" charset="2"/>
              <a:buChar char="§"/>
            </a:pPr>
            <a:r>
              <a:rPr lang="fr-FR" dirty="0">
                <a:latin typeface="Calibri "/>
              </a:rPr>
              <a:t>Instruction Guide</a:t>
            </a:r>
          </a:p>
          <a:p>
            <a:pPr lvl="1">
              <a:buClr>
                <a:schemeClr val="accent3">
                  <a:lumMod val="75000"/>
                </a:schemeClr>
              </a:buClr>
              <a:buSzPct val="95000"/>
              <a:buFont typeface="Wingdings" panose="05000000000000000000" pitchFamily="2" charset="2"/>
              <a:buChar char="§"/>
            </a:pPr>
            <a:r>
              <a:rPr lang="fr-FR" sz="2800" dirty="0">
                <a:latin typeface="Calibri "/>
                <a:hlinkClick r:id="rId3"/>
              </a:rPr>
              <a:t>http://training.hr.ufl.edu/instructionguides/job_position_actions/summerjobreview.pdf</a:t>
            </a:r>
            <a:r>
              <a:rPr lang="fr-FR" sz="2800" dirty="0">
                <a:latin typeface="Calibri "/>
              </a:rPr>
              <a:t> </a:t>
            </a:r>
          </a:p>
          <a:p>
            <a:pPr>
              <a:buClr>
                <a:schemeClr val="accent3">
                  <a:lumMod val="75000"/>
                </a:schemeClr>
              </a:buClr>
              <a:buSzPct val="95000"/>
              <a:buFont typeface="Wingdings" panose="05000000000000000000" pitchFamily="2" charset="2"/>
              <a:buChar char="§"/>
            </a:pPr>
            <a:r>
              <a:rPr lang="fr-FR" dirty="0">
                <a:latin typeface="Calibri "/>
              </a:rPr>
              <a:t>You </a:t>
            </a:r>
            <a:r>
              <a:rPr lang="en-US" dirty="0">
                <a:latin typeface="Calibri "/>
              </a:rPr>
              <a:t>will</a:t>
            </a:r>
            <a:r>
              <a:rPr lang="fr-FR" dirty="0">
                <a:latin typeface="Calibri "/>
              </a:rPr>
              <a:t> </a:t>
            </a:r>
            <a:r>
              <a:rPr lang="en-US" dirty="0">
                <a:latin typeface="Calibri "/>
              </a:rPr>
              <a:t>be</a:t>
            </a:r>
            <a:r>
              <a:rPr lang="fr-FR" dirty="0">
                <a:latin typeface="Calibri "/>
              </a:rPr>
              <a:t> </a:t>
            </a:r>
            <a:r>
              <a:rPr lang="en-US" dirty="0">
                <a:latin typeface="Calibri "/>
              </a:rPr>
              <a:t>contacted</a:t>
            </a:r>
            <a:r>
              <a:rPr lang="fr-FR" dirty="0">
                <a:latin typeface="Calibri "/>
              </a:rPr>
              <a:t> by </a:t>
            </a:r>
            <a:r>
              <a:rPr lang="en-US" dirty="0">
                <a:latin typeface="Calibri "/>
              </a:rPr>
              <a:t>EOR </a:t>
            </a:r>
            <a:r>
              <a:rPr lang="fr-FR" dirty="0">
                <a:latin typeface="Calibri "/>
              </a:rPr>
              <a:t>if </a:t>
            </a:r>
            <a:r>
              <a:rPr lang="en-US" dirty="0">
                <a:latin typeface="Calibri "/>
              </a:rPr>
              <a:t>there</a:t>
            </a:r>
            <a:r>
              <a:rPr lang="fr-FR" dirty="0">
                <a:latin typeface="Calibri "/>
              </a:rPr>
              <a:t> are </a:t>
            </a:r>
            <a:r>
              <a:rPr lang="en-US" dirty="0">
                <a:latin typeface="Calibri "/>
              </a:rPr>
              <a:t>employees</a:t>
            </a:r>
            <a:r>
              <a:rPr lang="fr-FR" dirty="0">
                <a:latin typeface="Calibri "/>
              </a:rPr>
              <a:t> </a:t>
            </a:r>
            <a:r>
              <a:rPr lang="en-US" dirty="0">
                <a:latin typeface="Calibri "/>
              </a:rPr>
              <a:t>who</a:t>
            </a:r>
            <a:r>
              <a:rPr lang="fr-FR" dirty="0">
                <a:latin typeface="Calibri "/>
              </a:rPr>
              <a:t> do not </a:t>
            </a:r>
            <a:r>
              <a:rPr lang="en-US" dirty="0">
                <a:latin typeface="Calibri "/>
              </a:rPr>
              <a:t>load</a:t>
            </a:r>
            <a:r>
              <a:rPr lang="fr-FR" dirty="0">
                <a:latin typeface="Calibri "/>
              </a:rPr>
              <a:t> and </a:t>
            </a:r>
            <a:r>
              <a:rPr lang="en-US" dirty="0">
                <a:latin typeface="Calibri "/>
              </a:rPr>
              <a:t>may need additional action on your part</a:t>
            </a:r>
            <a:endParaRPr lang="fr-FR" dirty="0">
              <a:latin typeface="Calibri "/>
            </a:endParaRP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52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15600" cy="1325563"/>
          </a:xfrm>
        </p:spPr>
        <p:txBody>
          <a:bodyPr anchor="b">
            <a:normAutofit/>
          </a:bodyPr>
          <a:lstStyle/>
          <a:p>
            <a:r>
              <a:rPr lang="en-US" dirty="0">
                <a:solidFill>
                  <a:srgbClr val="FF6600"/>
                </a:solidFill>
              </a:rPr>
              <a:t>Summer Appointment Terminations</a:t>
            </a:r>
          </a:p>
        </p:txBody>
      </p:sp>
      <p:sp>
        <p:nvSpPr>
          <p:cNvPr id="3" name="Content Placeholder 2"/>
          <p:cNvSpPr>
            <a:spLocks noGrp="1"/>
          </p:cNvSpPr>
          <p:nvPr>
            <p:ph idx="1"/>
          </p:nvPr>
        </p:nvSpPr>
        <p:spPr>
          <a:xfrm>
            <a:off x="838200" y="1867570"/>
            <a:ext cx="10515600" cy="4472531"/>
          </a:xfrm>
        </p:spPr>
        <p:txBody>
          <a:bodyPr>
            <a:normAutofit fontScale="92500" lnSpcReduction="10000"/>
          </a:bodyPr>
          <a:lstStyle/>
          <a:p>
            <a:pPr>
              <a:buClr>
                <a:schemeClr val="accent3">
                  <a:lumMod val="75000"/>
                </a:schemeClr>
              </a:buClr>
              <a:buSzPct val="95000"/>
              <a:buFont typeface="Wingdings" panose="05000000000000000000" pitchFamily="2" charset="2"/>
              <a:buChar char="§"/>
            </a:pPr>
            <a:r>
              <a:rPr lang="en-US" sz="3000" dirty="0">
                <a:latin typeface="Calibri "/>
              </a:rPr>
              <a:t>A termination row will be applied at the same time the summer appointment is applied in job data</a:t>
            </a:r>
          </a:p>
          <a:p>
            <a:pPr lvl="1">
              <a:buClr>
                <a:schemeClr val="accent3">
                  <a:lumMod val="75000"/>
                </a:schemeClr>
              </a:buClr>
              <a:buSzPct val="95000"/>
              <a:buFont typeface="Wingdings" panose="05000000000000000000" pitchFamily="2" charset="2"/>
              <a:buChar char="§"/>
            </a:pPr>
            <a:r>
              <a:rPr lang="en-US" sz="3000" dirty="0">
                <a:latin typeface="Calibri "/>
              </a:rPr>
              <a:t>If a job edit is completed during the summer, it might mean you will need to enter a termination ePAF for that employee</a:t>
            </a:r>
          </a:p>
          <a:p>
            <a:pPr lvl="1">
              <a:buClr>
                <a:schemeClr val="accent3">
                  <a:lumMod val="75000"/>
                </a:schemeClr>
              </a:buClr>
              <a:buSzPct val="95000"/>
              <a:buFont typeface="Wingdings" panose="05000000000000000000" pitchFamily="2" charset="2"/>
              <a:buChar char="§"/>
            </a:pPr>
            <a:endParaRPr lang="en-US" sz="3000" b="1" dirty="0">
              <a:latin typeface="Calibri "/>
            </a:endParaRPr>
          </a:p>
          <a:p>
            <a:pPr>
              <a:buClr>
                <a:schemeClr val="accent3">
                  <a:lumMod val="75000"/>
                </a:schemeClr>
              </a:buClr>
              <a:buSzPct val="95000"/>
              <a:buFont typeface="Wingdings" panose="05000000000000000000" pitchFamily="2" charset="2"/>
              <a:buChar char="§"/>
            </a:pPr>
            <a:r>
              <a:rPr lang="en-US" sz="3000" b="1" dirty="0">
                <a:latin typeface="Calibri "/>
              </a:rPr>
              <a:t>Reminder</a:t>
            </a:r>
            <a:r>
              <a:rPr lang="en-US" sz="3000" dirty="0">
                <a:latin typeface="Calibri "/>
              </a:rPr>
              <a:t>: Enter distributions for summer appointments</a:t>
            </a:r>
          </a:p>
          <a:p>
            <a:pPr>
              <a:buClr>
                <a:schemeClr val="accent3">
                  <a:lumMod val="75000"/>
                </a:schemeClr>
              </a:buClr>
              <a:buSzPct val="95000"/>
              <a:buFont typeface="Wingdings" panose="05000000000000000000" pitchFamily="2" charset="2"/>
              <a:buChar char="§"/>
            </a:pPr>
            <a:endParaRPr lang="en-US" sz="3000" dirty="0">
              <a:latin typeface="Calibri "/>
            </a:endParaRPr>
          </a:p>
          <a:p>
            <a:pPr>
              <a:buClr>
                <a:schemeClr val="accent3">
                  <a:lumMod val="75000"/>
                </a:schemeClr>
              </a:buClr>
              <a:buSzPct val="95000"/>
              <a:buFont typeface="Wingdings" panose="05000000000000000000" pitchFamily="2" charset="2"/>
              <a:buChar char="§"/>
            </a:pPr>
            <a:r>
              <a:rPr lang="en-US" sz="3000" dirty="0">
                <a:latin typeface="Calibri "/>
              </a:rPr>
              <a:t>Questions?</a:t>
            </a:r>
          </a:p>
          <a:p>
            <a:pPr lvl="1">
              <a:buClr>
                <a:schemeClr val="accent3">
                  <a:lumMod val="75000"/>
                </a:schemeClr>
              </a:buClr>
              <a:buSzPct val="95000"/>
              <a:buFont typeface="Wingdings" panose="05000000000000000000" pitchFamily="2" charset="2"/>
              <a:buChar char="§"/>
            </a:pPr>
            <a:r>
              <a:rPr lang="en-US" sz="3000" dirty="0">
                <a:latin typeface="Calibri "/>
                <a:hlinkClick r:id="rId3"/>
              </a:rPr>
              <a:t>Ufhr-employment@ufl.edu</a:t>
            </a:r>
            <a:r>
              <a:rPr lang="en-US" sz="3000" dirty="0">
                <a:latin typeface="Calibri "/>
              </a:rPr>
              <a:t>  </a:t>
            </a:r>
          </a:p>
          <a:p>
            <a:pPr lvl="1">
              <a:buClr>
                <a:schemeClr val="accent3">
                  <a:lumMod val="75000"/>
                </a:schemeClr>
              </a:buClr>
              <a:buSzPct val="95000"/>
              <a:buFont typeface="Wingdings" panose="05000000000000000000" pitchFamily="2" charset="2"/>
              <a:buChar char="§"/>
            </a:pPr>
            <a:r>
              <a:rPr lang="en-US" sz="3000" dirty="0">
                <a:latin typeface="Calibri "/>
              </a:rPr>
              <a:t>352-273-1079</a:t>
            </a: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98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022438"/>
            <a:ext cx="10515600" cy="2733675"/>
          </a:xfrm>
        </p:spPr>
        <p:txBody>
          <a:bodyPr/>
          <a:lstStyle/>
          <a:p>
            <a:r>
              <a:rPr lang="en-US" dirty="0"/>
              <a:t>Classification and Compensation</a:t>
            </a:r>
          </a:p>
        </p:txBody>
      </p:sp>
      <p:sp>
        <p:nvSpPr>
          <p:cNvPr id="3" name="Text Placeholder 2"/>
          <p:cNvSpPr>
            <a:spLocks noGrp="1"/>
          </p:cNvSpPr>
          <p:nvPr>
            <p:ph type="body" idx="1"/>
          </p:nvPr>
        </p:nvSpPr>
        <p:spPr>
          <a:xfrm>
            <a:off x="831850" y="3871172"/>
            <a:ext cx="10515600" cy="1048282"/>
          </a:xfrm>
        </p:spPr>
        <p:txBody>
          <a:bodyPr>
            <a:normAutofit/>
          </a:bodyPr>
          <a:lstStyle/>
          <a:p>
            <a:pPr>
              <a:buClr>
                <a:schemeClr val="accent3">
                  <a:lumMod val="75000"/>
                </a:schemeClr>
              </a:buClr>
              <a:buSzPct val="95000"/>
            </a:pPr>
            <a:r>
              <a:rPr lang="en-US" dirty="0">
                <a:solidFill>
                  <a:schemeClr val="accent5">
                    <a:lumMod val="75000"/>
                  </a:schemeClr>
                </a:solidFill>
              </a:rPr>
              <a:t>Florida Minimum Wage </a:t>
            </a:r>
          </a:p>
          <a:p>
            <a:endParaRPr lang="en-US" dirty="0"/>
          </a:p>
        </p:txBody>
      </p:sp>
    </p:spTree>
    <p:extLst>
      <p:ext uri="{BB962C8B-B14F-4D97-AF65-F5344CB8AC3E}">
        <p14:creationId xmlns:p14="http://schemas.microsoft.com/office/powerpoint/2010/main" val="254993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Minimum Wage</a:t>
            </a:r>
          </a:p>
        </p:txBody>
      </p:sp>
      <p:sp>
        <p:nvSpPr>
          <p:cNvPr id="3" name="Content Placeholder 2"/>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Florida voters approved amendment 2 in November 2020 which increases the minimum wage and amends Florida’s Constitution.</a:t>
            </a:r>
          </a:p>
          <a:p>
            <a:pPr>
              <a:buClr>
                <a:schemeClr val="accent3">
                  <a:lumMod val="75000"/>
                </a:schemeClr>
              </a:buClr>
              <a:buFont typeface="Wingdings" panose="05000000000000000000" pitchFamily="2" charset="2"/>
              <a:buChar char="§"/>
            </a:pPr>
            <a:r>
              <a:rPr lang="en-US" altLang="en-US" dirty="0"/>
              <a:t>Under the new mandate, Florida’s minimum wage, currently $8.65, will increase to $10 an hour on September 30, 2021.</a:t>
            </a:r>
          </a:p>
          <a:p>
            <a:pPr>
              <a:buClr>
                <a:schemeClr val="accent3">
                  <a:lumMod val="75000"/>
                </a:schemeClr>
              </a:buClr>
              <a:buFont typeface="Wingdings" panose="05000000000000000000" pitchFamily="2" charset="2"/>
              <a:buChar char="§"/>
            </a:pPr>
            <a:r>
              <a:rPr lang="en-US" altLang="en-US" dirty="0"/>
              <a:t>After which the minimum wage will increase $1 each year until it reaches $15 an hour in 2026.</a:t>
            </a:r>
          </a:p>
          <a:p>
            <a:pPr>
              <a:buClr>
                <a:schemeClr val="accent3">
                  <a:lumMod val="75000"/>
                </a:schemeClr>
              </a:buClr>
              <a:buFont typeface="Wingdings" panose="05000000000000000000" pitchFamily="2" charset="2"/>
              <a:buChar char="§"/>
            </a:pPr>
            <a:r>
              <a:rPr lang="en-US" altLang="en-US" dirty="0"/>
              <a:t>The minimum wage applies to all public and private sector employers, regardless of size or number of employees.</a:t>
            </a:r>
          </a:p>
          <a:p>
            <a:pPr lvl="1"/>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85582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Minimum Wage</a:t>
            </a:r>
          </a:p>
        </p:txBody>
      </p:sp>
      <p:sp>
        <p:nvSpPr>
          <p:cNvPr id="3" name="Content Placeholder 2"/>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In January, a bill was introduced to the Florida Senate that would limit who is eligible for the minimum wage.</a:t>
            </a:r>
          </a:p>
          <a:p>
            <a:pPr>
              <a:buClr>
                <a:schemeClr val="accent3">
                  <a:lumMod val="75000"/>
                </a:schemeClr>
              </a:buClr>
              <a:buFont typeface="Wingdings" panose="05000000000000000000" pitchFamily="2" charset="2"/>
              <a:buChar char="§"/>
            </a:pPr>
            <a:r>
              <a:rPr lang="en-US" altLang="en-US" dirty="0"/>
              <a:t>If the bill is approved, it would allow individuals, including youth under the age of 21, convicted felons, and prison inmates to be paid less than minimum wage.</a:t>
            </a:r>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0233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Minimum Wage</a:t>
            </a:r>
          </a:p>
        </p:txBody>
      </p:sp>
      <p:sp>
        <p:nvSpPr>
          <p:cNvPr id="3" name="Content Placeholder 2"/>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As of February 22</a:t>
            </a:r>
            <a:r>
              <a:rPr lang="en-US" altLang="en-US" baseline="30000" dirty="0"/>
              <a:t>nd</a:t>
            </a:r>
            <a:r>
              <a:rPr lang="en-US" altLang="en-US" dirty="0"/>
              <a:t>, there are 2,166 appointments below the new minimum wage.  The cost-plus fringe of bringing the population to the new minimum wage is approximately $2.063M.</a:t>
            </a:r>
          </a:p>
          <a:p>
            <a:pPr>
              <a:buClr>
                <a:schemeClr val="accent3">
                  <a:lumMod val="75000"/>
                </a:schemeClr>
              </a:buClr>
              <a:buFont typeface="Wingdings" panose="05000000000000000000" pitchFamily="2" charset="2"/>
              <a:buChar char="§"/>
            </a:pPr>
            <a:r>
              <a:rPr lang="en-US" altLang="en-US" dirty="0"/>
              <a:t>Some of the top units are Student Affairs, Housing &amp; Residence Education, O’Connell Center, Reitz Union</a:t>
            </a:r>
            <a:r>
              <a:rPr lang="en-US" altLang="en-US"/>
              <a:t>, IFAS, and UFIT.</a:t>
            </a:r>
            <a:endParaRPr lang="en-US" altLang="en-US" dirty="0"/>
          </a:p>
          <a:p>
            <a:pPr>
              <a:buClr>
                <a:schemeClr val="accent3">
                  <a:lumMod val="75000"/>
                </a:schemeClr>
              </a:buClr>
              <a:buFont typeface="Wingdings" panose="05000000000000000000" pitchFamily="2" charset="2"/>
              <a:buChar char="§"/>
            </a:pPr>
            <a:r>
              <a:rPr lang="en-US" altLang="en-US" dirty="0"/>
              <a:t>This estimate is very conservative as our student employee headcount is down dramatically due to COVID-19.  This time last year, there were 38% more appointments with hourly rates less than $10 per hour.</a:t>
            </a:r>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18301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a:xfrm>
            <a:off x="838200" y="1909221"/>
            <a:ext cx="10515600" cy="435133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Please contact Classification &amp; Compensation via email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compensation@ufl.edu</a:t>
            </a:r>
            <a:r>
              <a:rPr lang="en-US" altLang="en-US" dirty="0">
                <a:solidFill>
                  <a:prstClr val="black"/>
                </a:solidFill>
                <a:latin typeface="Calibri" panose="020F0502020204030204"/>
              </a:rPr>
              <a:t>.</a:t>
            </a:r>
            <a:endParaRPr lang="en-US" altLang="en-US" sz="2400" dirty="0"/>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16644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a:bodyPr>
          <a:lstStyle/>
          <a:p>
            <a:pPr>
              <a:buClr>
                <a:schemeClr val="accent3">
                  <a:lumMod val="75000"/>
                </a:schemeClr>
              </a:buClr>
              <a:buFont typeface="Wingdings" panose="05000000000000000000" pitchFamily="2" charset="2"/>
              <a:buChar char="§"/>
              <a:defRPr/>
            </a:pPr>
            <a:r>
              <a:rPr lang="en-US" sz="3100" dirty="0"/>
              <a:t>GBAS and </a:t>
            </a:r>
            <a:r>
              <a:rPr lang="en-US" sz="3100" dirty="0" err="1"/>
              <a:t>MainSpring</a:t>
            </a:r>
            <a:r>
              <a:rPr lang="en-US" sz="3100" dirty="0"/>
              <a:t> Updates – Gwynn Cadwallader/Ronda Mitchell</a:t>
            </a:r>
          </a:p>
          <a:p>
            <a:pPr>
              <a:buClr>
                <a:schemeClr val="accent3">
                  <a:lumMod val="75000"/>
                </a:schemeClr>
              </a:buClr>
              <a:buFont typeface="Wingdings" panose="05000000000000000000" pitchFamily="2" charset="2"/>
              <a:buChar char="§"/>
              <a:defRPr/>
            </a:pPr>
            <a:r>
              <a:rPr lang="en-US" sz="3100" dirty="0"/>
              <a:t>Short Work Break – Cynthia Mendoza </a:t>
            </a:r>
          </a:p>
          <a:p>
            <a:pPr>
              <a:buClr>
                <a:schemeClr val="accent3">
                  <a:lumMod val="75000"/>
                </a:schemeClr>
              </a:buClr>
              <a:buFont typeface="Wingdings" panose="05000000000000000000" pitchFamily="2" charset="2"/>
              <a:buChar char="§"/>
              <a:defRPr/>
            </a:pPr>
            <a:r>
              <a:rPr lang="en-US" sz="3100" dirty="0"/>
              <a:t>Summer File – Cynthia Mendoza</a:t>
            </a:r>
          </a:p>
          <a:p>
            <a:pPr>
              <a:buClr>
                <a:schemeClr val="accent3">
                  <a:lumMod val="75000"/>
                </a:schemeClr>
              </a:buClr>
              <a:buFont typeface="Wingdings" panose="05000000000000000000" pitchFamily="2" charset="2"/>
              <a:buChar char="§"/>
              <a:defRPr/>
            </a:pPr>
            <a:r>
              <a:rPr lang="en-US" altLang="en-US" sz="3100" dirty="0">
                <a:solidFill>
                  <a:srgbClr val="000000"/>
                </a:solidFill>
              </a:rPr>
              <a:t>Florida Minimum Wage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AI Initiative – Audrey Gainey</a:t>
            </a:r>
          </a:p>
          <a:p>
            <a:pPr>
              <a:buClr>
                <a:schemeClr val="accent3">
                  <a:lumMod val="75000"/>
                </a:schemeClr>
              </a:buClr>
              <a:buFont typeface="Wingdings" panose="05000000000000000000" pitchFamily="2" charset="2"/>
              <a:buChar char="§"/>
              <a:defRPr/>
            </a:pPr>
            <a:r>
              <a:rPr lang="en-US" altLang="en-US" sz="3100" dirty="0" err="1">
                <a:solidFill>
                  <a:srgbClr val="000000"/>
                </a:solidFill>
              </a:rPr>
              <a:t>Interfolio</a:t>
            </a:r>
            <a:r>
              <a:rPr lang="en-US" altLang="en-US" sz="3100" dirty="0">
                <a:solidFill>
                  <a:srgbClr val="000000"/>
                </a:solidFill>
              </a:rPr>
              <a:t> Updates – Audrey Gainey</a:t>
            </a:r>
          </a:p>
          <a:p>
            <a:pPr>
              <a:buClr>
                <a:schemeClr val="accent3">
                  <a:lumMod val="75000"/>
                </a:schemeClr>
              </a:buClr>
              <a:buFont typeface="Wingdings" panose="05000000000000000000" pitchFamily="2" charset="2"/>
              <a:buChar char="§"/>
              <a:defRPr/>
            </a:pPr>
            <a:r>
              <a:rPr lang="en-US" altLang="en-US" sz="31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Talent Acquisition &amp; Onboarding</a:t>
            </a:r>
          </a:p>
        </p:txBody>
      </p:sp>
      <p:sp>
        <p:nvSpPr>
          <p:cNvPr id="3" name="Text Placeholder 2"/>
          <p:cNvSpPr>
            <a:spLocks noGrp="1"/>
          </p:cNvSpPr>
          <p:nvPr>
            <p:ph type="body" idx="1"/>
          </p:nvPr>
        </p:nvSpPr>
        <p:spPr>
          <a:xfrm>
            <a:off x="844550" y="3554118"/>
            <a:ext cx="10515600" cy="1937661"/>
          </a:xfrm>
        </p:spPr>
        <p:txBody>
          <a:bodyPr vert="horz" lIns="91440" tIns="45720" rIns="91440" bIns="45720" rtlCol="0" anchor="t">
            <a:normAutofit/>
          </a:bodyPr>
          <a:lstStyle/>
          <a:p>
            <a:r>
              <a:rPr lang="en-US" sz="3200" dirty="0">
                <a:solidFill>
                  <a:schemeClr val="accent5">
                    <a:lumMod val="75000"/>
                  </a:schemeClr>
                </a:solidFill>
              </a:rPr>
              <a:t>AI Initiative </a:t>
            </a:r>
          </a:p>
          <a:p>
            <a:r>
              <a:rPr lang="en-US" sz="3200" dirty="0">
                <a:solidFill>
                  <a:schemeClr val="accent5">
                    <a:lumMod val="75000"/>
                  </a:schemeClr>
                </a:solidFill>
              </a:rPr>
              <a:t>Interfolio Updates</a:t>
            </a:r>
            <a:endParaRPr lang="en-US" sz="3200" dirty="0">
              <a:solidFill>
                <a:schemeClr val="accent5">
                  <a:lumMod val="75000"/>
                </a:schemeClr>
              </a:solidFill>
              <a:cs typeface="Calibri"/>
            </a:endParaRPr>
          </a:p>
          <a:p>
            <a:endParaRPr lang="en-US" dirty="0">
              <a:solidFill>
                <a:schemeClr val="accent5">
                  <a:lumMod val="75000"/>
                </a:schemeClr>
              </a:solidFill>
              <a:cs typeface="Calibri"/>
            </a:endParaRPr>
          </a:p>
          <a:p>
            <a:endParaRPr lang="en-US" dirty="0">
              <a:cs typeface="Calibri" panose="020F0502020204030204"/>
            </a:endParaRPr>
          </a:p>
        </p:txBody>
      </p:sp>
    </p:spTree>
    <p:extLst>
      <p:ext uri="{BB962C8B-B14F-4D97-AF65-F5344CB8AC3E}">
        <p14:creationId xmlns:p14="http://schemas.microsoft.com/office/powerpoint/2010/main" val="718237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AI Faculty Hiring Resources</a:t>
            </a:r>
          </a:p>
        </p:txBody>
      </p:sp>
      <p:sp>
        <p:nvSpPr>
          <p:cNvPr id="3" name="Content Placeholder 2"/>
          <p:cNvSpPr>
            <a:spLocks noGrp="1"/>
          </p:cNvSpPr>
          <p:nvPr>
            <p:ph idx="1"/>
          </p:nvPr>
        </p:nvSpPr>
        <p:spPr>
          <a:xfrm>
            <a:off x="838199" y="1825626"/>
            <a:ext cx="10515600" cy="3515676"/>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Calibri "/>
              </a:rPr>
              <a:t>AI Jobs Website </a:t>
            </a:r>
            <a:r>
              <a:rPr lang="en-US" sz="3200" i="1" dirty="0">
                <a:latin typeface="Calibri "/>
                <a:hlinkClick r:id="rId3"/>
              </a:rPr>
              <a:t>ai.jobs.ufl.edu/</a:t>
            </a:r>
            <a:endParaRPr lang="en-US" sz="3200" i="1" dirty="0">
              <a:latin typeface="Calibri "/>
            </a:endParaRPr>
          </a:p>
          <a:p>
            <a:pPr>
              <a:buClr>
                <a:schemeClr val="accent3">
                  <a:lumMod val="75000"/>
                </a:schemeClr>
              </a:buClr>
              <a:buSzPct val="95000"/>
              <a:buFont typeface="Wingdings" panose="05000000000000000000" pitchFamily="2" charset="2"/>
              <a:buChar char="§"/>
            </a:pPr>
            <a:r>
              <a:rPr lang="en-US" sz="3200" dirty="0">
                <a:latin typeface="Calibri "/>
              </a:rPr>
              <a:t>UF Faculty Searches Toolkit </a:t>
            </a:r>
            <a:r>
              <a:rPr lang="en-US" sz="3200" i="1" dirty="0">
                <a:latin typeface="Calibri "/>
                <a:hlinkClick r:id="rId4"/>
              </a:rPr>
              <a:t>hr.ufl.edu/</a:t>
            </a:r>
            <a:endParaRPr lang="en-US" sz="3200" i="1" dirty="0">
              <a:latin typeface="Calibri "/>
            </a:endParaRPr>
          </a:p>
          <a:p>
            <a:pPr>
              <a:buClr>
                <a:schemeClr val="accent3">
                  <a:lumMod val="75000"/>
                </a:schemeClr>
              </a:buClr>
              <a:buSzPct val="95000"/>
              <a:buFont typeface="Wingdings" panose="05000000000000000000" pitchFamily="2" charset="2"/>
              <a:buChar char="§"/>
            </a:pPr>
            <a:endParaRPr lang="en-US" sz="3200" i="1" dirty="0">
              <a:latin typeface="Calibri "/>
            </a:endParaRPr>
          </a:p>
          <a:p>
            <a:pPr>
              <a:buClr>
                <a:schemeClr val="accent3">
                  <a:lumMod val="75000"/>
                </a:schemeClr>
              </a:buClr>
              <a:buSzPct val="95000"/>
              <a:buFont typeface="Wingdings" panose="05000000000000000000" pitchFamily="2" charset="2"/>
              <a:buChar char="§"/>
            </a:pPr>
            <a:endParaRPr lang="en-US" sz="3200" dirty="0">
              <a:latin typeface="Calibri "/>
            </a:endParaRPr>
          </a:p>
          <a:p>
            <a:pPr>
              <a:buClr>
                <a:schemeClr val="accent3">
                  <a:lumMod val="75000"/>
                </a:schemeClr>
              </a:buClr>
              <a:buSzPct val="95000"/>
              <a:buFont typeface="Wingdings" panose="05000000000000000000" pitchFamily="2" charset="2"/>
              <a:buChar char="§"/>
            </a:pPr>
            <a:endParaRPr lang="en-US" sz="3200" i="1"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5228AD-6661-4275-AB93-49FF47AB5D4A}"/>
              </a:ext>
            </a:extLst>
          </p:cNvPr>
          <p:cNvPicPr>
            <a:picLocks noChangeAspect="1"/>
          </p:cNvPicPr>
          <p:nvPr/>
        </p:nvPicPr>
        <p:blipFill rotWithShape="1">
          <a:blip r:embed="rId6"/>
          <a:srcRect l="20" t="3011"/>
          <a:stretch/>
        </p:blipFill>
        <p:spPr>
          <a:xfrm>
            <a:off x="309883" y="2981009"/>
            <a:ext cx="5623948" cy="3296192"/>
          </a:xfrm>
          <a:prstGeom prst="rect">
            <a:avLst/>
          </a:prstGeom>
        </p:spPr>
      </p:pic>
      <p:sp>
        <p:nvSpPr>
          <p:cNvPr id="7" name="Oval 6">
            <a:extLst>
              <a:ext uri="{FF2B5EF4-FFF2-40B4-BE49-F238E27FC236}">
                <a16:creationId xmlns:a16="http://schemas.microsoft.com/office/drawing/2014/main" id="{35C92CF5-60F7-44A3-B9F3-0639C1C7AEC9}"/>
              </a:ext>
            </a:extLst>
          </p:cNvPr>
          <p:cNvSpPr/>
          <p:nvPr/>
        </p:nvSpPr>
        <p:spPr>
          <a:xfrm>
            <a:off x="2584677" y="3324386"/>
            <a:ext cx="938606" cy="4468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5264D1F-47BE-42AC-8331-5EA5AB1851BC}"/>
              </a:ext>
            </a:extLst>
          </p:cNvPr>
          <p:cNvSpPr/>
          <p:nvPr/>
        </p:nvSpPr>
        <p:spPr>
          <a:xfrm>
            <a:off x="3713470" y="3983064"/>
            <a:ext cx="938606" cy="2479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28B427-A280-44B7-B48B-75589B574288}"/>
              </a:ext>
            </a:extLst>
          </p:cNvPr>
          <p:cNvPicPr>
            <a:picLocks noChangeAspect="1"/>
          </p:cNvPicPr>
          <p:nvPr/>
        </p:nvPicPr>
        <p:blipFill rotWithShape="1">
          <a:blip r:embed="rId7"/>
          <a:srcRect t="2071"/>
          <a:stretch/>
        </p:blipFill>
        <p:spPr>
          <a:xfrm>
            <a:off x="6045879" y="2981009"/>
            <a:ext cx="5526445" cy="3269749"/>
          </a:xfrm>
          <a:prstGeom prst="rect">
            <a:avLst/>
          </a:prstGeom>
        </p:spPr>
      </p:pic>
      <p:sp>
        <p:nvSpPr>
          <p:cNvPr id="12" name="Oval 11">
            <a:extLst>
              <a:ext uri="{FF2B5EF4-FFF2-40B4-BE49-F238E27FC236}">
                <a16:creationId xmlns:a16="http://schemas.microsoft.com/office/drawing/2014/main" id="{15BC9178-F8CC-42B9-A247-067172F004D9}"/>
              </a:ext>
            </a:extLst>
          </p:cNvPr>
          <p:cNvSpPr/>
          <p:nvPr/>
        </p:nvSpPr>
        <p:spPr>
          <a:xfrm>
            <a:off x="7787898" y="4479010"/>
            <a:ext cx="836910" cy="18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15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AI Faculty Hiring Resources</a:t>
            </a: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F0BC297-BBD4-4D05-9149-A240C0A01605}"/>
              </a:ext>
            </a:extLst>
          </p:cNvPr>
          <p:cNvPicPr>
            <a:picLocks noChangeAspect="1"/>
          </p:cNvPicPr>
          <p:nvPr/>
        </p:nvPicPr>
        <p:blipFill rotWithShape="1">
          <a:blip r:embed="rId4"/>
          <a:srcRect l="14865" t="22117" r="14000" b="8135"/>
          <a:stretch/>
        </p:blipFill>
        <p:spPr>
          <a:xfrm>
            <a:off x="973342" y="1734757"/>
            <a:ext cx="8454326" cy="4487811"/>
          </a:xfrm>
          <a:prstGeom prst="rect">
            <a:avLst/>
          </a:prstGeom>
        </p:spPr>
      </p:pic>
    </p:spTree>
    <p:extLst>
      <p:ext uri="{BB962C8B-B14F-4D97-AF65-F5344CB8AC3E}">
        <p14:creationId xmlns:p14="http://schemas.microsoft.com/office/powerpoint/2010/main" val="309971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099" y="1846825"/>
            <a:ext cx="10515600" cy="4403471"/>
          </a:xfrm>
        </p:spPr>
        <p:txBody>
          <a:bodyPr vert="horz" lIns="91440" tIns="45720" rIns="91440" bIns="45720" rtlCol="0" anchor="t">
            <a:normAutofit lnSpcReduction="10000"/>
          </a:bodyPr>
          <a:lstStyle/>
          <a:p>
            <a:pPr marL="0" indent="0">
              <a:buNone/>
            </a:pPr>
            <a:r>
              <a:rPr lang="en-US" sz="3200" b="1" dirty="0"/>
              <a:t>System Advantages</a:t>
            </a:r>
          </a:p>
          <a:p>
            <a:pPr lvl="1">
              <a:buClr>
                <a:schemeClr val="accent3">
                  <a:lumMod val="75000"/>
                </a:schemeClr>
              </a:buClr>
              <a:buFont typeface="Wingdings" panose="05000000000000000000" pitchFamily="2" charset="2"/>
              <a:buChar char="§"/>
            </a:pPr>
            <a:r>
              <a:rPr lang="en-US" dirty="0">
                <a:solidFill>
                  <a:schemeClr val="tx1">
                    <a:lumMod val="95000"/>
                    <a:lumOff val="5000"/>
                  </a:schemeClr>
                </a:solidFill>
              </a:rPr>
              <a:t>Interfolio dossier allows for shared stored materials between candidates and committee members without uploading documents</a:t>
            </a:r>
          </a:p>
          <a:p>
            <a:pPr lvl="1">
              <a:buClr>
                <a:schemeClr val="accent3">
                  <a:lumMod val="75000"/>
                </a:schemeClr>
              </a:buClr>
              <a:buFont typeface="Wingdings" panose="05000000000000000000" pitchFamily="2" charset="2"/>
              <a:buChar char="§"/>
            </a:pPr>
            <a:r>
              <a:rPr lang="en-US" dirty="0">
                <a:solidFill>
                  <a:schemeClr val="tx1">
                    <a:lumMod val="95000"/>
                    <a:lumOff val="5000"/>
                  </a:schemeClr>
                </a:solidFill>
              </a:rPr>
              <a:t>Interfolio dossier provides letter of recommendation solicitation and delivery through confidential links</a:t>
            </a:r>
            <a:endParaRPr lang="en-US" sz="900" b="1" dirty="0">
              <a:cs typeface="Calibri"/>
            </a:endParaRPr>
          </a:p>
          <a:p>
            <a:pPr marL="0" indent="0">
              <a:buClr>
                <a:schemeClr val="accent3">
                  <a:lumMod val="75000"/>
                </a:schemeClr>
              </a:buClr>
              <a:buNone/>
            </a:pPr>
            <a:r>
              <a:rPr lang="en-US" b="1" dirty="0">
                <a:cs typeface="Calibri"/>
              </a:rPr>
              <a:t>System Opportunities</a:t>
            </a:r>
          </a:p>
          <a:p>
            <a:pPr lvl="1">
              <a:buClr>
                <a:schemeClr val="accent3">
                  <a:lumMod val="75000"/>
                </a:schemeClr>
              </a:buClr>
              <a:buFont typeface="Wingdings" panose="05000000000000000000" pitchFamily="2" charset="2"/>
              <a:buChar char="§"/>
            </a:pPr>
            <a:r>
              <a:rPr lang="en-US" dirty="0">
                <a:solidFill>
                  <a:schemeClr val="tx1">
                    <a:lumMod val="95000"/>
                    <a:lumOff val="5000"/>
                  </a:schemeClr>
                </a:solidFill>
              </a:rPr>
              <a:t>Access to candidate contact data limited </a:t>
            </a:r>
          </a:p>
          <a:p>
            <a:pPr lvl="1">
              <a:buClr>
                <a:schemeClr val="accent3">
                  <a:lumMod val="75000"/>
                </a:schemeClr>
              </a:buClr>
              <a:buFont typeface="Wingdings" panose="05000000000000000000" pitchFamily="2" charset="2"/>
              <a:buChar char="§"/>
            </a:pPr>
            <a:r>
              <a:rPr lang="en-US" dirty="0">
                <a:solidFill>
                  <a:schemeClr val="tx1">
                    <a:lumMod val="95000"/>
                    <a:lumOff val="5000"/>
                  </a:schemeClr>
                </a:solidFill>
              </a:rPr>
              <a:t>Minimal Reporting Capability</a:t>
            </a:r>
          </a:p>
          <a:p>
            <a:pPr lvl="1">
              <a:buClr>
                <a:schemeClr val="accent3">
                  <a:lumMod val="75000"/>
                </a:schemeClr>
              </a:buClr>
              <a:buFont typeface="Wingdings" panose="05000000000000000000" pitchFamily="2" charset="2"/>
              <a:buChar char="§"/>
            </a:pPr>
            <a:r>
              <a:rPr lang="en-US" dirty="0">
                <a:solidFill>
                  <a:schemeClr val="tx1">
                    <a:lumMod val="95000"/>
                    <a:lumOff val="5000"/>
                  </a:schemeClr>
                </a:solidFill>
              </a:rPr>
              <a:t>Narrow datasets can be downloaded at one time </a:t>
            </a:r>
          </a:p>
          <a:p>
            <a:pPr lvl="1">
              <a:buClr>
                <a:schemeClr val="accent3">
                  <a:lumMod val="75000"/>
                </a:schemeClr>
              </a:buClr>
              <a:buFont typeface="Wingdings" panose="05000000000000000000" pitchFamily="2" charset="2"/>
              <a:buChar char="§"/>
            </a:pPr>
            <a:r>
              <a:rPr lang="en-US" dirty="0">
                <a:solidFill>
                  <a:schemeClr val="tx1">
                    <a:lumMod val="95000"/>
                    <a:lumOff val="5000"/>
                  </a:schemeClr>
                </a:solidFill>
              </a:rPr>
              <a:t>User and applicant support is limited</a:t>
            </a:r>
          </a:p>
          <a:p>
            <a:pPr lvl="1">
              <a:buClr>
                <a:schemeClr val="accent3">
                  <a:lumMod val="75000"/>
                </a:schemeClr>
              </a:buClr>
              <a:buFont typeface="Wingdings" panose="05000000000000000000" pitchFamily="2" charset="2"/>
              <a:buChar char="§"/>
            </a:pPr>
            <a:r>
              <a:rPr lang="en-US" dirty="0">
                <a:solidFill>
                  <a:schemeClr val="tx1">
                    <a:lumMod val="95000"/>
                    <a:lumOff val="5000"/>
                  </a:schemeClr>
                </a:solidFill>
              </a:rPr>
              <a:t>Restricted customization and systems configuration</a:t>
            </a:r>
          </a:p>
          <a:p>
            <a:pPr>
              <a:buClr>
                <a:schemeClr val="accent3">
                  <a:lumMod val="75000"/>
                </a:schemeClr>
              </a:buClr>
            </a:pPr>
            <a:endParaRPr lang="en-US" b="1" dirty="0">
              <a:cs typeface="Calibri"/>
            </a:endParaRPr>
          </a:p>
        </p:txBody>
      </p:sp>
      <p:sp>
        <p:nvSpPr>
          <p:cNvPr id="2" name="Title 1"/>
          <p:cNvSpPr>
            <a:spLocks noGrp="1"/>
          </p:cNvSpPr>
          <p:nvPr>
            <p:ph type="title"/>
          </p:nvPr>
        </p:nvSpPr>
        <p:spPr/>
        <p:txBody>
          <a:bodyPr anchor="b">
            <a:normAutofit/>
          </a:bodyPr>
          <a:lstStyle/>
          <a:p>
            <a:r>
              <a:rPr lang="en-US" dirty="0">
                <a:latin typeface="Century Schoolbook"/>
              </a:rPr>
              <a:t>Interfolio </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709902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latin typeface="Century Schoolbook"/>
              </a:rPr>
              <a:t>Interfolio </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Content Placeholder 2">
            <a:extLst>
              <a:ext uri="{FF2B5EF4-FFF2-40B4-BE49-F238E27FC236}">
                <a16:creationId xmlns:a16="http://schemas.microsoft.com/office/drawing/2014/main" id="{5D061246-AADF-4CDF-B809-7F5733D5BB22}"/>
              </a:ext>
            </a:extLst>
          </p:cNvPr>
          <p:cNvSpPr>
            <a:spLocks noGrp="1"/>
          </p:cNvSpPr>
          <p:nvPr>
            <p:ph idx="1"/>
          </p:nvPr>
        </p:nvSpPr>
        <p:spPr>
          <a:xfrm>
            <a:off x="919099" y="1846825"/>
            <a:ext cx="10515600" cy="4403471"/>
          </a:xfrm>
        </p:spPr>
        <p:txBody>
          <a:bodyPr vert="horz" lIns="91440" tIns="45720" rIns="91440" bIns="45720" rtlCol="0" anchor="t">
            <a:normAutofit/>
          </a:bodyPr>
          <a:lstStyle/>
          <a:p>
            <a:pPr marL="0" indent="0">
              <a:buNone/>
            </a:pPr>
            <a:r>
              <a:rPr lang="en-US" sz="3200" b="1" dirty="0"/>
              <a:t>Service Option</a:t>
            </a:r>
          </a:p>
          <a:p>
            <a:pPr lvl="1">
              <a:buClr>
                <a:schemeClr val="accent3">
                  <a:lumMod val="75000"/>
                </a:schemeClr>
              </a:buClr>
              <a:buFont typeface="Wingdings" panose="05000000000000000000" pitchFamily="2" charset="2"/>
              <a:buChar char="§"/>
            </a:pPr>
            <a:r>
              <a:rPr lang="en-US" sz="2800" dirty="0">
                <a:solidFill>
                  <a:schemeClr val="tx1">
                    <a:lumMod val="95000"/>
                    <a:lumOff val="5000"/>
                  </a:schemeClr>
                </a:solidFill>
              </a:rPr>
              <a:t>Engaging in a one-year extension with the option to renew</a:t>
            </a:r>
          </a:p>
          <a:p>
            <a:pPr lvl="1">
              <a:buClr>
                <a:schemeClr val="accent3">
                  <a:lumMod val="75000"/>
                </a:schemeClr>
              </a:buClr>
              <a:buFont typeface="Wingdings" panose="05000000000000000000" pitchFamily="2" charset="2"/>
              <a:buChar char="§"/>
            </a:pPr>
            <a:r>
              <a:rPr lang="en-US" sz="2800" dirty="0">
                <a:solidFill>
                  <a:schemeClr val="tx1">
                    <a:lumMod val="95000"/>
                    <a:lumOff val="5000"/>
                  </a:schemeClr>
                </a:solidFill>
              </a:rPr>
              <a:t>Optimization of support and on-going training</a:t>
            </a:r>
          </a:p>
          <a:p>
            <a:pPr lvl="1">
              <a:buClr>
                <a:schemeClr val="accent3">
                  <a:lumMod val="75000"/>
                </a:schemeClr>
              </a:buClr>
              <a:buFont typeface="Wingdings" panose="05000000000000000000" pitchFamily="2" charset="2"/>
              <a:buChar char="§"/>
            </a:pPr>
            <a:r>
              <a:rPr lang="en-US" sz="2800" dirty="0">
                <a:solidFill>
                  <a:schemeClr val="tx1">
                    <a:lumMod val="95000"/>
                    <a:lumOff val="5000"/>
                  </a:schemeClr>
                </a:solidFill>
              </a:rPr>
              <a:t>Quarterly assessment of value and utilization </a:t>
            </a:r>
          </a:p>
          <a:p>
            <a:pPr>
              <a:buClr>
                <a:schemeClr val="accent3">
                  <a:lumMod val="75000"/>
                </a:schemeClr>
              </a:buClr>
            </a:pPr>
            <a:endParaRPr lang="en-US" b="1" dirty="0">
              <a:cs typeface="Calibri"/>
            </a:endParaRPr>
          </a:p>
        </p:txBody>
      </p:sp>
      <p:sp>
        <p:nvSpPr>
          <p:cNvPr id="9" name="TextBox 8">
            <a:extLst>
              <a:ext uri="{FF2B5EF4-FFF2-40B4-BE49-F238E27FC236}">
                <a16:creationId xmlns:a16="http://schemas.microsoft.com/office/drawing/2014/main" id="{151FB7A2-6B51-4DDE-9A30-18DAE71AE598}"/>
              </a:ext>
            </a:extLst>
          </p:cNvPr>
          <p:cNvSpPr txBox="1"/>
          <p:nvPr/>
        </p:nvSpPr>
        <p:spPr>
          <a:xfrm>
            <a:off x="973342" y="3870288"/>
            <a:ext cx="7391747" cy="1446550"/>
          </a:xfrm>
          <a:prstGeom prst="rect">
            <a:avLst/>
          </a:prstGeom>
          <a:noFill/>
        </p:spPr>
        <p:txBody>
          <a:bodyPr wrap="square">
            <a:spAutoFit/>
          </a:bodyPr>
          <a:lstStyle/>
          <a:p>
            <a:pPr marL="0" indent="0">
              <a:buNone/>
            </a:pPr>
            <a:r>
              <a:rPr lang="en-US" sz="3200" b="1" dirty="0"/>
              <a:t>Contact Information</a:t>
            </a:r>
          </a:p>
          <a:p>
            <a:pPr lvl="1">
              <a:buClr>
                <a:schemeClr val="accent3">
                  <a:lumMod val="75000"/>
                </a:schemeClr>
              </a:buClr>
              <a:buFont typeface="Wingdings" panose="05000000000000000000" pitchFamily="2" charset="2"/>
              <a:buChar char="§"/>
            </a:pPr>
            <a:r>
              <a:rPr lang="en-US" sz="2800" dirty="0">
                <a:solidFill>
                  <a:schemeClr val="tx1">
                    <a:lumMod val="95000"/>
                    <a:lumOff val="5000"/>
                  </a:schemeClr>
                </a:solidFill>
              </a:rPr>
              <a:t> Talent Acquisition and Onboarding</a:t>
            </a:r>
          </a:p>
          <a:p>
            <a:pPr lvl="1">
              <a:buClr>
                <a:schemeClr val="accent3">
                  <a:lumMod val="75000"/>
                </a:schemeClr>
              </a:buClr>
            </a:pPr>
            <a:r>
              <a:rPr lang="en-US" sz="2800" dirty="0">
                <a:solidFill>
                  <a:schemeClr val="tx1">
                    <a:lumMod val="95000"/>
                    <a:lumOff val="5000"/>
                  </a:schemeClr>
                </a:solidFill>
              </a:rPr>
              <a:t>   </a:t>
            </a:r>
            <a:r>
              <a:rPr lang="en-US" sz="2800" dirty="0">
                <a:latin typeface="Calibri" panose="020F0502020204030204" pitchFamily="34" charset="0"/>
                <a:cs typeface="Calibri" panose="020F0502020204030204" pitchFamily="34" charset="0"/>
                <a:hlinkClick r:id="rId4"/>
              </a:rPr>
              <a:t>talent@hr.ufl.edu</a:t>
            </a:r>
            <a:r>
              <a:rPr lang="en-US" sz="2800" dirty="0">
                <a:latin typeface="Calibri" panose="020F0502020204030204" pitchFamily="34" charset="0"/>
                <a:cs typeface="Calibri" panose="020F0502020204030204" pitchFamily="34" charset="0"/>
              </a:rPr>
              <a:t> </a:t>
            </a:r>
            <a:endParaRPr lang="en-US" dirty="0"/>
          </a:p>
        </p:txBody>
      </p:sp>
      <p:pic>
        <p:nvPicPr>
          <p:cNvPr id="11" name="Picture 2" descr="Is that really the problem? - Raven Performance Group">
            <a:extLst>
              <a:ext uri="{FF2B5EF4-FFF2-40B4-BE49-F238E27FC236}">
                <a16:creationId xmlns:a16="http://schemas.microsoft.com/office/drawing/2014/main" id="{3C2D70A8-53C2-4EBF-921C-B402518ED7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8888" y="2864446"/>
            <a:ext cx="3069609" cy="306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7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830510" y="1869000"/>
            <a:ext cx="11105190"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Upcoming HR Forum – </a:t>
            </a:r>
            <a:r>
              <a:rPr lang="en-US" altLang="en-US" sz="2800" dirty="0"/>
              <a:t>April 7</a:t>
            </a:r>
            <a:r>
              <a:rPr lang="en-US" altLang="en-US" dirty="0"/>
              <a:t> @</a:t>
            </a:r>
            <a:r>
              <a:rPr lang="en-US" altLang="en-US" sz="2800" dirty="0"/>
              <a:t> 10 a.m. (Zoom details TBA)</a:t>
            </a:r>
          </a:p>
          <a:p>
            <a:pPr>
              <a:buClr>
                <a:schemeClr val="accent3">
                  <a:lumMod val="75000"/>
                </a:schemeClr>
              </a:buClr>
              <a:buFont typeface="Wingdings" panose="05000000000000000000" pitchFamily="2" charset="2"/>
              <a:buChar char="§"/>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Training and Organizational Development</a:t>
            </a:r>
          </a:p>
        </p:txBody>
      </p:sp>
      <p:sp>
        <p:nvSpPr>
          <p:cNvPr id="3" name="Text Placeholder 2"/>
          <p:cNvSpPr>
            <a:spLocks noGrp="1"/>
          </p:cNvSpPr>
          <p:nvPr>
            <p:ph type="body" idx="1"/>
          </p:nvPr>
        </p:nvSpPr>
        <p:spPr>
          <a:xfrm>
            <a:off x="831850" y="3674378"/>
            <a:ext cx="10515600" cy="2562890"/>
          </a:xfrm>
        </p:spPr>
        <p:txBody>
          <a:bodyPr/>
          <a:lstStyle/>
          <a:p>
            <a:r>
              <a:rPr lang="en-US" altLang="en-US" sz="3200" dirty="0">
                <a:solidFill>
                  <a:schemeClr val="accent5">
                    <a:lumMod val="75000"/>
                  </a:schemeClr>
                </a:solidFill>
              </a:rPr>
              <a:t>GBAS &amp; </a:t>
            </a:r>
            <a:r>
              <a:rPr lang="en-US" altLang="en-US" sz="3200" dirty="0" err="1">
                <a:solidFill>
                  <a:schemeClr val="accent5">
                    <a:lumMod val="75000"/>
                  </a:schemeClr>
                </a:solidFill>
              </a:rPr>
              <a:t>MainSpring</a:t>
            </a:r>
            <a:r>
              <a:rPr lang="en-US" altLang="en-US" sz="3200" dirty="0">
                <a:solidFill>
                  <a:schemeClr val="accent5">
                    <a:lumMod val="75000"/>
                  </a:schemeClr>
                </a:solidFill>
              </a:rPr>
              <a:t> Updates</a:t>
            </a:r>
            <a:endParaRPr lang="en-US" altLang="en-US" sz="2000" dirty="0">
              <a:solidFill>
                <a:schemeClr val="accent5">
                  <a:lumMod val="75000"/>
                </a:schemeClr>
              </a:solidFill>
            </a:endParaRPr>
          </a:p>
          <a:p>
            <a:endParaRPr lang="en-US" dirty="0"/>
          </a:p>
        </p:txBody>
      </p:sp>
    </p:spTree>
    <p:extLst>
      <p:ext uri="{BB962C8B-B14F-4D97-AF65-F5344CB8AC3E}">
        <p14:creationId xmlns:p14="http://schemas.microsoft.com/office/powerpoint/2010/main" val="131997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16918"/>
            <a:ext cx="10515600" cy="3868962"/>
          </a:xfrm>
        </p:spPr>
        <p:txBody>
          <a:bodyPr vert="horz" lIns="91440" tIns="45720" rIns="91440" bIns="45720" rtlCol="0" anchor="t">
            <a:normAutofit/>
          </a:bodyPr>
          <a:lstStyle/>
          <a:p>
            <a:pPr marL="0" indent="0" algn="ctr">
              <a:buNone/>
            </a:pPr>
            <a:r>
              <a:rPr lang="en-US" sz="3600" b="1" dirty="0"/>
              <a:t>Critical Thinking through Data Analysis</a:t>
            </a:r>
          </a:p>
          <a:p>
            <a:pPr marL="0" indent="0" algn="ctr" fontAlgn="base">
              <a:buNone/>
            </a:pPr>
            <a:r>
              <a:rPr lang="en-US" sz="3200" dirty="0"/>
              <a:t>April 2 from 9:00am to 12:00pm</a:t>
            </a:r>
          </a:p>
          <a:p>
            <a:pPr marL="0" indent="0" algn="ctr" fontAlgn="base">
              <a:buNone/>
            </a:pPr>
            <a:r>
              <a:rPr lang="en-US" sz="3200" dirty="0"/>
              <a:t>Virtual via Zoom </a:t>
            </a:r>
          </a:p>
          <a:p>
            <a:pPr marL="0" indent="0" algn="ctr" fontAlgn="base">
              <a:buNone/>
            </a:pPr>
            <a:endParaRPr lang="en-US" sz="3200" dirty="0"/>
          </a:p>
          <a:p>
            <a:pPr marL="0" indent="0" algn="ctr" fontAlgn="base">
              <a:buNone/>
            </a:pPr>
            <a:r>
              <a:rPr lang="en-US" sz="3200" dirty="0"/>
              <a:t>Register by March 5</a:t>
            </a:r>
            <a:r>
              <a:rPr lang="en-US" sz="3200" baseline="30000" dirty="0"/>
              <a:t>th</a:t>
            </a:r>
            <a:r>
              <a:rPr lang="en-US" sz="3200" dirty="0"/>
              <a:t> – </a:t>
            </a:r>
            <a:r>
              <a:rPr lang="en-US" sz="3200" dirty="0" err="1"/>
              <a:t>myTraining</a:t>
            </a:r>
            <a:r>
              <a:rPr lang="en-US" sz="3200" dirty="0"/>
              <a:t> UF_GBS250</a:t>
            </a:r>
          </a:p>
        </p:txBody>
      </p:sp>
      <p:sp>
        <p:nvSpPr>
          <p:cNvPr id="2" name="Title 1"/>
          <p:cNvSpPr>
            <a:spLocks noGrp="1"/>
          </p:cNvSpPr>
          <p:nvPr>
            <p:ph type="title"/>
          </p:nvPr>
        </p:nvSpPr>
        <p:spPr/>
        <p:txBody>
          <a:bodyPr anchor="b">
            <a:normAutofit/>
          </a:bodyPr>
          <a:lstStyle/>
          <a:p>
            <a:r>
              <a:rPr lang="en-US" dirty="0">
                <a:latin typeface="Century Schoolbook"/>
              </a:rPr>
              <a:t>Spring Institute</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96295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1671"/>
            <a:ext cx="10515600" cy="4217751"/>
          </a:xfrm>
        </p:spPr>
        <p:txBody>
          <a:bodyPr vert="horz" lIns="91440" tIns="45720" rIns="91440" bIns="45720" rtlCol="0" anchor="t">
            <a:normAutofit/>
          </a:bodyPr>
          <a:lstStyle/>
          <a:p>
            <a:pPr>
              <a:buNone/>
            </a:pPr>
            <a:r>
              <a:rPr lang="en-US" sz="3200" b="1" dirty="0"/>
              <a:t>Keeping It Real</a:t>
            </a:r>
            <a:endParaRPr lang="en-US" dirty="0">
              <a:cs typeface="Calibri"/>
            </a:endParaRPr>
          </a:p>
          <a:p>
            <a:pPr>
              <a:buClr>
                <a:schemeClr val="accent3">
                  <a:lumMod val="75000"/>
                </a:schemeClr>
              </a:buClr>
              <a:buFont typeface="Wingdings" panose="05000000000000000000" pitchFamily="2" charset="2"/>
              <a:buChar char="§"/>
            </a:pPr>
            <a:r>
              <a:rPr lang="en-US" sz="2400" dirty="0"/>
              <a:t>Registration will close on March 16</a:t>
            </a:r>
          </a:p>
          <a:p>
            <a:pPr>
              <a:buClr>
                <a:schemeClr val="accent3">
                  <a:lumMod val="75000"/>
                </a:schemeClr>
              </a:buClr>
              <a:buFont typeface="Wingdings" panose="05000000000000000000" pitchFamily="2" charset="2"/>
              <a:buChar char="§"/>
            </a:pPr>
            <a:r>
              <a:rPr lang="en-US" sz="2400" dirty="0" err="1"/>
              <a:t>CxUF</a:t>
            </a:r>
            <a:r>
              <a:rPr lang="en-US" sz="2400" dirty="0"/>
              <a:t> is offered at no cost and is sponsored by three UF communities of practice: GBAS, </a:t>
            </a:r>
            <a:r>
              <a:rPr lang="en-US" sz="2400" dirty="0" err="1"/>
              <a:t>MainSpring</a:t>
            </a:r>
            <a:r>
              <a:rPr lang="en-US" sz="2400" dirty="0"/>
              <a:t>, and UFLN</a:t>
            </a:r>
          </a:p>
          <a:p>
            <a:pPr>
              <a:buClr>
                <a:schemeClr val="accent3">
                  <a:lumMod val="75000"/>
                </a:schemeClr>
              </a:buClr>
              <a:buFont typeface="Wingdings" panose="05000000000000000000" pitchFamily="2" charset="2"/>
              <a:buChar char="§"/>
            </a:pPr>
            <a:r>
              <a:rPr lang="en-US" sz="2400" b="1" dirty="0"/>
              <a:t>Conference Target Audience:</a:t>
            </a:r>
            <a:r>
              <a:rPr lang="en-US" sz="2400" dirty="0"/>
              <a:t> UF business and research administrations of all levels (foundational to advanced), people working in finance, human resources, sponsored programs,</a:t>
            </a:r>
            <a:r>
              <a:rPr lang="en-US" sz="2400" b="1" dirty="0"/>
              <a:t> </a:t>
            </a:r>
            <a:r>
              <a:rPr lang="en-US" sz="2400" dirty="0"/>
              <a:t>and academic professionals</a:t>
            </a:r>
            <a:r>
              <a:rPr lang="en-US" sz="2400" b="1" dirty="0"/>
              <a:t> </a:t>
            </a:r>
            <a:r>
              <a:rPr lang="en-US" sz="2400" dirty="0"/>
              <a:t>and leaders who participate </a:t>
            </a:r>
            <a:br>
              <a:rPr lang="en-US" sz="2400" dirty="0"/>
            </a:br>
            <a:r>
              <a:rPr lang="en-US" sz="2400" dirty="0"/>
              <a:t>in the UFLN</a:t>
            </a:r>
          </a:p>
          <a:p>
            <a:pPr>
              <a:buClr>
                <a:schemeClr val="accent3">
                  <a:lumMod val="75000"/>
                </a:schemeClr>
              </a:buClr>
              <a:buFont typeface="Wingdings" panose="05000000000000000000" pitchFamily="2" charset="2"/>
              <a:buChar char="§"/>
            </a:pPr>
            <a:r>
              <a:rPr lang="en-US" sz="2400" dirty="0"/>
              <a:t>Visit </a:t>
            </a:r>
            <a:r>
              <a:rPr lang="en-US" sz="2400" dirty="0">
                <a:hlinkClick r:id="rId3"/>
              </a:rPr>
              <a:t>https://learn-and-grow.hr.ufl.edu/connected-by-uf-conference/cxuf-agenda/</a:t>
            </a:r>
            <a:r>
              <a:rPr lang="en-US" sz="2400" dirty="0"/>
              <a:t> to register and for the conference agenda and session descriptions</a:t>
            </a:r>
          </a:p>
          <a:p>
            <a:pPr marL="0" indent="0">
              <a:buNone/>
            </a:pPr>
            <a:endParaRPr lang="en-US" altLang="en-US" sz="2400"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latin typeface="Century Schoolbook"/>
              </a:rPr>
              <a:t>Registration is Open</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924" y="375890"/>
            <a:ext cx="3368654" cy="1684327"/>
          </a:xfrm>
          <a:prstGeom prst="rect">
            <a:avLst/>
          </a:prstGeom>
        </p:spPr>
      </p:pic>
    </p:spTree>
    <p:extLst>
      <p:ext uri="{BB962C8B-B14F-4D97-AF65-F5344CB8AC3E}">
        <p14:creationId xmlns:p14="http://schemas.microsoft.com/office/powerpoint/2010/main" val="311104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1566"/>
            <a:ext cx="10515600" cy="3868962"/>
          </a:xfrm>
        </p:spPr>
        <p:txBody>
          <a:bodyPr vert="horz" lIns="91440" tIns="45720" rIns="91440" bIns="45720" rtlCol="0" anchor="t">
            <a:normAutofit/>
          </a:bodyPr>
          <a:lstStyle/>
          <a:p>
            <a:pPr marL="0" indent="0" algn="ctr">
              <a:buNone/>
            </a:pPr>
            <a:r>
              <a:rPr lang="en-US" sz="3600" b="1" dirty="0"/>
              <a:t>MainSpring Launch Event</a:t>
            </a:r>
          </a:p>
          <a:p>
            <a:pPr marL="0" indent="0" algn="ctr" fontAlgn="base">
              <a:buNone/>
            </a:pPr>
            <a:r>
              <a:rPr lang="en-US" sz="3200" dirty="0"/>
              <a:t>March 10, 10:00 – 11:30 am</a:t>
            </a:r>
          </a:p>
          <a:p>
            <a:pPr marL="0" indent="0" algn="ctr" fontAlgn="base">
              <a:buNone/>
            </a:pPr>
            <a:r>
              <a:rPr lang="en-US" sz="3200" dirty="0"/>
              <a:t>Virtual Teams</a:t>
            </a:r>
          </a:p>
          <a:p>
            <a:pPr marL="0" indent="0" algn="ctr" fontAlgn="base">
              <a:spcBef>
                <a:spcPts val="0"/>
              </a:spcBef>
              <a:buNone/>
            </a:pPr>
            <a:endParaRPr lang="en-US" sz="1200" dirty="0"/>
          </a:p>
          <a:p>
            <a:pPr marL="0" indent="0" algn="ctr" fontAlgn="base">
              <a:buNone/>
            </a:pPr>
            <a:r>
              <a:rPr lang="en-US" sz="3200" dirty="0"/>
              <a:t>Designed for anyone in HR, Finance, or Sponsored Programs who supports research at UF</a:t>
            </a:r>
          </a:p>
          <a:p>
            <a:pPr marL="0" indent="0" algn="ctr" fontAlgn="base">
              <a:lnSpc>
                <a:spcPct val="100000"/>
              </a:lnSpc>
              <a:spcBef>
                <a:spcPts val="0"/>
              </a:spcBef>
              <a:buNone/>
            </a:pPr>
            <a:endParaRPr lang="en-US" sz="1200" dirty="0"/>
          </a:p>
          <a:p>
            <a:pPr marL="0" indent="0" algn="ctr" fontAlgn="base">
              <a:spcBef>
                <a:spcPts val="0"/>
              </a:spcBef>
              <a:buNone/>
            </a:pPr>
            <a:r>
              <a:rPr lang="en-US" sz="3200" dirty="0"/>
              <a:t>No registration required</a:t>
            </a:r>
          </a:p>
          <a:p>
            <a:pPr marL="0" indent="0" algn="ctr" fontAlgn="base">
              <a:buNone/>
            </a:pPr>
            <a:endParaRPr lang="en-US" sz="3200" dirty="0"/>
          </a:p>
        </p:txBody>
      </p:sp>
      <p:sp>
        <p:nvSpPr>
          <p:cNvPr id="2" name="Title 1"/>
          <p:cNvSpPr>
            <a:spLocks noGrp="1"/>
          </p:cNvSpPr>
          <p:nvPr>
            <p:ph type="title"/>
          </p:nvPr>
        </p:nvSpPr>
        <p:spPr/>
        <p:txBody>
          <a:bodyPr anchor="b">
            <a:normAutofit/>
          </a:bodyPr>
          <a:lstStyle/>
          <a:p>
            <a:r>
              <a:rPr lang="en-US" dirty="0">
                <a:latin typeface="Century Schoolbook"/>
              </a:rPr>
              <a:t>MainSpring Launch</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6" name="Picture 5" descr="Logo&#10;&#10;Description automatically generated">
            <a:extLst>
              <a:ext uri="{FF2B5EF4-FFF2-40B4-BE49-F238E27FC236}">
                <a16:creationId xmlns:a16="http://schemas.microsoft.com/office/drawing/2014/main" id="{7A7D6729-743F-431A-A505-DF7D486C79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3123" y="134707"/>
            <a:ext cx="1633577" cy="1179443"/>
          </a:xfrm>
          <a:prstGeom prst="rect">
            <a:avLst/>
          </a:prstGeom>
        </p:spPr>
      </p:pic>
      <p:pic>
        <p:nvPicPr>
          <p:cNvPr id="9" name="Picture 8" descr="Logo&#10;&#10;Description automatically generated">
            <a:extLst>
              <a:ext uri="{FF2B5EF4-FFF2-40B4-BE49-F238E27FC236}">
                <a16:creationId xmlns:a16="http://schemas.microsoft.com/office/drawing/2014/main" id="{F1FBD5B4-6C95-4E0B-AFCB-596513A74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821" y="986003"/>
            <a:ext cx="2456621" cy="935972"/>
          </a:xfrm>
          <a:prstGeom prst="rect">
            <a:avLst/>
          </a:prstGeom>
        </p:spPr>
      </p:pic>
    </p:spTree>
    <p:extLst>
      <p:ext uri="{BB962C8B-B14F-4D97-AF65-F5344CB8AC3E}">
        <p14:creationId xmlns:p14="http://schemas.microsoft.com/office/powerpoint/2010/main" val="164205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389239"/>
            <a:ext cx="10515600" cy="2038765"/>
          </a:xfrm>
        </p:spPr>
        <p:txBody>
          <a:bodyPr/>
          <a:lstStyle/>
          <a:p>
            <a:r>
              <a:rPr lang="en-US" dirty="0"/>
              <a:t>Employment Operations &amp; Records</a:t>
            </a:r>
          </a:p>
        </p:txBody>
      </p:sp>
      <p:sp>
        <p:nvSpPr>
          <p:cNvPr id="3" name="Text Placeholder 2"/>
          <p:cNvSpPr>
            <a:spLocks noGrp="1"/>
          </p:cNvSpPr>
          <p:nvPr>
            <p:ph type="body" idx="1"/>
          </p:nvPr>
        </p:nvSpPr>
        <p:spPr>
          <a:xfrm>
            <a:off x="831850" y="4198502"/>
            <a:ext cx="10515600" cy="2038766"/>
          </a:xfrm>
        </p:spPr>
        <p:txBody>
          <a:bodyPr/>
          <a:lstStyle/>
          <a:p>
            <a:r>
              <a:rPr lang="en-US" altLang="en-US" sz="3200" dirty="0">
                <a:solidFill>
                  <a:schemeClr val="accent5">
                    <a:lumMod val="75000"/>
                  </a:schemeClr>
                </a:solidFill>
              </a:rPr>
              <a:t>Short Work Break </a:t>
            </a:r>
          </a:p>
          <a:p>
            <a:r>
              <a:rPr lang="en-US" altLang="en-US" sz="3200" dirty="0">
                <a:solidFill>
                  <a:schemeClr val="accent5">
                    <a:lumMod val="75000"/>
                  </a:schemeClr>
                </a:solidFill>
              </a:rPr>
              <a:t>Summer File</a:t>
            </a:r>
            <a:endParaRPr lang="en-US" altLang="en-US" sz="2000" dirty="0">
              <a:solidFill>
                <a:schemeClr val="accent5">
                  <a:lumMod val="75000"/>
                </a:schemeClr>
              </a:solidFill>
            </a:endParaRPr>
          </a:p>
          <a:p>
            <a:endParaRPr lang="en-US" dirty="0"/>
          </a:p>
        </p:txBody>
      </p:sp>
    </p:spTree>
    <p:extLst>
      <p:ext uri="{BB962C8B-B14F-4D97-AF65-F5344CB8AC3E}">
        <p14:creationId xmlns:p14="http://schemas.microsoft.com/office/powerpoint/2010/main" val="250028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31" y="2599679"/>
            <a:ext cx="10594433" cy="1325563"/>
          </a:xfrm>
        </p:spPr>
        <p:txBody>
          <a:bodyPr anchor="b">
            <a:normAutofit/>
          </a:bodyPr>
          <a:lstStyle/>
          <a:p>
            <a:pPr algn="ctr"/>
            <a:r>
              <a:rPr lang="en-US" sz="6000">
                <a:solidFill>
                  <a:srgbClr val="FF6600"/>
                </a:solidFill>
              </a:rPr>
              <a:t>Short Work Break 2021</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2857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Short Work Break for 9/10-Month Employees </a:t>
            </a:r>
          </a:p>
        </p:txBody>
      </p:sp>
      <p:sp>
        <p:nvSpPr>
          <p:cNvPr id="3" name="Content Placeholder 2"/>
          <p:cNvSpPr>
            <a:spLocks noGrp="1"/>
          </p:cNvSpPr>
          <p:nvPr>
            <p:ph idx="1"/>
          </p:nvPr>
        </p:nvSpPr>
        <p:spPr>
          <a:xfrm>
            <a:off x="838199" y="1875959"/>
            <a:ext cx="10515600" cy="4472531"/>
          </a:xfrm>
        </p:spPr>
        <p:txBody>
          <a:bodyPr>
            <a:normAutofit fontScale="92500" lnSpcReduction="20000"/>
          </a:bodyPr>
          <a:lstStyle/>
          <a:p>
            <a:pPr>
              <a:buClr>
                <a:schemeClr val="accent3">
                  <a:lumMod val="75000"/>
                </a:schemeClr>
              </a:buClr>
              <a:buSzPct val="95000"/>
              <a:buFont typeface="Wingdings" panose="05000000000000000000" pitchFamily="2" charset="2"/>
              <a:buChar char="§"/>
            </a:pPr>
            <a:r>
              <a:rPr lang="en-US" sz="3000" dirty="0">
                <a:latin typeface="Calibri "/>
              </a:rPr>
              <a:t>Short Work Break file will take place on </a:t>
            </a:r>
            <a:r>
              <a:rPr lang="en-US" sz="3000" b="1" dirty="0">
                <a:latin typeface="Calibri "/>
              </a:rPr>
              <a:t>April 23, 2021</a:t>
            </a:r>
          </a:p>
          <a:p>
            <a:pPr>
              <a:buClr>
                <a:schemeClr val="accent3">
                  <a:lumMod val="75000"/>
                </a:schemeClr>
              </a:buClr>
              <a:buSzPct val="95000"/>
              <a:buFont typeface="Wingdings" panose="05000000000000000000" pitchFamily="2" charset="2"/>
              <a:buChar char="§"/>
            </a:pPr>
            <a:endParaRPr lang="en-US" sz="3000" b="1" dirty="0">
              <a:latin typeface="Calibri "/>
            </a:endParaRPr>
          </a:p>
          <a:p>
            <a:pPr>
              <a:buClr>
                <a:schemeClr val="accent3">
                  <a:lumMod val="75000"/>
                </a:schemeClr>
              </a:buClr>
              <a:buSzPct val="95000"/>
              <a:buFont typeface="Wingdings" panose="05000000000000000000" pitchFamily="2" charset="2"/>
              <a:buChar char="§"/>
            </a:pPr>
            <a:r>
              <a:rPr lang="en-US" sz="3000" dirty="0">
                <a:latin typeface="Calibri "/>
              </a:rPr>
              <a:t>9- and 10-month employees (faculty, graduate assistants and TEAMS) will be placed on Short Work Break in the myUFL system for the summer semester</a:t>
            </a:r>
          </a:p>
          <a:p>
            <a:pPr lvl="1">
              <a:buClr>
                <a:schemeClr val="accent3">
                  <a:lumMod val="75000"/>
                </a:schemeClr>
              </a:buClr>
              <a:buSzPct val="95000"/>
              <a:buFont typeface="Wingdings" panose="05000000000000000000" pitchFamily="2" charset="2"/>
              <a:buChar char="§"/>
            </a:pPr>
            <a:r>
              <a:rPr lang="en-US" sz="3000" dirty="0">
                <a:latin typeface="Calibri "/>
              </a:rPr>
              <a:t>Individual is still an active employee</a:t>
            </a:r>
          </a:p>
          <a:p>
            <a:pPr lvl="1">
              <a:buClr>
                <a:schemeClr val="accent3">
                  <a:lumMod val="75000"/>
                </a:schemeClr>
              </a:buClr>
              <a:buSzPct val="95000"/>
              <a:buFont typeface="Wingdings" panose="05000000000000000000" pitchFamily="2" charset="2"/>
              <a:buChar char="§"/>
            </a:pPr>
            <a:r>
              <a:rPr lang="en-US" sz="3000" dirty="0">
                <a:latin typeface="Calibri "/>
              </a:rPr>
              <a:t>Time Reporting is inactivated and salary is not paid on this record during the short work break period </a:t>
            </a:r>
          </a:p>
          <a:p>
            <a:pPr lvl="1">
              <a:buClr>
                <a:schemeClr val="accent3">
                  <a:lumMod val="75000"/>
                </a:schemeClr>
              </a:buClr>
              <a:buSzPct val="95000"/>
              <a:buFont typeface="Wingdings" panose="05000000000000000000" pitchFamily="2" charset="2"/>
              <a:buChar char="§"/>
            </a:pPr>
            <a:endParaRPr lang="en-US" sz="3000" dirty="0">
              <a:latin typeface="Calibri "/>
            </a:endParaRPr>
          </a:p>
          <a:p>
            <a:pPr>
              <a:buClr>
                <a:schemeClr val="accent3">
                  <a:lumMod val="75000"/>
                </a:schemeClr>
              </a:buClr>
              <a:buSzPct val="95000"/>
              <a:buFont typeface="Wingdings" panose="05000000000000000000" pitchFamily="2" charset="2"/>
              <a:buChar char="§"/>
            </a:pPr>
            <a:r>
              <a:rPr lang="en-US" sz="3000" dirty="0">
                <a:latin typeface="Calibri "/>
              </a:rPr>
              <a:t>Effective dates for Short Work Break</a:t>
            </a:r>
          </a:p>
          <a:p>
            <a:pPr lvl="1">
              <a:buClr>
                <a:schemeClr val="accent3">
                  <a:lumMod val="75000"/>
                </a:schemeClr>
              </a:buClr>
              <a:buSzPct val="95000"/>
              <a:buFont typeface="Wingdings" panose="05000000000000000000" pitchFamily="2" charset="2"/>
              <a:buChar char="§"/>
            </a:pPr>
            <a:r>
              <a:rPr lang="en-US" sz="3000" dirty="0">
                <a:latin typeface="Calibri "/>
              </a:rPr>
              <a:t>9-month: 5/16/2021</a:t>
            </a:r>
          </a:p>
          <a:p>
            <a:pPr lvl="1">
              <a:buClr>
                <a:schemeClr val="accent3">
                  <a:lumMod val="75000"/>
                </a:schemeClr>
              </a:buClr>
              <a:buSzPct val="95000"/>
              <a:buFont typeface="Wingdings" panose="05000000000000000000" pitchFamily="2" charset="2"/>
              <a:buChar char="§"/>
            </a:pPr>
            <a:r>
              <a:rPr lang="en-US" sz="3000" dirty="0">
                <a:latin typeface="Calibri "/>
              </a:rPr>
              <a:t>10-month: 6/1/2021</a:t>
            </a: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78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34049</TotalTime>
  <Words>2180</Words>
  <Application>Microsoft Office PowerPoint</Application>
  <PresentationFormat>Widescreen</PresentationFormat>
  <Paragraphs>250</Paragraphs>
  <Slides>26</Slides>
  <Notes>24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Arial</vt:lpstr>
      <vt:lpstr>Bookman Old Style</vt:lpstr>
      <vt:lpstr>Calibri</vt:lpstr>
      <vt:lpstr>Calibri </vt:lpstr>
      <vt:lpstr>Calibri Light</vt:lpstr>
      <vt:lpstr>Century Gothic</vt:lpstr>
      <vt:lpstr>Century Schoolbook</vt:lpstr>
      <vt:lpstr>Tw Cen MT</vt:lpstr>
      <vt:lpstr>Wingdings</vt:lpstr>
      <vt:lpstr>Office Theme</vt:lpstr>
      <vt:lpstr>1_Office Theme</vt:lpstr>
      <vt:lpstr>2_Office Theme</vt:lpstr>
      <vt:lpstr>Office Theme</vt:lpstr>
      <vt:lpstr>HR Forum</vt:lpstr>
      <vt:lpstr>Today’s Agenda Items</vt:lpstr>
      <vt:lpstr>Training and Organizational Development</vt:lpstr>
      <vt:lpstr>Spring Institute</vt:lpstr>
      <vt:lpstr>Registration is Open</vt:lpstr>
      <vt:lpstr>MainSpring Launch</vt:lpstr>
      <vt:lpstr>Employment Operations &amp; Records</vt:lpstr>
      <vt:lpstr>Short Work Break 2021</vt:lpstr>
      <vt:lpstr>Short Work Break for 9/10-Month Employees </vt:lpstr>
      <vt:lpstr>Short Work Break for 9/10- Month Employees </vt:lpstr>
      <vt:lpstr>Summer Appointment File 2021</vt:lpstr>
      <vt:lpstr>Faculty and GA Summer Appointments</vt:lpstr>
      <vt:lpstr>Faculty and GA Summer Appointments</vt:lpstr>
      <vt:lpstr>Summer Appointment Terminations</vt:lpstr>
      <vt:lpstr>Classification and Compensation</vt:lpstr>
      <vt:lpstr>Florida Minimum Wage</vt:lpstr>
      <vt:lpstr>Florida Minimum Wage</vt:lpstr>
      <vt:lpstr>Florida Minimum Wage</vt:lpstr>
      <vt:lpstr>Questions</vt:lpstr>
      <vt:lpstr>Talent Acquisition &amp; Onboarding</vt:lpstr>
      <vt:lpstr>AI Faculty Hiring Resources</vt:lpstr>
      <vt:lpstr>AI Faculty Hiring Resources</vt:lpstr>
      <vt:lpstr>Interfolio </vt:lpstr>
      <vt:lpstr>Interfolio </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Gentry,Jodi D</cp:lastModifiedBy>
  <cp:revision>501</cp:revision>
  <cp:lastPrinted>2020-02-05T12:54:08Z</cp:lastPrinted>
  <dcterms:created xsi:type="dcterms:W3CDTF">2017-01-03T16:22:19Z</dcterms:created>
  <dcterms:modified xsi:type="dcterms:W3CDTF">2021-03-02T21:38:24Z</dcterms:modified>
</cp:coreProperties>
</file>