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84" r:id="rId3"/>
    <p:sldMasterId id="2147483648" r:id="rId4"/>
    <p:sldMasterId id="2147483696" r:id="rId5"/>
  </p:sldMasterIdLst>
  <p:notesMasterIdLst>
    <p:notesMasterId r:id="rId55"/>
  </p:notesMasterIdLst>
  <p:sldIdLst>
    <p:sldId id="278" r:id="rId6"/>
    <p:sldId id="261" r:id="rId7"/>
    <p:sldId id="371" r:id="rId8"/>
    <p:sldId id="489" r:id="rId9"/>
    <p:sldId id="490" r:id="rId10"/>
    <p:sldId id="525" r:id="rId11"/>
    <p:sldId id="526" r:id="rId12"/>
    <p:sldId id="527" r:id="rId13"/>
    <p:sldId id="528" r:id="rId14"/>
    <p:sldId id="529" r:id="rId15"/>
    <p:sldId id="530" r:id="rId16"/>
    <p:sldId id="531" r:id="rId17"/>
    <p:sldId id="532" r:id="rId18"/>
    <p:sldId id="471" r:id="rId19"/>
    <p:sldId id="491" r:id="rId20"/>
    <p:sldId id="492" r:id="rId21"/>
    <p:sldId id="493" r:id="rId22"/>
    <p:sldId id="494" r:id="rId23"/>
    <p:sldId id="496" r:id="rId24"/>
    <p:sldId id="497" r:id="rId25"/>
    <p:sldId id="498" r:id="rId26"/>
    <p:sldId id="539" r:id="rId27"/>
    <p:sldId id="479" r:id="rId28"/>
    <p:sldId id="541" r:id="rId29"/>
    <p:sldId id="542" r:id="rId30"/>
    <p:sldId id="543" r:id="rId31"/>
    <p:sldId id="544" r:id="rId32"/>
    <p:sldId id="545" r:id="rId33"/>
    <p:sldId id="546" r:id="rId34"/>
    <p:sldId id="547" r:id="rId35"/>
    <p:sldId id="548" r:id="rId36"/>
    <p:sldId id="549" r:id="rId37"/>
    <p:sldId id="550" r:id="rId38"/>
    <p:sldId id="551" r:id="rId39"/>
    <p:sldId id="552" r:id="rId40"/>
    <p:sldId id="554" r:id="rId41"/>
    <p:sldId id="555" r:id="rId42"/>
    <p:sldId id="556" r:id="rId43"/>
    <p:sldId id="557" r:id="rId44"/>
    <p:sldId id="558" r:id="rId45"/>
    <p:sldId id="559" r:id="rId46"/>
    <p:sldId id="538" r:id="rId47"/>
    <p:sldId id="533" r:id="rId48"/>
    <p:sldId id="534" r:id="rId49"/>
    <p:sldId id="535" r:id="rId50"/>
    <p:sldId id="536" r:id="rId51"/>
    <p:sldId id="537" r:id="rId52"/>
    <p:sldId id="316" r:id="rId53"/>
    <p:sldId id="317" r:id="rId54"/>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5562"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of Incumbents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Below 85%</c:v>
                </c:pt>
              </c:strCache>
            </c:strRef>
          </c:tx>
          <c:spPr>
            <a:solidFill>
              <a:srgbClr val="0055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2021</c:v>
                </c:pt>
              </c:numCache>
            </c:numRef>
          </c:cat>
          <c:val>
            <c:numRef>
              <c:f>Sheet1!$B$2:$B$3</c:f>
              <c:numCache>
                <c:formatCode>0%</c:formatCode>
                <c:ptCount val="2"/>
                <c:pt idx="0">
                  <c:v>0.27</c:v>
                </c:pt>
                <c:pt idx="1">
                  <c:v>0.21</c:v>
                </c:pt>
              </c:numCache>
            </c:numRef>
          </c:val>
          <c:extLst>
            <c:ext xmlns:c16="http://schemas.microsoft.com/office/drawing/2014/chart" uri="{C3380CC4-5D6E-409C-BE32-E72D297353CC}">
              <c16:uniqueId val="{00000000-5A36-4F2D-A6DE-C9B30E7C4FC6}"/>
            </c:ext>
          </c:extLst>
        </c:ser>
        <c:ser>
          <c:idx val="1"/>
          <c:order val="1"/>
          <c:tx>
            <c:strRef>
              <c:f>Sheet1!$C$1</c:f>
              <c:strCache>
                <c:ptCount val="1"/>
                <c:pt idx="0">
                  <c:v>Within 85%-115%</c:v>
                </c:pt>
              </c:strCache>
            </c:strRef>
          </c:tx>
          <c:spPr>
            <a:solidFill>
              <a:srgbClr val="0091D7"/>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2021</c:v>
                </c:pt>
              </c:numCache>
            </c:numRef>
          </c:cat>
          <c:val>
            <c:numRef>
              <c:f>Sheet1!$C$2:$C$3</c:f>
              <c:numCache>
                <c:formatCode>0%</c:formatCode>
                <c:ptCount val="2"/>
                <c:pt idx="0">
                  <c:v>0.56000000000000005</c:v>
                </c:pt>
                <c:pt idx="1">
                  <c:v>0.59</c:v>
                </c:pt>
              </c:numCache>
            </c:numRef>
          </c:val>
          <c:extLst>
            <c:ext xmlns:c16="http://schemas.microsoft.com/office/drawing/2014/chart" uri="{C3380CC4-5D6E-409C-BE32-E72D297353CC}">
              <c16:uniqueId val="{00000001-5A36-4F2D-A6DE-C9B30E7C4FC6}"/>
            </c:ext>
          </c:extLst>
        </c:ser>
        <c:ser>
          <c:idx val="2"/>
          <c:order val="2"/>
          <c:tx>
            <c:strRef>
              <c:f>Sheet1!$D$1</c:f>
              <c:strCache>
                <c:ptCount val="1"/>
                <c:pt idx="0">
                  <c:v>Above 115%</c:v>
                </c:pt>
              </c:strCache>
            </c:strRef>
          </c:tx>
          <c:spPr>
            <a:solidFill>
              <a:srgbClr val="37C9DD"/>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2021</c:v>
                </c:pt>
              </c:numCache>
            </c:numRef>
          </c:cat>
          <c:val>
            <c:numRef>
              <c:f>Sheet1!$D$2:$D$3</c:f>
              <c:numCache>
                <c:formatCode>0%</c:formatCode>
                <c:ptCount val="2"/>
                <c:pt idx="0">
                  <c:v>0.17</c:v>
                </c:pt>
                <c:pt idx="1">
                  <c:v>0.2</c:v>
                </c:pt>
              </c:numCache>
            </c:numRef>
          </c:val>
          <c:extLst>
            <c:ext xmlns:c16="http://schemas.microsoft.com/office/drawing/2014/chart" uri="{C3380CC4-5D6E-409C-BE32-E72D297353CC}">
              <c16:uniqueId val="{00000002-5A36-4F2D-A6DE-C9B30E7C4FC6}"/>
            </c:ext>
          </c:extLst>
        </c:ser>
        <c:dLbls>
          <c:dLblPos val="ctr"/>
          <c:showLegendKey val="0"/>
          <c:showVal val="1"/>
          <c:showCatName val="0"/>
          <c:showSerName val="0"/>
          <c:showPercent val="0"/>
          <c:showBubbleSize val="0"/>
        </c:dLbls>
        <c:gapWidth val="150"/>
        <c:overlap val="100"/>
        <c:axId val="424067584"/>
        <c:axId val="433635488"/>
      </c:barChart>
      <c:catAx>
        <c:axId val="424067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635488"/>
        <c:crosses val="autoZero"/>
        <c:auto val="1"/>
        <c:lblAlgn val="ctr"/>
        <c:lblOffset val="100"/>
        <c:noMultiLvlLbl val="0"/>
      </c:catAx>
      <c:valAx>
        <c:axId val="433635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40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Cost</a:t>
            </a:r>
            <a:r>
              <a:rPr lang="en-US" baseline="0" dirty="0"/>
              <a:t> of Labor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Gainesville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2019</c:v>
                </c:pt>
                <c:pt idx="1">
                  <c:v>2020</c:v>
                </c:pt>
                <c:pt idx="2">
                  <c:v>2021</c:v>
                </c:pt>
              </c:strCache>
            </c:strRef>
          </c:cat>
          <c:val>
            <c:numRef>
              <c:f>Sheet1!$B$2:$D$2</c:f>
              <c:numCache>
                <c:formatCode>0.00%</c:formatCode>
                <c:ptCount val="3"/>
                <c:pt idx="0">
                  <c:v>0.85799999999999998</c:v>
                </c:pt>
                <c:pt idx="1">
                  <c:v>0.90400000000000003</c:v>
                </c:pt>
                <c:pt idx="2">
                  <c:v>0.92200000000000004</c:v>
                </c:pt>
              </c:numCache>
            </c:numRef>
          </c:val>
          <c:smooth val="0"/>
          <c:extLst>
            <c:ext xmlns:c16="http://schemas.microsoft.com/office/drawing/2014/chart" uri="{C3380CC4-5D6E-409C-BE32-E72D297353CC}">
              <c16:uniqueId val="{00000000-CD43-4FB8-B0C4-09B6ADDADEF3}"/>
            </c:ext>
          </c:extLst>
        </c:ser>
        <c:ser>
          <c:idx val="1"/>
          <c:order val="1"/>
          <c:tx>
            <c:strRef>
              <c:f>Sheet1!$A$3</c:f>
              <c:strCache>
                <c:ptCount val="1"/>
                <c:pt idx="0">
                  <c:v>Florida</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2019</c:v>
                </c:pt>
                <c:pt idx="1">
                  <c:v>2020</c:v>
                </c:pt>
                <c:pt idx="2">
                  <c:v>2021</c:v>
                </c:pt>
              </c:strCache>
            </c:strRef>
          </c:cat>
          <c:val>
            <c:numRef>
              <c:f>Sheet1!$B$3:$D$3</c:f>
              <c:numCache>
                <c:formatCode>0.00%</c:formatCode>
                <c:ptCount val="3"/>
                <c:pt idx="0">
                  <c:v>0.92800000000000005</c:v>
                </c:pt>
                <c:pt idx="1">
                  <c:v>0.93600000000000005</c:v>
                </c:pt>
                <c:pt idx="2">
                  <c:v>0.96099999999999997</c:v>
                </c:pt>
              </c:numCache>
            </c:numRef>
          </c:val>
          <c:smooth val="0"/>
          <c:extLst>
            <c:ext xmlns:c16="http://schemas.microsoft.com/office/drawing/2014/chart" uri="{C3380CC4-5D6E-409C-BE32-E72D297353CC}">
              <c16:uniqueId val="{00000004-CD43-4FB8-B0C4-09B6ADDADEF3}"/>
            </c:ext>
          </c:extLst>
        </c:ser>
        <c:dLbls>
          <c:dLblPos val="t"/>
          <c:showLegendKey val="0"/>
          <c:showVal val="1"/>
          <c:showCatName val="0"/>
          <c:showSerName val="0"/>
          <c:showPercent val="0"/>
          <c:showBubbleSize val="0"/>
        </c:dLbls>
        <c:smooth val="0"/>
        <c:axId val="1906879487"/>
        <c:axId val="2041762207"/>
      </c:lineChart>
      <c:catAx>
        <c:axId val="190687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1762207"/>
        <c:crosses val="autoZero"/>
        <c:auto val="1"/>
        <c:lblAlgn val="ctr"/>
        <c:lblOffset val="100"/>
        <c:noMultiLvlLbl val="0"/>
      </c:catAx>
      <c:valAx>
        <c:axId val="20417622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687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4/7/2021</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18</a:t>
            </a:fld>
            <a:endParaRPr lang="en-US"/>
          </a:p>
        </p:txBody>
      </p:sp>
    </p:spTree>
    <p:extLst>
      <p:ext uri="{BB962C8B-B14F-4D97-AF65-F5344CB8AC3E}">
        <p14:creationId xmlns:p14="http://schemas.microsoft.com/office/powerpoint/2010/main" val="373288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19</a:t>
            </a:fld>
            <a:endParaRPr lang="en-US"/>
          </a:p>
        </p:txBody>
      </p:sp>
    </p:spTree>
    <p:extLst>
      <p:ext uri="{BB962C8B-B14F-4D97-AF65-F5344CB8AC3E}">
        <p14:creationId xmlns:p14="http://schemas.microsoft.com/office/powerpoint/2010/main" val="180625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20</a:t>
            </a:fld>
            <a:endParaRPr lang="en-US"/>
          </a:p>
        </p:txBody>
      </p:sp>
    </p:spTree>
    <p:extLst>
      <p:ext uri="{BB962C8B-B14F-4D97-AF65-F5344CB8AC3E}">
        <p14:creationId xmlns:p14="http://schemas.microsoft.com/office/powerpoint/2010/main" val="87977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21</a:t>
            </a:fld>
            <a:endParaRPr lang="en-US"/>
          </a:p>
        </p:txBody>
      </p:sp>
    </p:spTree>
    <p:extLst>
      <p:ext uri="{BB962C8B-B14F-4D97-AF65-F5344CB8AC3E}">
        <p14:creationId xmlns:p14="http://schemas.microsoft.com/office/powerpoint/2010/main" val="190496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319578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47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24</a:t>
            </a:fld>
            <a:endParaRPr lang="en-US" dirty="0"/>
          </a:p>
        </p:txBody>
      </p:sp>
    </p:spTree>
    <p:extLst>
      <p:ext uri="{BB962C8B-B14F-4D97-AF65-F5344CB8AC3E}">
        <p14:creationId xmlns:p14="http://schemas.microsoft.com/office/powerpoint/2010/main" val="1884002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25</a:t>
            </a:fld>
            <a:endParaRPr lang="en-US" dirty="0"/>
          </a:p>
        </p:txBody>
      </p:sp>
    </p:spTree>
    <p:extLst>
      <p:ext uri="{BB962C8B-B14F-4D97-AF65-F5344CB8AC3E}">
        <p14:creationId xmlns:p14="http://schemas.microsoft.com/office/powerpoint/2010/main" val="3379475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26</a:t>
            </a:fld>
            <a:endParaRPr lang="en-US" dirty="0"/>
          </a:p>
        </p:txBody>
      </p:sp>
    </p:spTree>
    <p:extLst>
      <p:ext uri="{BB962C8B-B14F-4D97-AF65-F5344CB8AC3E}">
        <p14:creationId xmlns:p14="http://schemas.microsoft.com/office/powerpoint/2010/main" val="146268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dirty="0"/>
          </a:p>
        </p:txBody>
      </p:sp>
    </p:spTree>
    <p:extLst>
      <p:ext uri="{BB962C8B-B14F-4D97-AF65-F5344CB8AC3E}">
        <p14:creationId xmlns:p14="http://schemas.microsoft.com/office/powerpoint/2010/main" val="363833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3</a:t>
            </a:fld>
            <a:endParaRPr lang="en-US"/>
          </a:p>
        </p:txBody>
      </p:sp>
    </p:spTree>
    <p:extLst>
      <p:ext uri="{BB962C8B-B14F-4D97-AF65-F5344CB8AC3E}">
        <p14:creationId xmlns:p14="http://schemas.microsoft.com/office/powerpoint/2010/main" val="379119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28</a:t>
            </a:fld>
            <a:endParaRPr lang="en-US" dirty="0"/>
          </a:p>
        </p:txBody>
      </p:sp>
    </p:spTree>
    <p:extLst>
      <p:ext uri="{BB962C8B-B14F-4D97-AF65-F5344CB8AC3E}">
        <p14:creationId xmlns:p14="http://schemas.microsoft.com/office/powerpoint/2010/main" val="269161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29</a:t>
            </a:fld>
            <a:endParaRPr lang="en-US" dirty="0"/>
          </a:p>
        </p:txBody>
      </p:sp>
    </p:spTree>
    <p:extLst>
      <p:ext uri="{BB962C8B-B14F-4D97-AF65-F5344CB8AC3E}">
        <p14:creationId xmlns:p14="http://schemas.microsoft.com/office/powerpoint/2010/main" val="1377776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30</a:t>
            </a:fld>
            <a:endParaRPr lang="en-US" dirty="0"/>
          </a:p>
        </p:txBody>
      </p:sp>
    </p:spTree>
    <p:extLst>
      <p:ext uri="{BB962C8B-B14F-4D97-AF65-F5344CB8AC3E}">
        <p14:creationId xmlns:p14="http://schemas.microsoft.com/office/powerpoint/2010/main" val="205883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31</a:t>
            </a:fld>
            <a:endParaRPr lang="en-US" dirty="0"/>
          </a:p>
        </p:txBody>
      </p:sp>
    </p:spTree>
    <p:extLst>
      <p:ext uri="{BB962C8B-B14F-4D97-AF65-F5344CB8AC3E}">
        <p14:creationId xmlns:p14="http://schemas.microsoft.com/office/powerpoint/2010/main" val="578786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32</a:t>
            </a:fld>
            <a:endParaRPr lang="en-US" dirty="0"/>
          </a:p>
        </p:txBody>
      </p:sp>
    </p:spTree>
    <p:extLst>
      <p:ext uri="{BB962C8B-B14F-4D97-AF65-F5344CB8AC3E}">
        <p14:creationId xmlns:p14="http://schemas.microsoft.com/office/powerpoint/2010/main" val="3428025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33</a:t>
            </a:fld>
            <a:endParaRPr lang="en-US" dirty="0"/>
          </a:p>
        </p:txBody>
      </p:sp>
    </p:spTree>
    <p:extLst>
      <p:ext uri="{BB962C8B-B14F-4D97-AF65-F5344CB8AC3E}">
        <p14:creationId xmlns:p14="http://schemas.microsoft.com/office/powerpoint/2010/main" val="3282899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34</a:t>
            </a:fld>
            <a:endParaRPr lang="en-US" dirty="0"/>
          </a:p>
        </p:txBody>
      </p:sp>
    </p:spTree>
    <p:extLst>
      <p:ext uri="{BB962C8B-B14F-4D97-AF65-F5344CB8AC3E}">
        <p14:creationId xmlns:p14="http://schemas.microsoft.com/office/powerpoint/2010/main" val="456650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35</a:t>
            </a:fld>
            <a:endParaRPr lang="en-US" dirty="0"/>
          </a:p>
        </p:txBody>
      </p:sp>
    </p:spTree>
    <p:extLst>
      <p:ext uri="{BB962C8B-B14F-4D97-AF65-F5344CB8AC3E}">
        <p14:creationId xmlns:p14="http://schemas.microsoft.com/office/powerpoint/2010/main" val="3087897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36</a:t>
            </a:fld>
            <a:endParaRPr lang="en-US" dirty="0"/>
          </a:p>
        </p:txBody>
      </p:sp>
    </p:spTree>
    <p:extLst>
      <p:ext uri="{BB962C8B-B14F-4D97-AF65-F5344CB8AC3E}">
        <p14:creationId xmlns:p14="http://schemas.microsoft.com/office/powerpoint/2010/main" val="2380039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37</a:t>
            </a:fld>
            <a:endParaRPr lang="en-US" dirty="0"/>
          </a:p>
        </p:txBody>
      </p:sp>
    </p:spTree>
    <p:extLst>
      <p:ext uri="{BB962C8B-B14F-4D97-AF65-F5344CB8AC3E}">
        <p14:creationId xmlns:p14="http://schemas.microsoft.com/office/powerpoint/2010/main" val="52562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Welcome Terry</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Highlights of the search process </a:t>
            </a:r>
            <a:r>
              <a:rPr lang="en-US"/>
              <a:t>- - multiple groups </a:t>
            </a:r>
            <a:r>
              <a:rPr lang="en-US" sz="1200" b="0" i="0" kern="120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Open call posted.  Gwynn,</a:t>
            </a:r>
            <a:r>
              <a:rPr lang="en-US" sz="1200" b="0" i="0" kern="1200" baseline="0" dirty="0">
                <a:solidFill>
                  <a:schemeClr val="tx1"/>
                </a:solidFill>
                <a:effectLst/>
                <a:latin typeface="+mn-lt"/>
                <a:ea typeface="+mn-ea"/>
                <a:cs typeface="+mn-cs"/>
              </a:rPr>
              <a:t> myself and two advisory council members determined and did initial interviews.  From there, determined second round with Jodi, Chris and Bob.  We were lucky to have such a highly qualified applicant pool and we are happy to have Terry as the Director.</a:t>
            </a:r>
          </a:p>
          <a:p>
            <a:pPr rtl="0" fontAlgn="base"/>
            <a:endParaRPr lang="en-US" sz="1200" b="0" i="0" kern="1200" baseline="0" dirty="0">
              <a:solidFill>
                <a:schemeClr val="tx1"/>
              </a:solidFill>
              <a:effectLst/>
              <a:latin typeface="+mn-lt"/>
              <a:ea typeface="+mn-ea"/>
              <a:cs typeface="+mn-cs"/>
            </a:endParaRPr>
          </a:p>
          <a:p>
            <a:pPr rtl="0" fontAlgn="base"/>
            <a:r>
              <a:rPr lang="en-US" sz="1200" b="0" i="0" kern="1200" baseline="0" dirty="0">
                <a:solidFill>
                  <a:schemeClr val="tx1"/>
                </a:solidFill>
                <a:effectLst/>
                <a:latin typeface="+mn-lt"/>
                <a:ea typeface="+mn-ea"/>
                <a:cs typeface="+mn-cs"/>
              </a:rPr>
              <a:t>Then hand it over to Terry to hear from here.</a:t>
            </a:r>
          </a:p>
          <a:p>
            <a:pPr rtl="0" fontAlgn="base"/>
            <a:r>
              <a:rPr lang="en-US" sz="1200" b="0" i="0" kern="1200" baseline="0" dirty="0">
                <a:solidFill>
                  <a:schemeClr val="tx1"/>
                </a:solidFill>
                <a:effectLst/>
                <a:latin typeface="+mn-lt"/>
                <a:ea typeface="+mn-ea"/>
                <a:cs typeface="+mn-cs"/>
              </a:rPr>
              <a:t>Diff areas she’s worked in</a:t>
            </a:r>
          </a:p>
          <a:p>
            <a:pPr rtl="0" fontAlgn="base"/>
            <a:r>
              <a:rPr lang="en-US" sz="1200" b="0" i="0" kern="1200" baseline="0" dirty="0">
                <a:solidFill>
                  <a:schemeClr val="tx1"/>
                </a:solidFill>
                <a:effectLst/>
                <a:latin typeface="+mn-lt"/>
                <a:ea typeface="+mn-ea"/>
                <a:cs typeface="+mn-cs"/>
              </a:rPr>
              <a:t>Her involvement with GBAS</a:t>
            </a:r>
          </a:p>
          <a:p>
            <a:pPr fontAlgn="base"/>
            <a:r>
              <a:rPr lang="en-US" sz="1200" b="0" i="0" kern="1200" baseline="0" dirty="0">
                <a:solidFill>
                  <a:schemeClr val="tx1"/>
                </a:solidFill>
                <a:effectLst/>
                <a:latin typeface="+mn-lt"/>
                <a:ea typeface="+mn-ea"/>
                <a:cs typeface="+mn-cs"/>
              </a:rPr>
              <a:t>Her passion for the work</a:t>
            </a:r>
            <a:endParaRPr lang="en-US">
              <a:cs typeface="Calibri"/>
            </a:endParaRPr>
          </a:p>
          <a:p>
            <a:pPr rtl="0" fontAlgn="base"/>
            <a:endParaRPr lang="en-US" sz="1200" b="0" i="0" kern="1200" baseline="0" dirty="0">
              <a:solidFill>
                <a:schemeClr val="tx1"/>
              </a:solidFill>
              <a:effectLst/>
              <a:latin typeface="+mn-lt"/>
              <a:ea typeface="+mn-ea"/>
              <a:cs typeface="+mn-cs"/>
            </a:endParaRPr>
          </a:p>
          <a:p>
            <a:pPr rtl="0" fontAlgn="base"/>
            <a:r>
              <a:rPr lang="en-US" sz="1200" b="0" i="0" kern="1200" baseline="0" dirty="0">
                <a:solidFill>
                  <a:schemeClr val="tx1"/>
                </a:solidFill>
                <a:effectLst/>
                <a:latin typeface="+mn-lt"/>
                <a:ea typeface="+mn-ea"/>
                <a:cs typeface="+mn-cs"/>
              </a:rPr>
              <a:t>We’ll see Terry in events as we move into 2022.</a:t>
            </a:r>
          </a:p>
          <a:p>
            <a:pPr rtl="0" fontAlgn="base"/>
            <a:r>
              <a:rPr lang="en-US" sz="1200" b="0" i="0" kern="1200" baseline="0" dirty="0">
                <a:solidFill>
                  <a:schemeClr val="tx1"/>
                </a:solidFill>
                <a:effectLst/>
                <a:latin typeface="+mn-lt"/>
                <a:ea typeface="+mn-ea"/>
                <a:cs typeface="+mn-cs"/>
              </a:rPr>
              <a:t>One event we’d like to quickly highlight today is the CxUF conference.</a:t>
            </a:r>
            <a:endParaRPr lang="en-US" sz="1200" b="0" i="0" kern="1200" dirty="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67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38</a:t>
            </a:fld>
            <a:endParaRPr lang="en-US" dirty="0"/>
          </a:p>
        </p:txBody>
      </p:sp>
    </p:spTree>
    <p:extLst>
      <p:ext uri="{BB962C8B-B14F-4D97-AF65-F5344CB8AC3E}">
        <p14:creationId xmlns:p14="http://schemas.microsoft.com/office/powerpoint/2010/main" val="274961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39</a:t>
            </a:fld>
            <a:endParaRPr lang="en-US" dirty="0"/>
          </a:p>
        </p:txBody>
      </p:sp>
    </p:spTree>
    <p:extLst>
      <p:ext uri="{BB962C8B-B14F-4D97-AF65-F5344CB8AC3E}">
        <p14:creationId xmlns:p14="http://schemas.microsoft.com/office/powerpoint/2010/main" val="2299329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40</a:t>
            </a:fld>
            <a:endParaRPr lang="en-US" dirty="0"/>
          </a:p>
        </p:txBody>
      </p:sp>
    </p:spTree>
    <p:extLst>
      <p:ext uri="{BB962C8B-B14F-4D97-AF65-F5344CB8AC3E}">
        <p14:creationId xmlns:p14="http://schemas.microsoft.com/office/powerpoint/2010/main" val="103402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41</a:t>
            </a:fld>
            <a:endParaRPr lang="en-US" dirty="0"/>
          </a:p>
        </p:txBody>
      </p:sp>
    </p:spTree>
    <p:extLst>
      <p:ext uri="{BB962C8B-B14F-4D97-AF65-F5344CB8AC3E}">
        <p14:creationId xmlns:p14="http://schemas.microsoft.com/office/powerpoint/2010/main" val="21178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781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43</a:t>
            </a:fld>
            <a:endParaRPr lang="en-US"/>
          </a:p>
        </p:txBody>
      </p:sp>
    </p:spTree>
    <p:extLst>
      <p:ext uri="{BB962C8B-B14F-4D97-AF65-F5344CB8AC3E}">
        <p14:creationId xmlns:p14="http://schemas.microsoft.com/office/powerpoint/2010/main" val="2426293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44</a:t>
            </a:fld>
            <a:endParaRPr lang="en-US"/>
          </a:p>
        </p:txBody>
      </p:sp>
    </p:spTree>
    <p:extLst>
      <p:ext uri="{BB962C8B-B14F-4D97-AF65-F5344CB8AC3E}">
        <p14:creationId xmlns:p14="http://schemas.microsoft.com/office/powerpoint/2010/main" val="3448980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45</a:t>
            </a:fld>
            <a:endParaRPr lang="en-US"/>
          </a:p>
        </p:txBody>
      </p:sp>
    </p:spTree>
    <p:extLst>
      <p:ext uri="{BB962C8B-B14F-4D97-AF65-F5344CB8AC3E}">
        <p14:creationId xmlns:p14="http://schemas.microsoft.com/office/powerpoint/2010/main" val="2846767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46</a:t>
            </a:fld>
            <a:endParaRPr lang="en-US"/>
          </a:p>
        </p:txBody>
      </p:sp>
    </p:spTree>
    <p:extLst>
      <p:ext uri="{BB962C8B-B14F-4D97-AF65-F5344CB8AC3E}">
        <p14:creationId xmlns:p14="http://schemas.microsoft.com/office/powerpoint/2010/main" val="3885681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47</a:t>
            </a:fld>
            <a:endParaRPr lang="en-US"/>
          </a:p>
        </p:txBody>
      </p:sp>
    </p:spTree>
    <p:extLst>
      <p:ext uri="{BB962C8B-B14F-4D97-AF65-F5344CB8AC3E}">
        <p14:creationId xmlns:p14="http://schemas.microsoft.com/office/powerpoint/2010/main" val="223789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Plan for </a:t>
            </a:r>
            <a:r>
              <a:rPr lang="en-US">
                <a:cs typeface="Calibri" panose="020F0502020204030204"/>
              </a:rPr>
              <a:t>full participation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506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48</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a:p>
        </p:txBody>
      </p:sp>
    </p:spTree>
    <p:extLst>
      <p:ext uri="{BB962C8B-B14F-4D97-AF65-F5344CB8AC3E}">
        <p14:creationId xmlns:p14="http://schemas.microsoft.com/office/powerpoint/2010/main" val="306164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16</a:t>
            </a:fld>
            <a:endParaRPr lang="en-US"/>
          </a:p>
        </p:txBody>
      </p:sp>
    </p:spTree>
    <p:extLst>
      <p:ext uri="{BB962C8B-B14F-4D97-AF65-F5344CB8AC3E}">
        <p14:creationId xmlns:p14="http://schemas.microsoft.com/office/powerpoint/2010/main" val="190496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17</a:t>
            </a:fld>
            <a:endParaRPr lang="en-US"/>
          </a:p>
        </p:txBody>
      </p:sp>
    </p:spTree>
    <p:extLst>
      <p:ext uri="{BB962C8B-B14F-4D97-AF65-F5344CB8AC3E}">
        <p14:creationId xmlns:p14="http://schemas.microsoft.com/office/powerpoint/2010/main" val="106678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72957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140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20802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31838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093763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014474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216677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88736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682614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41629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094955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067837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13263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229596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0743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455486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391019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863403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220867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5611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06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5336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652107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83" r:id="rId1"/>
    <p:sldLayoutId id="2147483673" r:id="rId2"/>
    <p:sldLayoutId id="214748367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4/7/2021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dirty="0"/>
          </a:p>
        </p:txBody>
      </p: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a:p>
        </p:txBody>
      </p:sp>
    </p:spTree>
    <p:extLst>
      <p:ext uri="{BB962C8B-B14F-4D97-AF65-F5344CB8AC3E}">
        <p14:creationId xmlns:p14="http://schemas.microsoft.com/office/powerpoint/2010/main" val="18431893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hr.ufl.edu/leadership@uf/program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alendar.hr.ufl.edu/events/category/training-organizational-development/" TargetMode="External"/><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learn-and-grow.hr.ufl.edu/courses-registration/stronger-togeth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raining.hr.ufl.edu/instructionguides/job_position_actions/shortworkbreak.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raining.hr.ufl.edu/instructionguides/job_position_actions/summerjobreview.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hr.ufl.edu/manager-resources/employment-operations-and-recor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r.ufl.edu/manager-resources/employment-operations-and-records/employment-data/" TargetMode="External"/><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ufhr-employment@ufl.edu" TargetMode="External"/><Relationship Id="rId4" Type="http://schemas.openxmlformats.org/officeDocument/2006/relationships/hyperlink" Target="https://hr.ufl.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hr.ufl.edu/manager-resources/employment-operations-and-records/employment-verifications-record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hr.ufl.edu/manager-resources/hr-data-services-people-analytics/"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ufl.qualtrics.com/jfe/form/SV_7WpsP6wvi4kzRLE"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hyperlink" Target="mailto:benefits@ufl.ed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enefits.hr.ufl.edu/time-away/paid-family-leave/"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hyperlink" Target="mailto:central-leave@ufl.edu"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hyperlink" Target="mailto:benefits@ufl.edu"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hyperlink" Target="https://learn-and-grow.hr.ufl.edu/connected-by-uf-conference/cxuf-agend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April 7,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CDBB-3BAE-43D1-97AE-240F8B169AE7}"/>
              </a:ext>
            </a:extLst>
          </p:cNvPr>
          <p:cNvSpPr>
            <a:spLocks noGrp="1"/>
          </p:cNvSpPr>
          <p:nvPr>
            <p:ph type="title"/>
          </p:nvPr>
        </p:nvSpPr>
        <p:spPr/>
        <p:txBody>
          <a:bodyPr/>
          <a:lstStyle/>
          <a:p>
            <a:r>
              <a:rPr lang="en-US" altLang="en-US" dirty="0"/>
              <a:t>Leadership Program Applications</a:t>
            </a:r>
            <a:endParaRPr lang="en-US" dirty="0"/>
          </a:p>
        </p:txBody>
      </p:sp>
      <p:sp>
        <p:nvSpPr>
          <p:cNvPr id="3" name="Content Placeholder 2">
            <a:extLst>
              <a:ext uri="{FF2B5EF4-FFF2-40B4-BE49-F238E27FC236}">
                <a16:creationId xmlns:a16="http://schemas.microsoft.com/office/drawing/2014/main" id="{BFFB3AEC-7747-4E0C-99EC-046CCB19909A}"/>
              </a:ext>
            </a:extLst>
          </p:cNvPr>
          <p:cNvSpPr>
            <a:spLocks noGrp="1"/>
          </p:cNvSpPr>
          <p:nvPr>
            <p:ph idx="1"/>
          </p:nvPr>
        </p:nvSpPr>
        <p:spPr/>
        <p:txBody>
          <a:bodyPr/>
          <a:lstStyle/>
          <a:p>
            <a:pPr>
              <a:buClr>
                <a:schemeClr val="accent3">
                  <a:lumMod val="75000"/>
                </a:schemeClr>
              </a:buClr>
              <a:buFont typeface="Wingdings" panose="05000000000000000000" pitchFamily="2" charset="2"/>
              <a:buChar char="§"/>
            </a:pPr>
            <a:r>
              <a:rPr lang="en-US" dirty="0"/>
              <a:t>Managers Cohort</a:t>
            </a:r>
          </a:p>
          <a:p>
            <a:pPr lvl="1">
              <a:buClr>
                <a:schemeClr val="accent3">
                  <a:lumMod val="75000"/>
                </a:schemeClr>
              </a:buClr>
              <a:buFont typeface="Wingdings" panose="05000000000000000000" pitchFamily="2" charset="2"/>
              <a:buChar char="§"/>
            </a:pPr>
            <a:r>
              <a:rPr lang="en-US" dirty="0"/>
              <a:t>Entering its 11</a:t>
            </a:r>
            <a:r>
              <a:rPr lang="en-US" baseline="30000" dirty="0"/>
              <a:t>th</a:t>
            </a:r>
            <a:r>
              <a:rPr lang="en-US" dirty="0"/>
              <a:t> year</a:t>
            </a:r>
          </a:p>
          <a:p>
            <a:pPr lvl="1">
              <a:buClr>
                <a:schemeClr val="accent3">
                  <a:lumMod val="75000"/>
                </a:schemeClr>
              </a:buClr>
              <a:buFont typeface="Wingdings" panose="05000000000000000000" pitchFamily="2" charset="2"/>
              <a:buChar char="§"/>
            </a:pPr>
            <a:r>
              <a:rPr lang="en-US" dirty="0"/>
              <a:t>Managers can participate in the </a:t>
            </a:r>
            <a:br>
              <a:rPr lang="en-US" dirty="0"/>
            </a:br>
            <a:r>
              <a:rPr lang="en-US" dirty="0"/>
              <a:t>Managing at UF curriculum as a </a:t>
            </a:r>
            <a:br>
              <a:rPr lang="en-US" dirty="0"/>
            </a:br>
            <a:r>
              <a:rPr lang="en-US" dirty="0"/>
              <a:t>cohort</a:t>
            </a:r>
          </a:p>
        </p:txBody>
      </p:sp>
      <p:pic>
        <p:nvPicPr>
          <p:cNvPr id="5" name="Picture 4" descr="A group of people posing for a photo&#10;&#10;Description automatically generated">
            <a:extLst>
              <a:ext uri="{FF2B5EF4-FFF2-40B4-BE49-F238E27FC236}">
                <a16:creationId xmlns:a16="http://schemas.microsoft.com/office/drawing/2014/main" id="{DAF245DE-35BE-41DC-B00C-69947ADB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035" y="1825625"/>
            <a:ext cx="5473074" cy="4102442"/>
          </a:xfrm>
          <a:prstGeom prst="rect">
            <a:avLst/>
          </a:prstGeom>
        </p:spPr>
      </p:pic>
    </p:spTree>
    <p:extLst>
      <p:ext uri="{BB962C8B-B14F-4D97-AF65-F5344CB8AC3E}">
        <p14:creationId xmlns:p14="http://schemas.microsoft.com/office/powerpoint/2010/main" val="292382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E8AF91D5-501D-469C-8565-A63EF4A2780D}"/>
              </a:ext>
            </a:extLst>
          </p:cNvPr>
          <p:cNvSpPr>
            <a:spLocks noGrp="1"/>
          </p:cNvSpPr>
          <p:nvPr>
            <p:ph type="title"/>
          </p:nvPr>
        </p:nvSpPr>
        <p:spPr/>
        <p:txBody>
          <a:bodyPr/>
          <a:lstStyle/>
          <a:p>
            <a:r>
              <a:rPr lang="en-US" altLang="en-US" dirty="0"/>
              <a:t>Leadership Program Applications</a:t>
            </a:r>
          </a:p>
        </p:txBody>
      </p:sp>
      <p:sp>
        <p:nvSpPr>
          <p:cNvPr id="8196" name="Content Placeholder 2">
            <a:extLst>
              <a:ext uri="{FF2B5EF4-FFF2-40B4-BE49-F238E27FC236}">
                <a16:creationId xmlns:a16="http://schemas.microsoft.com/office/drawing/2014/main" id="{00E50414-C17E-4E62-9937-7C758E9EB829}"/>
              </a:ext>
            </a:extLst>
          </p:cNvPr>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For more information or to access the application, </a:t>
            </a:r>
            <a:br>
              <a:rPr lang="en-US" altLang="en-US" dirty="0"/>
            </a:br>
            <a:r>
              <a:rPr lang="en-US" altLang="en-US" dirty="0"/>
              <a:t>visit the Leadership @ UF program page </a:t>
            </a:r>
            <a:br>
              <a:rPr lang="en-US" altLang="en-US" dirty="0"/>
            </a:br>
            <a:r>
              <a:rPr lang="en-US" altLang="en-US" dirty="0"/>
              <a:t>on the UFHR site</a:t>
            </a:r>
            <a:br>
              <a:rPr lang="en-US" altLang="en-US" dirty="0"/>
            </a:br>
            <a:r>
              <a:rPr lang="en-US" altLang="en-US" sz="2400" u="sng" dirty="0">
                <a:hlinkClick r:id="rId2"/>
              </a:rPr>
              <a:t>http://hr.ufl.edu/leadership@uf/programs/</a:t>
            </a:r>
            <a:endParaRPr lang="en-US" altLang="en-US" sz="2400" dirty="0"/>
          </a:p>
        </p:txBody>
      </p:sp>
      <p:pic>
        <p:nvPicPr>
          <p:cNvPr id="2" name="Picture 1">
            <a:extLst>
              <a:ext uri="{FF2B5EF4-FFF2-40B4-BE49-F238E27FC236}">
                <a16:creationId xmlns:a16="http://schemas.microsoft.com/office/drawing/2014/main" id="{91AAD992-3A5C-4562-934C-1A4D5A0399FA}"/>
              </a:ext>
            </a:extLst>
          </p:cNvPr>
          <p:cNvPicPr>
            <a:picLocks noChangeAspect="1"/>
          </p:cNvPicPr>
          <p:nvPr/>
        </p:nvPicPr>
        <p:blipFill>
          <a:blip r:embed="rId3"/>
          <a:stretch>
            <a:fillRect/>
          </a:stretch>
        </p:blipFill>
        <p:spPr>
          <a:xfrm>
            <a:off x="7862872" y="2492403"/>
            <a:ext cx="3017782" cy="3017782"/>
          </a:xfrm>
          <a:prstGeom prst="rect">
            <a:avLst/>
          </a:prstGeom>
        </p:spPr>
      </p:pic>
    </p:spTree>
    <p:extLst>
      <p:ext uri="{BB962C8B-B14F-4D97-AF65-F5344CB8AC3E}">
        <p14:creationId xmlns:p14="http://schemas.microsoft.com/office/powerpoint/2010/main" val="104105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405"/>
                </a:solidFill>
                <a:latin typeface="Century Schoolbook" panose="02040604050505020304" pitchFamily="18" charset="0"/>
              </a:rPr>
              <a:t>Summer Calendar</a:t>
            </a:r>
          </a:p>
        </p:txBody>
      </p:sp>
      <p:sp>
        <p:nvSpPr>
          <p:cNvPr id="14" name="Content Placeholder 2">
            <a:extLst>
              <a:ext uri="{FF2B5EF4-FFF2-40B4-BE49-F238E27FC236}">
                <a16:creationId xmlns:a16="http://schemas.microsoft.com/office/drawing/2014/main" id="{CA7940AB-ABA3-4027-A40D-634B08D6E303}"/>
              </a:ext>
            </a:extLst>
          </p:cNvPr>
          <p:cNvSpPr>
            <a:spLocks noGrp="1"/>
          </p:cNvSpPr>
          <p:nvPr>
            <p:ph idx="1"/>
          </p:nvPr>
        </p:nvSpPr>
        <p:spPr/>
        <p:txBody>
          <a:bodyPr/>
          <a:lstStyle/>
          <a:p>
            <a:pPr>
              <a:buClr>
                <a:schemeClr val="accent3">
                  <a:lumMod val="75000"/>
                </a:schemeClr>
              </a:buClr>
              <a:buFont typeface="Wingdings" panose="05000000000000000000" pitchFamily="2" charset="2"/>
              <a:buChar char="§"/>
            </a:pPr>
            <a:r>
              <a:rPr lang="en-US" dirty="0"/>
              <a:t>Summer calendar of courses available for </a:t>
            </a:r>
            <a:br>
              <a:rPr lang="en-US" dirty="0"/>
            </a:br>
            <a:r>
              <a:rPr lang="en-US" dirty="0"/>
              <a:t>registration starting Monday, April 5</a:t>
            </a:r>
          </a:p>
          <a:p>
            <a:pPr>
              <a:buClr>
                <a:schemeClr val="accent3">
                  <a:lumMod val="75000"/>
                </a:schemeClr>
              </a:buClr>
              <a:buFont typeface="Wingdings" panose="05000000000000000000" pitchFamily="2" charset="2"/>
              <a:buChar char="§"/>
            </a:pPr>
            <a:r>
              <a:rPr lang="en-US" dirty="0"/>
              <a:t>Several certification tracks for </a:t>
            </a:r>
            <a:br>
              <a:rPr lang="en-US" dirty="0"/>
            </a:br>
            <a:r>
              <a:rPr lang="en-US" dirty="0"/>
              <a:t>different roles</a:t>
            </a:r>
          </a:p>
          <a:p>
            <a:pPr>
              <a:buClr>
                <a:schemeClr val="accent3">
                  <a:lumMod val="75000"/>
                </a:schemeClr>
              </a:buClr>
              <a:buFont typeface="Wingdings" panose="05000000000000000000" pitchFamily="2" charset="2"/>
              <a:buChar char="§"/>
            </a:pPr>
            <a:r>
              <a:rPr lang="en-US" dirty="0"/>
              <a:t>Register in </a:t>
            </a:r>
            <a:r>
              <a:rPr lang="en-US" dirty="0" err="1"/>
              <a:t>myTraining</a:t>
            </a:r>
            <a:endParaRPr lang="en-US" dirty="0"/>
          </a:p>
          <a:p>
            <a:pPr>
              <a:buClr>
                <a:schemeClr val="accent3">
                  <a:lumMod val="75000"/>
                </a:schemeClr>
              </a:buClr>
              <a:buFont typeface="Wingdings" panose="05000000000000000000" pitchFamily="2" charset="2"/>
              <a:buChar char="§"/>
            </a:pPr>
            <a:r>
              <a:rPr lang="en-US" dirty="0"/>
              <a:t>View HR calendar for course dates </a:t>
            </a:r>
            <a:r>
              <a:rPr lang="en-US" sz="2400" dirty="0"/>
              <a:t>(</a:t>
            </a:r>
            <a:r>
              <a:rPr lang="en-US" sz="2400" dirty="0">
                <a:hlinkClick r:id="rId3"/>
              </a:rPr>
              <a:t>https://calendar.hr.ufl.edu/events/category/training-organizational-development/</a:t>
            </a:r>
            <a:r>
              <a:rPr lang="en-US" sz="2400" dirty="0"/>
              <a:t>)</a:t>
            </a:r>
            <a:br>
              <a:rPr lang="en-US" dirty="0"/>
            </a:br>
            <a:r>
              <a:rPr lang="en-US" dirty="0"/>
              <a:t>						</a:t>
            </a:r>
          </a:p>
        </p:txBody>
      </p:sp>
      <p:cxnSp>
        <p:nvCxnSpPr>
          <p:cNvPr id="5" name="Straight Connector 4"/>
          <p:cNvCxnSpPr/>
          <p:nvPr/>
        </p:nvCxnSpPr>
        <p:spPr>
          <a:xfrm flipV="1">
            <a:off x="738131" y="1690688"/>
            <a:ext cx="9028038" cy="22034"/>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9613F8E-E085-412D-BD35-8FCC14BB4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5379" y="420399"/>
            <a:ext cx="1651376" cy="1270289"/>
          </a:xfrm>
          <a:prstGeom prst="rect">
            <a:avLst/>
          </a:prstGeom>
        </p:spPr>
      </p:pic>
      <p:pic>
        <p:nvPicPr>
          <p:cNvPr id="11" name="Picture 10">
            <a:extLst>
              <a:ext uri="{FF2B5EF4-FFF2-40B4-BE49-F238E27FC236}">
                <a16:creationId xmlns:a16="http://schemas.microsoft.com/office/drawing/2014/main" id="{1E53BF3C-F44D-4717-BA4E-10093DA7BFE8}"/>
              </a:ext>
            </a:extLst>
          </p:cNvPr>
          <p:cNvPicPr>
            <a:picLocks noChangeAspect="1"/>
          </p:cNvPicPr>
          <p:nvPr/>
        </p:nvPicPr>
        <p:blipFill>
          <a:blip r:embed="rId6"/>
          <a:stretch>
            <a:fillRect/>
          </a:stretch>
        </p:blipFill>
        <p:spPr>
          <a:xfrm>
            <a:off x="9688492" y="3979930"/>
            <a:ext cx="2266950" cy="2190750"/>
          </a:xfrm>
          <a:prstGeom prst="rect">
            <a:avLst/>
          </a:prstGeom>
        </p:spPr>
      </p:pic>
      <p:pic>
        <p:nvPicPr>
          <p:cNvPr id="1026" name="Picture 2" descr="Pro 3 logo">
            <a:extLst>
              <a:ext uri="{FF2B5EF4-FFF2-40B4-BE49-F238E27FC236}">
                <a16:creationId xmlns:a16="http://schemas.microsoft.com/office/drawing/2014/main" id="{13D89A3F-E08F-4D56-A08B-A8700D77F2D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09938" y="3038285"/>
            <a:ext cx="3303811" cy="1011792"/>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Gators together logo">
            <a:extLst>
              <a:ext uri="{FF2B5EF4-FFF2-40B4-BE49-F238E27FC236}">
                <a16:creationId xmlns:a16="http://schemas.microsoft.com/office/drawing/2014/main" id="{0AA3E9B4-5BF3-4558-B4F7-3774B15398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8585" y="1895249"/>
            <a:ext cx="4173415" cy="9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1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B8B17-EFD0-4EE4-BB32-0D0DD992631A}"/>
              </a:ext>
            </a:extLst>
          </p:cNvPr>
          <p:cNvSpPr>
            <a:spLocks noGrp="1"/>
          </p:cNvSpPr>
          <p:nvPr>
            <p:ph type="title"/>
          </p:nvPr>
        </p:nvSpPr>
        <p:spPr/>
        <p:txBody>
          <a:bodyPr/>
          <a:lstStyle/>
          <a:p>
            <a:r>
              <a:rPr lang="en-US" dirty="0"/>
              <a:t>Stronger together sessions: </a:t>
            </a:r>
          </a:p>
        </p:txBody>
      </p:sp>
      <p:sp>
        <p:nvSpPr>
          <p:cNvPr id="7" name="Content Placeholder 6">
            <a:extLst>
              <a:ext uri="{FF2B5EF4-FFF2-40B4-BE49-F238E27FC236}">
                <a16:creationId xmlns:a16="http://schemas.microsoft.com/office/drawing/2014/main" id="{52B9099D-F3F4-48FE-990E-B2E7ED9ACA5B}"/>
              </a:ext>
            </a:extLst>
          </p:cNvPr>
          <p:cNvSpPr>
            <a:spLocks noGrp="1"/>
          </p:cNvSpPr>
          <p:nvPr>
            <p:ph idx="1"/>
          </p:nvPr>
        </p:nvSpPr>
        <p:spPr/>
        <p:txBody>
          <a:bodyPr/>
          <a:lstStyle/>
          <a:p>
            <a:pPr>
              <a:buClr>
                <a:schemeClr val="accent3">
                  <a:lumMod val="75000"/>
                </a:schemeClr>
              </a:buClr>
              <a:buFont typeface="Wingdings" panose="05000000000000000000" pitchFamily="2" charset="2"/>
              <a:buChar char="§"/>
            </a:pPr>
            <a:r>
              <a:rPr lang="en-US" dirty="0"/>
              <a:t>Managing Biases in Hiring with Audrey Gainey</a:t>
            </a:r>
          </a:p>
          <a:p>
            <a:pPr lvl="1">
              <a:buClr>
                <a:schemeClr val="accent3">
                  <a:lumMod val="75000"/>
                </a:schemeClr>
              </a:buClr>
              <a:buFont typeface="Wingdings" panose="05000000000000000000" pitchFamily="2" charset="2"/>
              <a:buChar char="§"/>
            </a:pPr>
            <a:r>
              <a:rPr lang="en-US" i="1" dirty="0"/>
              <a:t>April 13th from 1:30-3pm</a:t>
            </a:r>
          </a:p>
          <a:p>
            <a:pPr>
              <a:buClr>
                <a:schemeClr val="accent3">
                  <a:lumMod val="75000"/>
                </a:schemeClr>
              </a:buClr>
              <a:buFont typeface="Wingdings" panose="05000000000000000000" pitchFamily="2" charset="2"/>
              <a:buChar char="§"/>
            </a:pPr>
            <a:r>
              <a:rPr lang="en-US" dirty="0"/>
              <a:t>Understanding Your Racial Identity with Dr. Rivera-Ramos</a:t>
            </a:r>
          </a:p>
          <a:p>
            <a:pPr lvl="1">
              <a:buClr>
                <a:schemeClr val="accent3">
                  <a:lumMod val="75000"/>
                </a:schemeClr>
              </a:buClr>
              <a:buFont typeface="Wingdings" panose="05000000000000000000" pitchFamily="2" charset="2"/>
              <a:buChar char="§"/>
            </a:pPr>
            <a:r>
              <a:rPr lang="en-US" i="1" dirty="0"/>
              <a:t>April 29th from 10:30am-12pm</a:t>
            </a:r>
          </a:p>
          <a:p>
            <a:pPr>
              <a:buClr>
                <a:schemeClr val="accent3">
                  <a:lumMod val="75000"/>
                </a:schemeClr>
              </a:buClr>
              <a:buFont typeface="Wingdings" panose="05000000000000000000" pitchFamily="2" charset="2"/>
              <a:buChar char="§"/>
            </a:pPr>
            <a:r>
              <a:rPr lang="en-US" dirty="0"/>
              <a:t>Understanding and Taking Action Against Anti-Black Racism with Dr. Della Mosley</a:t>
            </a:r>
          </a:p>
          <a:p>
            <a:pPr lvl="1">
              <a:buClr>
                <a:schemeClr val="accent3">
                  <a:lumMod val="75000"/>
                </a:schemeClr>
              </a:buClr>
              <a:buFont typeface="Wingdings" panose="05000000000000000000" pitchFamily="2" charset="2"/>
              <a:buChar char="§"/>
            </a:pPr>
            <a:r>
              <a:rPr lang="en-US" i="1" dirty="0"/>
              <a:t>May 25th from 12-1:30pm </a:t>
            </a:r>
          </a:p>
          <a:p>
            <a:endParaRPr lang="en-US" dirty="0"/>
          </a:p>
        </p:txBody>
      </p:sp>
      <p:sp>
        <p:nvSpPr>
          <p:cNvPr id="10" name="Content Placeholder 2"/>
          <p:cNvSpPr txBox="1">
            <a:spLocks/>
          </p:cNvSpPr>
          <p:nvPr/>
        </p:nvSpPr>
        <p:spPr>
          <a:xfrm>
            <a:off x="0" y="5231898"/>
            <a:ext cx="12192000" cy="531442"/>
          </a:xfrm>
          <a:prstGeom prst="rect">
            <a:avLst/>
          </a:prstGeom>
        </p:spPr>
        <p:txBody>
          <a:bodyPr vert="horz" lIns="91440" tIns="45720" rIns="91440" bIns="45720" rtlCol="0">
            <a:norm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2400" dirty="0">
                <a:latin typeface="+mn-lt"/>
                <a:ea typeface="Verdana" panose="020B0604030504040204" pitchFamily="34" charset="0"/>
                <a:cs typeface="Arial" panose="020B0604020202020204" pitchFamily="34" charset="0"/>
                <a:hlinkClick r:id="rId2"/>
              </a:rPr>
              <a:t>www.learn-and-grow.hr.ufl.edu/courses-registration/stronger-together/</a:t>
            </a:r>
            <a:r>
              <a:rPr lang="en-US" sz="2400" dirty="0">
                <a:latin typeface="+mn-lt"/>
                <a:ea typeface="Verdana" panose="020B0604030504040204" pitchFamily="34" charset="0"/>
                <a:cs typeface="Arial" panose="020B0604020202020204" pitchFamily="34" charset="0"/>
              </a:rPr>
              <a:t> </a:t>
            </a:r>
          </a:p>
        </p:txBody>
      </p:sp>
      <p:pic>
        <p:nvPicPr>
          <p:cNvPr id="5" name="Picture 4" descr="Text&#10;&#10;Description automatically generated">
            <a:extLst>
              <a:ext uri="{FF2B5EF4-FFF2-40B4-BE49-F238E27FC236}">
                <a16:creationId xmlns:a16="http://schemas.microsoft.com/office/drawing/2014/main" id="{D96264DF-8265-F547-8B65-99CD5D4B9D95}"/>
              </a:ext>
            </a:extLst>
          </p:cNvPr>
          <p:cNvPicPr>
            <a:picLocks noChangeAspect="1"/>
          </p:cNvPicPr>
          <p:nvPr/>
        </p:nvPicPr>
        <p:blipFill>
          <a:blip r:embed="rId3"/>
          <a:stretch>
            <a:fillRect/>
          </a:stretch>
        </p:blipFill>
        <p:spPr>
          <a:xfrm>
            <a:off x="9408879" y="94258"/>
            <a:ext cx="2543416" cy="1017366"/>
          </a:xfrm>
          <a:prstGeom prst="rect">
            <a:avLst/>
          </a:prstGeom>
        </p:spPr>
      </p:pic>
    </p:spTree>
    <p:extLst>
      <p:ext uri="{BB962C8B-B14F-4D97-AF65-F5344CB8AC3E}">
        <p14:creationId xmlns:p14="http://schemas.microsoft.com/office/powerpoint/2010/main" val="222744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091087"/>
            <a:ext cx="10515600" cy="2038765"/>
          </a:xfrm>
        </p:spPr>
        <p:txBody>
          <a:bodyPr/>
          <a:lstStyle/>
          <a:p>
            <a:r>
              <a:rPr lang="en-US" dirty="0"/>
              <a:t>Employment Operations &amp; Records</a:t>
            </a:r>
          </a:p>
        </p:txBody>
      </p:sp>
      <p:sp>
        <p:nvSpPr>
          <p:cNvPr id="3" name="Text Placeholder 2"/>
          <p:cNvSpPr>
            <a:spLocks noGrp="1"/>
          </p:cNvSpPr>
          <p:nvPr>
            <p:ph type="body" idx="1"/>
          </p:nvPr>
        </p:nvSpPr>
        <p:spPr>
          <a:xfrm>
            <a:off x="831850" y="3966027"/>
            <a:ext cx="10515600" cy="2038766"/>
          </a:xfrm>
        </p:spPr>
        <p:txBody>
          <a:bodyPr>
            <a:normAutofit lnSpcReduction="10000"/>
          </a:bodyPr>
          <a:lstStyle/>
          <a:p>
            <a:r>
              <a:rPr lang="en-US" altLang="en-US" sz="3200" dirty="0">
                <a:solidFill>
                  <a:schemeClr val="accent5">
                    <a:lumMod val="75000"/>
                  </a:schemeClr>
                </a:solidFill>
              </a:rPr>
              <a:t>Short Work Break </a:t>
            </a:r>
          </a:p>
          <a:p>
            <a:r>
              <a:rPr lang="en-US" altLang="en-US" sz="3200" dirty="0">
                <a:solidFill>
                  <a:schemeClr val="accent5">
                    <a:lumMod val="75000"/>
                  </a:schemeClr>
                </a:solidFill>
              </a:rPr>
              <a:t>Summer File</a:t>
            </a:r>
          </a:p>
          <a:p>
            <a:r>
              <a:rPr lang="en-US" altLang="en-US" sz="3200" dirty="0">
                <a:solidFill>
                  <a:schemeClr val="accent5">
                    <a:lumMod val="75000"/>
                  </a:schemeClr>
                </a:solidFill>
              </a:rPr>
              <a:t>OnBase Forms</a:t>
            </a:r>
          </a:p>
          <a:p>
            <a:r>
              <a:rPr lang="en-US" altLang="en-US" sz="3200" dirty="0">
                <a:solidFill>
                  <a:schemeClr val="accent5">
                    <a:lumMod val="75000"/>
                  </a:schemeClr>
                </a:solidFill>
              </a:rPr>
              <a:t>Website Renovations</a:t>
            </a:r>
            <a:endParaRPr lang="en-US" altLang="en-US" sz="2000" dirty="0">
              <a:solidFill>
                <a:schemeClr val="accent5">
                  <a:lumMod val="75000"/>
                </a:schemeClr>
              </a:solidFill>
            </a:endParaRPr>
          </a:p>
          <a:p>
            <a:endParaRPr lang="en-US" dirty="0"/>
          </a:p>
        </p:txBody>
      </p:sp>
    </p:spTree>
    <p:extLst>
      <p:ext uri="{BB962C8B-B14F-4D97-AF65-F5344CB8AC3E}">
        <p14:creationId xmlns:p14="http://schemas.microsoft.com/office/powerpoint/2010/main" val="250028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Short Work Break Reminders!</a:t>
            </a:r>
          </a:p>
        </p:txBody>
      </p:sp>
      <p:sp>
        <p:nvSpPr>
          <p:cNvPr id="3" name="Content Placeholder 2"/>
          <p:cNvSpPr>
            <a:spLocks noGrp="1"/>
          </p:cNvSpPr>
          <p:nvPr>
            <p:ph idx="1"/>
          </p:nvPr>
        </p:nvSpPr>
        <p:spPr>
          <a:xfrm>
            <a:off x="838198" y="1825625"/>
            <a:ext cx="10684791" cy="4472531"/>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Calibri "/>
              </a:rPr>
              <a:t>Short Work Break file will take place on </a:t>
            </a:r>
            <a:r>
              <a:rPr lang="en-US" b="1" dirty="0">
                <a:latin typeface="Calibri "/>
              </a:rPr>
              <a:t>April 23, 2021</a:t>
            </a:r>
          </a:p>
          <a:p>
            <a:pPr>
              <a:buClr>
                <a:schemeClr val="accent3">
                  <a:lumMod val="75000"/>
                </a:schemeClr>
              </a:buClr>
              <a:buSzPct val="95000"/>
              <a:buFont typeface="Wingdings" panose="05000000000000000000" pitchFamily="2" charset="2"/>
              <a:buChar char="§"/>
            </a:pPr>
            <a:r>
              <a:rPr lang="en-US" dirty="0">
                <a:latin typeface="Calibri "/>
              </a:rPr>
              <a:t>Action Needed by Departments</a:t>
            </a:r>
          </a:p>
          <a:p>
            <a:pPr lvl="1">
              <a:buClr>
                <a:schemeClr val="accent3">
                  <a:lumMod val="75000"/>
                </a:schemeClr>
              </a:buClr>
              <a:buSzPct val="95000"/>
              <a:buFont typeface="Wingdings" panose="05000000000000000000" pitchFamily="2" charset="2"/>
              <a:buChar char="§"/>
            </a:pPr>
            <a:r>
              <a:rPr lang="en-US" sz="2800" dirty="0">
                <a:latin typeface="Calibri "/>
              </a:rPr>
              <a:t>Verify all 9- and 10-month employees (faculty, graduate assistants, and TEAMS) who will not return after Spring 2021 are terminated in myUFL</a:t>
            </a:r>
          </a:p>
          <a:p>
            <a:pPr lvl="1">
              <a:buClr>
                <a:schemeClr val="accent3">
                  <a:lumMod val="75000"/>
                </a:schemeClr>
              </a:buClr>
              <a:buSzPct val="95000"/>
              <a:buFont typeface="Wingdings" panose="05000000000000000000" pitchFamily="2" charset="2"/>
              <a:buChar char="§"/>
            </a:pPr>
            <a:r>
              <a:rPr lang="en-US" sz="2800" dirty="0">
                <a:latin typeface="Calibri "/>
              </a:rPr>
              <a:t>If necessary, enter end-of-semester terminations PRIOR to </a:t>
            </a:r>
            <a:r>
              <a:rPr lang="en-US" sz="2800" b="1" dirty="0">
                <a:latin typeface="Calibri "/>
              </a:rPr>
              <a:t>April 22, 2021</a:t>
            </a:r>
            <a:endParaRPr lang="en-US" sz="2800" dirty="0">
              <a:latin typeface="Calibri "/>
            </a:endParaRP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06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Short Work Break Reminders!</a:t>
            </a:r>
          </a:p>
        </p:txBody>
      </p:sp>
      <p:sp>
        <p:nvSpPr>
          <p:cNvPr id="3" name="Content Placeholder 2"/>
          <p:cNvSpPr>
            <a:spLocks noGrp="1"/>
          </p:cNvSpPr>
          <p:nvPr>
            <p:ph idx="1"/>
          </p:nvPr>
        </p:nvSpPr>
        <p:spPr>
          <a:xfrm>
            <a:off x="838199" y="1825625"/>
            <a:ext cx="10638296" cy="4472531"/>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Calibri "/>
              </a:rPr>
              <a:t>To review employees on Short Work Break after </a:t>
            </a:r>
            <a:r>
              <a:rPr lang="en-US" b="1" dirty="0">
                <a:latin typeface="Calibri "/>
              </a:rPr>
              <a:t>April 23</a:t>
            </a:r>
            <a:r>
              <a:rPr lang="en-US" b="1" baseline="30000" dirty="0">
                <a:latin typeface="Calibri "/>
              </a:rPr>
              <a:t>rd</a:t>
            </a:r>
            <a:r>
              <a:rPr lang="en-US" b="1" dirty="0">
                <a:latin typeface="Calibri "/>
              </a:rPr>
              <a:t> </a:t>
            </a:r>
          </a:p>
          <a:p>
            <a:pPr lvl="1">
              <a:buClr>
                <a:schemeClr val="accent3">
                  <a:lumMod val="75000"/>
                </a:schemeClr>
              </a:buClr>
              <a:buSzPct val="95000"/>
              <a:buFont typeface="Wingdings" panose="05000000000000000000" pitchFamily="2" charset="2"/>
              <a:buChar char="§"/>
            </a:pPr>
            <a:r>
              <a:rPr lang="en-US" sz="2800" dirty="0">
                <a:latin typeface="Calibri "/>
              </a:rPr>
              <a:t>Main Menu &gt; Enterprise Analytics &gt; Access Enterprise Analytics &gt; Team Content &gt; Human Resources Information &gt; Workforce Information &gt; Short Work Break – Return From Break Report</a:t>
            </a:r>
          </a:p>
          <a:p>
            <a:pPr>
              <a:buClr>
                <a:schemeClr val="accent3">
                  <a:lumMod val="75000"/>
                </a:schemeClr>
              </a:buClr>
              <a:buSzPct val="95000"/>
              <a:buFont typeface="Wingdings" panose="05000000000000000000" pitchFamily="2" charset="2"/>
              <a:buChar char="§"/>
            </a:pPr>
            <a:r>
              <a:rPr lang="en-US" dirty="0">
                <a:latin typeface="Calibri "/>
              </a:rPr>
              <a:t>Instruction Guide</a:t>
            </a:r>
          </a:p>
          <a:p>
            <a:pPr lvl="1">
              <a:buClr>
                <a:schemeClr val="accent3">
                  <a:lumMod val="75000"/>
                </a:schemeClr>
              </a:buClr>
              <a:buSzPct val="95000"/>
              <a:buFont typeface="Wingdings" panose="05000000000000000000" pitchFamily="2" charset="2"/>
              <a:buChar char="§"/>
            </a:pPr>
            <a:r>
              <a:rPr lang="en-US" sz="2200" dirty="0">
                <a:latin typeface="Calibri "/>
                <a:hlinkClick r:id="rId3"/>
              </a:rPr>
              <a:t>http://training.hr.ufl.edu/instructionguides/job_position_actions/shortworkbreak.pdf</a:t>
            </a:r>
            <a:r>
              <a:rPr lang="en-US" sz="2200" dirty="0">
                <a:latin typeface="Calibri "/>
              </a:rPr>
              <a:t> </a:t>
            </a: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50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515600" cy="1325563"/>
          </a:xfrm>
        </p:spPr>
        <p:txBody>
          <a:bodyPr anchor="b">
            <a:normAutofit/>
          </a:bodyPr>
          <a:lstStyle/>
          <a:p>
            <a:r>
              <a:rPr lang="en-US" dirty="0">
                <a:solidFill>
                  <a:srgbClr val="FF6600"/>
                </a:solidFill>
              </a:rPr>
              <a:t>Faculty and GA Summer Appointment</a:t>
            </a:r>
            <a:br>
              <a:rPr lang="en-US" dirty="0">
                <a:solidFill>
                  <a:srgbClr val="FF6600"/>
                </a:solidFill>
              </a:rPr>
            </a:br>
            <a:r>
              <a:rPr lang="en-US" dirty="0">
                <a:solidFill>
                  <a:srgbClr val="FF6600"/>
                </a:solidFill>
              </a:rPr>
              <a:t>Reminders!</a:t>
            </a:r>
          </a:p>
        </p:txBody>
      </p:sp>
      <p:sp>
        <p:nvSpPr>
          <p:cNvPr id="3" name="Content Placeholder 2"/>
          <p:cNvSpPr>
            <a:spLocks noGrp="1"/>
          </p:cNvSpPr>
          <p:nvPr>
            <p:ph idx="1"/>
          </p:nvPr>
        </p:nvSpPr>
        <p:spPr>
          <a:xfrm>
            <a:off x="838199" y="1825625"/>
            <a:ext cx="10515600" cy="4472531"/>
          </a:xfrm>
        </p:spPr>
        <p:txBody>
          <a:bodyPr>
            <a:normAutofit/>
          </a:bodyPr>
          <a:lstStyle/>
          <a:p>
            <a:pPr>
              <a:buClr>
                <a:schemeClr val="accent3">
                  <a:lumMod val="75000"/>
                </a:schemeClr>
              </a:buClr>
              <a:buSzPct val="95000"/>
              <a:buFont typeface="Wingdings" panose="05000000000000000000" pitchFamily="2" charset="2"/>
              <a:buChar char="§"/>
            </a:pPr>
            <a:r>
              <a:rPr lang="en-US" sz="2600" dirty="0">
                <a:latin typeface="Calibri "/>
              </a:rPr>
              <a:t>Summer appointments for 9-month faculty and graduate assistants may be processed via the summer job file</a:t>
            </a:r>
          </a:p>
          <a:p>
            <a:pPr lvl="1">
              <a:buClr>
                <a:schemeClr val="accent3">
                  <a:lumMod val="75000"/>
                </a:schemeClr>
              </a:buClr>
              <a:buSzPct val="95000"/>
              <a:buFont typeface="Wingdings" panose="05000000000000000000" pitchFamily="2" charset="2"/>
              <a:buChar char="§"/>
            </a:pPr>
            <a:r>
              <a:rPr lang="en-US" sz="2600" b="1" dirty="0">
                <a:latin typeface="Calibri "/>
              </a:rPr>
              <a:t>Summer appointments may also be entered as a Hire </a:t>
            </a:r>
            <a:r>
              <a:rPr lang="en-US" sz="2600" b="1" dirty="0" err="1">
                <a:latin typeface="Calibri "/>
              </a:rPr>
              <a:t>ePAF</a:t>
            </a:r>
            <a:r>
              <a:rPr lang="en-US" sz="2600" b="1" dirty="0">
                <a:latin typeface="Calibri "/>
              </a:rPr>
              <a:t> </a:t>
            </a:r>
          </a:p>
          <a:p>
            <a:pPr>
              <a:buClr>
                <a:schemeClr val="accent3">
                  <a:lumMod val="75000"/>
                </a:schemeClr>
              </a:buClr>
              <a:buSzPct val="95000"/>
              <a:buFont typeface="Wingdings" panose="05000000000000000000" pitchFamily="2" charset="2"/>
              <a:buChar char="§"/>
            </a:pPr>
            <a:r>
              <a:rPr lang="en-US" sz="2600" dirty="0">
                <a:latin typeface="Calibri "/>
              </a:rPr>
              <a:t>The file will </a:t>
            </a:r>
            <a:r>
              <a:rPr lang="en-US" sz="2600" dirty="0">
                <a:solidFill>
                  <a:schemeClr val="accent6">
                    <a:lumMod val="75000"/>
                  </a:schemeClr>
                </a:solidFill>
                <a:latin typeface="Calibri "/>
              </a:rPr>
              <a:t>open</a:t>
            </a:r>
            <a:r>
              <a:rPr lang="en-US" sz="2600" dirty="0">
                <a:latin typeface="Calibri "/>
              </a:rPr>
              <a:t> on April 23, 2021</a:t>
            </a:r>
          </a:p>
          <a:p>
            <a:pPr>
              <a:buClr>
                <a:schemeClr val="accent3">
                  <a:lumMod val="75000"/>
                </a:schemeClr>
              </a:buClr>
              <a:buSzPct val="95000"/>
              <a:buFont typeface="Wingdings" panose="05000000000000000000" pitchFamily="2" charset="2"/>
              <a:buChar char="§"/>
            </a:pPr>
            <a:r>
              <a:rPr lang="en-US" sz="2600" dirty="0">
                <a:latin typeface="Calibri "/>
              </a:rPr>
              <a:t>The file will </a:t>
            </a:r>
            <a:r>
              <a:rPr lang="en-US" sz="2600" b="1" dirty="0">
                <a:solidFill>
                  <a:srgbClr val="C00000"/>
                </a:solidFill>
                <a:latin typeface="Calibri "/>
              </a:rPr>
              <a:t>close</a:t>
            </a:r>
            <a:r>
              <a:rPr lang="en-US" sz="2600" dirty="0">
                <a:latin typeface="Calibri "/>
              </a:rPr>
              <a:t> on May 13, 2021</a:t>
            </a:r>
          </a:p>
          <a:p>
            <a:pPr>
              <a:buClr>
                <a:schemeClr val="accent3">
                  <a:lumMod val="75000"/>
                </a:schemeClr>
              </a:buClr>
              <a:buSzPct val="95000"/>
              <a:buFont typeface="Wingdings" panose="05000000000000000000" pitchFamily="2" charset="2"/>
              <a:buChar char="§"/>
            </a:pPr>
            <a:endParaRPr lang="en-US" sz="2600" dirty="0">
              <a:latin typeface="Calibri "/>
            </a:endParaRPr>
          </a:p>
          <a:p>
            <a:pPr marL="0" indent="0">
              <a:buClr>
                <a:schemeClr val="accent3">
                  <a:lumMod val="75000"/>
                </a:schemeClr>
              </a:buClr>
              <a:buSzPct val="95000"/>
              <a:buNone/>
            </a:pPr>
            <a:r>
              <a:rPr lang="en-US" sz="2600" dirty="0">
                <a:latin typeface="Calibri "/>
              </a:rPr>
              <a:t>Summer appointments will be </a:t>
            </a:r>
            <a:r>
              <a:rPr lang="en-US" sz="2600" b="1" dirty="0">
                <a:solidFill>
                  <a:schemeClr val="accent1">
                    <a:lumMod val="75000"/>
                  </a:schemeClr>
                </a:solidFill>
                <a:latin typeface="Calibri "/>
              </a:rPr>
              <a:t>reflected</a:t>
            </a:r>
            <a:r>
              <a:rPr lang="en-US" sz="2600" dirty="0">
                <a:latin typeface="Calibri "/>
              </a:rPr>
              <a:t> in Job Data on May 17, 2021</a:t>
            </a:r>
          </a:p>
          <a:p>
            <a:pPr lvl="1">
              <a:buClr>
                <a:schemeClr val="accent3">
                  <a:lumMod val="75000"/>
                </a:schemeClr>
              </a:buClr>
              <a:buSzPct val="95000"/>
              <a:buFont typeface="Wingdings" panose="05000000000000000000" pitchFamily="2" charset="2"/>
              <a:buChar char="§"/>
            </a:pPr>
            <a:endParaRPr lang="en-US" sz="2800" dirty="0">
              <a:latin typeface="Calibri "/>
            </a:endParaRP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68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515600" cy="1325563"/>
          </a:xfrm>
        </p:spPr>
        <p:txBody>
          <a:bodyPr anchor="b">
            <a:normAutofit/>
          </a:bodyPr>
          <a:lstStyle/>
          <a:p>
            <a:r>
              <a:rPr lang="en-US" dirty="0">
                <a:solidFill>
                  <a:srgbClr val="FF6600"/>
                </a:solidFill>
              </a:rPr>
              <a:t>Faculty and GA Summer Appointment</a:t>
            </a:r>
            <a:br>
              <a:rPr lang="en-US" dirty="0">
                <a:solidFill>
                  <a:srgbClr val="FF6600"/>
                </a:solidFill>
              </a:rPr>
            </a:br>
            <a:r>
              <a:rPr lang="en-US" dirty="0">
                <a:solidFill>
                  <a:srgbClr val="FF6600"/>
                </a:solidFill>
              </a:rPr>
              <a:t>Reminders!</a:t>
            </a:r>
          </a:p>
        </p:txBody>
      </p:sp>
      <p:sp>
        <p:nvSpPr>
          <p:cNvPr id="3" name="Content Placeholder 2"/>
          <p:cNvSpPr>
            <a:spLocks noGrp="1"/>
          </p:cNvSpPr>
          <p:nvPr>
            <p:ph idx="1"/>
          </p:nvPr>
        </p:nvSpPr>
        <p:spPr>
          <a:xfrm>
            <a:off x="838199" y="1825625"/>
            <a:ext cx="10515600" cy="4472531"/>
          </a:xfrm>
        </p:spPr>
        <p:txBody>
          <a:bodyPr>
            <a:normAutofit/>
          </a:bodyPr>
          <a:lstStyle/>
          <a:p>
            <a:pPr>
              <a:buClr>
                <a:schemeClr val="accent3">
                  <a:lumMod val="75000"/>
                </a:schemeClr>
              </a:buClr>
              <a:buSzPct val="95000"/>
              <a:buFont typeface="Wingdings" panose="05000000000000000000" pitchFamily="2" charset="2"/>
              <a:buChar char="§"/>
            </a:pPr>
            <a:r>
              <a:rPr lang="en-US" sz="2600" dirty="0">
                <a:latin typeface="Calibri "/>
              </a:rPr>
              <a:t>The file will be available via myUFL system</a:t>
            </a:r>
          </a:p>
          <a:p>
            <a:pPr lvl="1">
              <a:buClr>
                <a:schemeClr val="accent3">
                  <a:lumMod val="75000"/>
                </a:schemeClr>
              </a:buClr>
              <a:buSzPct val="95000"/>
              <a:buFont typeface="Wingdings" panose="05000000000000000000" pitchFamily="2" charset="2"/>
              <a:buChar char="§"/>
            </a:pPr>
            <a:r>
              <a:rPr lang="en-US" sz="2600" dirty="0">
                <a:latin typeface="Calibri "/>
              </a:rPr>
              <a:t>Main Menu </a:t>
            </a:r>
            <a:r>
              <a:rPr lang="en-US" sz="2600" b="1" dirty="0">
                <a:latin typeface="Calibri "/>
              </a:rPr>
              <a:t>&gt;</a:t>
            </a:r>
            <a:r>
              <a:rPr lang="en-US" sz="2600" dirty="0">
                <a:latin typeface="Calibri "/>
              </a:rPr>
              <a:t> Human Resources </a:t>
            </a:r>
            <a:r>
              <a:rPr lang="en-US" sz="2600" b="1" dirty="0">
                <a:latin typeface="Calibri "/>
              </a:rPr>
              <a:t>&gt;</a:t>
            </a:r>
            <a:r>
              <a:rPr lang="en-US" sz="2600" dirty="0">
                <a:latin typeface="Calibri "/>
              </a:rPr>
              <a:t> Workforce Administration </a:t>
            </a:r>
            <a:r>
              <a:rPr lang="en-US" sz="2600" b="1" dirty="0">
                <a:latin typeface="Calibri "/>
              </a:rPr>
              <a:t>&gt;</a:t>
            </a:r>
            <a:r>
              <a:rPr lang="en-US" sz="2600" dirty="0">
                <a:latin typeface="Calibri "/>
              </a:rPr>
              <a:t> Job Information </a:t>
            </a:r>
            <a:r>
              <a:rPr lang="en-US" sz="2600" b="1" dirty="0">
                <a:latin typeface="Calibri "/>
              </a:rPr>
              <a:t>&gt;</a:t>
            </a:r>
            <a:r>
              <a:rPr lang="en-US" sz="2600" dirty="0">
                <a:latin typeface="Calibri "/>
              </a:rPr>
              <a:t> UF Summer Job Review</a:t>
            </a:r>
          </a:p>
          <a:p>
            <a:pPr>
              <a:buClr>
                <a:schemeClr val="accent3">
                  <a:lumMod val="75000"/>
                </a:schemeClr>
              </a:buClr>
              <a:buSzPct val="95000"/>
              <a:buFont typeface="Wingdings" panose="05000000000000000000" pitchFamily="2" charset="2"/>
              <a:buChar char="§"/>
            </a:pPr>
            <a:r>
              <a:rPr lang="fr-FR" sz="2600" dirty="0">
                <a:latin typeface="Calibri "/>
              </a:rPr>
              <a:t>Instruction Guide</a:t>
            </a:r>
          </a:p>
          <a:p>
            <a:pPr lvl="1">
              <a:buClr>
                <a:schemeClr val="accent3">
                  <a:lumMod val="75000"/>
                </a:schemeClr>
              </a:buClr>
              <a:buSzPct val="95000"/>
              <a:buFont typeface="Wingdings" panose="05000000000000000000" pitchFamily="2" charset="2"/>
              <a:buChar char="§"/>
            </a:pPr>
            <a:r>
              <a:rPr lang="fr-FR" sz="2600" dirty="0">
                <a:latin typeface="Calibri "/>
                <a:hlinkClick r:id="rId3"/>
              </a:rPr>
              <a:t>http://training.hr.ufl.edu/instructionguides/job_position_actions/summerjobreview.pdf</a:t>
            </a:r>
            <a:r>
              <a:rPr lang="fr-FR" sz="2600" dirty="0">
                <a:latin typeface="Calibri "/>
              </a:rPr>
              <a:t> </a:t>
            </a:r>
          </a:p>
          <a:p>
            <a:pPr>
              <a:buClr>
                <a:schemeClr val="accent3">
                  <a:lumMod val="75000"/>
                </a:schemeClr>
              </a:buClr>
              <a:buSzPct val="95000"/>
              <a:buFont typeface="Wingdings" panose="05000000000000000000" pitchFamily="2" charset="2"/>
              <a:buChar char="§"/>
            </a:pPr>
            <a:r>
              <a:rPr lang="fr-FR" sz="2600" dirty="0">
                <a:latin typeface="Calibri "/>
              </a:rPr>
              <a:t>You </a:t>
            </a:r>
            <a:r>
              <a:rPr lang="en-US" sz="2600" dirty="0">
                <a:latin typeface="Calibri "/>
              </a:rPr>
              <a:t>will</a:t>
            </a:r>
            <a:r>
              <a:rPr lang="fr-FR" sz="2600" dirty="0">
                <a:latin typeface="Calibri "/>
              </a:rPr>
              <a:t> </a:t>
            </a:r>
            <a:r>
              <a:rPr lang="en-US" sz="2600" dirty="0">
                <a:latin typeface="Calibri "/>
              </a:rPr>
              <a:t>be</a:t>
            </a:r>
            <a:r>
              <a:rPr lang="fr-FR" sz="2600" dirty="0">
                <a:latin typeface="Calibri "/>
              </a:rPr>
              <a:t> </a:t>
            </a:r>
            <a:r>
              <a:rPr lang="en-US" sz="2600" dirty="0">
                <a:latin typeface="Calibri "/>
              </a:rPr>
              <a:t>contacted</a:t>
            </a:r>
            <a:r>
              <a:rPr lang="fr-FR" sz="2600" dirty="0">
                <a:latin typeface="Calibri "/>
              </a:rPr>
              <a:t> by </a:t>
            </a:r>
            <a:r>
              <a:rPr lang="en-US" sz="2600" dirty="0">
                <a:latin typeface="Calibri "/>
              </a:rPr>
              <a:t>EOR </a:t>
            </a:r>
            <a:r>
              <a:rPr lang="fr-FR" sz="2600" dirty="0">
                <a:latin typeface="Calibri "/>
              </a:rPr>
              <a:t>if </a:t>
            </a:r>
            <a:r>
              <a:rPr lang="en-US" sz="2600" dirty="0">
                <a:latin typeface="Calibri "/>
              </a:rPr>
              <a:t>there</a:t>
            </a:r>
            <a:r>
              <a:rPr lang="fr-FR" sz="2600" dirty="0">
                <a:latin typeface="Calibri "/>
              </a:rPr>
              <a:t> are </a:t>
            </a:r>
            <a:r>
              <a:rPr lang="en-US" sz="2600" dirty="0">
                <a:latin typeface="Calibri "/>
              </a:rPr>
              <a:t>employees</a:t>
            </a:r>
            <a:r>
              <a:rPr lang="fr-FR" sz="2600" dirty="0">
                <a:latin typeface="Calibri "/>
              </a:rPr>
              <a:t> </a:t>
            </a:r>
            <a:r>
              <a:rPr lang="en-US" sz="2600" dirty="0">
                <a:latin typeface="Calibri "/>
              </a:rPr>
              <a:t>who</a:t>
            </a:r>
            <a:r>
              <a:rPr lang="fr-FR" sz="2600" dirty="0">
                <a:latin typeface="Calibri "/>
              </a:rPr>
              <a:t> do not </a:t>
            </a:r>
            <a:r>
              <a:rPr lang="en-US" sz="2600" dirty="0">
                <a:latin typeface="Calibri "/>
              </a:rPr>
              <a:t>load</a:t>
            </a:r>
            <a:r>
              <a:rPr lang="fr-FR" sz="2600" dirty="0">
                <a:latin typeface="Calibri "/>
              </a:rPr>
              <a:t> and </a:t>
            </a:r>
            <a:r>
              <a:rPr lang="en-US" sz="2600" dirty="0">
                <a:latin typeface="Calibri "/>
              </a:rPr>
              <a:t>may need additional action on your part</a:t>
            </a:r>
            <a:endParaRPr lang="fr-FR" sz="2600" dirty="0">
              <a:latin typeface="Calibri "/>
            </a:endParaRPr>
          </a:p>
          <a:p>
            <a:pPr lvl="1">
              <a:buClr>
                <a:schemeClr val="accent3">
                  <a:lumMod val="75000"/>
                </a:schemeClr>
              </a:buClr>
              <a:buSzPct val="95000"/>
              <a:buFont typeface="Wingdings" panose="05000000000000000000" pitchFamily="2" charset="2"/>
              <a:buChar char="§"/>
            </a:pPr>
            <a:endParaRPr lang="en-US" sz="2800" dirty="0">
              <a:latin typeface="Calibri "/>
            </a:endParaRP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9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OnBase Self-Service Forms</a:t>
            </a:r>
          </a:p>
        </p:txBody>
      </p:sp>
      <p:sp>
        <p:nvSpPr>
          <p:cNvPr id="3" name="Content Placeholder 2"/>
          <p:cNvSpPr>
            <a:spLocks noGrp="1"/>
          </p:cNvSpPr>
          <p:nvPr>
            <p:ph idx="1"/>
          </p:nvPr>
        </p:nvSpPr>
        <p:spPr>
          <a:xfrm>
            <a:off x="838198" y="1867570"/>
            <a:ext cx="10663107" cy="4472531"/>
          </a:xfrm>
        </p:spPr>
        <p:txBody>
          <a:bodyPr>
            <a:normAutofit/>
          </a:bodyPr>
          <a:lstStyle/>
          <a:p>
            <a:pPr>
              <a:buClr>
                <a:schemeClr val="accent3">
                  <a:lumMod val="75000"/>
                </a:schemeClr>
              </a:buClr>
              <a:buSzPct val="95000"/>
              <a:buFont typeface="Wingdings" panose="05000000000000000000" pitchFamily="2" charset="2"/>
              <a:buChar char="§"/>
            </a:pPr>
            <a:r>
              <a:rPr lang="en-US" dirty="0"/>
              <a:t>Foreign National SSN Updates</a:t>
            </a:r>
          </a:p>
          <a:p>
            <a:pPr lvl="1">
              <a:buClr>
                <a:schemeClr val="accent3">
                  <a:lumMod val="75000"/>
                </a:schemeClr>
              </a:buClr>
              <a:buSzPct val="95000"/>
              <a:buFont typeface="Wingdings" panose="05000000000000000000" pitchFamily="2" charset="2"/>
              <a:buChar char="§"/>
            </a:pPr>
            <a:r>
              <a:rPr lang="en-US" sz="2000" dirty="0"/>
              <a:t>Employees using a UF </a:t>
            </a:r>
            <a:r>
              <a:rPr lang="en-US" sz="2000" dirty="0" err="1"/>
              <a:t>TempID</a:t>
            </a:r>
            <a:r>
              <a:rPr lang="en-US" sz="2000" dirty="0"/>
              <a:t> that need</a:t>
            </a:r>
            <a:br>
              <a:rPr lang="en-US" sz="2000" dirty="0"/>
            </a:br>
            <a:r>
              <a:rPr lang="en-US" sz="2000" dirty="0"/>
              <a:t>their SSN updated in myUFL</a:t>
            </a:r>
          </a:p>
          <a:p>
            <a:pPr lvl="1">
              <a:buClr>
                <a:schemeClr val="accent3">
                  <a:lumMod val="75000"/>
                </a:schemeClr>
              </a:buClr>
              <a:buSzPct val="95000"/>
              <a:buFont typeface="Wingdings" panose="05000000000000000000" pitchFamily="2" charset="2"/>
              <a:buChar char="§"/>
            </a:pPr>
            <a:r>
              <a:rPr lang="en-US" sz="2000" dirty="0"/>
              <a:t>Simple </a:t>
            </a:r>
            <a:r>
              <a:rPr lang="en-US" sz="2000" dirty="0" err="1"/>
              <a:t>eForm</a:t>
            </a:r>
            <a:r>
              <a:rPr lang="en-US" sz="2000" dirty="0"/>
              <a:t> to upload SS card</a:t>
            </a:r>
          </a:p>
          <a:p>
            <a:pPr lvl="1">
              <a:buClr>
                <a:schemeClr val="accent3">
                  <a:lumMod val="75000"/>
                </a:schemeClr>
              </a:buClr>
              <a:buSzPct val="95000"/>
              <a:buFont typeface="Wingdings" panose="05000000000000000000" pitchFamily="2" charset="2"/>
              <a:buChar char="§"/>
            </a:pPr>
            <a:r>
              <a:rPr lang="en-US" sz="2000" dirty="0"/>
              <a:t>Available to use now; previous process</a:t>
            </a:r>
            <a:br>
              <a:rPr lang="en-US" sz="2000" dirty="0"/>
            </a:br>
            <a:r>
              <a:rPr lang="en-US" sz="2000" dirty="0"/>
              <a:t>will retire by April 16</a:t>
            </a:r>
            <a:r>
              <a:rPr lang="en-US" sz="2000" baseline="30000" dirty="0"/>
              <a:t>th</a:t>
            </a:r>
            <a:endParaRPr lang="en-US" sz="2000" dirty="0"/>
          </a:p>
          <a:p>
            <a:pPr>
              <a:buClr>
                <a:schemeClr val="accent3">
                  <a:lumMod val="75000"/>
                </a:schemeClr>
              </a:buClr>
              <a:buSzPct val="95000"/>
              <a:buFont typeface="Wingdings" panose="05000000000000000000" pitchFamily="2" charset="2"/>
              <a:buChar char="§"/>
            </a:pPr>
            <a:r>
              <a:rPr lang="en-US" dirty="0"/>
              <a:t>Name and/or Gender Changes		</a:t>
            </a:r>
            <a:endParaRPr lang="en-US" sz="2000" b="1" dirty="0"/>
          </a:p>
          <a:p>
            <a:pPr lvl="1">
              <a:buClr>
                <a:schemeClr val="accent3">
                  <a:lumMod val="75000"/>
                </a:schemeClr>
              </a:buClr>
              <a:buSzPct val="95000"/>
              <a:buFont typeface="Wingdings" panose="05000000000000000000" pitchFamily="2" charset="2"/>
              <a:buChar char="§"/>
            </a:pPr>
            <a:r>
              <a:rPr lang="en-US" sz="2000" dirty="0"/>
              <a:t>Previous paper version of the form is</a:t>
            </a:r>
            <a:br>
              <a:rPr lang="en-US" sz="2000" dirty="0"/>
            </a:br>
            <a:r>
              <a:rPr lang="en-US" sz="2000" dirty="0"/>
              <a:t>no longer in use</a:t>
            </a:r>
          </a:p>
          <a:p>
            <a:pPr lvl="1">
              <a:buClr>
                <a:schemeClr val="accent3">
                  <a:lumMod val="75000"/>
                </a:schemeClr>
              </a:buClr>
              <a:buSzPct val="95000"/>
              <a:buFont typeface="Wingdings" panose="05000000000000000000" pitchFamily="2" charset="2"/>
              <a:buChar char="§"/>
            </a:pPr>
            <a:r>
              <a:rPr lang="en-US" sz="2000" dirty="0"/>
              <a:t>No changes to requirements; SS card </a:t>
            </a:r>
            <a:br>
              <a:rPr lang="en-US" sz="2000" dirty="0"/>
            </a:br>
            <a:r>
              <a:rPr lang="en-US" sz="2000" dirty="0"/>
              <a:t>is still required for name changes</a:t>
            </a: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A7ED6D6-E5D7-4D30-BAD2-009A245F437D}"/>
              </a:ext>
            </a:extLst>
          </p:cNvPr>
          <p:cNvPicPr>
            <a:picLocks noChangeAspect="1"/>
          </p:cNvPicPr>
          <p:nvPr/>
        </p:nvPicPr>
        <p:blipFill>
          <a:blip r:embed="rId4"/>
          <a:stretch>
            <a:fillRect/>
          </a:stretch>
        </p:blipFill>
        <p:spPr>
          <a:xfrm>
            <a:off x="6228818" y="1845535"/>
            <a:ext cx="5124981" cy="4380966"/>
          </a:xfrm>
          <a:prstGeom prst="rect">
            <a:avLst/>
          </a:prstGeom>
        </p:spPr>
      </p:pic>
    </p:spTree>
    <p:extLst>
      <p:ext uri="{BB962C8B-B14F-4D97-AF65-F5344CB8AC3E}">
        <p14:creationId xmlns:p14="http://schemas.microsoft.com/office/powerpoint/2010/main" val="375098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a:bodyPr>
          <a:lstStyle/>
          <a:p>
            <a:pPr>
              <a:buClr>
                <a:schemeClr val="accent3">
                  <a:lumMod val="75000"/>
                </a:schemeClr>
              </a:buClr>
              <a:buFont typeface="Wingdings" panose="05000000000000000000" pitchFamily="2" charset="2"/>
              <a:buChar char="§"/>
              <a:defRPr/>
            </a:pPr>
            <a:r>
              <a:rPr lang="en-US" sz="3100" dirty="0"/>
              <a:t>GBAS Update – Barb Mitola</a:t>
            </a:r>
          </a:p>
          <a:p>
            <a:pPr>
              <a:buClr>
                <a:schemeClr val="accent3">
                  <a:lumMod val="75000"/>
                </a:schemeClr>
              </a:buClr>
              <a:buFont typeface="Wingdings" panose="05000000000000000000" pitchFamily="2" charset="2"/>
              <a:buChar char="§"/>
              <a:defRPr/>
            </a:pPr>
            <a:r>
              <a:rPr lang="en-US" sz="3100" dirty="0"/>
              <a:t>Training Updates – Bob Parks</a:t>
            </a:r>
          </a:p>
          <a:p>
            <a:pPr>
              <a:buClr>
                <a:schemeClr val="accent3">
                  <a:lumMod val="75000"/>
                </a:schemeClr>
              </a:buClr>
              <a:buFont typeface="Wingdings" panose="05000000000000000000" pitchFamily="2" charset="2"/>
              <a:buChar char="§"/>
              <a:defRPr/>
            </a:pPr>
            <a:r>
              <a:rPr lang="en-US" sz="3100" dirty="0"/>
              <a:t>Employment Operations and Records Updates – </a:t>
            </a:r>
          </a:p>
          <a:p>
            <a:pPr marL="0" indent="0">
              <a:buClr>
                <a:schemeClr val="accent3">
                  <a:lumMod val="75000"/>
                </a:schemeClr>
              </a:buClr>
              <a:buNone/>
              <a:defRPr/>
            </a:pPr>
            <a:r>
              <a:rPr lang="en-US" sz="3100" dirty="0"/>
              <a:t>	Cynthia Mendoza/Johannes </a:t>
            </a:r>
            <a:r>
              <a:rPr lang="en-US" sz="3100" dirty="0" err="1"/>
              <a:t>Traster</a:t>
            </a:r>
            <a:endParaRPr lang="en-US" sz="3100" dirty="0"/>
          </a:p>
          <a:p>
            <a:pPr>
              <a:buClr>
                <a:schemeClr val="accent3">
                  <a:lumMod val="75000"/>
                </a:schemeClr>
              </a:buClr>
              <a:buFont typeface="Wingdings" panose="05000000000000000000" pitchFamily="2" charset="2"/>
              <a:buChar char="§"/>
              <a:defRPr/>
            </a:pPr>
            <a:r>
              <a:rPr lang="en-US" altLang="en-US" sz="3100" dirty="0">
                <a:solidFill>
                  <a:srgbClr val="000000"/>
                </a:solidFill>
              </a:rPr>
              <a:t>Classification and Compensation Updates –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Benefits Updates – Shannon Edwards</a:t>
            </a:r>
          </a:p>
          <a:p>
            <a:pPr>
              <a:buClr>
                <a:schemeClr val="accent3">
                  <a:lumMod val="75000"/>
                </a:schemeClr>
              </a:buClr>
              <a:buFont typeface="Wingdings" panose="05000000000000000000" pitchFamily="2" charset="2"/>
              <a:buChar char="§"/>
              <a:defRPr/>
            </a:pPr>
            <a:r>
              <a:rPr lang="en-US" altLang="en-US" sz="31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Employment Operations &amp; Records Website Renovations</a:t>
            </a:r>
          </a:p>
        </p:txBody>
      </p:sp>
      <p:sp>
        <p:nvSpPr>
          <p:cNvPr id="3" name="Content Placeholder 2"/>
          <p:cNvSpPr>
            <a:spLocks noGrp="1"/>
          </p:cNvSpPr>
          <p:nvPr>
            <p:ph idx="1"/>
          </p:nvPr>
        </p:nvSpPr>
        <p:spPr>
          <a:xfrm>
            <a:off x="838199" y="1867570"/>
            <a:ext cx="5257802" cy="4472531"/>
          </a:xfrm>
        </p:spPr>
        <p:txBody>
          <a:bodyPr>
            <a:normAutofit/>
          </a:bodyPr>
          <a:lstStyle/>
          <a:p>
            <a:pPr>
              <a:buClr>
                <a:schemeClr val="accent3">
                  <a:lumMod val="75000"/>
                </a:schemeClr>
              </a:buClr>
              <a:buSzPct val="95000"/>
              <a:buFont typeface="Wingdings" panose="05000000000000000000" pitchFamily="2" charset="2"/>
              <a:buChar char="§"/>
            </a:pPr>
            <a:r>
              <a:rPr lang="en-US" dirty="0">
                <a:solidFill>
                  <a:schemeClr val="accent5"/>
                </a:solidFill>
              </a:rPr>
              <a:t>Previous</a:t>
            </a:r>
            <a:r>
              <a:rPr lang="en-US" dirty="0"/>
              <a:t> </a:t>
            </a:r>
            <a:r>
              <a:rPr lang="en-US" dirty="0">
                <a:solidFill>
                  <a:schemeClr val="accent5"/>
                </a:solidFill>
              </a:rPr>
              <a:t>N</a:t>
            </a:r>
            <a:r>
              <a:rPr lang="en-US" sz="2800" dirty="0">
                <a:solidFill>
                  <a:schemeClr val="accent5"/>
                </a:solidFill>
              </a:rPr>
              <a:t>avigation </a:t>
            </a:r>
            <a:r>
              <a:rPr lang="en-US" dirty="0">
                <a:solidFill>
                  <a:schemeClr val="accent5"/>
                </a:solidFill>
              </a:rPr>
              <a:t>M</a:t>
            </a:r>
            <a:r>
              <a:rPr lang="en-US" sz="2800" dirty="0">
                <a:solidFill>
                  <a:schemeClr val="accent5"/>
                </a:solidFill>
              </a:rPr>
              <a:t>enu</a:t>
            </a:r>
            <a:endParaRPr lang="en-US" dirty="0">
              <a:solidFill>
                <a:schemeClr val="accent5"/>
              </a:solidFill>
            </a:endParaRPr>
          </a:p>
          <a:p>
            <a:pPr lvl="1">
              <a:buClr>
                <a:schemeClr val="accent3">
                  <a:lumMod val="75000"/>
                </a:schemeClr>
              </a:buClr>
              <a:buSzPct val="95000"/>
              <a:buFont typeface="Wingdings" panose="05000000000000000000" pitchFamily="2" charset="2"/>
              <a:buChar char="§"/>
            </a:pPr>
            <a:r>
              <a:rPr lang="en-US" dirty="0"/>
              <a:t>Hiring a Foreign National</a:t>
            </a:r>
          </a:p>
          <a:p>
            <a:pPr lvl="1">
              <a:buClr>
                <a:schemeClr val="accent3">
                  <a:lumMod val="75000"/>
                </a:schemeClr>
              </a:buClr>
              <a:buSzPct val="95000"/>
              <a:buFont typeface="Wingdings" panose="05000000000000000000" pitchFamily="2" charset="2"/>
              <a:buChar char="§"/>
            </a:pPr>
            <a:r>
              <a:rPr lang="en-US" dirty="0"/>
              <a:t>Hiring Center</a:t>
            </a:r>
          </a:p>
          <a:p>
            <a:pPr lvl="1">
              <a:buClr>
                <a:schemeClr val="accent3">
                  <a:lumMod val="75000"/>
                </a:schemeClr>
              </a:buClr>
              <a:buSzPct val="95000"/>
              <a:buFont typeface="Wingdings" panose="05000000000000000000" pitchFamily="2" charset="2"/>
              <a:buChar char="§"/>
            </a:pPr>
            <a:r>
              <a:rPr lang="en-US" dirty="0"/>
              <a:t>Employment Verification</a:t>
            </a:r>
          </a:p>
          <a:p>
            <a:pPr lvl="1">
              <a:buClr>
                <a:schemeClr val="accent3">
                  <a:lumMod val="75000"/>
                </a:schemeClr>
              </a:buClr>
              <a:buSzPct val="95000"/>
              <a:buFont typeface="Wingdings" panose="05000000000000000000" pitchFamily="2" charset="2"/>
              <a:buChar char="§"/>
            </a:pPr>
            <a:r>
              <a:rPr lang="en-US" dirty="0"/>
              <a:t>I-9 Verification</a:t>
            </a:r>
          </a:p>
          <a:p>
            <a:pPr lvl="1">
              <a:buClr>
                <a:schemeClr val="accent3">
                  <a:lumMod val="75000"/>
                </a:schemeClr>
              </a:buClr>
              <a:buSzPct val="95000"/>
              <a:buFont typeface="Wingdings" panose="05000000000000000000" pitchFamily="2" charset="2"/>
              <a:buChar char="§"/>
            </a:pPr>
            <a:r>
              <a:rPr lang="en-US" dirty="0"/>
              <a:t>Employment Data</a:t>
            </a:r>
          </a:p>
          <a:p>
            <a:pPr lvl="1">
              <a:buClr>
                <a:schemeClr val="accent3">
                  <a:lumMod val="75000"/>
                </a:schemeClr>
              </a:buClr>
              <a:buSzPct val="95000"/>
              <a:buFont typeface="Wingdings" panose="05000000000000000000" pitchFamily="2" charset="2"/>
              <a:buChar char="§"/>
            </a:pPr>
            <a:r>
              <a:rPr lang="en-US" dirty="0"/>
              <a:t>Retention</a:t>
            </a:r>
          </a:p>
          <a:p>
            <a:pPr lvl="1">
              <a:buClr>
                <a:schemeClr val="accent3">
                  <a:lumMod val="75000"/>
                </a:schemeClr>
              </a:buClr>
              <a:buSzPct val="95000"/>
              <a:buFont typeface="Wingdings" panose="05000000000000000000" pitchFamily="2" charset="2"/>
              <a:buChar char="§"/>
            </a:pPr>
            <a:r>
              <a:rPr lang="en-US" dirty="0"/>
              <a:t>Scanning</a:t>
            </a:r>
          </a:p>
          <a:p>
            <a:pPr lvl="1">
              <a:buClr>
                <a:schemeClr val="accent3">
                  <a:lumMod val="75000"/>
                </a:schemeClr>
              </a:buClr>
              <a:buSzPct val="95000"/>
              <a:buFont typeface="Wingdings" panose="05000000000000000000" pitchFamily="2" charset="2"/>
              <a:buChar char="§"/>
            </a:pPr>
            <a:r>
              <a:rPr lang="en-US" dirty="0"/>
              <a:t>Records Request</a:t>
            </a:r>
          </a:p>
          <a:p>
            <a:pPr lvl="1">
              <a:buClr>
                <a:schemeClr val="accent3">
                  <a:lumMod val="75000"/>
                </a:schemeClr>
              </a:buClr>
              <a:buSzPct val="95000"/>
              <a:buFont typeface="Wingdings" panose="05000000000000000000" pitchFamily="2" charset="2"/>
              <a:buChar char="§"/>
            </a:pPr>
            <a:r>
              <a:rPr lang="en-US" dirty="0"/>
              <a:t>Employment of Relatives Petition</a:t>
            </a: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D0F258A-7F32-4E26-BB0D-51B069535200}"/>
              </a:ext>
            </a:extLst>
          </p:cNvPr>
          <p:cNvSpPr txBox="1"/>
          <p:nvPr/>
        </p:nvSpPr>
        <p:spPr>
          <a:xfrm>
            <a:off x="5830355" y="1830061"/>
            <a:ext cx="6064593" cy="3298852"/>
          </a:xfrm>
          <a:prstGeom prst="rect">
            <a:avLst/>
          </a:prstGeom>
          <a:noFill/>
        </p:spPr>
        <p:txBody>
          <a:bodyPr wrap="square" rtlCol="0">
            <a:spAutoFit/>
          </a:bodyPr>
          <a:lstStyle/>
          <a:p>
            <a:pPr>
              <a:buClr>
                <a:schemeClr val="accent3">
                  <a:lumMod val="75000"/>
                </a:schemeClr>
              </a:buClr>
              <a:buSzPct val="95000"/>
              <a:buFont typeface="Wingdings" panose="05000000000000000000" pitchFamily="2" charset="2"/>
              <a:buChar char="§"/>
            </a:pPr>
            <a:r>
              <a:rPr lang="en-US" sz="2800" dirty="0"/>
              <a:t> </a:t>
            </a:r>
            <a:r>
              <a:rPr lang="en-US" sz="2800" dirty="0">
                <a:solidFill>
                  <a:srgbClr val="00B050"/>
                </a:solidFill>
              </a:rPr>
              <a:t>New Navigation Menu</a:t>
            </a:r>
          </a:p>
          <a:p>
            <a:pPr lvl="1">
              <a:lnSpc>
                <a:spcPct val="90000"/>
              </a:lnSpc>
              <a:spcBef>
                <a:spcPts val="500"/>
              </a:spcBef>
              <a:buClr>
                <a:schemeClr val="accent3">
                  <a:lumMod val="75000"/>
                </a:schemeClr>
              </a:buClr>
              <a:buSzPct val="95000"/>
              <a:buFont typeface="Wingdings" panose="05000000000000000000" pitchFamily="2" charset="2"/>
              <a:buChar char="§"/>
            </a:pPr>
            <a:r>
              <a:rPr lang="en-US" sz="2400" dirty="0"/>
              <a:t>Hiring Center</a:t>
            </a:r>
          </a:p>
          <a:p>
            <a:pPr lvl="1">
              <a:lnSpc>
                <a:spcPct val="90000"/>
              </a:lnSpc>
              <a:spcBef>
                <a:spcPts val="500"/>
              </a:spcBef>
              <a:buClr>
                <a:schemeClr val="accent3">
                  <a:lumMod val="75000"/>
                </a:schemeClr>
              </a:buClr>
              <a:buSzPct val="95000"/>
              <a:buFont typeface="Wingdings" panose="05000000000000000000" pitchFamily="2" charset="2"/>
              <a:buChar char="§"/>
            </a:pPr>
            <a:r>
              <a:rPr lang="en-US" sz="2400" dirty="0"/>
              <a:t>Hiring a Foreign National</a:t>
            </a:r>
          </a:p>
          <a:p>
            <a:pPr lvl="1">
              <a:lnSpc>
                <a:spcPct val="90000"/>
              </a:lnSpc>
              <a:spcBef>
                <a:spcPts val="500"/>
              </a:spcBef>
              <a:buClr>
                <a:schemeClr val="accent3">
                  <a:lumMod val="75000"/>
                </a:schemeClr>
              </a:buClr>
              <a:buSzPct val="95000"/>
              <a:buFont typeface="Wingdings" panose="05000000000000000000" pitchFamily="2" charset="2"/>
              <a:buChar char="§"/>
            </a:pPr>
            <a:r>
              <a:rPr lang="en-US" sz="2400" dirty="0"/>
              <a:t>Employment Data Updates </a:t>
            </a:r>
            <a:r>
              <a:rPr lang="en-US" sz="2400" dirty="0">
                <a:solidFill>
                  <a:srgbClr val="FF0000"/>
                </a:solidFill>
              </a:rPr>
              <a:t>New!</a:t>
            </a:r>
          </a:p>
          <a:p>
            <a:pPr lvl="1">
              <a:lnSpc>
                <a:spcPct val="90000"/>
              </a:lnSpc>
              <a:spcBef>
                <a:spcPts val="500"/>
              </a:spcBef>
              <a:buClr>
                <a:schemeClr val="accent3">
                  <a:lumMod val="75000"/>
                </a:schemeClr>
              </a:buClr>
              <a:buSzPct val="95000"/>
              <a:buFont typeface="Wingdings" panose="05000000000000000000" pitchFamily="2" charset="2"/>
              <a:buChar char="§"/>
            </a:pPr>
            <a:r>
              <a:rPr lang="en-US" sz="2400" dirty="0"/>
              <a:t>Employment of Relatives Petition</a:t>
            </a:r>
          </a:p>
          <a:p>
            <a:pPr lvl="1">
              <a:lnSpc>
                <a:spcPct val="90000"/>
              </a:lnSpc>
              <a:spcBef>
                <a:spcPts val="500"/>
              </a:spcBef>
              <a:buClr>
                <a:schemeClr val="accent3">
                  <a:lumMod val="75000"/>
                </a:schemeClr>
              </a:buClr>
              <a:buSzPct val="95000"/>
              <a:buFont typeface="Wingdings" panose="05000000000000000000" pitchFamily="2" charset="2"/>
              <a:buChar char="§"/>
            </a:pPr>
            <a:r>
              <a:rPr lang="en-US" sz="2400" dirty="0"/>
              <a:t>Employment Verifications &amp; Records </a:t>
            </a:r>
            <a:r>
              <a:rPr lang="en-US" sz="2400" dirty="0">
                <a:solidFill>
                  <a:srgbClr val="FF0000"/>
                </a:solidFill>
              </a:rPr>
              <a:t>New!</a:t>
            </a:r>
          </a:p>
          <a:p>
            <a:pPr lvl="1">
              <a:lnSpc>
                <a:spcPct val="90000"/>
              </a:lnSpc>
              <a:spcBef>
                <a:spcPts val="500"/>
              </a:spcBef>
              <a:buClr>
                <a:schemeClr val="accent3">
                  <a:lumMod val="75000"/>
                </a:schemeClr>
              </a:buClr>
              <a:buSzPct val="95000"/>
              <a:buFont typeface="Wingdings" panose="05000000000000000000" pitchFamily="2" charset="2"/>
              <a:buChar char="§"/>
            </a:pPr>
            <a:endParaRPr lang="en-US" sz="2400" dirty="0">
              <a:solidFill>
                <a:srgbClr val="FF0000"/>
              </a:solidFill>
            </a:endParaRPr>
          </a:p>
          <a:p>
            <a:pPr lvl="1">
              <a:lnSpc>
                <a:spcPct val="90000"/>
              </a:lnSpc>
              <a:spcBef>
                <a:spcPts val="500"/>
              </a:spcBef>
              <a:buClr>
                <a:schemeClr val="accent3">
                  <a:lumMod val="75000"/>
                </a:schemeClr>
              </a:buClr>
              <a:buSzPct val="95000"/>
            </a:pPr>
            <a:r>
              <a:rPr lang="en-US" sz="2400" dirty="0">
                <a:solidFill>
                  <a:srgbClr val="FF0000"/>
                </a:solidFill>
                <a:hlinkClick r:id="rId4"/>
              </a:rPr>
              <a:t>Employment Operations &amp; Records Website</a:t>
            </a:r>
            <a:endParaRPr lang="en-US" sz="2400" dirty="0">
              <a:solidFill>
                <a:srgbClr val="FF0000"/>
              </a:solidFill>
            </a:endParaRPr>
          </a:p>
        </p:txBody>
      </p:sp>
    </p:spTree>
    <p:extLst>
      <p:ext uri="{BB962C8B-B14F-4D97-AF65-F5344CB8AC3E}">
        <p14:creationId xmlns:p14="http://schemas.microsoft.com/office/powerpoint/2010/main" val="240834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Employment Data Updates</a:t>
            </a:r>
          </a:p>
        </p:txBody>
      </p:sp>
      <p:sp>
        <p:nvSpPr>
          <p:cNvPr id="3" name="Content Placeholder 2"/>
          <p:cNvSpPr>
            <a:spLocks noGrp="1"/>
          </p:cNvSpPr>
          <p:nvPr>
            <p:ph idx="1"/>
          </p:nvPr>
        </p:nvSpPr>
        <p:spPr>
          <a:xfrm>
            <a:off x="838198" y="1867570"/>
            <a:ext cx="10663107" cy="4472531"/>
          </a:xfrm>
        </p:spPr>
        <p:txBody>
          <a:bodyPr>
            <a:normAutofit/>
          </a:bodyPr>
          <a:lstStyle/>
          <a:p>
            <a:pPr>
              <a:buClr>
                <a:schemeClr val="accent3">
                  <a:lumMod val="75000"/>
                </a:schemeClr>
              </a:buClr>
              <a:buSzPct val="95000"/>
              <a:buFont typeface="Wingdings" panose="05000000000000000000" pitchFamily="2" charset="2"/>
              <a:buChar char="§"/>
            </a:pPr>
            <a:r>
              <a:rPr lang="en-US" sz="2800" dirty="0"/>
              <a:t>Newly renovated website for your department and employee needs</a:t>
            </a:r>
          </a:p>
          <a:p>
            <a:pPr marL="457200" lvl="1" indent="0">
              <a:buClr>
                <a:schemeClr val="accent3">
                  <a:lumMod val="75000"/>
                </a:schemeClr>
              </a:buClr>
              <a:buSzPct val="95000"/>
              <a:buNone/>
            </a:pPr>
            <a:r>
              <a:rPr lang="en-US" dirty="0">
                <a:hlinkClick r:id="rId3"/>
              </a:rPr>
              <a:t>Employment Data Updates</a:t>
            </a:r>
            <a:endParaRPr lang="en-US" dirty="0"/>
          </a:p>
          <a:p>
            <a:pPr lvl="2">
              <a:buClr>
                <a:schemeClr val="accent3">
                  <a:lumMod val="75000"/>
                </a:schemeClr>
              </a:buClr>
              <a:buSzPct val="95000"/>
              <a:buFont typeface="Wingdings" panose="05000000000000000000" pitchFamily="2" charset="2"/>
              <a:buChar char="§"/>
            </a:pPr>
            <a:r>
              <a:rPr lang="en-US" dirty="0">
                <a:hlinkClick r:id="rId4"/>
              </a:rPr>
              <a:t>hr.ufl.edu</a:t>
            </a:r>
            <a:r>
              <a:rPr lang="en-US" dirty="0"/>
              <a:t> </a:t>
            </a:r>
          </a:p>
          <a:p>
            <a:pPr lvl="2">
              <a:buClr>
                <a:schemeClr val="accent3">
                  <a:lumMod val="75000"/>
                </a:schemeClr>
              </a:buClr>
              <a:buSzPct val="95000"/>
              <a:buFont typeface="Wingdings" panose="05000000000000000000" pitchFamily="2" charset="2"/>
              <a:buChar char="§"/>
            </a:pPr>
            <a:r>
              <a:rPr lang="en-US" dirty="0"/>
              <a:t>Manager Resources</a:t>
            </a:r>
          </a:p>
          <a:p>
            <a:pPr lvl="2">
              <a:buClr>
                <a:schemeClr val="accent3">
                  <a:lumMod val="75000"/>
                </a:schemeClr>
              </a:buClr>
              <a:buSzPct val="95000"/>
              <a:buFont typeface="Wingdings" panose="05000000000000000000" pitchFamily="2" charset="2"/>
              <a:buChar char="§"/>
            </a:pPr>
            <a:r>
              <a:rPr lang="en-US" dirty="0"/>
              <a:t>Employment Operations &amp; Records</a:t>
            </a:r>
          </a:p>
          <a:p>
            <a:pPr lvl="2">
              <a:buClr>
                <a:schemeClr val="accent3">
                  <a:lumMod val="75000"/>
                </a:schemeClr>
              </a:buClr>
              <a:buSzPct val="95000"/>
              <a:buFont typeface="Wingdings" panose="05000000000000000000" pitchFamily="2" charset="2"/>
              <a:buChar char="§"/>
            </a:pPr>
            <a:r>
              <a:rPr lang="en-US" dirty="0"/>
              <a:t>Employment Data Updates</a:t>
            </a:r>
          </a:p>
          <a:p>
            <a:pPr>
              <a:buClr>
                <a:schemeClr val="accent3">
                  <a:lumMod val="75000"/>
                </a:schemeClr>
              </a:buClr>
              <a:buSzPct val="95000"/>
              <a:buFont typeface="Wingdings" panose="05000000000000000000" pitchFamily="2" charset="2"/>
              <a:buChar char="§"/>
            </a:pPr>
            <a:r>
              <a:rPr lang="en-US" dirty="0"/>
              <a:t>Previous reverification website</a:t>
            </a:r>
            <a:br>
              <a:rPr lang="en-US" dirty="0"/>
            </a:br>
            <a:r>
              <a:rPr lang="en-US" dirty="0"/>
              <a:t>and portal now lives on this page</a:t>
            </a:r>
          </a:p>
          <a:p>
            <a:pPr lvl="1">
              <a:buClr>
                <a:schemeClr val="accent3">
                  <a:lumMod val="75000"/>
                </a:schemeClr>
              </a:buClr>
              <a:buSzPct val="95000"/>
              <a:buFont typeface="Wingdings" panose="05000000000000000000" pitchFamily="2" charset="2"/>
              <a:buChar char="§"/>
            </a:pPr>
            <a:r>
              <a:rPr lang="en-US" sz="2000" dirty="0"/>
              <a:t>Reverification email has been migrated </a:t>
            </a:r>
            <a:br>
              <a:rPr lang="en-US" sz="2000" dirty="0"/>
            </a:br>
            <a:r>
              <a:rPr lang="en-US" sz="2000" dirty="0"/>
              <a:t>over to our main EOR listserv:</a:t>
            </a:r>
            <a:br>
              <a:rPr lang="en-US" sz="2000" dirty="0"/>
            </a:br>
            <a:r>
              <a:rPr lang="en-US" sz="2000" dirty="0">
                <a:hlinkClick r:id="rId5"/>
              </a:rPr>
              <a:t>ufhr-employment@ufl.edu</a:t>
            </a:r>
            <a:endParaRPr lang="en-US" sz="2000" dirty="0"/>
          </a:p>
        </p:txBody>
      </p:sp>
      <p:pic>
        <p:nvPicPr>
          <p:cNvPr id="10" name="Picture 9"/>
          <p:cNvPicPr>
            <a:picLocks noChangeAspect="1"/>
          </p:cNvPicPr>
          <p:nvPr/>
        </p:nvPicPr>
        <p:blipFill>
          <a:blip r:embed="rId6"/>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5727402-0FE0-4AE2-A9BF-E21DA74B68E7}"/>
              </a:ext>
            </a:extLst>
          </p:cNvPr>
          <p:cNvPicPr>
            <a:picLocks noChangeAspect="1"/>
          </p:cNvPicPr>
          <p:nvPr/>
        </p:nvPicPr>
        <p:blipFill>
          <a:blip r:embed="rId7"/>
          <a:stretch>
            <a:fillRect/>
          </a:stretch>
        </p:blipFill>
        <p:spPr>
          <a:xfrm>
            <a:off x="6163570" y="2504078"/>
            <a:ext cx="5767196" cy="3478482"/>
          </a:xfrm>
          <a:prstGeom prst="rect">
            <a:avLst/>
          </a:prstGeom>
        </p:spPr>
      </p:pic>
    </p:spTree>
    <p:extLst>
      <p:ext uri="{BB962C8B-B14F-4D97-AF65-F5344CB8AC3E}">
        <p14:creationId xmlns:p14="http://schemas.microsoft.com/office/powerpoint/2010/main" val="159248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Employment Verifications &amp; Records</a:t>
            </a:r>
          </a:p>
        </p:txBody>
      </p:sp>
      <p:sp>
        <p:nvSpPr>
          <p:cNvPr id="3" name="Content Placeholder 2"/>
          <p:cNvSpPr>
            <a:spLocks noGrp="1"/>
          </p:cNvSpPr>
          <p:nvPr>
            <p:ph idx="1"/>
          </p:nvPr>
        </p:nvSpPr>
        <p:spPr>
          <a:xfrm>
            <a:off x="838198" y="1867570"/>
            <a:ext cx="10663107" cy="4472531"/>
          </a:xfrm>
        </p:spPr>
        <p:txBody>
          <a:bodyPr>
            <a:normAutofit/>
          </a:bodyPr>
          <a:lstStyle/>
          <a:p>
            <a:pPr>
              <a:buClr>
                <a:schemeClr val="accent3">
                  <a:lumMod val="75000"/>
                </a:schemeClr>
              </a:buClr>
              <a:buSzPct val="95000"/>
              <a:buFont typeface="Wingdings" panose="05000000000000000000" pitchFamily="2" charset="2"/>
              <a:buChar char="§"/>
            </a:pPr>
            <a:r>
              <a:rPr lang="en-US" dirty="0"/>
              <a:t>Employment Verifications		</a:t>
            </a:r>
            <a:r>
              <a:rPr lang="en-US" sz="2000" dirty="0">
                <a:hlinkClick r:id="rId3"/>
              </a:rPr>
              <a:t>Employment Verifications &amp; Records</a:t>
            </a:r>
            <a:endParaRPr lang="en-US" sz="2000" b="1" dirty="0"/>
          </a:p>
          <a:p>
            <a:pPr lvl="2">
              <a:buClr>
                <a:schemeClr val="accent3">
                  <a:lumMod val="75000"/>
                </a:schemeClr>
              </a:buClr>
              <a:buSzPct val="95000"/>
              <a:buFont typeface="Wingdings" panose="05000000000000000000" pitchFamily="2" charset="2"/>
              <a:buChar char="§"/>
            </a:pPr>
            <a:r>
              <a:rPr lang="en-US" dirty="0"/>
              <a:t>Public Service Loan Forgiveness</a:t>
            </a:r>
          </a:p>
          <a:p>
            <a:pPr lvl="2">
              <a:buClr>
                <a:schemeClr val="accent3">
                  <a:lumMod val="75000"/>
                </a:schemeClr>
              </a:buClr>
              <a:buSzPct val="95000"/>
              <a:buFont typeface="Wingdings" panose="05000000000000000000" pitchFamily="2" charset="2"/>
              <a:buChar char="§"/>
            </a:pPr>
            <a:r>
              <a:rPr lang="en-US" dirty="0"/>
              <a:t>The Work Number</a:t>
            </a:r>
          </a:p>
          <a:p>
            <a:pPr lvl="2">
              <a:buClr>
                <a:schemeClr val="accent3">
                  <a:lumMod val="75000"/>
                </a:schemeClr>
              </a:buClr>
              <a:buSzPct val="95000"/>
              <a:buFont typeface="Wingdings" panose="05000000000000000000" pitchFamily="2" charset="2"/>
              <a:buChar char="§"/>
            </a:pPr>
            <a:r>
              <a:rPr lang="en-US" dirty="0"/>
              <a:t>UF Related Entities</a:t>
            </a:r>
          </a:p>
          <a:p>
            <a:pPr lvl="2">
              <a:buClr>
                <a:schemeClr val="accent3">
                  <a:lumMod val="75000"/>
                </a:schemeClr>
              </a:buClr>
              <a:buSzPct val="95000"/>
              <a:buFont typeface="Wingdings" panose="05000000000000000000" pitchFamily="2" charset="2"/>
              <a:buChar char="§"/>
            </a:pPr>
            <a:r>
              <a:rPr lang="en-US" dirty="0"/>
              <a:t>Self-Service Verifications</a:t>
            </a:r>
          </a:p>
          <a:p>
            <a:pPr>
              <a:buClr>
                <a:schemeClr val="accent3">
                  <a:lumMod val="75000"/>
                </a:schemeClr>
              </a:buClr>
              <a:buSzPct val="95000"/>
              <a:buFont typeface="Wingdings" panose="05000000000000000000" pitchFamily="2" charset="2"/>
              <a:buChar char="§"/>
            </a:pPr>
            <a:r>
              <a:rPr lang="en-US" dirty="0"/>
              <a:t>Records Management</a:t>
            </a:r>
          </a:p>
          <a:p>
            <a:pPr lvl="2">
              <a:buClr>
                <a:schemeClr val="accent3">
                  <a:lumMod val="75000"/>
                </a:schemeClr>
              </a:buClr>
              <a:buSzPct val="95000"/>
              <a:buFont typeface="Wingdings" panose="05000000000000000000" pitchFamily="2" charset="2"/>
              <a:buChar char="§"/>
            </a:pPr>
            <a:r>
              <a:rPr lang="en-US" dirty="0"/>
              <a:t>Public Records</a:t>
            </a:r>
          </a:p>
          <a:p>
            <a:pPr lvl="2">
              <a:buClr>
                <a:schemeClr val="accent3">
                  <a:lumMod val="75000"/>
                </a:schemeClr>
              </a:buClr>
              <a:buSzPct val="95000"/>
              <a:buFont typeface="Wingdings" panose="05000000000000000000" pitchFamily="2" charset="2"/>
              <a:buChar char="§"/>
            </a:pPr>
            <a:r>
              <a:rPr lang="en-US" dirty="0"/>
              <a:t>Personnel Records</a:t>
            </a:r>
          </a:p>
          <a:p>
            <a:pPr lvl="2">
              <a:buClr>
                <a:schemeClr val="accent3">
                  <a:lumMod val="75000"/>
                </a:schemeClr>
              </a:buClr>
              <a:buSzPct val="95000"/>
              <a:buFont typeface="Wingdings" panose="05000000000000000000" pitchFamily="2" charset="2"/>
              <a:buChar char="§"/>
            </a:pPr>
            <a:r>
              <a:rPr lang="en-US" dirty="0"/>
              <a:t>Retention Schedules</a:t>
            </a:r>
          </a:p>
          <a:p>
            <a:pPr lvl="2">
              <a:buClr>
                <a:schemeClr val="accent3">
                  <a:lumMod val="75000"/>
                </a:schemeClr>
              </a:buClr>
              <a:buSzPct val="95000"/>
              <a:buFont typeface="Wingdings" panose="05000000000000000000" pitchFamily="2" charset="2"/>
              <a:buChar char="§"/>
            </a:pPr>
            <a:endParaRPr lang="en-US" dirty="0"/>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4D435B3-6C43-42AC-8E71-693AB440439C}"/>
              </a:ext>
            </a:extLst>
          </p:cNvPr>
          <p:cNvPicPr>
            <a:picLocks noChangeAspect="1"/>
          </p:cNvPicPr>
          <p:nvPr/>
        </p:nvPicPr>
        <p:blipFill>
          <a:blip r:embed="rId5"/>
          <a:stretch>
            <a:fillRect/>
          </a:stretch>
        </p:blipFill>
        <p:spPr>
          <a:xfrm>
            <a:off x="5743574" y="2427747"/>
            <a:ext cx="5610225" cy="1885950"/>
          </a:xfrm>
          <a:prstGeom prst="rect">
            <a:avLst/>
          </a:prstGeom>
        </p:spPr>
      </p:pic>
    </p:spTree>
    <p:extLst>
      <p:ext uri="{BB962C8B-B14F-4D97-AF65-F5344CB8AC3E}">
        <p14:creationId xmlns:p14="http://schemas.microsoft.com/office/powerpoint/2010/main" val="317982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022438"/>
            <a:ext cx="10515600" cy="2733675"/>
          </a:xfrm>
        </p:spPr>
        <p:txBody>
          <a:bodyPr/>
          <a:lstStyle/>
          <a:p>
            <a:r>
              <a:rPr lang="en-US" dirty="0"/>
              <a:t>Classification and Compensation</a:t>
            </a:r>
          </a:p>
        </p:txBody>
      </p:sp>
    </p:spTree>
    <p:extLst>
      <p:ext uri="{BB962C8B-B14F-4D97-AF65-F5344CB8AC3E}">
        <p14:creationId xmlns:p14="http://schemas.microsoft.com/office/powerpoint/2010/main" val="2549934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sp>
        <p:nvSpPr>
          <p:cNvPr id="3" name="Content Placeholder 2"/>
          <p:cNvSpPr>
            <a:spLocks noGrp="1"/>
          </p:cNvSpPr>
          <p:nvPr>
            <p:ph idx="1"/>
          </p:nvPr>
        </p:nvSpPr>
        <p:spPr>
          <a:xfrm>
            <a:off x="838200" y="1825625"/>
            <a:ext cx="11117242" cy="4351338"/>
          </a:xfrm>
        </p:spPr>
        <p:txBody>
          <a:bodyPr/>
          <a:lstStyle/>
          <a:p>
            <a:pPr marL="0" indent="0">
              <a:buNone/>
            </a:pPr>
            <a:r>
              <a:rPr lang="en-US" sz="2400" dirty="0"/>
              <a:t>UFHR’s is implementing a market pricing tool in support of the strategic commitment to design and implement a fair and competitive compensation strategy to help attract, retain, and reward high-performing faculty and staff.</a:t>
            </a:r>
          </a:p>
          <a:p>
            <a:pPr marL="0" indent="0">
              <a:buNone/>
            </a:pPr>
            <a:endParaRPr lang="en-US" sz="2400" dirty="0"/>
          </a:p>
          <a:p>
            <a:pPr marL="0" indent="0">
              <a:buFontTx/>
              <a:buNone/>
              <a:defRPr/>
            </a:pPr>
            <a:r>
              <a:rPr lang="en-US" altLang="en-US" sz="2400" dirty="0"/>
              <a:t>This tool will provide leaders across campus in data-driven decision making by providing comprehensive market data. </a:t>
            </a:r>
          </a:p>
          <a:p>
            <a:pPr marL="0" indent="0">
              <a:buNone/>
            </a:pPr>
            <a:endParaRPr lang="en-US" sz="2400" dirty="0"/>
          </a:p>
          <a:p>
            <a:pPr marL="457200" lvl="1"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223163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Content Placeholder 6">
            <a:extLst>
              <a:ext uri="{FF2B5EF4-FFF2-40B4-BE49-F238E27FC236}">
                <a16:creationId xmlns:a16="http://schemas.microsoft.com/office/drawing/2014/main" id="{D5A113D5-E452-4910-A2DB-48741BCE1F34}"/>
              </a:ext>
            </a:extLst>
          </p:cNvPr>
          <p:cNvPicPr>
            <a:picLocks noGrp="1" noChangeAspect="1"/>
          </p:cNvPicPr>
          <p:nvPr>
            <p:ph idx="1"/>
          </p:nvPr>
        </p:nvPicPr>
        <p:blipFill>
          <a:blip r:embed="rId4"/>
          <a:stretch>
            <a:fillRect/>
          </a:stretch>
        </p:blipFill>
        <p:spPr>
          <a:xfrm>
            <a:off x="5390865" y="1794823"/>
            <a:ext cx="6413198" cy="4351338"/>
          </a:xfrm>
          <a:prstGeom prst="rect">
            <a:avLst/>
          </a:prstGeom>
        </p:spPr>
      </p:pic>
      <p:sp>
        <p:nvSpPr>
          <p:cNvPr id="4" name="TextBox 3">
            <a:extLst>
              <a:ext uri="{FF2B5EF4-FFF2-40B4-BE49-F238E27FC236}">
                <a16:creationId xmlns:a16="http://schemas.microsoft.com/office/drawing/2014/main" id="{1C39ED32-973C-4978-AE15-8B0DC1EC38C3}"/>
              </a:ext>
            </a:extLst>
          </p:cNvPr>
          <p:cNvSpPr txBox="1"/>
          <p:nvPr/>
        </p:nvSpPr>
        <p:spPr>
          <a:xfrm>
            <a:off x="738131" y="1995054"/>
            <a:ext cx="4652734" cy="4093428"/>
          </a:xfrm>
          <a:prstGeom prst="rect">
            <a:avLst/>
          </a:prstGeom>
          <a:noFill/>
        </p:spPr>
        <p:txBody>
          <a:bodyPr wrap="square" rtlCol="0">
            <a:spAutoFit/>
          </a:bodyPr>
          <a:lstStyle/>
          <a:p>
            <a:r>
              <a:rPr lang="en-US" sz="2000" dirty="0"/>
              <a:t>Why is this important?</a:t>
            </a:r>
          </a:p>
          <a:p>
            <a:endParaRPr lang="en-US" sz="2000" dirty="0"/>
          </a:p>
          <a:p>
            <a:r>
              <a:rPr lang="en-US" sz="2000" dirty="0"/>
              <a:t>UF’s month salary expenditure, including fringe, is approximately $89M each pay period.</a:t>
            </a:r>
          </a:p>
          <a:p>
            <a:endParaRPr lang="en-US" sz="2000" dirty="0"/>
          </a:p>
          <a:p>
            <a:r>
              <a:rPr lang="en-US" sz="2000" dirty="0"/>
              <a:t>While monetary rewards is only one aspect of the total value an employee receives, it is often the largest expense.</a:t>
            </a:r>
          </a:p>
          <a:p>
            <a:endParaRPr lang="en-US" sz="2000" dirty="0"/>
          </a:p>
          <a:p>
            <a:r>
              <a:rPr lang="en-US" sz="2000" dirty="0"/>
              <a:t>As a leader, maximizing the return on this resource is critical to the success of your unit and the university.</a:t>
            </a:r>
          </a:p>
        </p:txBody>
      </p:sp>
    </p:spTree>
    <p:extLst>
      <p:ext uri="{BB962C8B-B14F-4D97-AF65-F5344CB8AC3E}">
        <p14:creationId xmlns:p14="http://schemas.microsoft.com/office/powerpoint/2010/main" val="417891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sp>
        <p:nvSpPr>
          <p:cNvPr id="3" name="Content Placeholder 2"/>
          <p:cNvSpPr>
            <a:spLocks noGrp="1"/>
          </p:cNvSpPr>
          <p:nvPr>
            <p:ph idx="1"/>
          </p:nvPr>
        </p:nvSpPr>
        <p:spPr/>
        <p:txBody>
          <a:bodyPr>
            <a:normAutofit/>
          </a:bodyPr>
          <a:lstStyle/>
          <a:p>
            <a:pPr>
              <a:buClr>
                <a:schemeClr val="accent3">
                  <a:lumMod val="75000"/>
                </a:schemeClr>
              </a:buClr>
              <a:buFont typeface="Wingdings" panose="05000000000000000000" pitchFamily="2" charset="2"/>
              <a:buChar char="§"/>
              <a:defRPr/>
            </a:pPr>
            <a:r>
              <a:rPr lang="en-US" altLang="en-US" sz="2400" dirty="0"/>
              <a:t>In 2019, the University of Florida engaged Segal Consulting (formally Sibson Consulting) to conduct a competitive assessment of base salaries and develop a new staff salary structure. </a:t>
            </a:r>
          </a:p>
          <a:p>
            <a:pPr>
              <a:buClr>
                <a:schemeClr val="accent3">
                  <a:lumMod val="75000"/>
                </a:schemeClr>
              </a:buClr>
              <a:buFont typeface="Wingdings" panose="05000000000000000000" pitchFamily="2" charset="2"/>
              <a:buChar char="§"/>
              <a:defRPr/>
            </a:pPr>
            <a:r>
              <a:rPr lang="en-US" sz="2400" dirty="0"/>
              <a:t>Following a comprehensive market assessment that covered approximately 80-85% of incumbents, UFHR and Segal developed a salary structure for staff positions.</a:t>
            </a:r>
          </a:p>
          <a:p>
            <a:pPr>
              <a:buClr>
                <a:schemeClr val="accent3">
                  <a:lumMod val="75000"/>
                </a:schemeClr>
              </a:buClr>
              <a:buFont typeface="Wingdings" panose="05000000000000000000" pitchFamily="2" charset="2"/>
              <a:buChar char="§"/>
              <a:defRPr/>
            </a:pPr>
            <a:r>
              <a:rPr lang="en-US" sz="2400" dirty="0"/>
              <a:t>We found that UF’s aggregate compensation spend was 96% of the market median and that 73% of incumbent salaries were within a competitive range or leading the market.</a:t>
            </a:r>
          </a:p>
          <a:p>
            <a:pPr>
              <a:defRPr/>
            </a:pPr>
            <a:endParaRPr lang="en-US" sz="2400" dirty="0"/>
          </a:p>
          <a:p>
            <a:pPr>
              <a:defRPr/>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74236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sp>
        <p:nvSpPr>
          <p:cNvPr id="3" name="Content Placeholder 2"/>
          <p:cNvSpPr>
            <a:spLocks noGrp="1"/>
          </p:cNvSpPr>
          <p:nvPr>
            <p:ph idx="1"/>
          </p:nvPr>
        </p:nvSpPr>
        <p:spPr/>
        <p:txBody>
          <a:bodyPr>
            <a:normAutofit/>
          </a:bodyPr>
          <a:lstStyle/>
          <a:p>
            <a:pPr>
              <a:buClr>
                <a:schemeClr val="accent3">
                  <a:lumMod val="75000"/>
                </a:schemeClr>
              </a:buClr>
              <a:buFont typeface="Wingdings" panose="05000000000000000000" pitchFamily="2" charset="2"/>
              <a:buChar char="§"/>
              <a:defRPr/>
            </a:pPr>
            <a:r>
              <a:rPr lang="en-US" sz="2400" dirty="0"/>
              <a:t>Earlier this year, UFHR implemented a market pricing tool called Payfactors in order to support our ongoing efforts in the compensation space.</a:t>
            </a:r>
          </a:p>
          <a:p>
            <a:pPr>
              <a:buClr>
                <a:schemeClr val="accent3">
                  <a:lumMod val="75000"/>
                </a:schemeClr>
              </a:buClr>
              <a:buFont typeface="Wingdings" panose="05000000000000000000" pitchFamily="2" charset="2"/>
              <a:buChar char="§"/>
              <a:defRPr/>
            </a:pPr>
            <a:r>
              <a:rPr lang="en-US" sz="2400" dirty="0"/>
              <a:t>As part of the implementation, UFHR priced 54% of staff jobs which covers 82% of current incumbents.</a:t>
            </a:r>
          </a:p>
          <a:p>
            <a:pPr>
              <a:buClr>
                <a:schemeClr val="accent3">
                  <a:lumMod val="75000"/>
                </a:schemeClr>
              </a:buClr>
              <a:buFont typeface="Wingdings" panose="05000000000000000000" pitchFamily="2" charset="2"/>
              <a:buChar char="§"/>
              <a:defRPr/>
            </a:pPr>
            <a:r>
              <a:rPr lang="en-US" sz="2400" dirty="0"/>
              <a:t>As of February 1</a:t>
            </a:r>
            <a:r>
              <a:rPr lang="en-US" sz="2400" baseline="30000" dirty="0"/>
              <a:t>st</a:t>
            </a:r>
            <a:r>
              <a:rPr lang="en-US" sz="2400" dirty="0"/>
              <a:t>, UF’s aggregate spend is 98% of the market median and 79% of incumbent salaries are within a competitive range or leading the market.</a:t>
            </a:r>
          </a:p>
          <a:p>
            <a:pPr>
              <a:defRPr/>
            </a:pPr>
            <a:endParaRPr lang="en-US" sz="2400" dirty="0"/>
          </a:p>
          <a:p>
            <a:pPr>
              <a:defRPr/>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761029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sp>
        <p:nvSpPr>
          <p:cNvPr id="3" name="Content Placeholder 2"/>
          <p:cNvSpPr>
            <a:spLocks noGrp="1"/>
          </p:cNvSpPr>
          <p:nvPr>
            <p:ph idx="1"/>
          </p:nvPr>
        </p:nvSpPr>
        <p:spPr/>
        <p:txBody>
          <a:bodyPr>
            <a:normAutofit/>
          </a:bodyPr>
          <a:lstStyle/>
          <a:p>
            <a:pPr>
              <a:defRPr/>
            </a:pPr>
            <a:endParaRPr lang="en-US" sz="2400" dirty="0"/>
          </a:p>
          <a:p>
            <a:pPr>
              <a:defRPr/>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graphicFrame>
        <p:nvGraphicFramePr>
          <p:cNvPr id="7" name="Chart 6">
            <a:extLst>
              <a:ext uri="{FF2B5EF4-FFF2-40B4-BE49-F238E27FC236}">
                <a16:creationId xmlns:a16="http://schemas.microsoft.com/office/drawing/2014/main" id="{6F5B62B8-623C-4BBD-9E46-98E4A90EC7B6}"/>
              </a:ext>
            </a:extLst>
          </p:cNvPr>
          <p:cNvGraphicFramePr/>
          <p:nvPr/>
        </p:nvGraphicFramePr>
        <p:xfrm>
          <a:off x="2032000" y="2216727"/>
          <a:ext cx="8128000" cy="37314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110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sp>
        <p:nvSpPr>
          <p:cNvPr id="3" name="Content Placeholder 2"/>
          <p:cNvSpPr>
            <a:spLocks noGrp="1"/>
          </p:cNvSpPr>
          <p:nvPr>
            <p:ph idx="1"/>
          </p:nvPr>
        </p:nvSpPr>
        <p:spPr/>
        <p:txBody>
          <a:bodyPr>
            <a:normAutofit/>
          </a:bodyPr>
          <a:lstStyle/>
          <a:p>
            <a:pPr marL="0" indent="0">
              <a:buNone/>
              <a:defRPr/>
            </a:pPr>
            <a:r>
              <a:rPr lang="en-US" sz="2400" dirty="0"/>
              <a:t>Market Competitiveness by Job Family</a:t>
            </a:r>
          </a:p>
          <a:p>
            <a:pPr>
              <a:defRPr/>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graphicFrame>
        <p:nvGraphicFramePr>
          <p:cNvPr id="4" name="Table 5">
            <a:extLst>
              <a:ext uri="{FF2B5EF4-FFF2-40B4-BE49-F238E27FC236}">
                <a16:creationId xmlns:a16="http://schemas.microsoft.com/office/drawing/2014/main" id="{A53CD0F8-CD92-43E9-9C40-89ACB45DE0C4}"/>
              </a:ext>
            </a:extLst>
          </p:cNvPr>
          <p:cNvGraphicFramePr>
            <a:graphicFrameLocks noGrp="1"/>
          </p:cNvGraphicFramePr>
          <p:nvPr/>
        </p:nvGraphicFramePr>
        <p:xfrm>
          <a:off x="738130" y="2518452"/>
          <a:ext cx="10615670" cy="797560"/>
        </p:xfrm>
        <a:graphic>
          <a:graphicData uri="http://schemas.openxmlformats.org/drawingml/2006/table">
            <a:tbl>
              <a:tblPr firstRow="1" bandRow="1">
                <a:tableStyleId>{5C22544A-7EE6-4342-B048-85BDC9FD1C3A}</a:tableStyleId>
              </a:tblPr>
              <a:tblGrid>
                <a:gridCol w="1061567">
                  <a:extLst>
                    <a:ext uri="{9D8B030D-6E8A-4147-A177-3AD203B41FA5}">
                      <a16:colId xmlns:a16="http://schemas.microsoft.com/office/drawing/2014/main" val="3655338295"/>
                    </a:ext>
                  </a:extLst>
                </a:gridCol>
                <a:gridCol w="1061567">
                  <a:extLst>
                    <a:ext uri="{9D8B030D-6E8A-4147-A177-3AD203B41FA5}">
                      <a16:colId xmlns:a16="http://schemas.microsoft.com/office/drawing/2014/main" val="3529331376"/>
                    </a:ext>
                  </a:extLst>
                </a:gridCol>
                <a:gridCol w="1061567">
                  <a:extLst>
                    <a:ext uri="{9D8B030D-6E8A-4147-A177-3AD203B41FA5}">
                      <a16:colId xmlns:a16="http://schemas.microsoft.com/office/drawing/2014/main" val="3380538058"/>
                    </a:ext>
                  </a:extLst>
                </a:gridCol>
                <a:gridCol w="1061567">
                  <a:extLst>
                    <a:ext uri="{9D8B030D-6E8A-4147-A177-3AD203B41FA5}">
                      <a16:colId xmlns:a16="http://schemas.microsoft.com/office/drawing/2014/main" val="1956570757"/>
                    </a:ext>
                  </a:extLst>
                </a:gridCol>
                <a:gridCol w="1061567">
                  <a:extLst>
                    <a:ext uri="{9D8B030D-6E8A-4147-A177-3AD203B41FA5}">
                      <a16:colId xmlns:a16="http://schemas.microsoft.com/office/drawing/2014/main" val="335454723"/>
                    </a:ext>
                  </a:extLst>
                </a:gridCol>
                <a:gridCol w="1061567">
                  <a:extLst>
                    <a:ext uri="{9D8B030D-6E8A-4147-A177-3AD203B41FA5}">
                      <a16:colId xmlns:a16="http://schemas.microsoft.com/office/drawing/2014/main" val="2144415802"/>
                    </a:ext>
                  </a:extLst>
                </a:gridCol>
                <a:gridCol w="1061567">
                  <a:extLst>
                    <a:ext uri="{9D8B030D-6E8A-4147-A177-3AD203B41FA5}">
                      <a16:colId xmlns:a16="http://schemas.microsoft.com/office/drawing/2014/main" val="1822060599"/>
                    </a:ext>
                  </a:extLst>
                </a:gridCol>
                <a:gridCol w="1061567">
                  <a:extLst>
                    <a:ext uri="{9D8B030D-6E8A-4147-A177-3AD203B41FA5}">
                      <a16:colId xmlns:a16="http://schemas.microsoft.com/office/drawing/2014/main" val="1397906393"/>
                    </a:ext>
                  </a:extLst>
                </a:gridCol>
                <a:gridCol w="1061567">
                  <a:extLst>
                    <a:ext uri="{9D8B030D-6E8A-4147-A177-3AD203B41FA5}">
                      <a16:colId xmlns:a16="http://schemas.microsoft.com/office/drawing/2014/main" val="1334133962"/>
                    </a:ext>
                  </a:extLst>
                </a:gridCol>
                <a:gridCol w="1061567">
                  <a:extLst>
                    <a:ext uri="{9D8B030D-6E8A-4147-A177-3AD203B41FA5}">
                      <a16:colId xmlns:a16="http://schemas.microsoft.com/office/drawing/2014/main" val="1388514875"/>
                    </a:ext>
                  </a:extLst>
                </a:gridCol>
              </a:tblGrid>
              <a:tr h="364811">
                <a:tc>
                  <a:txBody>
                    <a:bodyPr/>
                    <a:lstStyle/>
                    <a:p>
                      <a:pPr algn="ctr"/>
                      <a:r>
                        <a:rPr lang="en-US" sz="1100" b="1" dirty="0">
                          <a:solidFill>
                            <a:schemeClr val="bg1"/>
                          </a:solidFill>
                        </a:rPr>
                        <a:t>Accounting &amp; Finance</a:t>
                      </a:r>
                    </a:p>
                  </a:txBody>
                  <a:tcPr anchor="ctr"/>
                </a:tc>
                <a:tc>
                  <a:txBody>
                    <a:bodyPr/>
                    <a:lstStyle/>
                    <a:p>
                      <a:pPr algn="ctr"/>
                      <a:r>
                        <a:rPr lang="en-US" sz="1100" b="1" dirty="0"/>
                        <a:t>Admin &amp; Mgmt.</a:t>
                      </a:r>
                    </a:p>
                  </a:txBody>
                  <a:tcPr anchor="ctr"/>
                </a:tc>
                <a:tc>
                  <a:txBody>
                    <a:bodyPr/>
                    <a:lstStyle/>
                    <a:p>
                      <a:pPr algn="ctr"/>
                      <a:r>
                        <a:rPr lang="en-US" sz="1100" b="1" dirty="0"/>
                        <a:t>Ag &amp; IFAS Operations</a:t>
                      </a:r>
                    </a:p>
                  </a:txBody>
                  <a:tcPr anchor="ctr"/>
                </a:tc>
                <a:tc>
                  <a:txBody>
                    <a:bodyPr/>
                    <a:lstStyle/>
                    <a:p>
                      <a:pPr algn="ctr"/>
                      <a:r>
                        <a:rPr lang="en-US" sz="1100" b="1" dirty="0"/>
                        <a:t>Animal &amp; Vet Care</a:t>
                      </a:r>
                    </a:p>
                  </a:txBody>
                  <a:tcPr anchor="ctr"/>
                </a:tc>
                <a:tc>
                  <a:txBody>
                    <a:bodyPr/>
                    <a:lstStyle/>
                    <a:p>
                      <a:pPr algn="ctr"/>
                      <a:r>
                        <a:rPr lang="en-US" sz="1100" b="1" dirty="0"/>
                        <a:t>Comm, Sales &amp; Marketing</a:t>
                      </a:r>
                    </a:p>
                  </a:txBody>
                  <a:tcPr anchor="ctr"/>
                </a:tc>
                <a:tc>
                  <a:txBody>
                    <a:bodyPr/>
                    <a:lstStyle/>
                    <a:p>
                      <a:pPr algn="ctr"/>
                      <a:r>
                        <a:rPr lang="en-US" sz="1100" b="1" dirty="0"/>
                        <a:t>Development &amp; Alumni Aff</a:t>
                      </a:r>
                    </a:p>
                  </a:txBody>
                  <a:tcPr anchor="ctr"/>
                </a:tc>
                <a:tc>
                  <a:txBody>
                    <a:bodyPr/>
                    <a:lstStyle/>
                    <a:p>
                      <a:pPr algn="ctr"/>
                      <a:r>
                        <a:rPr lang="en-US" sz="1100" b="1" dirty="0"/>
                        <a:t>Education &amp; Training</a:t>
                      </a:r>
                    </a:p>
                  </a:txBody>
                  <a:tcPr anchor="ctr"/>
                </a:tc>
                <a:tc>
                  <a:txBody>
                    <a:bodyPr/>
                    <a:lstStyle/>
                    <a:p>
                      <a:pPr algn="ctr"/>
                      <a:r>
                        <a:rPr lang="en-US" sz="1100" b="1" dirty="0"/>
                        <a:t>Facilities Operations</a:t>
                      </a:r>
                    </a:p>
                  </a:txBody>
                  <a:tcPr anchor="ctr"/>
                </a:tc>
                <a:tc>
                  <a:txBody>
                    <a:bodyPr/>
                    <a:lstStyle/>
                    <a:p>
                      <a:pPr algn="ctr"/>
                      <a:r>
                        <a:rPr lang="en-US" sz="1100" b="1" dirty="0"/>
                        <a:t>Healthcare</a:t>
                      </a:r>
                    </a:p>
                  </a:txBody>
                  <a:tcPr anchor="ctr"/>
                </a:tc>
                <a:tc>
                  <a:txBody>
                    <a:bodyPr/>
                    <a:lstStyle/>
                    <a:p>
                      <a:pPr algn="ctr"/>
                      <a:r>
                        <a:rPr lang="en-US" sz="1100" b="1" dirty="0"/>
                        <a:t>Human Resources</a:t>
                      </a:r>
                    </a:p>
                  </a:txBody>
                  <a:tcPr anchor="ctr"/>
                </a:tc>
                <a:extLst>
                  <a:ext uri="{0D108BD9-81ED-4DB2-BD59-A6C34878D82A}">
                    <a16:rowId xmlns:a16="http://schemas.microsoft.com/office/drawing/2014/main" val="2648920780"/>
                  </a:ext>
                </a:extLst>
              </a:tr>
              <a:tr h="370840">
                <a:tc>
                  <a:txBody>
                    <a:bodyPr/>
                    <a:lstStyle/>
                    <a:p>
                      <a:pPr algn="ctr"/>
                      <a:r>
                        <a:rPr lang="en-US" sz="1400" dirty="0"/>
                        <a:t>101.6%</a:t>
                      </a:r>
                    </a:p>
                  </a:txBody>
                  <a:tcPr anchor="ctr"/>
                </a:tc>
                <a:tc>
                  <a:txBody>
                    <a:bodyPr/>
                    <a:lstStyle/>
                    <a:p>
                      <a:pPr algn="ctr"/>
                      <a:r>
                        <a:rPr lang="en-US" sz="1400" dirty="0"/>
                        <a:t>104.4%</a:t>
                      </a:r>
                    </a:p>
                  </a:txBody>
                  <a:tcPr anchor="ctr"/>
                </a:tc>
                <a:tc>
                  <a:txBody>
                    <a:bodyPr/>
                    <a:lstStyle/>
                    <a:p>
                      <a:pPr algn="ctr"/>
                      <a:r>
                        <a:rPr lang="en-US" sz="1400" dirty="0"/>
                        <a:t>92.6%</a:t>
                      </a:r>
                    </a:p>
                  </a:txBody>
                  <a:tcPr anchor="ctr"/>
                </a:tc>
                <a:tc>
                  <a:txBody>
                    <a:bodyPr/>
                    <a:lstStyle/>
                    <a:p>
                      <a:pPr algn="ctr"/>
                      <a:r>
                        <a:rPr lang="en-US" sz="1400" dirty="0"/>
                        <a:t>102.9%</a:t>
                      </a:r>
                    </a:p>
                  </a:txBody>
                  <a:tcPr anchor="ctr"/>
                </a:tc>
                <a:tc>
                  <a:txBody>
                    <a:bodyPr/>
                    <a:lstStyle/>
                    <a:p>
                      <a:pPr algn="ctr"/>
                      <a:r>
                        <a:rPr lang="en-US" sz="1400" dirty="0"/>
                        <a:t>90.6%</a:t>
                      </a:r>
                    </a:p>
                  </a:txBody>
                  <a:tcPr anchor="ctr"/>
                </a:tc>
                <a:tc>
                  <a:txBody>
                    <a:bodyPr/>
                    <a:lstStyle/>
                    <a:p>
                      <a:pPr algn="ctr"/>
                      <a:r>
                        <a:rPr lang="en-US" sz="1400" dirty="0"/>
                        <a:t>97.5%</a:t>
                      </a:r>
                    </a:p>
                  </a:txBody>
                  <a:tcPr anchor="ctr"/>
                </a:tc>
                <a:tc>
                  <a:txBody>
                    <a:bodyPr/>
                    <a:lstStyle/>
                    <a:p>
                      <a:pPr algn="ctr"/>
                      <a:r>
                        <a:rPr lang="en-US" sz="1400" dirty="0"/>
                        <a:t>95.9%</a:t>
                      </a:r>
                    </a:p>
                  </a:txBody>
                  <a:tcPr anchor="ctr"/>
                </a:tc>
                <a:tc>
                  <a:txBody>
                    <a:bodyPr/>
                    <a:lstStyle/>
                    <a:p>
                      <a:pPr algn="ctr"/>
                      <a:r>
                        <a:rPr lang="en-US" sz="1400" dirty="0"/>
                        <a:t>105.4%</a:t>
                      </a:r>
                    </a:p>
                  </a:txBody>
                  <a:tcPr anchor="ctr"/>
                </a:tc>
                <a:tc>
                  <a:txBody>
                    <a:bodyPr/>
                    <a:lstStyle/>
                    <a:p>
                      <a:pPr algn="ctr"/>
                      <a:r>
                        <a:rPr lang="en-US" sz="1400" dirty="0"/>
                        <a:t>98.2%</a:t>
                      </a:r>
                    </a:p>
                  </a:txBody>
                  <a:tcPr anchor="ctr"/>
                </a:tc>
                <a:tc>
                  <a:txBody>
                    <a:bodyPr/>
                    <a:lstStyle/>
                    <a:p>
                      <a:pPr algn="ctr"/>
                      <a:r>
                        <a:rPr lang="en-US" sz="1400" dirty="0"/>
                        <a:t>97%</a:t>
                      </a:r>
                    </a:p>
                  </a:txBody>
                  <a:tcPr anchor="ctr"/>
                </a:tc>
                <a:extLst>
                  <a:ext uri="{0D108BD9-81ED-4DB2-BD59-A6C34878D82A}">
                    <a16:rowId xmlns:a16="http://schemas.microsoft.com/office/drawing/2014/main" val="4252163839"/>
                  </a:ext>
                </a:extLst>
              </a:tr>
            </a:tbl>
          </a:graphicData>
        </a:graphic>
      </p:graphicFrame>
      <p:graphicFrame>
        <p:nvGraphicFramePr>
          <p:cNvPr id="9" name="Table 5">
            <a:extLst>
              <a:ext uri="{FF2B5EF4-FFF2-40B4-BE49-F238E27FC236}">
                <a16:creationId xmlns:a16="http://schemas.microsoft.com/office/drawing/2014/main" id="{9D4E04FA-C7E6-4271-82CB-8DABC07D637D}"/>
              </a:ext>
            </a:extLst>
          </p:cNvPr>
          <p:cNvGraphicFramePr>
            <a:graphicFrameLocks noGrp="1"/>
          </p:cNvGraphicFramePr>
          <p:nvPr/>
        </p:nvGraphicFramePr>
        <p:xfrm>
          <a:off x="738130" y="3789680"/>
          <a:ext cx="8492536" cy="797560"/>
        </p:xfrm>
        <a:graphic>
          <a:graphicData uri="http://schemas.openxmlformats.org/drawingml/2006/table">
            <a:tbl>
              <a:tblPr firstRow="1" bandRow="1">
                <a:tableStyleId>{5C22544A-7EE6-4342-B048-85BDC9FD1C3A}</a:tableStyleId>
              </a:tblPr>
              <a:tblGrid>
                <a:gridCol w="1061567">
                  <a:extLst>
                    <a:ext uri="{9D8B030D-6E8A-4147-A177-3AD203B41FA5}">
                      <a16:colId xmlns:a16="http://schemas.microsoft.com/office/drawing/2014/main" val="3655338295"/>
                    </a:ext>
                  </a:extLst>
                </a:gridCol>
                <a:gridCol w="1061567">
                  <a:extLst>
                    <a:ext uri="{9D8B030D-6E8A-4147-A177-3AD203B41FA5}">
                      <a16:colId xmlns:a16="http://schemas.microsoft.com/office/drawing/2014/main" val="3529331376"/>
                    </a:ext>
                  </a:extLst>
                </a:gridCol>
                <a:gridCol w="1061567">
                  <a:extLst>
                    <a:ext uri="{9D8B030D-6E8A-4147-A177-3AD203B41FA5}">
                      <a16:colId xmlns:a16="http://schemas.microsoft.com/office/drawing/2014/main" val="3380538058"/>
                    </a:ext>
                  </a:extLst>
                </a:gridCol>
                <a:gridCol w="1061567">
                  <a:extLst>
                    <a:ext uri="{9D8B030D-6E8A-4147-A177-3AD203B41FA5}">
                      <a16:colId xmlns:a16="http://schemas.microsoft.com/office/drawing/2014/main" val="1956570757"/>
                    </a:ext>
                  </a:extLst>
                </a:gridCol>
                <a:gridCol w="1061567">
                  <a:extLst>
                    <a:ext uri="{9D8B030D-6E8A-4147-A177-3AD203B41FA5}">
                      <a16:colId xmlns:a16="http://schemas.microsoft.com/office/drawing/2014/main" val="335454723"/>
                    </a:ext>
                  </a:extLst>
                </a:gridCol>
                <a:gridCol w="1061567">
                  <a:extLst>
                    <a:ext uri="{9D8B030D-6E8A-4147-A177-3AD203B41FA5}">
                      <a16:colId xmlns:a16="http://schemas.microsoft.com/office/drawing/2014/main" val="2144415802"/>
                    </a:ext>
                  </a:extLst>
                </a:gridCol>
                <a:gridCol w="1061567">
                  <a:extLst>
                    <a:ext uri="{9D8B030D-6E8A-4147-A177-3AD203B41FA5}">
                      <a16:colId xmlns:a16="http://schemas.microsoft.com/office/drawing/2014/main" val="1822060599"/>
                    </a:ext>
                  </a:extLst>
                </a:gridCol>
                <a:gridCol w="1061567">
                  <a:extLst>
                    <a:ext uri="{9D8B030D-6E8A-4147-A177-3AD203B41FA5}">
                      <a16:colId xmlns:a16="http://schemas.microsoft.com/office/drawing/2014/main" val="1397906393"/>
                    </a:ext>
                  </a:extLst>
                </a:gridCol>
              </a:tblGrid>
              <a:tr h="346250">
                <a:tc>
                  <a:txBody>
                    <a:bodyPr/>
                    <a:lstStyle/>
                    <a:p>
                      <a:pPr algn="ctr"/>
                      <a:r>
                        <a:rPr lang="en-US" sz="1100" b="1" dirty="0">
                          <a:solidFill>
                            <a:schemeClr val="bg1"/>
                          </a:solidFill>
                        </a:rPr>
                        <a:t>Information Technology</a:t>
                      </a:r>
                    </a:p>
                  </a:txBody>
                  <a:tcPr/>
                </a:tc>
                <a:tc>
                  <a:txBody>
                    <a:bodyPr/>
                    <a:lstStyle/>
                    <a:p>
                      <a:pPr algn="ctr"/>
                      <a:r>
                        <a:rPr lang="en-US" sz="1100" b="1" dirty="0"/>
                        <a:t>Legal &amp; Audit Services</a:t>
                      </a:r>
                    </a:p>
                  </a:txBody>
                  <a:tcPr/>
                </a:tc>
                <a:tc>
                  <a:txBody>
                    <a:bodyPr/>
                    <a:lstStyle/>
                    <a:p>
                      <a:pPr algn="ctr"/>
                      <a:r>
                        <a:rPr lang="en-US" sz="1100" b="1" dirty="0"/>
                        <a:t>Libraries &amp; Museums</a:t>
                      </a:r>
                    </a:p>
                  </a:txBody>
                  <a:tcPr/>
                </a:tc>
                <a:tc>
                  <a:txBody>
                    <a:bodyPr/>
                    <a:lstStyle/>
                    <a:p>
                      <a:pPr algn="ctr"/>
                      <a:r>
                        <a:rPr lang="en-US" sz="1100" b="1" dirty="0"/>
                        <a:t>Life, Physical &amp; Social Sciences</a:t>
                      </a:r>
                    </a:p>
                  </a:txBody>
                  <a:tcPr/>
                </a:tc>
                <a:tc>
                  <a:txBody>
                    <a:bodyPr/>
                    <a:lstStyle/>
                    <a:p>
                      <a:pPr algn="ctr"/>
                      <a:r>
                        <a:rPr lang="en-US" sz="1100" b="1" dirty="0"/>
                        <a:t>Office &amp; Business Adm</a:t>
                      </a:r>
                    </a:p>
                  </a:txBody>
                  <a:tcPr/>
                </a:tc>
                <a:tc>
                  <a:txBody>
                    <a:bodyPr/>
                    <a:lstStyle/>
                    <a:p>
                      <a:pPr algn="ctr"/>
                      <a:r>
                        <a:rPr lang="en-US" sz="1100" b="1" dirty="0"/>
                        <a:t>Public &amp; Env Safety</a:t>
                      </a:r>
                    </a:p>
                  </a:txBody>
                  <a:tcPr/>
                </a:tc>
                <a:tc>
                  <a:txBody>
                    <a:bodyPr/>
                    <a:lstStyle/>
                    <a:p>
                      <a:pPr algn="ctr"/>
                      <a:r>
                        <a:rPr lang="en-US" sz="1100" b="1" dirty="0"/>
                        <a:t>Research &amp; Grants </a:t>
                      </a:r>
                    </a:p>
                  </a:txBody>
                  <a:tcPr/>
                </a:tc>
                <a:tc>
                  <a:txBody>
                    <a:bodyPr/>
                    <a:lstStyle/>
                    <a:p>
                      <a:pPr algn="ctr"/>
                      <a:r>
                        <a:rPr lang="en-US" sz="1100" b="1" dirty="0"/>
                        <a:t>Student &amp; Academic Svc</a:t>
                      </a:r>
                    </a:p>
                  </a:txBody>
                  <a:tcPr/>
                </a:tc>
                <a:extLst>
                  <a:ext uri="{0D108BD9-81ED-4DB2-BD59-A6C34878D82A}">
                    <a16:rowId xmlns:a16="http://schemas.microsoft.com/office/drawing/2014/main" val="2648920780"/>
                  </a:ext>
                </a:extLst>
              </a:tr>
              <a:tr h="370840">
                <a:tc>
                  <a:txBody>
                    <a:bodyPr/>
                    <a:lstStyle/>
                    <a:p>
                      <a:pPr algn="ctr"/>
                      <a:r>
                        <a:rPr lang="en-US" sz="1400" dirty="0"/>
                        <a:t>91.4%</a:t>
                      </a:r>
                    </a:p>
                  </a:txBody>
                  <a:tcPr anchor="ctr"/>
                </a:tc>
                <a:tc>
                  <a:txBody>
                    <a:bodyPr/>
                    <a:lstStyle/>
                    <a:p>
                      <a:pPr algn="ctr"/>
                      <a:r>
                        <a:rPr lang="en-US" sz="1400" dirty="0"/>
                        <a:t>107.0%</a:t>
                      </a:r>
                    </a:p>
                  </a:txBody>
                  <a:tcPr anchor="ctr"/>
                </a:tc>
                <a:tc>
                  <a:txBody>
                    <a:bodyPr/>
                    <a:lstStyle/>
                    <a:p>
                      <a:pPr algn="ctr"/>
                      <a:r>
                        <a:rPr lang="en-US" sz="1400" dirty="0"/>
                        <a:t>89.3%</a:t>
                      </a:r>
                    </a:p>
                  </a:txBody>
                  <a:tcPr anchor="ctr"/>
                </a:tc>
                <a:tc>
                  <a:txBody>
                    <a:bodyPr/>
                    <a:lstStyle/>
                    <a:p>
                      <a:pPr algn="ctr"/>
                      <a:r>
                        <a:rPr lang="en-US" sz="1400" dirty="0"/>
                        <a:t>85.0%</a:t>
                      </a:r>
                    </a:p>
                  </a:txBody>
                  <a:tcPr anchor="ctr"/>
                </a:tc>
                <a:tc>
                  <a:txBody>
                    <a:bodyPr/>
                    <a:lstStyle/>
                    <a:p>
                      <a:pPr algn="ctr"/>
                      <a:r>
                        <a:rPr lang="en-US" sz="1400" dirty="0"/>
                        <a:t>101.2%</a:t>
                      </a:r>
                    </a:p>
                  </a:txBody>
                  <a:tcPr anchor="ctr"/>
                </a:tc>
                <a:tc>
                  <a:txBody>
                    <a:bodyPr/>
                    <a:lstStyle/>
                    <a:p>
                      <a:pPr algn="ctr"/>
                      <a:r>
                        <a:rPr lang="en-US" sz="1400" dirty="0"/>
                        <a:t>102.5%</a:t>
                      </a:r>
                    </a:p>
                  </a:txBody>
                  <a:tcPr anchor="ctr"/>
                </a:tc>
                <a:tc>
                  <a:txBody>
                    <a:bodyPr/>
                    <a:lstStyle/>
                    <a:p>
                      <a:pPr algn="ctr"/>
                      <a:r>
                        <a:rPr lang="en-US" sz="1400" dirty="0"/>
                        <a:t>102.8%</a:t>
                      </a:r>
                    </a:p>
                  </a:txBody>
                  <a:tcPr anchor="ctr"/>
                </a:tc>
                <a:tc>
                  <a:txBody>
                    <a:bodyPr/>
                    <a:lstStyle/>
                    <a:p>
                      <a:pPr algn="ctr"/>
                      <a:r>
                        <a:rPr lang="en-US" sz="1400" dirty="0"/>
                        <a:t>109.7%</a:t>
                      </a:r>
                    </a:p>
                  </a:txBody>
                  <a:tcPr anchor="ctr"/>
                </a:tc>
                <a:extLst>
                  <a:ext uri="{0D108BD9-81ED-4DB2-BD59-A6C34878D82A}">
                    <a16:rowId xmlns:a16="http://schemas.microsoft.com/office/drawing/2014/main" val="4252163839"/>
                  </a:ext>
                </a:extLst>
              </a:tr>
            </a:tbl>
          </a:graphicData>
        </a:graphic>
      </p:graphicFrame>
    </p:spTree>
    <p:extLst>
      <p:ext uri="{BB962C8B-B14F-4D97-AF65-F5344CB8AC3E}">
        <p14:creationId xmlns:p14="http://schemas.microsoft.com/office/powerpoint/2010/main" val="351221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Training and Organizational Development</a:t>
            </a:r>
          </a:p>
        </p:txBody>
      </p:sp>
      <p:sp>
        <p:nvSpPr>
          <p:cNvPr id="3" name="Text Placeholder 2"/>
          <p:cNvSpPr>
            <a:spLocks noGrp="1"/>
          </p:cNvSpPr>
          <p:nvPr>
            <p:ph type="body" idx="1"/>
          </p:nvPr>
        </p:nvSpPr>
        <p:spPr>
          <a:xfrm>
            <a:off x="831850" y="3674378"/>
            <a:ext cx="10515600" cy="2562890"/>
          </a:xfrm>
        </p:spPr>
        <p:txBody>
          <a:bodyPr/>
          <a:lstStyle/>
          <a:p>
            <a:r>
              <a:rPr lang="en-US" altLang="en-US" sz="3200" dirty="0">
                <a:solidFill>
                  <a:schemeClr val="accent5">
                    <a:lumMod val="75000"/>
                  </a:schemeClr>
                </a:solidFill>
              </a:rPr>
              <a:t>GBAS Update</a:t>
            </a:r>
            <a:endParaRPr lang="en-US" altLang="en-US" sz="2000" dirty="0">
              <a:solidFill>
                <a:schemeClr val="accent5">
                  <a:lumMod val="75000"/>
                </a:schemeClr>
              </a:solidFill>
            </a:endParaRPr>
          </a:p>
          <a:p>
            <a:endParaRPr lang="en-US" dirty="0"/>
          </a:p>
        </p:txBody>
      </p:sp>
    </p:spTree>
    <p:extLst>
      <p:ext uri="{BB962C8B-B14F-4D97-AF65-F5344CB8AC3E}">
        <p14:creationId xmlns:p14="http://schemas.microsoft.com/office/powerpoint/2010/main" val="1319977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sp>
        <p:nvSpPr>
          <p:cNvPr id="3" name="Content Placeholder 2"/>
          <p:cNvSpPr>
            <a:spLocks noGrp="1"/>
          </p:cNvSpPr>
          <p:nvPr>
            <p:ph idx="1"/>
          </p:nvPr>
        </p:nvSpPr>
        <p:spPr/>
        <p:txBody>
          <a:bodyPr>
            <a:normAutofit/>
          </a:bodyPr>
          <a:lstStyle/>
          <a:p>
            <a:pPr marL="0" indent="0">
              <a:buNone/>
              <a:defRPr/>
            </a:pPr>
            <a:r>
              <a:rPr lang="en-US" sz="2400" dirty="0"/>
              <a:t>Market Competitiveness by College/Administrative Unit</a:t>
            </a:r>
          </a:p>
          <a:p>
            <a:pPr>
              <a:defRPr/>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graphicFrame>
        <p:nvGraphicFramePr>
          <p:cNvPr id="7" name="Table 6">
            <a:extLst>
              <a:ext uri="{FF2B5EF4-FFF2-40B4-BE49-F238E27FC236}">
                <a16:creationId xmlns:a16="http://schemas.microsoft.com/office/drawing/2014/main" id="{808D13F7-D8C1-433A-A346-5D7CAA042E12}"/>
              </a:ext>
            </a:extLst>
          </p:cNvPr>
          <p:cNvGraphicFramePr>
            <a:graphicFrameLocks noGrp="1"/>
          </p:cNvGraphicFramePr>
          <p:nvPr/>
        </p:nvGraphicFramePr>
        <p:xfrm>
          <a:off x="858982" y="2238375"/>
          <a:ext cx="10677235" cy="3970638"/>
        </p:xfrm>
        <a:graphic>
          <a:graphicData uri="http://schemas.openxmlformats.org/drawingml/2006/table">
            <a:tbl>
              <a:tblPr bandRow="1">
                <a:tableStyleId>{5C22544A-7EE6-4342-B048-85BDC9FD1C3A}</a:tableStyleId>
              </a:tblPr>
              <a:tblGrid>
                <a:gridCol w="942109">
                  <a:extLst>
                    <a:ext uri="{9D8B030D-6E8A-4147-A177-3AD203B41FA5}">
                      <a16:colId xmlns:a16="http://schemas.microsoft.com/office/drawing/2014/main" val="1854527296"/>
                    </a:ext>
                  </a:extLst>
                </a:gridCol>
                <a:gridCol w="982203">
                  <a:extLst>
                    <a:ext uri="{9D8B030D-6E8A-4147-A177-3AD203B41FA5}">
                      <a16:colId xmlns:a16="http://schemas.microsoft.com/office/drawing/2014/main" val="3452491003"/>
                    </a:ext>
                  </a:extLst>
                </a:gridCol>
                <a:gridCol w="972547">
                  <a:extLst>
                    <a:ext uri="{9D8B030D-6E8A-4147-A177-3AD203B41FA5}">
                      <a16:colId xmlns:a16="http://schemas.microsoft.com/office/drawing/2014/main" val="2283033276"/>
                    </a:ext>
                  </a:extLst>
                </a:gridCol>
                <a:gridCol w="972547">
                  <a:extLst>
                    <a:ext uri="{9D8B030D-6E8A-4147-A177-3AD203B41FA5}">
                      <a16:colId xmlns:a16="http://schemas.microsoft.com/office/drawing/2014/main" val="2240926715"/>
                    </a:ext>
                  </a:extLst>
                </a:gridCol>
                <a:gridCol w="972547">
                  <a:extLst>
                    <a:ext uri="{9D8B030D-6E8A-4147-A177-3AD203B41FA5}">
                      <a16:colId xmlns:a16="http://schemas.microsoft.com/office/drawing/2014/main" val="770244541"/>
                    </a:ext>
                  </a:extLst>
                </a:gridCol>
                <a:gridCol w="972547">
                  <a:extLst>
                    <a:ext uri="{9D8B030D-6E8A-4147-A177-3AD203B41FA5}">
                      <a16:colId xmlns:a16="http://schemas.microsoft.com/office/drawing/2014/main" val="3824162594"/>
                    </a:ext>
                  </a:extLst>
                </a:gridCol>
                <a:gridCol w="972547">
                  <a:extLst>
                    <a:ext uri="{9D8B030D-6E8A-4147-A177-3AD203B41FA5}">
                      <a16:colId xmlns:a16="http://schemas.microsoft.com/office/drawing/2014/main" val="1103889665"/>
                    </a:ext>
                  </a:extLst>
                </a:gridCol>
                <a:gridCol w="972547">
                  <a:extLst>
                    <a:ext uri="{9D8B030D-6E8A-4147-A177-3AD203B41FA5}">
                      <a16:colId xmlns:a16="http://schemas.microsoft.com/office/drawing/2014/main" val="698334016"/>
                    </a:ext>
                  </a:extLst>
                </a:gridCol>
                <a:gridCol w="972547">
                  <a:extLst>
                    <a:ext uri="{9D8B030D-6E8A-4147-A177-3AD203B41FA5}">
                      <a16:colId xmlns:a16="http://schemas.microsoft.com/office/drawing/2014/main" val="929707033"/>
                    </a:ext>
                  </a:extLst>
                </a:gridCol>
                <a:gridCol w="972547">
                  <a:extLst>
                    <a:ext uri="{9D8B030D-6E8A-4147-A177-3AD203B41FA5}">
                      <a16:colId xmlns:a16="http://schemas.microsoft.com/office/drawing/2014/main" val="2051563389"/>
                    </a:ext>
                  </a:extLst>
                </a:gridCol>
                <a:gridCol w="972547">
                  <a:extLst>
                    <a:ext uri="{9D8B030D-6E8A-4147-A177-3AD203B41FA5}">
                      <a16:colId xmlns:a16="http://schemas.microsoft.com/office/drawing/2014/main" val="3729938351"/>
                    </a:ext>
                  </a:extLst>
                </a:gridCol>
              </a:tblGrid>
              <a:tr h="459285">
                <a:tc>
                  <a:txBody>
                    <a:bodyPr/>
                    <a:lstStyle/>
                    <a:p>
                      <a:pPr algn="ctr" fontAlgn="ctr"/>
                      <a:r>
                        <a:rPr lang="en-US" sz="1000" b="0" i="0" u="none" strike="noStrike" dirty="0">
                          <a:solidFill>
                            <a:schemeClr val="bg1"/>
                          </a:solidFill>
                          <a:effectLst/>
                          <a:latin typeface="+mn-lt"/>
                        </a:rPr>
                        <a:t>UF </a:t>
                      </a:r>
                      <a:r>
                        <a:rPr lang="en-US" sz="1000" b="1" i="0" u="none" strike="noStrike" dirty="0">
                          <a:solidFill>
                            <a:schemeClr val="bg1"/>
                          </a:solidFill>
                          <a:effectLst/>
                          <a:latin typeface="+mn-lt"/>
                        </a:rPr>
                        <a:t>Advancement</a:t>
                      </a: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Busines Services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Office of the CFO</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COTA</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IFAS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Business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Dentistry</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i="0" u="none" strike="noStrike" dirty="0">
                          <a:solidFill>
                            <a:schemeClr val="bg1"/>
                          </a:solidFill>
                          <a:effectLst/>
                          <a:latin typeface="+mn-lt"/>
                        </a:rPr>
                        <a:t>DCP</a:t>
                      </a: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Education</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Engineering</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HHP</a:t>
                      </a:r>
                      <a:endParaRPr lang="en-US" sz="1000" b="1" i="0" u="none" strike="noStrike" dirty="0">
                        <a:solidFill>
                          <a:schemeClr val="bg1"/>
                        </a:solidFill>
                        <a:effectLst/>
                        <a:latin typeface="+mn-lt"/>
                      </a:endParaRPr>
                    </a:p>
                  </a:txBody>
                  <a:tcPr marL="7242" marR="7242" marT="7242" marB="0" anchor="ctr">
                    <a:solidFill>
                      <a:schemeClr val="accent1"/>
                    </a:solidFill>
                  </a:tcPr>
                </a:tc>
                <a:extLst>
                  <a:ext uri="{0D108BD9-81ED-4DB2-BD59-A6C34878D82A}">
                    <a16:rowId xmlns:a16="http://schemas.microsoft.com/office/drawing/2014/main" val="766664188"/>
                  </a:ext>
                </a:extLst>
              </a:tr>
              <a:tr h="280235">
                <a:tc>
                  <a:txBody>
                    <a:bodyPr/>
                    <a:lstStyle/>
                    <a:p>
                      <a:pPr algn="ctr" fontAlgn="ctr"/>
                      <a:r>
                        <a:rPr lang="en-US" sz="1200" u="none" strike="noStrike" dirty="0">
                          <a:effectLst/>
                          <a:latin typeface="+mn-lt"/>
                        </a:rPr>
                        <a:t>99.4%</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100.6%</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99.6%</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94.4%</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92.3%</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106.5%</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98.5%</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101.8%</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106.2%</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100.5%</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106.2%</a:t>
                      </a:r>
                      <a:endParaRPr lang="en-US" sz="1200" b="0" i="0" u="none" strike="noStrike" dirty="0">
                        <a:solidFill>
                          <a:srgbClr val="555555"/>
                        </a:solidFill>
                        <a:effectLst/>
                        <a:latin typeface="+mn-lt"/>
                      </a:endParaRPr>
                    </a:p>
                  </a:txBody>
                  <a:tcPr marL="7242" marR="7242" marT="7242" marB="0" anchor="ctr"/>
                </a:tc>
                <a:extLst>
                  <a:ext uri="{0D108BD9-81ED-4DB2-BD59-A6C34878D82A}">
                    <a16:rowId xmlns:a16="http://schemas.microsoft.com/office/drawing/2014/main" val="3555429623"/>
                  </a:ext>
                </a:extLst>
              </a:tr>
              <a:tr h="504424">
                <a:tc>
                  <a:txBody>
                    <a:bodyPr/>
                    <a:lstStyle/>
                    <a:p>
                      <a:pPr algn="ctr" fontAlgn="ctr"/>
                      <a:r>
                        <a:rPr lang="en-US" sz="1000" b="1" u="none" strike="noStrike" dirty="0">
                          <a:solidFill>
                            <a:schemeClr val="bg1"/>
                          </a:solidFill>
                          <a:effectLst/>
                          <a:latin typeface="+mn-lt"/>
                        </a:rPr>
                        <a:t>Journalism</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Law</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CLAS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Medicine</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Medicine – JAX</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Nursing</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Pharmacy</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PHHP</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Veterinary Medicine</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Housing</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Emergency Management</a:t>
                      </a:r>
                      <a:endParaRPr lang="en-US" sz="1000" b="1" i="0" u="none" strike="noStrike" dirty="0">
                        <a:solidFill>
                          <a:schemeClr val="bg1"/>
                        </a:solidFill>
                        <a:effectLst/>
                        <a:latin typeface="+mn-lt"/>
                      </a:endParaRPr>
                    </a:p>
                  </a:txBody>
                  <a:tcPr marL="7242" marR="7242" marT="7242" marB="0" anchor="ctr">
                    <a:solidFill>
                      <a:schemeClr val="accent1"/>
                    </a:solidFill>
                  </a:tcPr>
                </a:tc>
                <a:extLst>
                  <a:ext uri="{0D108BD9-81ED-4DB2-BD59-A6C34878D82A}">
                    <a16:rowId xmlns:a16="http://schemas.microsoft.com/office/drawing/2014/main" val="2187672108"/>
                  </a:ext>
                </a:extLst>
              </a:tr>
              <a:tr h="291445">
                <a:tc>
                  <a:txBody>
                    <a:bodyPr/>
                    <a:lstStyle/>
                    <a:p>
                      <a:pPr algn="ctr" fontAlgn="ctr"/>
                      <a:r>
                        <a:rPr lang="en-US" sz="1200" u="none" strike="noStrike" dirty="0">
                          <a:effectLst/>
                          <a:latin typeface="+mn-lt"/>
                        </a:rPr>
                        <a:t>110.3%</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106.4%</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92.9%</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99.8%</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99.4%</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105.8%</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100.3%</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105.2%</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94.4%</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100.3%</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101.7%</a:t>
                      </a:r>
                      <a:endParaRPr lang="en-US" sz="1200" b="0" i="0" u="none" strike="noStrike" dirty="0">
                        <a:solidFill>
                          <a:srgbClr val="555555"/>
                        </a:solidFill>
                        <a:effectLst/>
                        <a:latin typeface="+mn-lt"/>
                      </a:endParaRPr>
                    </a:p>
                  </a:txBody>
                  <a:tcPr marL="7242" marR="7242" marT="7242" marB="0" anchor="ctr"/>
                </a:tc>
                <a:extLst>
                  <a:ext uri="{0D108BD9-81ED-4DB2-BD59-A6C34878D82A}">
                    <a16:rowId xmlns:a16="http://schemas.microsoft.com/office/drawing/2014/main" val="3271874653"/>
                  </a:ext>
                </a:extLst>
              </a:tr>
              <a:tr h="609993">
                <a:tc>
                  <a:txBody>
                    <a:bodyPr/>
                    <a:lstStyle/>
                    <a:p>
                      <a:pPr algn="ctr" fontAlgn="ctr"/>
                      <a:r>
                        <a:rPr lang="en-US" sz="1000" b="1" u="none" strike="noStrike" dirty="0">
                          <a:solidFill>
                            <a:schemeClr val="bg1"/>
                          </a:solidFill>
                          <a:effectLst/>
                          <a:latin typeface="+mn-lt"/>
                        </a:rPr>
                        <a:t>EH&amp;S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a:solidFill>
                            <a:schemeClr val="bg1"/>
                          </a:solidFill>
                          <a:effectLst/>
                          <a:latin typeface="+mn-lt"/>
                        </a:rPr>
                        <a:t>Facilities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i="0" u="none" strike="noStrike" dirty="0">
                          <a:solidFill>
                            <a:schemeClr val="bg1"/>
                          </a:solidFill>
                          <a:effectLst/>
                          <a:latin typeface="+mn-lt"/>
                        </a:rPr>
                        <a:t>Facilities Planning &amp; Construction</a:t>
                      </a: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Accounting &amp; Finance</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FLNHM</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Graduate School</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UF Human Resources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UFIT</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International Center</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Reitz Union</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Military Units</a:t>
                      </a:r>
                      <a:endParaRPr lang="en-US" sz="1000" b="1" i="0" u="none" strike="noStrike" dirty="0">
                        <a:solidFill>
                          <a:schemeClr val="bg1"/>
                        </a:solidFill>
                        <a:effectLst/>
                        <a:latin typeface="+mn-lt"/>
                      </a:endParaRPr>
                    </a:p>
                  </a:txBody>
                  <a:tcPr marL="7242" marR="7242" marT="7242" marB="0" anchor="ctr">
                    <a:solidFill>
                      <a:schemeClr val="accent1"/>
                    </a:solidFill>
                  </a:tcPr>
                </a:tc>
                <a:extLst>
                  <a:ext uri="{0D108BD9-81ED-4DB2-BD59-A6C34878D82A}">
                    <a16:rowId xmlns:a16="http://schemas.microsoft.com/office/drawing/2014/main" val="203458962"/>
                  </a:ext>
                </a:extLst>
              </a:tr>
              <a:tr h="325073">
                <a:tc>
                  <a:txBody>
                    <a:bodyPr/>
                    <a:lstStyle/>
                    <a:p>
                      <a:pPr algn="ctr" fontAlgn="ctr"/>
                      <a:r>
                        <a:rPr lang="en-US" sz="1200" u="none" strike="noStrike" dirty="0">
                          <a:effectLst/>
                          <a:latin typeface="+mn-lt"/>
                        </a:rPr>
                        <a:t>101.9%</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107.3%</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112.6%</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98.5%</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95.4%</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95.7%</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91.2%</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91.6%</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93.9%</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105.6%</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90.2%</a:t>
                      </a:r>
                      <a:endParaRPr lang="en-US" sz="1200" b="0" i="0" u="none" strike="noStrike" dirty="0">
                        <a:solidFill>
                          <a:srgbClr val="555555"/>
                        </a:solidFill>
                        <a:effectLst/>
                        <a:latin typeface="+mn-lt"/>
                      </a:endParaRPr>
                    </a:p>
                  </a:txBody>
                  <a:tcPr marL="7242" marR="7242" marT="7242" marB="0" anchor="ctr"/>
                </a:tc>
                <a:extLst>
                  <a:ext uri="{0D108BD9-81ED-4DB2-BD59-A6C34878D82A}">
                    <a16:rowId xmlns:a16="http://schemas.microsoft.com/office/drawing/2014/main" val="2900773670"/>
                  </a:ext>
                </a:extLst>
              </a:tr>
              <a:tr h="504424">
                <a:tc>
                  <a:txBody>
                    <a:bodyPr/>
                    <a:lstStyle/>
                    <a:p>
                      <a:pPr algn="ctr" fontAlgn="ctr"/>
                      <a:r>
                        <a:rPr lang="en-US" sz="1000" b="1" u="none" strike="noStrike" dirty="0">
                          <a:solidFill>
                            <a:schemeClr val="bg1"/>
                          </a:solidFill>
                          <a:effectLst/>
                          <a:latin typeface="+mn-lt"/>
                        </a:rPr>
                        <a:t>Enrollment Management</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Health Affairs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Office of the President</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Office of the Provost</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Student Affairs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PHHP-COM</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COO’s Office</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Student Health Care Center</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i="0" u="none" strike="noStrike" dirty="0">
                          <a:solidFill>
                            <a:schemeClr val="bg1"/>
                          </a:solidFill>
                          <a:effectLst/>
                          <a:latin typeface="+mn-lt"/>
                        </a:rPr>
                        <a:t>Business/Vendor Diversity</a:t>
                      </a: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O’Connell Center</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Student Government</a:t>
                      </a:r>
                      <a:endParaRPr lang="en-US" sz="1000" b="1" i="0" u="none" strike="noStrike" dirty="0">
                        <a:solidFill>
                          <a:schemeClr val="bg1"/>
                        </a:solidFill>
                        <a:effectLst/>
                        <a:latin typeface="+mn-lt"/>
                      </a:endParaRPr>
                    </a:p>
                  </a:txBody>
                  <a:tcPr marL="7242" marR="7242" marT="7242" marB="0" anchor="ctr">
                    <a:solidFill>
                      <a:schemeClr val="accent1"/>
                    </a:solidFill>
                  </a:tcPr>
                </a:tc>
                <a:extLst>
                  <a:ext uri="{0D108BD9-81ED-4DB2-BD59-A6C34878D82A}">
                    <a16:rowId xmlns:a16="http://schemas.microsoft.com/office/drawing/2014/main" val="3922757363"/>
                  </a:ext>
                </a:extLst>
              </a:tr>
              <a:tr h="280235">
                <a:tc>
                  <a:txBody>
                    <a:bodyPr/>
                    <a:lstStyle/>
                    <a:p>
                      <a:pPr algn="ctr" fontAlgn="ctr"/>
                      <a:r>
                        <a:rPr lang="en-US" sz="1200" u="none" strike="noStrike" dirty="0">
                          <a:effectLst/>
                          <a:latin typeface="+mn-lt"/>
                        </a:rPr>
                        <a:t>95.7%</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96.8%</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116.6%</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98.4%</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98.2%</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107.5%</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99.7%</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92.0%</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90.7%</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98.0%</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99.7%</a:t>
                      </a:r>
                      <a:endParaRPr lang="en-US" sz="1200" b="0" i="0" u="none" strike="noStrike" dirty="0">
                        <a:solidFill>
                          <a:srgbClr val="555555"/>
                        </a:solidFill>
                        <a:effectLst/>
                        <a:latin typeface="+mn-lt"/>
                      </a:endParaRPr>
                    </a:p>
                  </a:txBody>
                  <a:tcPr marL="7242" marR="7242" marT="7242" marB="0" anchor="ctr"/>
                </a:tc>
                <a:extLst>
                  <a:ext uri="{0D108BD9-81ED-4DB2-BD59-A6C34878D82A}">
                    <a16:rowId xmlns:a16="http://schemas.microsoft.com/office/drawing/2014/main" val="360742541"/>
                  </a:ext>
                </a:extLst>
              </a:tr>
              <a:tr h="459285">
                <a:tc>
                  <a:txBody>
                    <a:bodyPr/>
                    <a:lstStyle/>
                    <a:p>
                      <a:pPr algn="ctr" fontAlgn="ctr"/>
                      <a:r>
                        <a:rPr lang="en-US" sz="1000" b="1" u="none" strike="noStrike" dirty="0">
                          <a:solidFill>
                            <a:schemeClr val="bg1"/>
                          </a:solidFill>
                          <a:effectLst/>
                          <a:latin typeface="+mn-lt"/>
                        </a:rPr>
                        <a:t>Office of Teaching &amp; Technology</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Type One Centers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UF Research</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Libraries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UPD</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Florida Press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Strategic Comm &amp; Marketing</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VP, Business Affairs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General Counsel</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ctr" fontAlgn="ctr"/>
                      <a:r>
                        <a:rPr lang="en-US" sz="1000" b="1" u="none" strike="noStrike" dirty="0">
                          <a:solidFill>
                            <a:schemeClr val="bg1"/>
                          </a:solidFill>
                          <a:effectLst/>
                          <a:latin typeface="+mn-lt"/>
                        </a:rPr>
                        <a:t>Government Relations</a:t>
                      </a:r>
                      <a:endParaRPr lang="en-US" sz="1000" b="1" i="0" u="none" strike="noStrike" dirty="0">
                        <a:solidFill>
                          <a:schemeClr val="bg1"/>
                        </a:solidFill>
                        <a:effectLst/>
                        <a:latin typeface="+mn-lt"/>
                      </a:endParaRPr>
                    </a:p>
                  </a:txBody>
                  <a:tcPr marL="7242" marR="7242" marT="7242" marB="0" anchor="ctr">
                    <a:solidFill>
                      <a:schemeClr val="accent1"/>
                    </a:solidFill>
                  </a:tcPr>
                </a:tc>
                <a:tc>
                  <a:txBody>
                    <a:bodyPr/>
                    <a:lstStyle/>
                    <a:p>
                      <a:pPr algn="l" fontAlgn="b"/>
                      <a:endParaRPr lang="en-US" sz="1100" b="1" i="0" u="none" strike="noStrike" dirty="0">
                        <a:solidFill>
                          <a:schemeClr val="bg1"/>
                        </a:solidFill>
                        <a:effectLst/>
                        <a:latin typeface="+mn-lt"/>
                      </a:endParaRPr>
                    </a:p>
                  </a:txBody>
                  <a:tcPr marL="7242" marR="7242" marT="7242" marB="0" anchor="b">
                    <a:solidFill>
                      <a:schemeClr val="accent1"/>
                    </a:solidFill>
                  </a:tcPr>
                </a:tc>
                <a:extLst>
                  <a:ext uri="{0D108BD9-81ED-4DB2-BD59-A6C34878D82A}">
                    <a16:rowId xmlns:a16="http://schemas.microsoft.com/office/drawing/2014/main" val="4192729495"/>
                  </a:ext>
                </a:extLst>
              </a:tr>
              <a:tr h="224189">
                <a:tc>
                  <a:txBody>
                    <a:bodyPr/>
                    <a:lstStyle/>
                    <a:p>
                      <a:pPr algn="ctr" fontAlgn="ctr"/>
                      <a:r>
                        <a:rPr lang="en-US" sz="1200" u="none" strike="noStrike" dirty="0">
                          <a:effectLst/>
                          <a:latin typeface="+mn-lt"/>
                        </a:rPr>
                        <a:t>94.0%</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101.5%</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105.3%</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88.2%</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103.0%</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86.8%</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104.8%</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94.5%</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121.4%</a:t>
                      </a:r>
                      <a:endParaRPr lang="en-US" sz="1200" b="0" i="0" u="none" strike="noStrike" dirty="0">
                        <a:solidFill>
                          <a:srgbClr val="555555"/>
                        </a:solidFill>
                        <a:effectLst/>
                        <a:latin typeface="+mn-lt"/>
                      </a:endParaRPr>
                    </a:p>
                  </a:txBody>
                  <a:tcPr marL="7242" marR="7242" marT="7242" marB="0" anchor="ctr"/>
                </a:tc>
                <a:tc>
                  <a:txBody>
                    <a:bodyPr/>
                    <a:lstStyle/>
                    <a:p>
                      <a:pPr algn="ctr" fontAlgn="ctr"/>
                      <a:r>
                        <a:rPr lang="en-US" sz="1200" u="none" strike="noStrike" dirty="0">
                          <a:effectLst/>
                          <a:latin typeface="+mn-lt"/>
                        </a:rPr>
                        <a:t>128.3%</a:t>
                      </a:r>
                      <a:endParaRPr lang="en-US" sz="1200" b="0" i="0" u="none" strike="noStrike" dirty="0">
                        <a:solidFill>
                          <a:srgbClr val="555555"/>
                        </a:solidFill>
                        <a:effectLst/>
                        <a:latin typeface="+mn-lt"/>
                      </a:endParaRPr>
                    </a:p>
                  </a:txBody>
                  <a:tcPr marL="7242" marR="7242" marT="7242" marB="0" anchor="ctr"/>
                </a:tc>
                <a:tc>
                  <a:txBody>
                    <a:bodyPr/>
                    <a:lstStyle/>
                    <a:p>
                      <a:pPr algn="l" fontAlgn="b"/>
                      <a:endParaRPr lang="en-US" sz="1600" b="0" i="0" u="none" strike="noStrike" dirty="0">
                        <a:effectLst/>
                        <a:latin typeface="+mn-lt"/>
                      </a:endParaRPr>
                    </a:p>
                  </a:txBody>
                  <a:tcPr marL="7242" marR="7242" marT="7242" marB="0" anchor="b"/>
                </a:tc>
                <a:extLst>
                  <a:ext uri="{0D108BD9-81ED-4DB2-BD59-A6C34878D82A}">
                    <a16:rowId xmlns:a16="http://schemas.microsoft.com/office/drawing/2014/main" val="2211960452"/>
                  </a:ext>
                </a:extLst>
              </a:tr>
            </a:tbl>
          </a:graphicData>
        </a:graphic>
      </p:graphicFrame>
    </p:spTree>
    <p:extLst>
      <p:ext uri="{BB962C8B-B14F-4D97-AF65-F5344CB8AC3E}">
        <p14:creationId xmlns:p14="http://schemas.microsoft.com/office/powerpoint/2010/main" val="285448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sp>
        <p:nvSpPr>
          <p:cNvPr id="3" name="Content Placeholder 2"/>
          <p:cNvSpPr>
            <a:spLocks noGrp="1"/>
          </p:cNvSpPr>
          <p:nvPr>
            <p:ph idx="1"/>
          </p:nvPr>
        </p:nvSpPr>
        <p:spPr/>
        <p:txBody>
          <a:bodyPr>
            <a:normAutofit/>
          </a:bodyPr>
          <a:lstStyle/>
          <a:p>
            <a:pPr marL="0" indent="0">
              <a:buNone/>
              <a:defRPr/>
            </a:pPr>
            <a:r>
              <a:rPr lang="en-US" sz="2400" dirty="0"/>
              <a:t>To support the effective use of UF’s salary expenditure, UFHR will be adding several new services that will occur throughout the year.</a:t>
            </a:r>
          </a:p>
          <a:p>
            <a:pPr>
              <a:buClr>
                <a:schemeClr val="accent3">
                  <a:lumMod val="75000"/>
                </a:schemeClr>
              </a:buClr>
              <a:buFont typeface="Wingdings" panose="05000000000000000000" pitchFamily="2" charset="2"/>
              <a:buChar char="§"/>
              <a:defRPr/>
            </a:pPr>
            <a:r>
              <a:rPr lang="en-US" sz="2400" dirty="0"/>
              <a:t>May – UFHR will provide Deans and Vice Presidents with aggregate market data for their units to support salary planning.</a:t>
            </a:r>
          </a:p>
          <a:p>
            <a:pPr>
              <a:buClr>
                <a:schemeClr val="accent3">
                  <a:lumMod val="75000"/>
                </a:schemeClr>
              </a:buClr>
              <a:buFont typeface="Wingdings" panose="05000000000000000000" pitchFamily="2" charset="2"/>
              <a:buChar char="§"/>
              <a:defRPr/>
            </a:pPr>
            <a:r>
              <a:rPr lang="en-US" sz="2400" dirty="0"/>
              <a:t>July – UFHR will update the University’s salary structure, if appropriate, based on market information.</a:t>
            </a:r>
          </a:p>
          <a:p>
            <a:pPr>
              <a:buClr>
                <a:schemeClr val="accent3">
                  <a:lumMod val="75000"/>
                </a:schemeClr>
              </a:buClr>
              <a:buFont typeface="Wingdings" panose="05000000000000000000" pitchFamily="2" charset="2"/>
              <a:buChar char="§"/>
              <a:defRPr/>
            </a:pPr>
            <a:r>
              <a:rPr lang="en-US" sz="2400" dirty="0"/>
              <a:t>September – UFHR will provide Deans and Vice Presidents with market data, with incumbent level detail, to support merit-based salary increases as part of university wide pay programs.</a:t>
            </a:r>
          </a:p>
          <a:p>
            <a:pPr>
              <a:buClr>
                <a:schemeClr val="accent3">
                  <a:lumMod val="75000"/>
                </a:schemeClr>
              </a:buClr>
              <a:buFont typeface="Wingdings" panose="05000000000000000000" pitchFamily="2" charset="2"/>
              <a:buChar char="§"/>
              <a:defRPr/>
            </a:pPr>
            <a:r>
              <a:rPr lang="en-US" sz="2400" dirty="0"/>
              <a:t>Ad-hoc – UFHR’s compensation team will provide ad-hoc market information upon request.</a:t>
            </a:r>
          </a:p>
          <a:p>
            <a:pPr>
              <a:defRPr/>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49352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a:extLst>
              <a:ext uri="{FF2B5EF4-FFF2-40B4-BE49-F238E27FC236}">
                <a16:creationId xmlns:a16="http://schemas.microsoft.com/office/drawing/2014/main" id="{EEB1A45A-B99C-41EF-8C72-8FF73F908619}"/>
              </a:ext>
            </a:extLst>
          </p:cNvPr>
          <p:cNvSpPr>
            <a:spLocks noGrp="1"/>
          </p:cNvSpPr>
          <p:nvPr>
            <p:ph idx="1"/>
          </p:nvPr>
        </p:nvSpPr>
        <p:spPr/>
        <p:txBody>
          <a:bodyPr>
            <a:normAutofit fontScale="92500" lnSpcReduction="10000"/>
          </a:bodyPr>
          <a:lstStyle/>
          <a:p>
            <a:pPr marL="0" indent="0">
              <a:buNone/>
            </a:pPr>
            <a:r>
              <a:rPr lang="en-US" dirty="0"/>
              <a:t>The market data includes the Mercer/Gartner IT, Compdata, CUPA-HR, Oklahoma State Faculty Salary Survey, and Wamser University Foundation/Development survey.</a:t>
            </a:r>
          </a:p>
          <a:p>
            <a:pPr>
              <a:buClr>
                <a:schemeClr val="accent3">
                  <a:lumMod val="75000"/>
                </a:schemeClr>
              </a:buClr>
              <a:buFont typeface="Wingdings" panose="05000000000000000000" pitchFamily="2" charset="2"/>
              <a:buChar char="§"/>
            </a:pPr>
            <a:r>
              <a:rPr lang="en-US" dirty="0"/>
              <a:t>CUPA-HR survey data includes administrators, professionals, staff and faculty salary data by 2-, 4-, and 6-digit discipline.</a:t>
            </a:r>
          </a:p>
          <a:p>
            <a:pPr>
              <a:buClr>
                <a:schemeClr val="accent3">
                  <a:lumMod val="75000"/>
                </a:schemeClr>
              </a:buClr>
              <a:buFont typeface="Wingdings" panose="05000000000000000000" pitchFamily="2" charset="2"/>
              <a:buChar char="§"/>
            </a:pPr>
            <a:r>
              <a:rPr lang="en-US" dirty="0"/>
              <a:t>UFHR selected multiple peer groups that include the following:</a:t>
            </a:r>
          </a:p>
          <a:p>
            <a:pPr lvl="1">
              <a:buClr>
                <a:schemeClr val="accent3">
                  <a:lumMod val="75000"/>
                </a:schemeClr>
              </a:buClr>
              <a:buFont typeface="Wingdings" panose="05000000000000000000" pitchFamily="2" charset="2"/>
              <a:buChar char="§"/>
            </a:pPr>
            <a:r>
              <a:rPr lang="en-US" dirty="0"/>
              <a:t>All Institutions</a:t>
            </a:r>
          </a:p>
          <a:p>
            <a:pPr lvl="1">
              <a:buClr>
                <a:schemeClr val="accent3">
                  <a:lumMod val="75000"/>
                </a:schemeClr>
              </a:buClr>
              <a:buFont typeface="Wingdings" panose="05000000000000000000" pitchFamily="2" charset="2"/>
              <a:buChar char="§"/>
            </a:pPr>
            <a:r>
              <a:rPr lang="en-US" dirty="0"/>
              <a:t>Association of American Universities (AAU)</a:t>
            </a:r>
          </a:p>
          <a:p>
            <a:pPr lvl="1">
              <a:buClr>
                <a:schemeClr val="accent3">
                  <a:lumMod val="75000"/>
                </a:schemeClr>
              </a:buClr>
              <a:buFont typeface="Wingdings" panose="05000000000000000000" pitchFamily="2" charset="2"/>
              <a:buChar char="§"/>
            </a:pPr>
            <a:r>
              <a:rPr lang="en-US" dirty="0"/>
              <a:t>Land-grant Institutions</a:t>
            </a:r>
          </a:p>
          <a:p>
            <a:pPr lvl="1">
              <a:buClr>
                <a:schemeClr val="accent3">
                  <a:lumMod val="75000"/>
                </a:schemeClr>
              </a:buClr>
              <a:buFont typeface="Wingdings" panose="05000000000000000000" pitchFamily="2" charset="2"/>
              <a:buChar char="§"/>
            </a:pPr>
            <a:r>
              <a:rPr lang="en-US" dirty="0"/>
              <a:t>Very High &amp; High Research Institutions</a:t>
            </a:r>
          </a:p>
          <a:p>
            <a:pPr lvl="1">
              <a:buClr>
                <a:schemeClr val="accent3">
                  <a:lumMod val="75000"/>
                </a:schemeClr>
              </a:buClr>
              <a:buFont typeface="Wingdings" panose="05000000000000000000" pitchFamily="2" charset="2"/>
              <a:buChar char="§"/>
            </a:pPr>
            <a:r>
              <a:rPr lang="en-US" dirty="0"/>
              <a:t>Institutions in the 4</a:t>
            </a:r>
            <a:r>
              <a:rPr lang="en-US" baseline="30000" dirty="0"/>
              <a:t>th</a:t>
            </a:r>
            <a:r>
              <a:rPr lang="en-US" dirty="0"/>
              <a:t> quartile for operating expenditures, faculty FTE, student FTE, and staff FTE</a:t>
            </a:r>
          </a:p>
        </p:txBody>
      </p:sp>
    </p:spTree>
    <p:extLst>
      <p:ext uri="{BB962C8B-B14F-4D97-AF65-F5344CB8AC3E}">
        <p14:creationId xmlns:p14="http://schemas.microsoft.com/office/powerpoint/2010/main" val="245639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a:extLst>
              <a:ext uri="{FF2B5EF4-FFF2-40B4-BE49-F238E27FC236}">
                <a16:creationId xmlns:a16="http://schemas.microsoft.com/office/drawing/2014/main" id="{EEB1A45A-B99C-41EF-8C72-8FF73F908619}"/>
              </a:ext>
            </a:extLst>
          </p:cNvPr>
          <p:cNvSpPr>
            <a:spLocks noGrp="1"/>
          </p:cNvSpPr>
          <p:nvPr>
            <p:ph idx="1"/>
          </p:nvPr>
        </p:nvSpPr>
        <p:spPr/>
        <p:txBody>
          <a:bodyPr/>
          <a:lstStyle/>
          <a:p>
            <a:pPr>
              <a:buClr>
                <a:schemeClr val="accent3">
                  <a:lumMod val="75000"/>
                </a:schemeClr>
              </a:buClr>
              <a:buFont typeface="Wingdings" panose="05000000000000000000" pitchFamily="2" charset="2"/>
              <a:buChar char="§"/>
            </a:pPr>
            <a:r>
              <a:rPr lang="en-US" dirty="0"/>
              <a:t>Compdata survey data includes their College &amp; University, Benchmark Pro (general industry), and Healthcare salary surveys.</a:t>
            </a:r>
          </a:p>
          <a:p>
            <a:pPr>
              <a:buClr>
                <a:schemeClr val="accent3">
                  <a:lumMod val="75000"/>
                </a:schemeClr>
              </a:buClr>
              <a:buFont typeface="Wingdings" panose="05000000000000000000" pitchFamily="2" charset="2"/>
              <a:buChar char="§"/>
            </a:pPr>
            <a:r>
              <a:rPr lang="en-US" dirty="0"/>
              <a:t>Data slices include the southeast region and national markets</a:t>
            </a:r>
          </a:p>
        </p:txBody>
      </p:sp>
    </p:spTree>
    <p:extLst>
      <p:ext uri="{BB962C8B-B14F-4D97-AF65-F5344CB8AC3E}">
        <p14:creationId xmlns:p14="http://schemas.microsoft.com/office/powerpoint/2010/main" val="387887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a:extLst>
              <a:ext uri="{FF2B5EF4-FFF2-40B4-BE49-F238E27FC236}">
                <a16:creationId xmlns:a16="http://schemas.microsoft.com/office/drawing/2014/main" id="{EEB1A45A-B99C-41EF-8C72-8FF73F908619}"/>
              </a:ext>
            </a:extLst>
          </p:cNvPr>
          <p:cNvSpPr>
            <a:spLocks noGrp="1"/>
          </p:cNvSpPr>
          <p:nvPr>
            <p:ph idx="1"/>
          </p:nvPr>
        </p:nvSpPr>
        <p:spPr>
          <a:xfrm>
            <a:off x="838200" y="1825625"/>
            <a:ext cx="3037114" cy="4351338"/>
          </a:xfrm>
        </p:spPr>
        <p:txBody>
          <a:bodyPr>
            <a:normAutofit lnSpcReduction="10000"/>
          </a:bodyPr>
          <a:lstStyle/>
          <a:p>
            <a:pPr>
              <a:buClr>
                <a:schemeClr val="accent3">
                  <a:lumMod val="75000"/>
                </a:schemeClr>
              </a:buClr>
              <a:buFont typeface="Wingdings" panose="05000000000000000000" pitchFamily="2" charset="2"/>
              <a:buChar char="§"/>
            </a:pPr>
            <a:r>
              <a:rPr lang="en-US" sz="2000" dirty="0"/>
              <a:t>The Payfactors systems also provides useful information regarding the cost of labor and cost of living throughout the country.</a:t>
            </a:r>
          </a:p>
          <a:p>
            <a:pPr>
              <a:buClr>
                <a:schemeClr val="accent3">
                  <a:lumMod val="75000"/>
                </a:schemeClr>
              </a:buClr>
              <a:buFont typeface="Wingdings" panose="05000000000000000000" pitchFamily="2" charset="2"/>
              <a:buChar char="§"/>
            </a:pPr>
            <a:r>
              <a:rPr lang="en-US" sz="2000" dirty="0"/>
              <a:t>This will allow UFHR to identify trends such as changes in the cost of labor over time.</a:t>
            </a:r>
          </a:p>
          <a:p>
            <a:pPr>
              <a:buClr>
                <a:schemeClr val="accent3">
                  <a:lumMod val="75000"/>
                </a:schemeClr>
              </a:buClr>
              <a:buFont typeface="Wingdings" panose="05000000000000000000" pitchFamily="2" charset="2"/>
              <a:buChar char="§"/>
            </a:pPr>
            <a:r>
              <a:rPr lang="en-US" sz="2000" dirty="0"/>
              <a:t>In this example, Gainesville’s cost of labor is 7.8% lower then the national average, an increase of 1.8% from the previous year.</a:t>
            </a:r>
          </a:p>
        </p:txBody>
      </p:sp>
      <p:graphicFrame>
        <p:nvGraphicFramePr>
          <p:cNvPr id="12" name="Chart 11">
            <a:extLst>
              <a:ext uri="{FF2B5EF4-FFF2-40B4-BE49-F238E27FC236}">
                <a16:creationId xmlns:a16="http://schemas.microsoft.com/office/drawing/2014/main" id="{093E231C-19A1-47BE-AFEF-A83ED804E6C2}"/>
              </a:ext>
            </a:extLst>
          </p:cNvPr>
          <p:cNvGraphicFramePr/>
          <p:nvPr/>
        </p:nvGraphicFramePr>
        <p:xfrm>
          <a:off x="4789222" y="1825625"/>
          <a:ext cx="6564577" cy="4402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7728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Class &amp; Comp Updates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a:extLst>
              <a:ext uri="{FF2B5EF4-FFF2-40B4-BE49-F238E27FC236}">
                <a16:creationId xmlns:a16="http://schemas.microsoft.com/office/drawing/2014/main" id="{EEB1A45A-B99C-41EF-8C72-8FF73F908619}"/>
              </a:ext>
            </a:extLst>
          </p:cNvPr>
          <p:cNvSpPr>
            <a:spLocks noGrp="1"/>
          </p:cNvSpPr>
          <p:nvPr>
            <p:ph idx="1"/>
          </p:nvPr>
        </p:nvSpPr>
        <p:spPr/>
        <p:txBody>
          <a:bodyPr/>
          <a:lstStyle/>
          <a:p>
            <a:pPr marL="0" indent="0">
              <a:buNone/>
            </a:pPr>
            <a:r>
              <a:rPr lang="en-US" dirty="0"/>
              <a:t>Next Steps</a:t>
            </a:r>
          </a:p>
          <a:p>
            <a:pPr>
              <a:buClr>
                <a:schemeClr val="accent3">
                  <a:lumMod val="75000"/>
                </a:schemeClr>
              </a:buClr>
              <a:buFont typeface="Wingdings" panose="05000000000000000000" pitchFamily="2" charset="2"/>
              <a:buChar char="§"/>
            </a:pPr>
            <a:r>
              <a:rPr lang="en-US" dirty="0"/>
              <a:t>UFHR will be identifying ways to integrate market information into daily operations. For example, compensation and talent acquisition teams are working to identify ways to leverage market data.</a:t>
            </a:r>
          </a:p>
          <a:p>
            <a:pPr>
              <a:buClr>
                <a:schemeClr val="accent3">
                  <a:lumMod val="75000"/>
                </a:schemeClr>
              </a:buClr>
              <a:buFont typeface="Wingdings" panose="05000000000000000000" pitchFamily="2" charset="2"/>
              <a:buChar char="§"/>
            </a:pPr>
            <a:r>
              <a:rPr lang="en-US" dirty="0"/>
              <a:t>UFHR will be partnering with HRLs to provide market pricing training and access to the Payfactors system.</a:t>
            </a:r>
          </a:p>
          <a:p>
            <a:pPr>
              <a:buClr>
                <a:schemeClr val="accent3">
                  <a:lumMod val="75000"/>
                </a:schemeClr>
              </a:buClr>
              <a:buFont typeface="Wingdings" panose="05000000000000000000" pitchFamily="2" charset="2"/>
              <a:buChar char="§"/>
            </a:pPr>
            <a:r>
              <a:rPr lang="en-US" dirty="0"/>
              <a:t>UFHR is working with key campus stakeholders to refine the data architecture in order to leverage Payfactors reporting features including internal pay equity</a:t>
            </a:r>
          </a:p>
        </p:txBody>
      </p:sp>
    </p:spTree>
    <p:extLst>
      <p:ext uri="{BB962C8B-B14F-4D97-AF65-F5344CB8AC3E}">
        <p14:creationId xmlns:p14="http://schemas.microsoft.com/office/powerpoint/2010/main" val="154287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72019" cy="1325563"/>
          </a:xfrm>
        </p:spPr>
        <p:txBody>
          <a:bodyPr anchor="b"/>
          <a:lstStyle/>
          <a:p>
            <a:r>
              <a:rPr lang="en-US" dirty="0">
                <a:solidFill>
                  <a:srgbClr val="FF6600"/>
                </a:solidFill>
                <a:latin typeface="Century Schoolbook" panose="02040604050505020304" pitchFamily="18" charset="0"/>
              </a:rPr>
              <a:t>UFHR Data Services &amp; People Analytics</a:t>
            </a:r>
          </a:p>
        </p:txBody>
      </p:sp>
      <p:sp>
        <p:nvSpPr>
          <p:cNvPr id="3" name="Content Placeholder 2"/>
          <p:cNvSpPr>
            <a:spLocks noGrp="1"/>
          </p:cNvSpPr>
          <p:nvPr>
            <p:ph idx="1"/>
          </p:nvPr>
        </p:nvSpPr>
        <p:spPr/>
        <p:txBody>
          <a:bodyPr>
            <a:normAutofit/>
          </a:bodyPr>
          <a:lstStyle/>
          <a:p>
            <a:pPr marL="0" indent="0">
              <a:buNone/>
            </a:pPr>
            <a:r>
              <a:rPr lang="en-US" sz="2400" dirty="0"/>
              <a:t>UF Human Resources Data Services &amp; People Analytics team works to connect campus administrators and supervisors with robust HR data and analytics to assist campus partners in making data-driven decisions.</a:t>
            </a:r>
          </a:p>
          <a:p>
            <a:pPr marL="0" indent="0">
              <a:buNone/>
            </a:pPr>
            <a:endParaRPr lang="en-US" sz="2400" dirty="0"/>
          </a:p>
          <a:p>
            <a:pPr marL="0" indent="0">
              <a:buNone/>
            </a:pPr>
            <a:r>
              <a:rPr lang="en-US" sz="2400" dirty="0"/>
              <a:t>Current Initiatives</a:t>
            </a:r>
          </a:p>
          <a:p>
            <a:pPr>
              <a:buClr>
                <a:schemeClr val="accent3">
                  <a:lumMod val="75000"/>
                </a:schemeClr>
              </a:buClr>
              <a:buFont typeface="Wingdings" panose="05000000000000000000" pitchFamily="2" charset="2"/>
              <a:buChar char="§"/>
            </a:pPr>
            <a:r>
              <a:rPr lang="en-US" sz="2400" dirty="0"/>
              <a:t>Develop baseline dashboard metrics and workforce analytics.</a:t>
            </a:r>
          </a:p>
          <a:p>
            <a:pPr>
              <a:buClr>
                <a:schemeClr val="accent3">
                  <a:lumMod val="75000"/>
                </a:schemeClr>
              </a:buClr>
              <a:buFont typeface="Wingdings" panose="05000000000000000000" pitchFamily="2" charset="2"/>
              <a:buChar char="§"/>
            </a:pPr>
            <a:r>
              <a:rPr lang="en-US" sz="2400" dirty="0"/>
              <a:t>Engage campus partners and UFIT Enterprise Reporting to leverage existing reporting systems in order to maximize and streamline supervisor access and utilization.</a:t>
            </a:r>
          </a:p>
          <a:p>
            <a:pPr>
              <a:buClr>
                <a:schemeClr val="accent3">
                  <a:lumMod val="75000"/>
                </a:schemeClr>
              </a:buClr>
              <a:buFont typeface="Wingdings" panose="05000000000000000000" pitchFamily="2" charset="2"/>
              <a:buChar char="§"/>
            </a:pPr>
            <a:r>
              <a:rPr lang="en-US" sz="2400" dirty="0"/>
              <a:t>Streamline internal HR data requests from campus administrators and supervisors.</a:t>
            </a:r>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527643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54032" cy="1325563"/>
          </a:xfrm>
        </p:spPr>
        <p:txBody>
          <a:bodyPr anchor="b"/>
          <a:lstStyle/>
          <a:p>
            <a:r>
              <a:rPr lang="en-US" dirty="0">
                <a:solidFill>
                  <a:srgbClr val="FF6600"/>
                </a:solidFill>
                <a:latin typeface="Century Schoolbook" panose="02040604050505020304" pitchFamily="18" charset="0"/>
              </a:rPr>
              <a:t>UFHR Data Services &amp; People Analytics</a:t>
            </a:r>
          </a:p>
        </p:txBody>
      </p:sp>
      <p:sp>
        <p:nvSpPr>
          <p:cNvPr id="3" name="Content Placeholder 2"/>
          <p:cNvSpPr>
            <a:spLocks noGrp="1"/>
          </p:cNvSpPr>
          <p:nvPr>
            <p:ph idx="1"/>
          </p:nvPr>
        </p:nvSpPr>
        <p:spPr/>
        <p:txBody>
          <a:bodyPr>
            <a:normAutofit/>
          </a:bodyPr>
          <a:lstStyle/>
          <a:p>
            <a:pPr marL="0" indent="0">
              <a:buNone/>
            </a:pPr>
            <a:r>
              <a:rPr lang="en-US" sz="2400" dirty="0"/>
              <a:t>The UFHR team is not a substitute or replacement to the existing public records request process. </a:t>
            </a:r>
          </a:p>
          <a:p>
            <a:pPr>
              <a:buClr>
                <a:schemeClr val="accent3">
                  <a:lumMod val="75000"/>
                </a:schemeClr>
              </a:buClr>
              <a:buFont typeface="Wingdings" panose="05000000000000000000" pitchFamily="2" charset="2"/>
              <a:buChar char="§"/>
            </a:pPr>
            <a:r>
              <a:rPr lang="en-US" sz="2400" dirty="0"/>
              <a:t>UFHR’s data team will assist leaders and supervisors with a direct job-related need for such data such as university administrators, managers, and supervisors. Typically, data requests will be limited to those areas for which the requestor supervises or has departmental access privileges in myUFL.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75757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62187" cy="1325563"/>
          </a:xfrm>
        </p:spPr>
        <p:txBody>
          <a:bodyPr anchor="b"/>
          <a:lstStyle/>
          <a:p>
            <a:r>
              <a:rPr lang="en-US" dirty="0">
                <a:solidFill>
                  <a:srgbClr val="FF6600"/>
                </a:solidFill>
                <a:latin typeface="Century Schoolbook" panose="02040604050505020304" pitchFamily="18" charset="0"/>
              </a:rPr>
              <a:t>UFHR Data Services &amp; People Analytics</a:t>
            </a:r>
          </a:p>
        </p:txBody>
      </p:sp>
      <p:sp>
        <p:nvSpPr>
          <p:cNvPr id="3" name="Content Placeholder 2"/>
          <p:cNvSpPr>
            <a:spLocks noGrp="1"/>
          </p:cNvSpPr>
          <p:nvPr>
            <p:ph idx="1"/>
          </p:nvPr>
        </p:nvSpPr>
        <p:spPr/>
        <p:txBody>
          <a:bodyPr>
            <a:normAutofit/>
          </a:bodyPr>
          <a:lstStyle/>
          <a:p>
            <a:pPr marL="0" indent="0">
              <a:buNone/>
            </a:pPr>
            <a:r>
              <a:rPr lang="en-US" sz="2400" dirty="0"/>
              <a:t>HR Data Services &amp; People Analytics Website</a:t>
            </a:r>
          </a:p>
          <a:p>
            <a:pPr marL="0" indent="0">
              <a:buNone/>
            </a:pPr>
            <a:r>
              <a:rPr lang="en-US" sz="2400" dirty="0">
                <a:hlinkClick r:id="rId3"/>
              </a:rPr>
              <a:t>https://hr.ufl.edu/manager-resources/hr-data-services-people-analytics/</a:t>
            </a:r>
            <a:r>
              <a:rPr lang="en-US" sz="2400" dirty="0"/>
              <a:t>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6" name="Picture 5">
            <a:extLst>
              <a:ext uri="{FF2B5EF4-FFF2-40B4-BE49-F238E27FC236}">
                <a16:creationId xmlns:a16="http://schemas.microsoft.com/office/drawing/2014/main" id="{68E874AB-2AFF-4A5C-B034-518BEA79FD8D}"/>
              </a:ext>
            </a:extLst>
          </p:cNvPr>
          <p:cNvPicPr>
            <a:picLocks noChangeAspect="1"/>
          </p:cNvPicPr>
          <p:nvPr/>
        </p:nvPicPr>
        <p:blipFill>
          <a:blip r:embed="rId5"/>
          <a:stretch>
            <a:fillRect/>
          </a:stretch>
        </p:blipFill>
        <p:spPr>
          <a:xfrm>
            <a:off x="2181836" y="2859153"/>
            <a:ext cx="6418057" cy="3369108"/>
          </a:xfrm>
          <a:prstGeom prst="rect">
            <a:avLst/>
          </a:prstGeom>
        </p:spPr>
      </p:pic>
    </p:spTree>
    <p:extLst>
      <p:ext uri="{BB962C8B-B14F-4D97-AF65-F5344CB8AC3E}">
        <p14:creationId xmlns:p14="http://schemas.microsoft.com/office/powerpoint/2010/main" val="3161315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34368" cy="1325563"/>
          </a:xfrm>
        </p:spPr>
        <p:txBody>
          <a:bodyPr anchor="b"/>
          <a:lstStyle/>
          <a:p>
            <a:r>
              <a:rPr lang="en-US" dirty="0">
                <a:solidFill>
                  <a:srgbClr val="FF6600"/>
                </a:solidFill>
                <a:latin typeface="Century Schoolbook" panose="02040604050505020304" pitchFamily="18" charset="0"/>
              </a:rPr>
              <a:t>UFHR Data Services &amp; People Analytics</a:t>
            </a:r>
          </a:p>
        </p:txBody>
      </p:sp>
      <p:sp>
        <p:nvSpPr>
          <p:cNvPr id="3" name="Content Placeholder 2"/>
          <p:cNvSpPr>
            <a:spLocks noGrp="1"/>
          </p:cNvSpPr>
          <p:nvPr>
            <p:ph idx="1"/>
          </p:nvPr>
        </p:nvSpPr>
        <p:spPr/>
        <p:txBody>
          <a:bodyPr>
            <a:normAutofit/>
          </a:bodyPr>
          <a:lstStyle/>
          <a:p>
            <a:pPr marL="0" indent="0">
              <a:buNone/>
            </a:pPr>
            <a:r>
              <a:rPr lang="en-US" sz="2400" dirty="0"/>
              <a:t>Standard Reports Library</a:t>
            </a:r>
          </a:p>
          <a:p>
            <a:pPr>
              <a:buClr>
                <a:schemeClr val="accent3">
                  <a:lumMod val="75000"/>
                </a:schemeClr>
              </a:buClr>
              <a:buFont typeface="Wingdings" panose="05000000000000000000" pitchFamily="2" charset="2"/>
              <a:buChar char="§"/>
            </a:pPr>
            <a:r>
              <a:rPr lang="en-US" sz="2400" dirty="0"/>
              <a:t>UFHR’s data team has created a catalog of existing Enterprise Analytics reports that provides data regarding a variety of HR related information including leave and workforce information.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a:extLst>
              <a:ext uri="{FF2B5EF4-FFF2-40B4-BE49-F238E27FC236}">
                <a16:creationId xmlns:a16="http://schemas.microsoft.com/office/drawing/2014/main" id="{EB062939-A694-4BB5-88B8-D992252B01F8}"/>
              </a:ext>
            </a:extLst>
          </p:cNvPr>
          <p:cNvPicPr>
            <a:picLocks noChangeAspect="1"/>
          </p:cNvPicPr>
          <p:nvPr/>
        </p:nvPicPr>
        <p:blipFill>
          <a:blip r:embed="rId4"/>
          <a:stretch>
            <a:fillRect/>
          </a:stretch>
        </p:blipFill>
        <p:spPr>
          <a:xfrm>
            <a:off x="973343" y="3583834"/>
            <a:ext cx="5694650" cy="2593129"/>
          </a:xfrm>
          <a:prstGeom prst="rect">
            <a:avLst/>
          </a:prstGeom>
        </p:spPr>
      </p:pic>
    </p:spTree>
    <p:extLst>
      <p:ext uri="{BB962C8B-B14F-4D97-AF65-F5344CB8AC3E}">
        <p14:creationId xmlns:p14="http://schemas.microsoft.com/office/powerpoint/2010/main" val="61302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81334"/>
            <a:ext cx="10515600" cy="3868962"/>
          </a:xfrm>
        </p:spPr>
        <p:txBody>
          <a:bodyPr vert="horz" lIns="91440" tIns="45720" rIns="91440" bIns="45720" rtlCol="0" anchor="t">
            <a:normAutofit/>
          </a:bodyPr>
          <a:lstStyle/>
          <a:p>
            <a:pPr marL="0" indent="0" algn="ctr">
              <a:buNone/>
            </a:pPr>
            <a:r>
              <a:rPr lang="en-US" sz="8000" b="1"/>
              <a:t>Welcome </a:t>
            </a:r>
          </a:p>
          <a:p>
            <a:pPr marL="0" indent="0" algn="ctr">
              <a:buNone/>
            </a:pPr>
            <a:r>
              <a:rPr lang="en-US" sz="6600" b="1"/>
              <a:t>Terry Moore</a:t>
            </a:r>
          </a:p>
          <a:p>
            <a:pPr marL="0" indent="0" algn="ctr">
              <a:buNone/>
            </a:pPr>
            <a:r>
              <a:rPr lang="en-US" sz="3200"/>
              <a:t>Starting January 2022</a:t>
            </a:r>
            <a:endParaRPr lang="en-US" sz="6000"/>
          </a:p>
        </p:txBody>
      </p:sp>
      <p:sp>
        <p:nvSpPr>
          <p:cNvPr id="2" name="Title 1"/>
          <p:cNvSpPr>
            <a:spLocks noGrp="1"/>
          </p:cNvSpPr>
          <p:nvPr>
            <p:ph type="title"/>
          </p:nvPr>
        </p:nvSpPr>
        <p:spPr/>
        <p:txBody>
          <a:bodyPr anchor="b">
            <a:normAutofit/>
          </a:bodyPr>
          <a:lstStyle/>
          <a:p>
            <a:r>
              <a:rPr lang="en-US">
                <a:latin typeface="Century Schoolbook"/>
              </a:rPr>
              <a:t>GBAS Director</a:t>
            </a:r>
            <a:endParaRPr lang="en-US">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696572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2858" cy="1325563"/>
          </a:xfrm>
        </p:spPr>
        <p:txBody>
          <a:bodyPr anchor="b"/>
          <a:lstStyle/>
          <a:p>
            <a:r>
              <a:rPr lang="en-US" dirty="0">
                <a:solidFill>
                  <a:srgbClr val="FF6600"/>
                </a:solidFill>
                <a:latin typeface="Century Schoolbook" panose="02040604050505020304" pitchFamily="18" charset="0"/>
              </a:rPr>
              <a:t>UFHR Data Services &amp; People Analytics</a:t>
            </a:r>
          </a:p>
        </p:txBody>
      </p:sp>
      <p:sp>
        <p:nvSpPr>
          <p:cNvPr id="3" name="Content Placeholder 2"/>
          <p:cNvSpPr>
            <a:spLocks noGrp="1"/>
          </p:cNvSpPr>
          <p:nvPr>
            <p:ph idx="1"/>
          </p:nvPr>
        </p:nvSpPr>
        <p:spPr/>
        <p:txBody>
          <a:bodyPr>
            <a:normAutofit/>
          </a:bodyPr>
          <a:lstStyle/>
          <a:p>
            <a:pPr marL="0" indent="0">
              <a:buNone/>
            </a:pPr>
            <a:r>
              <a:rPr lang="en-US" sz="2400" dirty="0"/>
              <a:t>People Analytics</a:t>
            </a:r>
          </a:p>
          <a:p>
            <a:pPr>
              <a:buClr>
                <a:schemeClr val="accent3">
                  <a:lumMod val="75000"/>
                </a:schemeClr>
              </a:buClr>
              <a:buFont typeface="Wingdings" panose="05000000000000000000" pitchFamily="2" charset="2"/>
              <a:buChar char="§"/>
            </a:pPr>
            <a:r>
              <a:rPr lang="en-US" sz="2400" dirty="0"/>
              <a:t>UFHR’s data team is working to develop a set of HR metrics to help leaders make data-driven decisions about their workforce.</a:t>
            </a:r>
          </a:p>
          <a:p>
            <a:pPr>
              <a:buClr>
                <a:schemeClr val="accent3">
                  <a:lumMod val="75000"/>
                </a:schemeClr>
              </a:buClr>
              <a:buFont typeface="Wingdings" panose="05000000000000000000" pitchFamily="2" charset="2"/>
              <a:buChar char="§"/>
            </a:pPr>
            <a:r>
              <a:rPr lang="en-US" sz="2400" dirty="0"/>
              <a:t>These metrics include:</a:t>
            </a:r>
          </a:p>
          <a:p>
            <a:pPr lvl="1">
              <a:buClr>
                <a:schemeClr val="accent3">
                  <a:lumMod val="75000"/>
                </a:schemeClr>
              </a:buClr>
              <a:buFont typeface="Wingdings" panose="05000000000000000000" pitchFamily="2" charset="2"/>
              <a:buChar char="§"/>
            </a:pPr>
            <a:r>
              <a:rPr lang="en-US" sz="2000" dirty="0"/>
              <a:t>Retention Metrics – such as turnover</a:t>
            </a:r>
          </a:p>
          <a:p>
            <a:pPr lvl="1">
              <a:buClr>
                <a:schemeClr val="accent3">
                  <a:lumMod val="75000"/>
                </a:schemeClr>
              </a:buClr>
              <a:buFont typeface="Wingdings" panose="05000000000000000000" pitchFamily="2" charset="2"/>
              <a:buChar char="§"/>
            </a:pPr>
            <a:r>
              <a:rPr lang="en-US" sz="2000" dirty="0"/>
              <a:t>Total Rewards Metrics – such as market competitiveness</a:t>
            </a:r>
          </a:p>
          <a:p>
            <a:pPr lvl="1">
              <a:buClr>
                <a:schemeClr val="accent3">
                  <a:lumMod val="75000"/>
                </a:schemeClr>
              </a:buClr>
              <a:buFont typeface="Wingdings" panose="05000000000000000000" pitchFamily="2" charset="2"/>
              <a:buChar char="§"/>
            </a:pPr>
            <a:r>
              <a:rPr lang="en-US" sz="2000" dirty="0"/>
              <a:t>Workforce Engagement Metrics – UF Engaged completion rates</a:t>
            </a:r>
          </a:p>
          <a:p>
            <a:pPr lvl="1">
              <a:buClr>
                <a:schemeClr val="accent3">
                  <a:lumMod val="75000"/>
                </a:schemeClr>
              </a:buClr>
              <a:buFont typeface="Wingdings" panose="05000000000000000000" pitchFamily="2" charset="2"/>
              <a:buChar char="§"/>
            </a:pPr>
            <a:r>
              <a:rPr lang="en-US" sz="2000" dirty="0"/>
              <a:t>Workforce Data – Headcount and demographic trends</a:t>
            </a:r>
          </a:p>
          <a:p>
            <a:pPr lvl="1">
              <a:buClr>
                <a:schemeClr val="accent3">
                  <a:lumMod val="75000"/>
                </a:schemeClr>
              </a:buClr>
              <a:buFont typeface="Wingdings" panose="05000000000000000000" pitchFamily="2" charset="2"/>
              <a:buChar char="§"/>
            </a:pPr>
            <a:r>
              <a:rPr lang="en-US" sz="2000" dirty="0"/>
              <a:t>Operational Effectiveness – HR actions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908449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92539" cy="1325563"/>
          </a:xfrm>
        </p:spPr>
        <p:txBody>
          <a:bodyPr anchor="b"/>
          <a:lstStyle/>
          <a:p>
            <a:r>
              <a:rPr lang="en-US" dirty="0">
                <a:solidFill>
                  <a:srgbClr val="FF6600"/>
                </a:solidFill>
                <a:latin typeface="Century Schoolbook" panose="02040604050505020304" pitchFamily="18" charset="0"/>
              </a:rPr>
              <a:t>UFHR Data Services &amp; People Analytics</a:t>
            </a:r>
          </a:p>
        </p:txBody>
      </p:sp>
      <p:sp>
        <p:nvSpPr>
          <p:cNvPr id="3" name="Content Placeholder 2"/>
          <p:cNvSpPr>
            <a:spLocks noGrp="1"/>
          </p:cNvSpPr>
          <p:nvPr>
            <p:ph idx="1"/>
          </p:nvPr>
        </p:nvSpPr>
        <p:spPr/>
        <p:txBody>
          <a:bodyPr>
            <a:normAutofit/>
          </a:bodyPr>
          <a:lstStyle/>
          <a:p>
            <a:pPr marL="0" indent="0">
              <a:buNone/>
            </a:pPr>
            <a:r>
              <a:rPr lang="en-US" sz="2400" dirty="0"/>
              <a:t>If there are specific metrics or reports that you would like to see included, visit </a:t>
            </a:r>
            <a:r>
              <a:rPr lang="en-US" sz="2400" dirty="0">
                <a:hlinkClick r:id="rId3"/>
              </a:rPr>
              <a:t>https://ufl.qualtrics.com/jfe/form/SV_7WpsP6wvi4kzRLE</a:t>
            </a:r>
            <a:r>
              <a:rPr lang="en-US" sz="2400" dirty="0"/>
              <a:t>.</a:t>
            </a:r>
          </a:p>
          <a:p>
            <a:pPr marL="0" indent="0">
              <a:buNone/>
            </a:pPr>
            <a:endParaRPr lang="en-US" sz="2400" dirty="0"/>
          </a:p>
          <a:p>
            <a:pPr marL="0" indent="0">
              <a:buNone/>
            </a:pPr>
            <a:endParaRPr lang="en-US" sz="2400" dirty="0"/>
          </a:p>
          <a:p>
            <a:pPr marL="457200" lvl="1" indent="0">
              <a:buNone/>
            </a:pPr>
            <a:endParaRPr lang="en-US" sz="2000" dirty="0"/>
          </a:p>
          <a:p>
            <a:pPr lvl="1"/>
            <a:endParaRPr lang="en-US" sz="2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6" name="Picture 5" descr="Qr code&#10;&#10;Description automatically generated">
            <a:extLst>
              <a:ext uri="{FF2B5EF4-FFF2-40B4-BE49-F238E27FC236}">
                <a16:creationId xmlns:a16="http://schemas.microsoft.com/office/drawing/2014/main" id="{5B9CAF09-A5C1-4AF3-A8B5-8C791DAAF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7520" y="2810669"/>
            <a:ext cx="2381250" cy="2381250"/>
          </a:xfrm>
          <a:prstGeom prst="rect">
            <a:avLst/>
          </a:prstGeom>
        </p:spPr>
      </p:pic>
    </p:spTree>
    <p:extLst>
      <p:ext uri="{BB962C8B-B14F-4D97-AF65-F5344CB8AC3E}">
        <p14:creationId xmlns:p14="http://schemas.microsoft.com/office/powerpoint/2010/main" val="3608313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52704" y="2305074"/>
            <a:ext cx="10515600" cy="2733675"/>
          </a:xfrm>
        </p:spPr>
        <p:txBody>
          <a:bodyPr/>
          <a:lstStyle/>
          <a:p>
            <a:r>
              <a:rPr lang="en-US" dirty="0"/>
              <a:t>University Benefits</a:t>
            </a:r>
          </a:p>
        </p:txBody>
      </p:sp>
      <p:sp>
        <p:nvSpPr>
          <p:cNvPr id="5" name="Text Placeholder 2">
            <a:extLst>
              <a:ext uri="{FF2B5EF4-FFF2-40B4-BE49-F238E27FC236}">
                <a16:creationId xmlns:a16="http://schemas.microsoft.com/office/drawing/2014/main" id="{B909F0AF-8647-47A2-B861-84BAAC36591E}"/>
              </a:ext>
            </a:extLst>
          </p:cNvPr>
          <p:cNvSpPr>
            <a:spLocks noGrp="1"/>
          </p:cNvSpPr>
          <p:nvPr>
            <p:ph type="body" idx="1"/>
          </p:nvPr>
        </p:nvSpPr>
        <p:spPr>
          <a:xfrm>
            <a:off x="831850" y="3507702"/>
            <a:ext cx="10515600" cy="2420399"/>
          </a:xfrm>
        </p:spPr>
        <p:txBody>
          <a:bodyPr>
            <a:normAutofit/>
          </a:bodyPr>
          <a:lstStyle/>
          <a:p>
            <a:r>
              <a:rPr lang="en-US" altLang="en-US" sz="3200" dirty="0">
                <a:solidFill>
                  <a:schemeClr val="accent5">
                    <a:lumMod val="75000"/>
                  </a:schemeClr>
                </a:solidFill>
              </a:rPr>
              <a:t>FY20-21 Comp Leave Cash-Out</a:t>
            </a:r>
          </a:p>
          <a:p>
            <a:r>
              <a:rPr lang="en-US" altLang="en-US" sz="3200" dirty="0">
                <a:solidFill>
                  <a:schemeClr val="accent5">
                    <a:lumMod val="75000"/>
                  </a:schemeClr>
                </a:solidFill>
              </a:rPr>
              <a:t>Paid Family Leave</a:t>
            </a:r>
          </a:p>
          <a:p>
            <a:r>
              <a:rPr lang="en-US" altLang="en-US" sz="3200" dirty="0">
                <a:solidFill>
                  <a:schemeClr val="accent5">
                    <a:lumMod val="75000"/>
                  </a:schemeClr>
                </a:solidFill>
              </a:rPr>
              <a:t>Paid Time Off</a:t>
            </a:r>
          </a:p>
          <a:p>
            <a:r>
              <a:rPr lang="en-US" altLang="en-US" sz="3200" dirty="0">
                <a:solidFill>
                  <a:schemeClr val="accent5">
                    <a:lumMod val="75000"/>
                  </a:schemeClr>
                </a:solidFill>
              </a:rPr>
              <a:t>New Hire Reminders</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3473411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a:solidFill>
                  <a:srgbClr val="FF6600"/>
                </a:solidFill>
                <a:latin typeface="Century Schoolbook"/>
              </a:rPr>
              <a:t>FY 20-21 Comp Leave Cash-Out </a:t>
            </a:r>
          </a:p>
        </p:txBody>
      </p:sp>
      <p:sp>
        <p:nvSpPr>
          <p:cNvPr id="3" name="Content Placeholder 2"/>
          <p:cNvSpPr>
            <a:spLocks noGrp="1"/>
          </p:cNvSpPr>
          <p:nvPr>
            <p:ph idx="1"/>
          </p:nvPr>
        </p:nvSpPr>
        <p:spPr>
          <a:xfrm>
            <a:off x="253222" y="1856639"/>
            <a:ext cx="11219001" cy="4227703"/>
          </a:xfrm>
        </p:spPr>
        <p:txBody>
          <a:bodyPr vert="horz" lIns="91440" tIns="45720" rIns="91440" bIns="45720" rtlCol="0" anchor="t">
            <a:noAutofit/>
          </a:bodyPr>
          <a:lstStyle/>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a:rPr>
              <a:t>Overtime, regular, and compensatory leave will be cashed out on the final paycheck of FY 20-21 (06/18/2021).</a:t>
            </a:r>
            <a:endParaRPr lang="en-US" dirty="0"/>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a:rPr>
              <a:t>Accrued balances (less use) as of the end of PPE 5/27/21 will be paid out.</a:t>
            </a:r>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a:rPr>
              <a:t>To prevent negative balances and payroll corrections, TRCs pertaining to comp leave will be unavailable during PP 05/28/21 - 06/10/21.</a:t>
            </a:r>
          </a:p>
          <a:p>
            <a:pPr marL="914400" lvl="2" indent="-457200">
              <a:spcAft>
                <a:spcPct val="0"/>
              </a:spcAft>
              <a:buClr>
                <a:schemeClr val="accent3">
                  <a:lumMod val="75000"/>
                </a:schemeClr>
              </a:buClr>
              <a:buFont typeface="Wingdings" panose="05000000000000000000" pitchFamily="2" charset="2"/>
              <a:buChar char="§"/>
            </a:pPr>
            <a:r>
              <a:rPr lang="en-US" sz="2800" kern="0" dirty="0">
                <a:ea typeface="+mn-lt"/>
                <a:cs typeface="+mn-lt"/>
              </a:rPr>
              <a:t>Any approved use of comp time for PP 06/11/21 - 06/24/21 must be submitted to Central Leave and entered directly by Payroll.</a:t>
            </a:r>
            <a:endParaRPr lang="en-US" dirty="0"/>
          </a:p>
          <a:p>
            <a:pPr marL="914400" lvl="2" indent="-457200">
              <a:spcAft>
                <a:spcPct val="0"/>
              </a:spcAft>
              <a:buFont typeface="Wingdings" panose="05000000000000000000" pitchFamily="2" charset="2"/>
              <a:buChar char="§"/>
            </a:pPr>
            <a:endParaRPr lang="en-US" altLang="en-US" sz="2800" kern="0" dirty="0">
              <a:solidFill>
                <a:srgbClr val="000000"/>
              </a:solidFill>
              <a:ea typeface="Calibri" panose="020F0502020204030204" pitchFamily="34" charset="0"/>
              <a:cs typeface="Times New Roman"/>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851970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a:solidFill>
                  <a:srgbClr val="FF6600"/>
                </a:solidFill>
                <a:latin typeface="Century Schoolbook"/>
              </a:rPr>
              <a:t>FY 20-21 Comp Leave Cash-Out Departmental Preparation</a:t>
            </a:r>
          </a:p>
        </p:txBody>
      </p:sp>
      <p:sp>
        <p:nvSpPr>
          <p:cNvPr id="3" name="Content Placeholder 2"/>
          <p:cNvSpPr>
            <a:spLocks noGrp="1"/>
          </p:cNvSpPr>
          <p:nvPr>
            <p:ph idx="1"/>
          </p:nvPr>
        </p:nvSpPr>
        <p:spPr>
          <a:xfrm>
            <a:off x="253222" y="1856639"/>
            <a:ext cx="11702220" cy="4227703"/>
          </a:xfrm>
        </p:spPr>
        <p:txBody>
          <a:bodyPr vert="horz" lIns="91440" tIns="45720" rIns="91440" bIns="45720" rtlCol="0" anchor="t">
            <a:noAutofit/>
          </a:bodyPr>
          <a:lstStyle/>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In most cases, units can adjust work schedules to prevent compensatory leave from accruing. </a:t>
            </a:r>
            <a:endParaRPr lang="en-US" altLang="en-US" sz="2600" kern="0" dirty="0">
              <a:solidFill>
                <a:srgbClr val="000000"/>
              </a:solidFill>
              <a:ea typeface="Calibri" panose="020F0502020204030204" pitchFamily="34" charset="0"/>
              <a:cs typeface="Times New Roman" panose="02020603050405020304" pitchFamily="18" charset="0"/>
            </a:endParaRPr>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Accrued comp leave can be taken in place of other leave types.</a:t>
            </a:r>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Review accruals anytime (recommended on at least a per-pay basis): Enterprise Reporting &gt; Access Reporting &gt; Human Resources Information &gt; Benefit Information &gt; Leave &gt; Leave Accruals, Usage, and Balances By Pay Period, Department - COMP ONLY.</a:t>
            </a:r>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Correct negative balances as quickly as possible by working with Central Leave.</a:t>
            </a:r>
          </a:p>
          <a:p>
            <a:pPr marL="742950" lvl="2" indent="-285750">
              <a:lnSpc>
                <a:spcPct val="107000"/>
              </a:lnSpc>
              <a:spcBef>
                <a:spcPct val="0"/>
              </a:spcBef>
              <a:spcAft>
                <a:spcPct val="0"/>
              </a:spcAft>
              <a:buFont typeface="Wingdings" panose="05000000000000000000" pitchFamily="2" charset="2"/>
              <a:buChar char="§"/>
            </a:pPr>
            <a:endParaRPr lang="en-US" altLang="en-US" sz="2700" kern="0" dirty="0">
              <a:solidFill>
                <a:srgbClr val="000000"/>
              </a:solidFill>
              <a:ea typeface="Calibri" panose="020F0502020204030204" pitchFamily="34" charset="0"/>
              <a:cs typeface="Times New Roman"/>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Rectangle 3">
            <a:extLst>
              <a:ext uri="{FF2B5EF4-FFF2-40B4-BE49-F238E27FC236}">
                <a16:creationId xmlns:a16="http://schemas.microsoft.com/office/drawing/2014/main" id="{90C68894-0D3E-4795-8E61-143076EB9CE7}"/>
              </a:ext>
            </a:extLst>
          </p:cNvPr>
          <p:cNvSpPr/>
          <p:nvPr/>
        </p:nvSpPr>
        <p:spPr>
          <a:xfrm>
            <a:off x="1087375" y="5120069"/>
            <a:ext cx="9928927" cy="825873"/>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lIns="91440" tIns="45720" rIns="91440" bIns="45720" anchor="ctr"/>
          <a:lstStyle/>
          <a:p>
            <a:pPr algn="ctr">
              <a:defRPr/>
            </a:pPr>
            <a:r>
              <a:rPr lang="en-US" sz="2000" b="1">
                <a:solidFill>
                  <a:schemeClr val="tx1"/>
                </a:solidFill>
              </a:rPr>
              <a:t>For assistance with Leave Cash-Outs:</a:t>
            </a:r>
            <a:endParaRPr lang="en-US" sz="2000">
              <a:solidFill>
                <a:schemeClr val="tx1"/>
              </a:solidFill>
            </a:endParaRPr>
          </a:p>
          <a:p>
            <a:pPr algn="ctr">
              <a:defRPr/>
            </a:pPr>
            <a:r>
              <a:rPr lang="en-US" sz="2000">
                <a:solidFill>
                  <a:schemeClr val="tx1"/>
                </a:solidFill>
              </a:rPr>
              <a:t>Contact the UFHR Central Leave:</a:t>
            </a:r>
            <a:r>
              <a:rPr lang="en-US" sz="2000"/>
              <a:t> </a:t>
            </a:r>
            <a:r>
              <a:rPr lang="en-US" sz="2000">
                <a:hlinkClick r:id="rId4"/>
              </a:rPr>
              <a:t>central-leave@ufl.edu</a:t>
            </a:r>
            <a:r>
              <a:rPr lang="en-US" sz="2000"/>
              <a:t> </a:t>
            </a:r>
            <a:r>
              <a:rPr lang="en-US" sz="2000">
                <a:solidFill>
                  <a:schemeClr val="tx1"/>
                </a:solidFill>
              </a:rPr>
              <a:t>or (352) 392-2477</a:t>
            </a:r>
            <a:endParaRPr lang="en-US" sz="2000">
              <a:solidFill>
                <a:schemeClr val="tx1"/>
              </a:solidFill>
              <a:cs typeface="Calibri"/>
            </a:endParaRPr>
          </a:p>
        </p:txBody>
      </p:sp>
    </p:spTree>
    <p:extLst>
      <p:ext uri="{BB962C8B-B14F-4D97-AF65-F5344CB8AC3E}">
        <p14:creationId xmlns:p14="http://schemas.microsoft.com/office/powerpoint/2010/main" val="2094440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solidFill>
                  <a:srgbClr val="FF6600"/>
                </a:solidFill>
                <a:latin typeface="Century Schoolbook"/>
              </a:rPr>
              <a:t>Paid Family Leave  </a:t>
            </a:r>
          </a:p>
        </p:txBody>
      </p:sp>
      <p:sp>
        <p:nvSpPr>
          <p:cNvPr id="3" name="Content Placeholder 2"/>
          <p:cNvSpPr>
            <a:spLocks noGrp="1"/>
          </p:cNvSpPr>
          <p:nvPr>
            <p:ph idx="1"/>
          </p:nvPr>
        </p:nvSpPr>
        <p:spPr>
          <a:xfrm>
            <a:off x="652513" y="1491714"/>
            <a:ext cx="10889989" cy="4403462"/>
          </a:xfrm>
        </p:spPr>
        <p:txBody>
          <a:bodyPr vert="horz" lIns="91440" tIns="45720" rIns="91440" bIns="45720" rtlCol="0" anchor="t">
            <a:normAutofit fontScale="92500"/>
          </a:bodyPr>
          <a:lstStyle/>
          <a:p>
            <a:pPr marL="457200" lvl="1" indent="0">
              <a:buNone/>
              <a:defRPr/>
            </a:pPr>
            <a:endParaRPr lang="en-US" dirty="0">
              <a:cs typeface="Calibri" panose="020F0502020204030204"/>
            </a:endParaRPr>
          </a:p>
          <a:p>
            <a:pPr marL="914400" indent="-457200">
              <a:lnSpc>
                <a:spcPct val="100000"/>
              </a:lnSpc>
              <a:spcBef>
                <a:spcPts val="500"/>
              </a:spcBef>
              <a:buClr>
                <a:schemeClr val="accent3">
                  <a:lumMod val="75000"/>
                </a:schemeClr>
              </a:buClr>
              <a:buFont typeface="Wingdings" panose="020B0604020202020204" pitchFamily="34" charset="0"/>
              <a:buChar char="§"/>
            </a:pPr>
            <a:r>
              <a:rPr lang="en-US" dirty="0">
                <a:ea typeface="+mn-lt"/>
                <a:cs typeface="+mn-lt"/>
              </a:rPr>
              <a:t>Paid Family Leave was successfully introduced to eligible TEAMS and Faculty on January 8, 2021. </a:t>
            </a:r>
          </a:p>
          <a:p>
            <a:pPr marL="914400" indent="-457200">
              <a:lnSpc>
                <a:spcPct val="100000"/>
              </a:lnSpc>
              <a:spcBef>
                <a:spcPts val="500"/>
              </a:spcBef>
              <a:buClr>
                <a:schemeClr val="accent3">
                  <a:lumMod val="75000"/>
                </a:schemeClr>
              </a:buClr>
              <a:buFont typeface="Wingdings" panose="020B0604020202020204" pitchFamily="34" charset="0"/>
              <a:buChar char="§"/>
            </a:pPr>
            <a:r>
              <a:rPr lang="en-US" dirty="0">
                <a:ea typeface="+mn-lt"/>
                <a:cs typeface="+mn-lt"/>
              </a:rPr>
              <a:t>Paid Family Leave provides up to 8 weeks of paid leave every 24 months for parental or medical reasons – the best and worst of times</a:t>
            </a:r>
          </a:p>
          <a:p>
            <a:pPr marL="914400" indent="-457200">
              <a:lnSpc>
                <a:spcPct val="100000"/>
              </a:lnSpc>
              <a:spcBef>
                <a:spcPts val="500"/>
              </a:spcBef>
              <a:buClr>
                <a:schemeClr val="accent3">
                  <a:lumMod val="75000"/>
                </a:schemeClr>
              </a:buClr>
              <a:buFont typeface="Wingdings" panose="020B0604020202020204" pitchFamily="34" charset="0"/>
              <a:buChar char="§"/>
            </a:pPr>
            <a:r>
              <a:rPr lang="en-US" dirty="0">
                <a:ea typeface="+mn-lt"/>
                <a:cs typeface="+mn-lt"/>
              </a:rPr>
              <a:t>More than 200 employees have qualified for and are benefitting from UF's Paid Family Leave program</a:t>
            </a:r>
          </a:p>
          <a:p>
            <a:pPr marL="914400" indent="-457200">
              <a:lnSpc>
                <a:spcPct val="100000"/>
              </a:lnSpc>
              <a:spcBef>
                <a:spcPts val="500"/>
              </a:spcBef>
              <a:buClr>
                <a:schemeClr val="accent3">
                  <a:lumMod val="75000"/>
                </a:schemeClr>
              </a:buClr>
              <a:buFont typeface="Wingdings" panose="020B0604020202020204" pitchFamily="34" charset="0"/>
              <a:buChar char="§"/>
            </a:pPr>
            <a:r>
              <a:rPr lang="en-US" dirty="0">
                <a:ea typeface="+mn-lt"/>
                <a:cs typeface="+mn-lt"/>
              </a:rPr>
              <a:t>Not funded through Fringe Benefits Pool </a:t>
            </a:r>
          </a:p>
          <a:p>
            <a:pPr marL="914400" indent="-457200">
              <a:lnSpc>
                <a:spcPct val="100000"/>
              </a:lnSpc>
              <a:spcBef>
                <a:spcPts val="500"/>
              </a:spcBef>
              <a:buClr>
                <a:schemeClr val="accent3">
                  <a:lumMod val="75000"/>
                </a:schemeClr>
              </a:buClr>
              <a:buFont typeface="Wingdings" panose="020B0604020202020204" pitchFamily="34" charset="0"/>
              <a:buChar char="§"/>
            </a:pPr>
            <a:r>
              <a:rPr lang="en-US" dirty="0">
                <a:ea typeface="+mn-lt"/>
                <a:cs typeface="+mn-lt"/>
              </a:rPr>
              <a:t>For more information regarding this new leave benefit, please visit </a:t>
            </a:r>
            <a:r>
              <a:rPr lang="en-US" dirty="0">
                <a:ea typeface="+mn-lt"/>
                <a:cs typeface="+mn-lt"/>
                <a:hlinkClick r:id="rId3"/>
              </a:rPr>
              <a:t>https://benefits.hr.ufl.edu/time-away/paid-family-leave/</a:t>
            </a:r>
            <a:r>
              <a:rPr lang="en-US" dirty="0">
                <a:ea typeface="+mn-lt"/>
                <a:cs typeface="+mn-lt"/>
              </a:rPr>
              <a:t>. </a:t>
            </a:r>
            <a:endParaRPr lang="en-US" dirty="0">
              <a:cs typeface="Calibri" panose="020F0502020204030204"/>
            </a:endParaRPr>
          </a:p>
          <a:p>
            <a:pPr marL="0" indent="0">
              <a:buNone/>
            </a:pPr>
            <a:endParaRPr lang="en-US" dirty="0">
              <a:cs typeface="Calibri" panose="020F0502020204030204"/>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03222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solidFill>
                  <a:srgbClr val="FF6600"/>
                </a:solidFill>
                <a:latin typeface="Century Schoolbook"/>
              </a:rPr>
              <a:t>Paid Time Off </a:t>
            </a:r>
          </a:p>
        </p:txBody>
      </p:sp>
      <p:sp>
        <p:nvSpPr>
          <p:cNvPr id="3" name="Content Placeholder 2"/>
          <p:cNvSpPr>
            <a:spLocks noGrp="1"/>
          </p:cNvSpPr>
          <p:nvPr>
            <p:ph idx="1"/>
          </p:nvPr>
        </p:nvSpPr>
        <p:spPr>
          <a:xfrm>
            <a:off x="344288" y="1517399"/>
            <a:ext cx="10889989" cy="4403462"/>
          </a:xfrm>
        </p:spPr>
        <p:txBody>
          <a:bodyPr vert="horz" lIns="91440" tIns="45720" rIns="91440" bIns="45720" rtlCol="0" anchor="t">
            <a:noAutofit/>
          </a:bodyPr>
          <a:lstStyle/>
          <a:p>
            <a:pPr marL="457200" lvl="1" indent="0">
              <a:buNone/>
              <a:defRPr/>
            </a:pPr>
            <a:endParaRPr lang="en-US" dirty="0">
              <a:cs typeface="Calibri" panose="020F0502020204030204"/>
            </a:endParaRPr>
          </a:p>
          <a:p>
            <a:pPr marL="914400" indent="-457200">
              <a:lnSpc>
                <a:spcPct val="100000"/>
              </a:lnSpc>
              <a:spcBef>
                <a:spcPts val="500"/>
              </a:spcBef>
              <a:buClr>
                <a:schemeClr val="accent3">
                  <a:lumMod val="75000"/>
                </a:schemeClr>
              </a:buClr>
              <a:buFont typeface="Wingdings" panose="020B0604020202020204" pitchFamily="34" charset="0"/>
              <a:buChar char="§"/>
            </a:pPr>
            <a:r>
              <a:rPr lang="en-US" sz="2600" dirty="0">
                <a:ea typeface="+mn-lt"/>
                <a:cs typeface="+mn-lt"/>
              </a:rPr>
              <a:t>As we continue to navigate through the pandemic's challenges together, we have listened to your feedback and have decided to pause our efforts to transition to a Paid Time Off (PTO) model of leave until a later date.</a:t>
            </a:r>
          </a:p>
          <a:p>
            <a:pPr marL="914400" indent="-457200">
              <a:lnSpc>
                <a:spcPct val="100000"/>
              </a:lnSpc>
              <a:spcBef>
                <a:spcPts val="500"/>
              </a:spcBef>
              <a:buClr>
                <a:schemeClr val="accent3">
                  <a:lumMod val="75000"/>
                </a:schemeClr>
              </a:buClr>
              <a:buFont typeface="Wingdings" panose="020B0604020202020204" pitchFamily="34" charset="0"/>
              <a:buChar char="§"/>
            </a:pPr>
            <a:r>
              <a:rPr lang="en-US" sz="2600" dirty="0">
                <a:ea typeface="+mn-lt"/>
                <a:cs typeface="+mn-lt"/>
              </a:rPr>
              <a:t>UFHR wants to make sure the transition goes smoothly and is implemented during a more stable period for everyone.</a:t>
            </a:r>
          </a:p>
          <a:p>
            <a:pPr marL="914400" indent="-457200">
              <a:lnSpc>
                <a:spcPct val="100000"/>
              </a:lnSpc>
              <a:spcBef>
                <a:spcPts val="500"/>
              </a:spcBef>
              <a:buClr>
                <a:schemeClr val="accent3">
                  <a:lumMod val="75000"/>
                </a:schemeClr>
              </a:buClr>
              <a:buFont typeface="Wingdings" panose="020B0604020202020204" pitchFamily="34" charset="0"/>
              <a:buChar char="§"/>
            </a:pPr>
            <a:r>
              <a:rPr lang="en-US" sz="2600" dirty="0">
                <a:ea typeface="+mn-lt"/>
                <a:cs typeface="+mn-lt"/>
              </a:rPr>
              <a:t>During this time, we plan to assess the various parts of PTO (i.e. PTO cap, sick leave savings account, etc.) to ensure that they function as intended</a:t>
            </a:r>
          </a:p>
          <a:p>
            <a:pPr marL="914400" indent="-457200">
              <a:lnSpc>
                <a:spcPct val="100000"/>
              </a:lnSpc>
              <a:spcBef>
                <a:spcPts val="500"/>
              </a:spcBef>
              <a:buClr>
                <a:schemeClr val="accent3">
                  <a:lumMod val="75000"/>
                </a:schemeClr>
              </a:buClr>
              <a:buFont typeface="Wingdings" panose="020B0604020202020204" pitchFamily="34" charset="0"/>
              <a:buChar char="§"/>
            </a:pPr>
            <a:r>
              <a:rPr lang="en-US" sz="2600" dirty="0">
                <a:ea typeface="+mn-lt"/>
                <a:cs typeface="+mn-lt"/>
              </a:rPr>
              <a:t> Please reach out to UFHR Central Leave with any questions or concerns </a:t>
            </a:r>
            <a:r>
              <a:rPr lang="en-US" sz="2600" dirty="0">
                <a:ea typeface="+mn-lt"/>
                <a:cs typeface="+mn-lt"/>
                <a:hlinkClick r:id="rId3"/>
              </a:rPr>
              <a:t>central-leave@ufl.edu</a:t>
            </a:r>
            <a:r>
              <a:rPr lang="en-US" sz="2600" dirty="0">
                <a:ea typeface="+mn-lt"/>
                <a:cs typeface="+mn-lt"/>
              </a:rPr>
              <a:t>. </a:t>
            </a:r>
            <a:endParaRPr lang="en-US" sz="2600" dirty="0">
              <a:cs typeface="Calibri" panose="020F0502020204030204"/>
            </a:endParaRPr>
          </a:p>
          <a:p>
            <a:pPr>
              <a:buFont typeface="Wingdings" panose="020B0604020202020204" pitchFamily="34" charset="0"/>
              <a:buChar char="§"/>
            </a:pPr>
            <a:endParaRPr lang="en-US" dirty="0">
              <a:cs typeface="Calibri" panose="020F0502020204030204"/>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33486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a:solidFill>
                  <a:srgbClr val="FF6600"/>
                </a:solidFill>
                <a:latin typeface="Century Schoolbook"/>
              </a:rPr>
              <a:t>Spring/Summer New Hire Reminders</a:t>
            </a:r>
            <a:endParaRPr lang="en-US">
              <a:solidFill>
                <a:srgbClr val="FF6600"/>
              </a:solidFill>
              <a:latin typeface="Century Schoolbook" panose="02040604050505020304" pitchFamily="18" charset="0"/>
            </a:endParaRPr>
          </a:p>
        </p:txBody>
      </p:sp>
      <p:sp>
        <p:nvSpPr>
          <p:cNvPr id="3" name="Content Placeholder 2"/>
          <p:cNvSpPr>
            <a:spLocks noGrp="1"/>
          </p:cNvSpPr>
          <p:nvPr>
            <p:ph idx="1"/>
          </p:nvPr>
        </p:nvSpPr>
        <p:spPr>
          <a:xfrm>
            <a:off x="253222" y="1856639"/>
            <a:ext cx="11702220" cy="4227703"/>
          </a:xfrm>
        </p:spPr>
        <p:txBody>
          <a:bodyPr vert="horz" lIns="91440" tIns="45720" rIns="91440" bIns="45720" rtlCol="0" anchor="t">
            <a:noAutofit/>
          </a:bodyPr>
          <a:lstStyle/>
          <a:p>
            <a:pPr marL="914400" lvl="2" indent="-457200" eaLnBrk="0" fontAlgn="base" hangingPunct="0">
              <a:spcAft>
                <a:spcPct val="0"/>
              </a:spcAft>
              <a:buClr>
                <a:schemeClr val="accent3">
                  <a:lumMod val="75000"/>
                </a:schemeClr>
              </a:buClr>
              <a:buFont typeface="Wingdings" panose="05000000000000000000" pitchFamily="2" charset="2"/>
              <a:buChar char="§"/>
            </a:pPr>
            <a:r>
              <a:rPr lang="en-US" sz="2600" kern="0" dirty="0">
                <a:cs typeface="Calibri"/>
              </a:rPr>
              <a:t>Due to double deductions, any new 9- and 10-month hires effective prior 8/16/2021 must be coordinated with Benefits to ensure proper enrollment and summer coverage. </a:t>
            </a:r>
            <a:endParaRPr lang="en-US" sz="2600" dirty="0">
              <a:cs typeface="Calibri"/>
            </a:endParaRPr>
          </a:p>
          <a:p>
            <a:pPr marL="914400" lvl="2" indent="-457200">
              <a:spcAft>
                <a:spcPct val="0"/>
              </a:spcAft>
              <a:buClr>
                <a:schemeClr val="accent3">
                  <a:lumMod val="75000"/>
                </a:schemeClr>
              </a:buClr>
              <a:buFont typeface="Wingdings" panose="05000000000000000000" pitchFamily="2" charset="2"/>
              <a:buChar char="§"/>
            </a:pPr>
            <a:r>
              <a:rPr lang="en-US" altLang="en-US" sz="2600" kern="0" dirty="0">
                <a:cs typeface="Times New Roman"/>
              </a:rPr>
              <a:t>All new OPS hires with combined FTEs ≥0.75 are eligible for State benefits. </a:t>
            </a:r>
            <a:endParaRPr lang="en-US" sz="2600" dirty="0">
              <a:cs typeface="Calibri"/>
            </a:endParaRPr>
          </a:p>
          <a:p>
            <a:pPr marL="914400" lvl="2" indent="-457200">
              <a:spcAft>
                <a:spcPct val="0"/>
              </a:spcAft>
              <a:buClr>
                <a:schemeClr val="accent3">
                  <a:lumMod val="75000"/>
                </a:schemeClr>
              </a:buClr>
              <a:buFont typeface="Wingdings" panose="05000000000000000000" pitchFamily="2" charset="2"/>
              <a:buChar char="§"/>
            </a:pPr>
            <a:r>
              <a:rPr lang="en-US" altLang="en-US" sz="2600" kern="0" dirty="0">
                <a:cs typeface="Times New Roman"/>
              </a:rPr>
              <a:t>The State does not consider salary plan changes (i.e., OPS to TEAMS or Faculty) for benefits-eligible employees as a Qualifying Status Change. Employees may have to wait until Open Enrollment to enroll in State benefits.</a:t>
            </a:r>
          </a:p>
          <a:p>
            <a:pPr marL="914400" lvl="2" indent="-45720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Questions? Contact us at </a:t>
            </a:r>
            <a:r>
              <a:rPr lang="en-US" altLang="en-US" sz="2600" kern="0" dirty="0">
                <a:solidFill>
                  <a:srgbClr val="000000"/>
                </a:solidFill>
                <a:ea typeface="Calibri" panose="020F0502020204030204" pitchFamily="34" charset="0"/>
                <a:cs typeface="Times New Roman"/>
                <a:hlinkClick r:id="rId3"/>
              </a:rPr>
              <a:t>benefits@ufl.edu</a:t>
            </a:r>
            <a:r>
              <a:rPr lang="en-US" altLang="en-US" sz="2600" kern="0" dirty="0">
                <a:solidFill>
                  <a:srgbClr val="000000"/>
                </a:solidFill>
                <a:ea typeface="Calibri" panose="020F0502020204030204" pitchFamily="34" charset="0"/>
                <a:cs typeface="Times New Roman"/>
              </a:rPr>
              <a:t>, 352-392-2477, or reach out to your dedicated Benefits Specialist.</a:t>
            </a:r>
            <a:endParaRPr lang="en-US" altLang="en-US" sz="2600" kern="0" dirty="0">
              <a:solidFill>
                <a:srgbClr val="000000"/>
              </a:solidFill>
              <a:ea typeface="Calibri" panose="020F0502020204030204" pitchFamily="34" charset="0"/>
              <a:cs typeface="Times New Roman" panose="02020603050405020304" pitchFamily="18" charset="0"/>
            </a:endParaRPr>
          </a:p>
          <a:p>
            <a:pPr marL="914400" lvl="2" indent="-457200" eaLnBrk="0" fontAlgn="base" hangingPunct="0">
              <a:spcAft>
                <a:spcPct val="0"/>
              </a:spcAft>
              <a:buFont typeface="Wingdings" panose="05000000000000000000" pitchFamily="2" charset="2"/>
              <a:buChar char="§"/>
            </a:pPr>
            <a:endParaRPr lang="en-US" altLang="en-US" sz="2800" kern="0" dirty="0">
              <a:solidFill>
                <a:srgbClr val="000000"/>
              </a:solidFill>
              <a:ea typeface="Calibri" panose="020F0502020204030204" pitchFamily="34" charset="0"/>
              <a:cs typeface="Times New Roman" panose="020206030504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324551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830510" y="1869000"/>
            <a:ext cx="11105190"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Upcoming HR Forum – </a:t>
            </a:r>
            <a:r>
              <a:rPr lang="en-US" altLang="en-US" sz="2800" dirty="0"/>
              <a:t>May 5</a:t>
            </a:r>
            <a:r>
              <a:rPr lang="en-US" altLang="en-US" dirty="0"/>
              <a:t> @</a:t>
            </a:r>
            <a:r>
              <a:rPr lang="en-US" altLang="en-US" sz="2800" dirty="0"/>
              <a:t> 10 a.m. (Zoom details TBA)</a:t>
            </a:r>
          </a:p>
          <a:p>
            <a:pPr>
              <a:buClr>
                <a:schemeClr val="accent3">
                  <a:lumMod val="75000"/>
                </a:schemeClr>
              </a:buClr>
              <a:buFont typeface="Wingdings" panose="05000000000000000000" pitchFamily="2" charset="2"/>
              <a:buChar char="§"/>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1671"/>
            <a:ext cx="10515600" cy="4217751"/>
          </a:xfrm>
        </p:spPr>
        <p:txBody>
          <a:bodyPr vert="horz" lIns="91440" tIns="45720" rIns="91440" bIns="45720" rtlCol="0" anchor="t">
            <a:normAutofit/>
          </a:bodyPr>
          <a:lstStyle/>
          <a:p>
            <a:pPr>
              <a:buNone/>
            </a:pPr>
            <a:r>
              <a:rPr lang="en-US" sz="3200" b="1" dirty="0"/>
              <a:t>Keeping It Real</a:t>
            </a:r>
            <a:endParaRPr lang="en-US" dirty="0">
              <a:cs typeface="Calibri"/>
            </a:endParaRPr>
          </a:p>
          <a:p>
            <a:pPr>
              <a:buClr>
                <a:schemeClr val="accent3">
                  <a:lumMod val="75000"/>
                </a:schemeClr>
              </a:buClr>
              <a:buFont typeface="Wingdings" panose="05000000000000000000" pitchFamily="2" charset="2"/>
              <a:buChar char="§"/>
            </a:pPr>
            <a:r>
              <a:rPr lang="en-US" sz="2400" dirty="0"/>
              <a:t>Mark the time on your calendar on May 11 &amp; 12</a:t>
            </a:r>
          </a:p>
          <a:p>
            <a:pPr>
              <a:buClr>
                <a:schemeClr val="accent3">
                  <a:lumMod val="75000"/>
                </a:schemeClr>
              </a:buClr>
              <a:buFont typeface="Wingdings" panose="05000000000000000000" pitchFamily="2" charset="2"/>
              <a:buChar char="§"/>
            </a:pPr>
            <a:r>
              <a:rPr lang="en-US" sz="2400" dirty="0"/>
              <a:t>Encourage participation to all who registered</a:t>
            </a:r>
          </a:p>
          <a:p>
            <a:pPr>
              <a:buClr>
                <a:schemeClr val="accent3">
                  <a:lumMod val="75000"/>
                </a:schemeClr>
              </a:buClr>
              <a:buFont typeface="Wingdings" panose="05000000000000000000" pitchFamily="2" charset="2"/>
              <a:buChar char="§"/>
            </a:pPr>
            <a:r>
              <a:rPr lang="en-US" sz="2400" dirty="0"/>
              <a:t>Your Conference Group (YCG)</a:t>
            </a:r>
          </a:p>
          <a:p>
            <a:pPr lvl="1">
              <a:buClr>
                <a:schemeClr val="accent3">
                  <a:lumMod val="75000"/>
                </a:schemeClr>
              </a:buClr>
              <a:buFont typeface="Wingdings" panose="05000000000000000000" pitchFamily="2" charset="2"/>
              <a:buChar char="§"/>
            </a:pPr>
            <a:r>
              <a:rPr lang="en-US" sz="2000" dirty="0"/>
              <a:t>YCG Facilitator opportunity</a:t>
            </a:r>
          </a:p>
          <a:p>
            <a:endParaRPr lang="en-US" sz="2400" dirty="0"/>
          </a:p>
          <a:p>
            <a:pPr marL="0" indent="0" algn="ctr">
              <a:buNone/>
            </a:pPr>
            <a:r>
              <a:rPr lang="en-US" sz="2400" dirty="0"/>
              <a:t>We encourage you to visit </a:t>
            </a:r>
            <a:r>
              <a:rPr lang="en-US" sz="2400" dirty="0">
                <a:hlinkClick r:id="rId3"/>
              </a:rPr>
              <a:t>https://learn-and-grow.hr.ufl.edu/connected-by-uf-conference/cxuf-agenda/</a:t>
            </a:r>
            <a:r>
              <a:rPr lang="en-US" sz="2400" dirty="0"/>
              <a:t> for the conference agenda and session descriptions </a:t>
            </a:r>
          </a:p>
          <a:p>
            <a:pPr marL="0" indent="0">
              <a:buNone/>
            </a:pPr>
            <a:endParaRPr lang="en-US" altLang="en-US" sz="2400"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latin typeface="Century Schoolbook"/>
              </a:rPr>
              <a:t>Are You Ready?</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924" y="375890"/>
            <a:ext cx="3368654" cy="1684327"/>
          </a:xfrm>
          <a:prstGeom prst="rect">
            <a:avLst/>
          </a:prstGeom>
        </p:spPr>
      </p:pic>
    </p:spTree>
    <p:extLst>
      <p:ext uri="{BB962C8B-B14F-4D97-AF65-F5344CB8AC3E}">
        <p14:creationId xmlns:p14="http://schemas.microsoft.com/office/powerpoint/2010/main" val="16383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Training &amp; Organizational Development</a:t>
            </a:r>
          </a:p>
        </p:txBody>
      </p:sp>
      <p:sp>
        <p:nvSpPr>
          <p:cNvPr id="3" name="Text Placeholder 2"/>
          <p:cNvSpPr>
            <a:spLocks noGrp="1"/>
          </p:cNvSpPr>
          <p:nvPr>
            <p:ph type="body" idx="1"/>
          </p:nvPr>
        </p:nvSpPr>
        <p:spPr>
          <a:xfrm>
            <a:off x="831850" y="3988736"/>
            <a:ext cx="10515600" cy="2303967"/>
          </a:xfrm>
        </p:spPr>
        <p:txBody>
          <a:bodyPr>
            <a:normAutofit/>
          </a:bodyPr>
          <a:lstStyle/>
          <a:p>
            <a:r>
              <a:rPr lang="en-US" altLang="en-US" sz="3200" dirty="0">
                <a:solidFill>
                  <a:schemeClr val="accent5">
                    <a:lumMod val="75000"/>
                  </a:schemeClr>
                </a:solidFill>
              </a:rPr>
              <a:t>UF Leadership Program Applications Open</a:t>
            </a:r>
          </a:p>
          <a:p>
            <a:r>
              <a:rPr lang="en-US" altLang="en-US" sz="3200" dirty="0">
                <a:solidFill>
                  <a:schemeClr val="accent5">
                    <a:lumMod val="75000"/>
                  </a:schemeClr>
                </a:solidFill>
              </a:rPr>
              <a:t>Summer Calendar</a:t>
            </a:r>
          </a:p>
          <a:p>
            <a:r>
              <a:rPr lang="en-US" altLang="en-US" sz="3200" dirty="0">
                <a:solidFill>
                  <a:schemeClr val="accent5">
                    <a:lumMod val="75000"/>
                  </a:schemeClr>
                </a:solidFill>
              </a:rPr>
              <a:t>Stronger Together</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164831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356AEDD2-681C-4239-88AD-D09780DB10CB}"/>
              </a:ext>
            </a:extLst>
          </p:cNvPr>
          <p:cNvSpPr>
            <a:spLocks noGrp="1"/>
          </p:cNvSpPr>
          <p:nvPr>
            <p:ph type="title"/>
          </p:nvPr>
        </p:nvSpPr>
        <p:spPr/>
        <p:txBody>
          <a:bodyPr/>
          <a:lstStyle/>
          <a:p>
            <a:r>
              <a:rPr lang="en-US" altLang="en-US" dirty="0"/>
              <a:t>Leadership Program Applications</a:t>
            </a:r>
          </a:p>
        </p:txBody>
      </p:sp>
      <p:pic>
        <p:nvPicPr>
          <p:cNvPr id="2" name="Picture 1">
            <a:extLst>
              <a:ext uri="{FF2B5EF4-FFF2-40B4-BE49-F238E27FC236}">
                <a16:creationId xmlns:a16="http://schemas.microsoft.com/office/drawing/2014/main" id="{F04E5227-1540-4975-8AD1-70E8F69D5BC5}"/>
              </a:ext>
            </a:extLst>
          </p:cNvPr>
          <p:cNvPicPr>
            <a:picLocks noChangeAspect="1"/>
          </p:cNvPicPr>
          <p:nvPr/>
        </p:nvPicPr>
        <p:blipFill>
          <a:blip r:embed="rId2"/>
          <a:stretch>
            <a:fillRect/>
          </a:stretch>
        </p:blipFill>
        <p:spPr>
          <a:xfrm>
            <a:off x="8969591" y="3429000"/>
            <a:ext cx="2855950" cy="2377440"/>
          </a:xfrm>
          <a:prstGeom prst="rect">
            <a:avLst/>
          </a:prstGeom>
        </p:spPr>
      </p:pic>
      <p:sp>
        <p:nvSpPr>
          <p:cNvPr id="5124" name="Content Placeholder 2">
            <a:extLst>
              <a:ext uri="{FF2B5EF4-FFF2-40B4-BE49-F238E27FC236}">
                <a16:creationId xmlns:a16="http://schemas.microsoft.com/office/drawing/2014/main" id="{A62F6BFF-C56C-40B6-AF6A-7CD6B55AB3F5}"/>
              </a:ext>
            </a:extLst>
          </p:cNvPr>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“Leadership and learning are indispensable </a:t>
            </a:r>
            <a:br>
              <a:rPr lang="en-US" altLang="en-US" dirty="0"/>
            </a:br>
            <a:r>
              <a:rPr lang="en-US" altLang="en-US" dirty="0"/>
              <a:t>to each other.”—John F. Kennedy</a:t>
            </a:r>
          </a:p>
          <a:p>
            <a:pPr>
              <a:buClr>
                <a:schemeClr val="accent3">
                  <a:lumMod val="75000"/>
                </a:schemeClr>
              </a:buClr>
              <a:buFont typeface="Wingdings" panose="05000000000000000000" pitchFamily="2" charset="2"/>
              <a:buChar char="§"/>
            </a:pPr>
            <a:r>
              <a:rPr lang="en-US" altLang="en-US" dirty="0"/>
              <a:t>Now through </a:t>
            </a:r>
            <a:r>
              <a:rPr lang="en-US" altLang="en-US" b="1" dirty="0"/>
              <a:t>April 30 </a:t>
            </a:r>
            <a:r>
              <a:rPr lang="en-US" altLang="en-US" dirty="0"/>
              <a:t>we are accepting applications for</a:t>
            </a:r>
          </a:p>
          <a:p>
            <a:pPr lvl="1">
              <a:buClr>
                <a:schemeClr val="accent3">
                  <a:lumMod val="75000"/>
                </a:schemeClr>
              </a:buClr>
              <a:buFont typeface="Wingdings" panose="05000000000000000000" pitchFamily="2" charset="2"/>
              <a:buChar char="§"/>
            </a:pPr>
            <a:r>
              <a:rPr lang="en-US" altLang="en-US" b="1" dirty="0"/>
              <a:t>UF Academy</a:t>
            </a:r>
          </a:p>
          <a:p>
            <a:pPr lvl="1">
              <a:buClr>
                <a:schemeClr val="accent3">
                  <a:lumMod val="75000"/>
                </a:schemeClr>
              </a:buClr>
              <a:buFont typeface="Wingdings" panose="05000000000000000000" pitchFamily="2" charset="2"/>
              <a:buChar char="§"/>
            </a:pPr>
            <a:r>
              <a:rPr lang="en-US" altLang="en-US" b="1" dirty="0"/>
              <a:t>Advanced Leadership for Academics and Professionals (ALAP)</a:t>
            </a:r>
          </a:p>
          <a:p>
            <a:pPr lvl="1">
              <a:buClr>
                <a:schemeClr val="accent3">
                  <a:lumMod val="75000"/>
                </a:schemeClr>
              </a:buClr>
              <a:buFont typeface="Wingdings" panose="05000000000000000000" pitchFamily="2" charset="2"/>
              <a:buChar char="§"/>
            </a:pPr>
            <a:r>
              <a:rPr lang="en-US" altLang="en-US" b="1" dirty="0"/>
              <a:t>Managers Cohort</a:t>
            </a:r>
          </a:p>
        </p:txBody>
      </p:sp>
    </p:spTree>
    <p:extLst>
      <p:ext uri="{BB962C8B-B14F-4D97-AF65-F5344CB8AC3E}">
        <p14:creationId xmlns:p14="http://schemas.microsoft.com/office/powerpoint/2010/main" val="219353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4862962C-1613-413B-B042-2F8CB59DB639}"/>
              </a:ext>
            </a:extLst>
          </p:cNvPr>
          <p:cNvSpPr>
            <a:spLocks noGrp="1"/>
          </p:cNvSpPr>
          <p:nvPr>
            <p:ph type="title"/>
          </p:nvPr>
        </p:nvSpPr>
        <p:spPr/>
        <p:txBody>
          <a:bodyPr/>
          <a:lstStyle/>
          <a:p>
            <a:r>
              <a:rPr lang="en-US" altLang="en-US" dirty="0"/>
              <a:t>Leadership Program Applications</a:t>
            </a:r>
          </a:p>
        </p:txBody>
      </p:sp>
      <p:sp>
        <p:nvSpPr>
          <p:cNvPr id="6148" name="Content Placeholder 2">
            <a:extLst>
              <a:ext uri="{FF2B5EF4-FFF2-40B4-BE49-F238E27FC236}">
                <a16:creationId xmlns:a16="http://schemas.microsoft.com/office/drawing/2014/main" id="{CB7BF3D9-41C3-4C25-AA07-B37EA651C035}"/>
              </a:ext>
            </a:extLst>
          </p:cNvPr>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UF Academy</a:t>
            </a:r>
          </a:p>
          <a:p>
            <a:pPr lvl="1">
              <a:buClr>
                <a:schemeClr val="accent3">
                  <a:lumMod val="75000"/>
                </a:schemeClr>
              </a:buClr>
              <a:buFont typeface="Wingdings" panose="05000000000000000000" pitchFamily="2" charset="2"/>
              <a:buChar char="§"/>
            </a:pPr>
            <a:r>
              <a:rPr lang="en-US" altLang="en-US" dirty="0"/>
              <a:t>Entering its 17</a:t>
            </a:r>
            <a:r>
              <a:rPr lang="en-US" altLang="en-US" baseline="30000" dirty="0"/>
              <a:t>th</a:t>
            </a:r>
            <a:r>
              <a:rPr lang="en-US" altLang="en-US" dirty="0"/>
              <a:t> year</a:t>
            </a:r>
          </a:p>
          <a:p>
            <a:pPr lvl="1">
              <a:buClr>
                <a:schemeClr val="accent3">
                  <a:lumMod val="75000"/>
                </a:schemeClr>
              </a:buClr>
              <a:buFont typeface="Wingdings" panose="05000000000000000000" pitchFamily="2" charset="2"/>
              <a:buChar char="§"/>
            </a:pPr>
            <a:r>
              <a:rPr lang="en-US" altLang="en-US" dirty="0"/>
              <a:t>Designed for faculty and professional </a:t>
            </a:r>
            <a:br>
              <a:rPr lang="en-US" altLang="en-US" dirty="0"/>
            </a:br>
            <a:r>
              <a:rPr lang="en-US" altLang="en-US" dirty="0"/>
              <a:t>staff who are “emerging leaders”</a:t>
            </a:r>
          </a:p>
        </p:txBody>
      </p:sp>
      <p:pic>
        <p:nvPicPr>
          <p:cNvPr id="3" name="Picture 2">
            <a:extLst>
              <a:ext uri="{FF2B5EF4-FFF2-40B4-BE49-F238E27FC236}">
                <a16:creationId xmlns:a16="http://schemas.microsoft.com/office/drawing/2014/main" id="{3D247170-4BCD-4BFD-9A38-80A04266C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749" y="2496841"/>
            <a:ext cx="4513358" cy="3008905"/>
          </a:xfrm>
          <a:prstGeom prst="rect">
            <a:avLst/>
          </a:prstGeom>
        </p:spPr>
      </p:pic>
    </p:spTree>
    <p:extLst>
      <p:ext uri="{BB962C8B-B14F-4D97-AF65-F5344CB8AC3E}">
        <p14:creationId xmlns:p14="http://schemas.microsoft.com/office/powerpoint/2010/main" val="264472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C35E6D02-1449-4569-ACB0-FADCAAB3D4C1}"/>
              </a:ext>
            </a:extLst>
          </p:cNvPr>
          <p:cNvSpPr>
            <a:spLocks noGrp="1"/>
          </p:cNvSpPr>
          <p:nvPr>
            <p:ph type="title"/>
          </p:nvPr>
        </p:nvSpPr>
        <p:spPr/>
        <p:txBody>
          <a:bodyPr/>
          <a:lstStyle/>
          <a:p>
            <a:r>
              <a:rPr lang="en-US" altLang="en-US" dirty="0"/>
              <a:t>Leadership Program Applications</a:t>
            </a:r>
          </a:p>
        </p:txBody>
      </p:sp>
      <p:sp>
        <p:nvSpPr>
          <p:cNvPr id="7172" name="Content Placeholder 2">
            <a:extLst>
              <a:ext uri="{FF2B5EF4-FFF2-40B4-BE49-F238E27FC236}">
                <a16:creationId xmlns:a16="http://schemas.microsoft.com/office/drawing/2014/main" id="{864685DB-3CC7-4E63-A62F-01CD796D1177}"/>
              </a:ext>
            </a:extLst>
          </p:cNvPr>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Advanced Leadership for Academics and Professionals (ALAP)</a:t>
            </a:r>
          </a:p>
          <a:p>
            <a:pPr lvl="1">
              <a:buClr>
                <a:schemeClr val="accent3">
                  <a:lumMod val="75000"/>
                </a:schemeClr>
              </a:buClr>
              <a:buFont typeface="Wingdings" panose="05000000000000000000" pitchFamily="2" charset="2"/>
              <a:buChar char="§"/>
            </a:pPr>
            <a:r>
              <a:rPr lang="en-US" altLang="en-US" dirty="0"/>
              <a:t>Entering its 12</a:t>
            </a:r>
            <a:r>
              <a:rPr lang="en-US" altLang="en-US" baseline="30000" dirty="0"/>
              <a:t>th</a:t>
            </a:r>
            <a:r>
              <a:rPr lang="en-US" altLang="en-US" dirty="0"/>
              <a:t> year</a:t>
            </a:r>
          </a:p>
          <a:p>
            <a:pPr lvl="1">
              <a:buClr>
                <a:schemeClr val="accent3">
                  <a:lumMod val="75000"/>
                </a:schemeClr>
              </a:buClr>
              <a:buFont typeface="Wingdings" panose="05000000000000000000" pitchFamily="2" charset="2"/>
              <a:buChar char="§"/>
            </a:pPr>
            <a:r>
              <a:rPr lang="en-US" altLang="en-US" dirty="0"/>
              <a:t>Designed for established UF </a:t>
            </a:r>
            <a:br>
              <a:rPr lang="en-US" altLang="en-US" dirty="0"/>
            </a:br>
            <a:r>
              <a:rPr lang="en-US" altLang="en-US" dirty="0"/>
              <a:t>professional and academic leaders </a:t>
            </a:r>
            <a:br>
              <a:rPr lang="en-US" altLang="en-US" dirty="0"/>
            </a:br>
            <a:r>
              <a:rPr lang="en-US" altLang="en-US" dirty="0"/>
              <a:t>looking to further develop leadership </a:t>
            </a:r>
            <a:br>
              <a:rPr lang="en-US" altLang="en-US" dirty="0"/>
            </a:br>
            <a:r>
              <a:rPr lang="en-US" altLang="en-US" dirty="0"/>
              <a:t>skills</a:t>
            </a:r>
          </a:p>
        </p:txBody>
      </p:sp>
      <p:pic>
        <p:nvPicPr>
          <p:cNvPr id="3" name="Picture 2">
            <a:extLst>
              <a:ext uri="{FF2B5EF4-FFF2-40B4-BE49-F238E27FC236}">
                <a16:creationId xmlns:a16="http://schemas.microsoft.com/office/drawing/2014/main" id="{A39002AA-6582-4BE8-95FC-437803496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0410" y="2341501"/>
            <a:ext cx="4979377" cy="3319585"/>
          </a:xfrm>
          <a:prstGeom prst="rect">
            <a:avLst/>
          </a:prstGeom>
        </p:spPr>
      </p:pic>
    </p:spTree>
    <p:extLst>
      <p:ext uri="{BB962C8B-B14F-4D97-AF65-F5344CB8AC3E}">
        <p14:creationId xmlns:p14="http://schemas.microsoft.com/office/powerpoint/2010/main" val="600118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F5496"/>
      </a:hlink>
      <a:folHlink>
        <a:srgbClr val="2F549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35306</TotalTime>
  <Words>3104</Words>
  <Application>Microsoft Office PowerPoint</Application>
  <PresentationFormat>Widescreen</PresentationFormat>
  <Paragraphs>521</Paragraphs>
  <Slides>49</Slides>
  <Notes>40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49</vt:i4>
      </vt:variant>
    </vt:vector>
  </HeadingPairs>
  <TitlesOfParts>
    <vt:vector size="64" baseType="lpstr">
      <vt:lpstr>Arial</vt:lpstr>
      <vt:lpstr>Bookman Old Style</vt:lpstr>
      <vt:lpstr>Calibri</vt:lpstr>
      <vt:lpstr>Calibri </vt:lpstr>
      <vt:lpstr>Calibri Light</vt:lpstr>
      <vt:lpstr>Century Gothic</vt:lpstr>
      <vt:lpstr>Century Schoolbook</vt:lpstr>
      <vt:lpstr>Tw Cen MT</vt:lpstr>
      <vt:lpstr>Wingdings</vt:lpstr>
      <vt:lpstr>Wingdings 3</vt:lpstr>
      <vt:lpstr>Office Theme</vt:lpstr>
      <vt:lpstr>1_Office Theme</vt:lpstr>
      <vt:lpstr>2_Office Theme</vt:lpstr>
      <vt:lpstr>Office Theme</vt:lpstr>
      <vt:lpstr>3_Office Theme</vt:lpstr>
      <vt:lpstr>HR Forum</vt:lpstr>
      <vt:lpstr>Today’s Agenda Items</vt:lpstr>
      <vt:lpstr>Training and Organizational Development</vt:lpstr>
      <vt:lpstr>GBAS Director</vt:lpstr>
      <vt:lpstr>Are You Ready?</vt:lpstr>
      <vt:lpstr>Training &amp; Organizational Development</vt:lpstr>
      <vt:lpstr>Leadership Program Applications</vt:lpstr>
      <vt:lpstr>Leadership Program Applications</vt:lpstr>
      <vt:lpstr>Leadership Program Applications</vt:lpstr>
      <vt:lpstr>Leadership Program Applications</vt:lpstr>
      <vt:lpstr>Leadership Program Applications</vt:lpstr>
      <vt:lpstr>Summer Calendar</vt:lpstr>
      <vt:lpstr>Stronger together sessions: </vt:lpstr>
      <vt:lpstr>Employment Operations &amp; Records</vt:lpstr>
      <vt:lpstr>Short Work Break Reminders!</vt:lpstr>
      <vt:lpstr>Short Work Break Reminders!</vt:lpstr>
      <vt:lpstr>Faculty and GA Summer Appointment Reminders!</vt:lpstr>
      <vt:lpstr>Faculty and GA Summer Appointment Reminders!</vt:lpstr>
      <vt:lpstr>OnBase Self-Service Forms</vt:lpstr>
      <vt:lpstr>Employment Operations &amp; Records Website Renovations</vt:lpstr>
      <vt:lpstr>Employment Data Updates</vt:lpstr>
      <vt:lpstr>Employment Verifications &amp; Records</vt:lpstr>
      <vt:lpstr>Classification and Compensation</vt:lpstr>
      <vt:lpstr>Class &amp; Comp Updates</vt:lpstr>
      <vt:lpstr>Class &amp; Comp Updates</vt:lpstr>
      <vt:lpstr>Class &amp; Comp Updates</vt:lpstr>
      <vt:lpstr>Class &amp; Comp Updates</vt:lpstr>
      <vt:lpstr>Class &amp; Comp Updates</vt:lpstr>
      <vt:lpstr>Class &amp; Comp Updates</vt:lpstr>
      <vt:lpstr>Class &amp; Comp Updates</vt:lpstr>
      <vt:lpstr>Class &amp; Comp Updates</vt:lpstr>
      <vt:lpstr>Class &amp; Comp Updates</vt:lpstr>
      <vt:lpstr>Class &amp; Comp Updates</vt:lpstr>
      <vt:lpstr>Class &amp; Comp Updates</vt:lpstr>
      <vt:lpstr>Class &amp; Comp Updates</vt:lpstr>
      <vt:lpstr>UFHR Data Services &amp; People Analytics</vt:lpstr>
      <vt:lpstr>UFHR Data Services &amp; People Analytics</vt:lpstr>
      <vt:lpstr>UFHR Data Services &amp; People Analytics</vt:lpstr>
      <vt:lpstr>UFHR Data Services &amp; People Analytics</vt:lpstr>
      <vt:lpstr>UFHR Data Services &amp; People Analytics</vt:lpstr>
      <vt:lpstr>UFHR Data Services &amp; People Analytics</vt:lpstr>
      <vt:lpstr>University Benefits</vt:lpstr>
      <vt:lpstr>FY 20-21 Comp Leave Cash-Out </vt:lpstr>
      <vt:lpstr>FY 20-21 Comp Leave Cash-Out Departmental Preparation</vt:lpstr>
      <vt:lpstr>Paid Family Leave  </vt:lpstr>
      <vt:lpstr>Paid Time Off </vt:lpstr>
      <vt:lpstr>Spring/Summer New Hire Reminders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Green,Sommer C</cp:lastModifiedBy>
  <cp:revision>513</cp:revision>
  <cp:lastPrinted>2020-02-05T12:54:08Z</cp:lastPrinted>
  <dcterms:created xsi:type="dcterms:W3CDTF">2017-01-03T16:22:19Z</dcterms:created>
  <dcterms:modified xsi:type="dcterms:W3CDTF">2021-04-07T16:03:20Z</dcterms:modified>
</cp:coreProperties>
</file>