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648" r:id="rId4"/>
    <p:sldMasterId id="2147483660" r:id="rId5"/>
    <p:sldMasterId id="2147483672" r:id="rId6"/>
  </p:sldMasterIdLst>
  <p:notesMasterIdLst>
    <p:notesMasterId r:id="rId41"/>
  </p:notesMasterIdLst>
  <p:sldIdLst>
    <p:sldId id="278" r:id="rId7"/>
    <p:sldId id="261" r:id="rId8"/>
    <p:sldId id="562" r:id="rId9"/>
    <p:sldId id="563" r:id="rId10"/>
    <p:sldId id="564" r:id="rId11"/>
    <p:sldId id="565" r:id="rId12"/>
    <p:sldId id="566" r:id="rId13"/>
    <p:sldId id="567" r:id="rId14"/>
    <p:sldId id="568" r:id="rId15"/>
    <p:sldId id="569" r:id="rId16"/>
    <p:sldId id="371" r:id="rId17"/>
    <p:sldId id="561" r:id="rId18"/>
    <p:sldId id="570" r:id="rId19"/>
    <p:sldId id="571" r:id="rId20"/>
    <p:sldId id="572" r:id="rId21"/>
    <p:sldId id="574" r:id="rId22"/>
    <p:sldId id="575" r:id="rId23"/>
    <p:sldId id="576" r:id="rId24"/>
    <p:sldId id="577" r:id="rId25"/>
    <p:sldId id="578" r:id="rId26"/>
    <p:sldId id="579" r:id="rId27"/>
    <p:sldId id="580" r:id="rId28"/>
    <p:sldId id="538" r:id="rId29"/>
    <p:sldId id="582" r:id="rId30"/>
    <p:sldId id="584" r:id="rId31"/>
    <p:sldId id="585" r:id="rId32"/>
    <p:sldId id="586" r:id="rId33"/>
    <p:sldId id="588" r:id="rId34"/>
    <p:sldId id="589" r:id="rId35"/>
    <p:sldId id="590" r:id="rId36"/>
    <p:sldId id="591" r:id="rId37"/>
    <p:sldId id="479" r:id="rId38"/>
    <p:sldId id="316" r:id="rId39"/>
    <p:sldId id="317" r:id="rId4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5562"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5/5/2021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a:p>
        </p:txBody>
      </p:sp>
    </p:spTree>
    <p:extLst>
      <p:ext uri="{BB962C8B-B14F-4D97-AF65-F5344CB8AC3E}">
        <p14:creationId xmlns:p14="http://schemas.microsoft.com/office/powerpoint/2010/main" val="52090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21</a:t>
            </a:fld>
            <a:endParaRPr lang="en-US"/>
          </a:p>
        </p:txBody>
      </p:sp>
    </p:spTree>
    <p:extLst>
      <p:ext uri="{BB962C8B-B14F-4D97-AF65-F5344CB8AC3E}">
        <p14:creationId xmlns:p14="http://schemas.microsoft.com/office/powerpoint/2010/main" val="111420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179957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78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67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25</a:t>
            </a:fld>
            <a:endParaRPr lang="en-US"/>
          </a:p>
        </p:txBody>
      </p:sp>
    </p:spTree>
    <p:extLst>
      <p:ext uri="{BB962C8B-B14F-4D97-AF65-F5344CB8AC3E}">
        <p14:creationId xmlns:p14="http://schemas.microsoft.com/office/powerpoint/2010/main" val="2077876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a:p>
        </p:txBody>
      </p:sp>
    </p:spTree>
    <p:extLst>
      <p:ext uri="{BB962C8B-B14F-4D97-AF65-F5344CB8AC3E}">
        <p14:creationId xmlns:p14="http://schemas.microsoft.com/office/powerpoint/2010/main" val="261315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a:p>
        </p:txBody>
      </p:sp>
    </p:spTree>
    <p:extLst>
      <p:ext uri="{BB962C8B-B14F-4D97-AF65-F5344CB8AC3E}">
        <p14:creationId xmlns:p14="http://schemas.microsoft.com/office/powerpoint/2010/main" val="47558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26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29</a:t>
            </a:fld>
            <a:endParaRPr lang="en-US"/>
          </a:p>
        </p:txBody>
      </p:sp>
    </p:spTree>
    <p:extLst>
      <p:ext uri="{BB962C8B-B14F-4D97-AF65-F5344CB8AC3E}">
        <p14:creationId xmlns:p14="http://schemas.microsoft.com/office/powerpoint/2010/main" val="242629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11</a:t>
            </a:fld>
            <a:endParaRPr lang="en-US"/>
          </a:p>
        </p:txBody>
      </p:sp>
    </p:spTree>
    <p:extLst>
      <p:ext uri="{BB962C8B-B14F-4D97-AF65-F5344CB8AC3E}">
        <p14:creationId xmlns:p14="http://schemas.microsoft.com/office/powerpoint/2010/main" val="379119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30</a:t>
            </a:fld>
            <a:endParaRPr lang="en-US"/>
          </a:p>
        </p:txBody>
      </p:sp>
    </p:spTree>
    <p:extLst>
      <p:ext uri="{BB962C8B-B14F-4D97-AF65-F5344CB8AC3E}">
        <p14:creationId xmlns:p14="http://schemas.microsoft.com/office/powerpoint/2010/main" val="3448980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62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47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33</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Hi everyone, my name is Lyz Lynch, I’m a member of the GBAS Advisory Council.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You’ve been hearing us talk about this forever, but I am extremely excited to announce that the Connected by UF Conference is finally here!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The event is next Tuesday and Wednesday, May 11</a:t>
            </a:r>
            <a:r>
              <a:rPr lang="en-US" sz="1100" baseline="30000" dirty="0">
                <a:effectLst/>
                <a:latin typeface="Book Antiqua" panose="02040602050305030304" pitchFamily="18" charset="0"/>
                <a:ea typeface="Calibri" panose="020F0502020204030204" pitchFamily="34" charset="0"/>
                <a:cs typeface="Times New Roman" panose="02020603050405020304" pitchFamily="18" charset="0"/>
              </a:rPr>
              <a:t>th</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and 12</a:t>
            </a:r>
            <a:r>
              <a:rPr lang="en-US" sz="1100" baseline="30000" dirty="0">
                <a:effectLst/>
                <a:latin typeface="Book Antiqua" panose="02040602050305030304" pitchFamily="18" charset="0"/>
                <a:ea typeface="Calibri" panose="020F0502020204030204" pitchFamily="34" charset="0"/>
                <a:cs typeface="Times New Roman" panose="02020603050405020304" pitchFamily="18" charset="0"/>
              </a:rPr>
              <a:t>th</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I do want to mention that registration is completely closed. If you aren’t already registered, you’ll have to wait for the next </a:t>
            </a:r>
            <a:r>
              <a:rPr lang="en-US" sz="1100" dirty="0" err="1">
                <a:effectLst/>
                <a:latin typeface="Book Antiqua" panose="02040602050305030304" pitchFamily="18" charset="0"/>
                <a:ea typeface="Calibri" panose="020F0502020204030204" pitchFamily="34" charset="0"/>
                <a:cs typeface="Times New Roman" panose="02020603050405020304" pitchFamily="18" charset="0"/>
              </a:rPr>
              <a:t>CxUF</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conference will be in about …. [I’m planning to look humorously at my watch during this pause] 2 years, I’m afraid.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People who </a:t>
            </a:r>
            <a:r>
              <a:rPr lang="en-US" sz="1100" b="1" dirty="0">
                <a:effectLst/>
                <a:latin typeface="Book Antiqua" panose="02040602050305030304" pitchFamily="18" charset="0"/>
                <a:ea typeface="Calibri" panose="020F0502020204030204" pitchFamily="34" charset="0"/>
                <a:cs typeface="Times New Roman" panose="02020603050405020304" pitchFamily="18" charset="0"/>
              </a:rPr>
              <a:t>are</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registered for the conference will receive an email that includes a password for the conference website. </a:t>
            </a:r>
            <a:r>
              <a:rPr lang="en-US" sz="1100" b="1" i="1" dirty="0">
                <a:effectLst/>
                <a:latin typeface="Book Antiqua" panose="02040602050305030304" pitchFamily="18" charset="0"/>
                <a:ea typeface="Calibri" panose="020F0502020204030204" pitchFamily="34" charset="0"/>
                <a:cs typeface="Times New Roman" panose="02020603050405020304" pitchFamily="18" charset="0"/>
              </a:rPr>
              <a:t>The website will be open on Monday 5/10 for you to explore, so once you get your password, take a look on Monday</a:t>
            </a:r>
            <a:r>
              <a:rPr lang="en-US" sz="1100" b="1" i="1">
                <a:effectLst/>
                <a:latin typeface="Book Antiqua" panose="02040602050305030304" pitchFamily="18" charset="0"/>
                <a:ea typeface="Calibri" panose="020F0502020204030204" pitchFamily="34" charset="0"/>
                <a:cs typeface="Times New Roman" panose="02020603050405020304" pitchFamily="18" charset="0"/>
              </a:rPr>
              <a:t>! </a:t>
            </a:r>
            <a:br>
              <a:rPr lang="en-US" sz="1100" b="1" i="1"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The conference website was specially built for us and has limited capacity, which is why we’ve set up password-only access. Please DO NOT share your password with anyone else, because if we have extra unregistered people logging on, it’s possible people who </a:t>
            </a:r>
            <a:r>
              <a:rPr lang="en-US" sz="1100" b="1" dirty="0">
                <a:effectLst/>
                <a:latin typeface="Book Antiqua" panose="02040602050305030304" pitchFamily="18" charset="0"/>
                <a:ea typeface="Calibri" panose="020F0502020204030204" pitchFamily="34" charset="0"/>
                <a:cs typeface="Times New Roman" panose="02020603050405020304" pitchFamily="18" charset="0"/>
              </a:rPr>
              <a:t>did</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register might not be able to access everything they need to on the website. So please don’t share your password.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One of the exciting things in this conference is what we’re calling “Your Conference Group or YCG.” In an in-person conference, one of the big benefits is being able to network and have ad-hoc conversations with others attending the conference, and that’s almost always lost in remote conferences because there isn’t a “space” where you can have this type of productive discussion.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That’s what YCGs are all about! Not only do we have set times to log into the YCG rooms where you’ll be guided through discussions to share your ideas and what you’ve learned, and how it all can be put into practice, there are also fun activities to perform with your group with the chance of winning some TRULY excellent prizes. And on top of that, when the YCG rooms are NOT officially in session, the rooms will still be open, so you can jump into one of those rooms with colleagues to have your own ad-hoc conversations as well.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I am personally very introverted, so I’m always tempted to skip small group work in this type of event. But I am legitimately excited about these groups and the opportunities they’ll give participants – we got to test it out a bit, and it was great. If that still doesn’t convince you to participate, I’m quite certain the prizes will! So don’t miss out.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Your Conference Group is assigned already and there will be no substitutions. You can find who will be in your conference group on the first HR link on this slide – just search by your last name.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The second link on the slide is for the conference agenda, which lists all the concurrent sessions and speaker biographies. If you haven’t looked, go check it out to see the exciting sessions we’ll have!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I have had the pleasure of seeing some of the concurrent session presentations and content already, and I am so thrilled! When we already have a unit on campus who’s handling a difficult process nearly perfectly, there’s no reason other units on campus should have to reinvent the wheel to master that process in their own unit, but that’s what’s often happening. This conference is a huge opportunity to benefit from others’ expertise and resources that have already been developed that can directly translate into making our jobs easier. </a:t>
            </a:r>
            <a:br>
              <a:rPr lang="en-US" sz="1100" dirty="0">
                <a:effectLst/>
                <a:latin typeface="Book Antiqua" panose="02040602050305030304" pitchFamily="18" charset="0"/>
                <a:ea typeface="Calibri" panose="020F0502020204030204" pitchFamily="34" charset="0"/>
                <a:cs typeface="Times New Roman" panose="02020603050405020304" pitchFamily="18" charset="0"/>
              </a:rPr>
            </a:br>
            <a:endParaRPr lang="en-US" sz="11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Whatever concurrent sessions you decide to attend, we’re confident you will get useful information that will help you do your job better.  </a:t>
            </a:r>
          </a:p>
          <a:p>
            <a:pPr marL="457200" marR="0">
              <a:lnSpc>
                <a:spcPct val="107000"/>
              </a:lnSpc>
              <a:spcBef>
                <a:spcPts val="0"/>
              </a:spcBef>
              <a:spcAft>
                <a:spcPts val="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Are there any questions about </a:t>
            </a:r>
            <a:r>
              <a:rPr lang="en-US" sz="1100" dirty="0" err="1">
                <a:effectLst/>
                <a:latin typeface="Book Antiqua" panose="02040602050305030304" pitchFamily="18" charset="0"/>
                <a:ea typeface="Calibri" panose="020F0502020204030204" pitchFamily="34" charset="0"/>
                <a:cs typeface="Times New Roman" panose="02020603050405020304" pitchFamily="18" charset="0"/>
              </a:rPr>
              <a:t>CxUF</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50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50B06-66E7-4785-92A1-8447241347B8}" type="slidenum">
              <a:rPr lang="en-US" smtClean="0"/>
              <a:t>14</a:t>
            </a:fld>
            <a:endParaRPr lang="en-US"/>
          </a:p>
        </p:txBody>
      </p:sp>
    </p:spTree>
    <p:extLst>
      <p:ext uri="{BB962C8B-B14F-4D97-AF65-F5344CB8AC3E}">
        <p14:creationId xmlns:p14="http://schemas.microsoft.com/office/powerpoint/2010/main" val="100036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4020202020204" pitchFamily="34" charset="0"/>
              </a:rPr>
              <a:t>As part of the Stronger Together training series, join Training &amp; Organizational Development in a guided book club reading of The Racial Healing Handbook by Anneliese A. Singh, PhD LPC. The Racial Healing Handbook is a unique book that aims to take you on a journey of healing from racism. Through weekly readings and introspective questions, the handbook will lead you towards racial liberation and resilience. As a group, we will discuss what the book is teaching us and engage in critical conversations around racial healing.</a:t>
            </a:r>
          </a:p>
          <a:p>
            <a:pPr algn="l"/>
            <a:r>
              <a:rPr lang="en-US" b="0" i="0" dirty="0">
                <a:solidFill>
                  <a:srgbClr val="333333"/>
                </a:solidFill>
                <a:effectLst/>
                <a:latin typeface="Open Sans" panose="020B0604020202020204" pitchFamily="34" charset="0"/>
              </a:rPr>
              <a:t>In this book club, we will read one chapter of the book per week for 10 weeks, meeting each Tuesday  June 15-August 17 to discuss and engage with the material. </a:t>
            </a:r>
            <a:endParaRPr lang="en-US" b="1" i="0" dirty="0">
              <a:solidFill>
                <a:srgbClr val="333333"/>
              </a:solidFill>
              <a:effectLst/>
              <a:latin typeface="Open Sans" panose="020B0604020202020204" pitchFamily="34" charset="0"/>
            </a:endParaRPr>
          </a:p>
          <a:p>
            <a:pPr algn="l"/>
            <a:r>
              <a:rPr lang="en-US" b="0" i="0" dirty="0">
                <a:solidFill>
                  <a:srgbClr val="333333"/>
                </a:solidFill>
                <a:effectLst/>
                <a:latin typeface="Open Sans" panose="020B0604020202020204" pitchFamily="34" charset="0"/>
              </a:rPr>
              <a:t>Please note that you are free to attend any sessions that you are able to come to. If you are unable to attend every session but can come to some of them and want to register, please do! We look forward to taking this journey with you.</a:t>
            </a:r>
          </a:p>
          <a:p>
            <a:br>
              <a:rPr lang="en-US" b="1" i="0" dirty="0">
                <a:solidFill>
                  <a:srgbClr val="333333"/>
                </a:solidFill>
                <a:effectLst/>
                <a:latin typeface="Open Sans" panose="020B0604020202020204" pitchFamily="34" charset="0"/>
              </a:rPr>
            </a:br>
            <a:endParaRPr lang="en-US" dirty="0"/>
          </a:p>
        </p:txBody>
      </p:sp>
      <p:sp>
        <p:nvSpPr>
          <p:cNvPr id="4" name="Slide Number Placeholder 3"/>
          <p:cNvSpPr>
            <a:spLocks noGrp="1"/>
          </p:cNvSpPr>
          <p:nvPr>
            <p:ph type="sldNum" sz="quarter" idx="10"/>
          </p:nvPr>
        </p:nvSpPr>
        <p:spPr/>
        <p:txBody>
          <a:bodyPr/>
          <a:lstStyle/>
          <a:p>
            <a:fld id="{53D50B06-66E7-4785-92A1-8447241347B8}" type="slidenum">
              <a:rPr lang="en-US" smtClean="0"/>
              <a:t>15</a:t>
            </a:fld>
            <a:endParaRPr lang="en-US"/>
          </a:p>
        </p:txBody>
      </p:sp>
    </p:spTree>
    <p:extLst>
      <p:ext uri="{BB962C8B-B14F-4D97-AF65-F5344CB8AC3E}">
        <p14:creationId xmlns:p14="http://schemas.microsoft.com/office/powerpoint/2010/main" val="405190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a:p>
        </p:txBody>
      </p:sp>
    </p:spTree>
    <p:extLst>
      <p:ext uri="{BB962C8B-B14F-4D97-AF65-F5344CB8AC3E}">
        <p14:creationId xmlns:p14="http://schemas.microsoft.com/office/powerpoint/2010/main" val="77338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a:p>
        </p:txBody>
      </p:sp>
    </p:spTree>
    <p:extLst>
      <p:ext uri="{BB962C8B-B14F-4D97-AF65-F5344CB8AC3E}">
        <p14:creationId xmlns:p14="http://schemas.microsoft.com/office/powerpoint/2010/main" val="190496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A2028"/>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2000" b="0" i="0">
                <a:solidFill>
                  <a:srgbClr val="4B4B4B"/>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3F3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1A2028"/>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A2028"/>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533641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75350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295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140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20802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31838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09376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01447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216677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88736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682614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705250-4205-4E8C-AA01-379B89684F1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4238487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180922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05250-4205-4E8C-AA01-379B89684F1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2633171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705250-4205-4E8C-AA01-379B89684F1F}"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1629564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705250-4205-4E8C-AA01-379B89684F1F}"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16377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705250-4205-4E8C-AA01-379B89684F1F}"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7223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5250-4205-4E8C-AA01-379B89684F1F}"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3945393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705250-4205-4E8C-AA01-379B89684F1F}"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64422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705250-4205-4E8C-AA01-379B89684F1F}"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1875758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2535005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a:p>
        </p:txBody>
      </p:sp>
    </p:spTree>
    <p:extLst>
      <p:ext uri="{BB962C8B-B14F-4D97-AF65-F5344CB8AC3E}">
        <p14:creationId xmlns:p14="http://schemas.microsoft.com/office/powerpoint/2010/main" val="15472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07631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 id="2147483686"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34452" y="479043"/>
            <a:ext cx="5323095" cy="635000"/>
          </a:xfrm>
          <a:prstGeom prst="rect">
            <a:avLst/>
          </a:prstGeom>
        </p:spPr>
        <p:txBody>
          <a:bodyPr wrap="square" lIns="0" tIns="0" rIns="0" bIns="0">
            <a:spAutoFit/>
          </a:bodyPr>
          <a:lstStyle>
            <a:lvl1pPr>
              <a:defRPr sz="4000" b="0" i="0">
                <a:solidFill>
                  <a:srgbClr val="1A2028"/>
                </a:solidFill>
                <a:latin typeface="Segoe UI"/>
                <a:cs typeface="Segoe UI"/>
              </a:defRPr>
            </a:lvl1pPr>
          </a:lstStyle>
          <a:p>
            <a:endParaRPr/>
          </a:p>
        </p:txBody>
      </p:sp>
      <p:sp>
        <p:nvSpPr>
          <p:cNvPr id="3" name="Holder 3"/>
          <p:cNvSpPr>
            <a:spLocks noGrp="1"/>
          </p:cNvSpPr>
          <p:nvPr>
            <p:ph type="body" idx="1"/>
          </p:nvPr>
        </p:nvSpPr>
        <p:spPr>
          <a:xfrm>
            <a:off x="641488" y="1476755"/>
            <a:ext cx="10909023" cy="1372870"/>
          </a:xfrm>
          <a:prstGeom prst="rect">
            <a:avLst/>
          </a:prstGeom>
        </p:spPr>
        <p:txBody>
          <a:bodyPr wrap="square" lIns="0" tIns="0" rIns="0" bIns="0">
            <a:spAutoFit/>
          </a:bodyPr>
          <a:lstStyle>
            <a:lvl1pPr>
              <a:defRPr sz="2000" b="0" i="0">
                <a:solidFill>
                  <a:srgbClr val="4B4B4B"/>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1903072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05250-4205-4E8C-AA01-379B89684F1F}"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B13E-BA9A-4175-A862-604EEE9353F1}" type="slidenum">
              <a:rPr lang="en-US" smtClean="0"/>
              <a:t>‹#›</a:t>
            </a:fld>
            <a:endParaRPr lang="en-US"/>
          </a:p>
        </p:txBody>
      </p:sp>
    </p:spTree>
    <p:extLst>
      <p:ext uri="{BB962C8B-B14F-4D97-AF65-F5344CB8AC3E}">
        <p14:creationId xmlns:p14="http://schemas.microsoft.com/office/powerpoint/2010/main" val="253416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nublavt@ufl.edu"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and-grow.hr.ufl.edu/connected-by-uf-conference/your-conference-grou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hyperlink" Target="https://learn-and-grow.hr.ufl.edu/connected-by-uf-conference/cxuf-agend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learn-and-grow.hr.ufl.edu/courses-registration/stronger-togeth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benefits@ufl.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benefits@ufl.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training.hr.ufl.edu/instructionguides/time&amp;labor/preparingfor2021fiscalyearleaveprocesses.pdf"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May 5,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F3F3F3"/>
          </a:solidFill>
        </p:spPr>
        <p:txBody>
          <a:bodyPr wrap="square" lIns="0" tIns="0" rIns="0" bIns="0" rtlCol="0"/>
          <a:lstStyle/>
          <a:p>
            <a:endParaRPr/>
          </a:p>
        </p:txBody>
      </p:sp>
      <p:sp>
        <p:nvSpPr>
          <p:cNvPr id="3" name="object 3"/>
          <p:cNvSpPr/>
          <p:nvPr/>
        </p:nvSpPr>
        <p:spPr>
          <a:xfrm>
            <a:off x="0" y="1828800"/>
            <a:ext cx="12192000" cy="5029200"/>
          </a:xfrm>
          <a:custGeom>
            <a:avLst/>
            <a:gdLst/>
            <a:ahLst/>
            <a:cxnLst/>
            <a:rect l="l" t="t" r="r" b="b"/>
            <a:pathLst>
              <a:path w="12192000" h="5029200">
                <a:moveTo>
                  <a:pt x="12192000" y="0"/>
                </a:moveTo>
                <a:lnTo>
                  <a:pt x="0" y="0"/>
                </a:lnTo>
                <a:lnTo>
                  <a:pt x="0" y="5029199"/>
                </a:lnTo>
                <a:lnTo>
                  <a:pt x="12192000" y="5029199"/>
                </a:lnTo>
                <a:lnTo>
                  <a:pt x="12192000" y="0"/>
                </a:lnTo>
                <a:close/>
              </a:path>
            </a:pathLst>
          </a:custGeom>
          <a:solidFill>
            <a:srgbClr val="3C3C3C"/>
          </a:solidFill>
        </p:spPr>
        <p:txBody>
          <a:bodyPr wrap="square" lIns="0" tIns="0" rIns="0" bIns="0" rtlCol="0"/>
          <a:lstStyle/>
          <a:p>
            <a:endParaRPr/>
          </a:p>
        </p:txBody>
      </p:sp>
      <p:sp>
        <p:nvSpPr>
          <p:cNvPr id="4" name="object 4"/>
          <p:cNvSpPr txBox="1"/>
          <p:nvPr/>
        </p:nvSpPr>
        <p:spPr>
          <a:xfrm>
            <a:off x="1684991" y="2288540"/>
            <a:ext cx="8419465" cy="1120140"/>
          </a:xfrm>
          <a:prstGeom prst="rect">
            <a:avLst/>
          </a:prstGeom>
        </p:spPr>
        <p:txBody>
          <a:bodyPr vert="horz" wrap="square" lIns="0" tIns="27305" rIns="0" bIns="0" rtlCol="0">
            <a:spAutoFit/>
          </a:bodyPr>
          <a:lstStyle/>
          <a:p>
            <a:pPr marL="2869565" marR="5080" indent="-2857500">
              <a:lnSpc>
                <a:spcPts val="4300"/>
              </a:lnSpc>
              <a:spcBef>
                <a:spcPts val="215"/>
              </a:spcBef>
            </a:pPr>
            <a:r>
              <a:rPr sz="3600" b="1" spc="-5" dirty="0">
                <a:solidFill>
                  <a:srgbClr val="F3F3F3"/>
                </a:solidFill>
                <a:latin typeface="Segoe UI"/>
                <a:cs typeface="Segoe UI"/>
              </a:rPr>
              <a:t>The </a:t>
            </a:r>
            <a:r>
              <a:rPr sz="3600" b="1" spc="-10" dirty="0">
                <a:solidFill>
                  <a:srgbClr val="F3F3F3"/>
                </a:solidFill>
                <a:latin typeface="Segoe UI"/>
                <a:cs typeface="Segoe UI"/>
              </a:rPr>
              <a:t>Office </a:t>
            </a:r>
            <a:r>
              <a:rPr sz="3600" b="1" spc="-30" dirty="0">
                <a:solidFill>
                  <a:srgbClr val="F3F3F3"/>
                </a:solidFill>
                <a:latin typeface="Segoe UI"/>
                <a:cs typeface="Segoe UI"/>
              </a:rPr>
              <a:t>of </a:t>
            </a:r>
            <a:r>
              <a:rPr sz="3600" b="1" spc="-20" dirty="0">
                <a:solidFill>
                  <a:srgbClr val="F3F3F3"/>
                </a:solidFill>
                <a:latin typeface="Segoe UI"/>
                <a:cs typeface="Segoe UI"/>
              </a:rPr>
              <a:t>Student </a:t>
            </a:r>
            <a:r>
              <a:rPr sz="3600" b="1" spc="-5" dirty="0">
                <a:solidFill>
                  <a:srgbClr val="F3F3F3"/>
                </a:solidFill>
                <a:latin typeface="Segoe UI"/>
                <a:cs typeface="Segoe UI"/>
              </a:rPr>
              <a:t>Financial </a:t>
            </a:r>
            <a:r>
              <a:rPr sz="3600" b="1" dirty="0">
                <a:solidFill>
                  <a:srgbClr val="F3F3F3"/>
                </a:solidFill>
                <a:latin typeface="Segoe UI"/>
                <a:cs typeface="Segoe UI"/>
              </a:rPr>
              <a:t>Aid </a:t>
            </a:r>
            <a:r>
              <a:rPr sz="3600" b="1" spc="-5" dirty="0">
                <a:solidFill>
                  <a:srgbClr val="F3F3F3"/>
                </a:solidFill>
                <a:latin typeface="Segoe UI"/>
                <a:cs typeface="Segoe UI"/>
              </a:rPr>
              <a:t>and </a:t>
            </a:r>
            <a:r>
              <a:rPr sz="3600" b="1" spc="-980" dirty="0">
                <a:solidFill>
                  <a:srgbClr val="F3F3F3"/>
                </a:solidFill>
                <a:latin typeface="Segoe UI"/>
                <a:cs typeface="Segoe UI"/>
              </a:rPr>
              <a:t> </a:t>
            </a:r>
            <a:r>
              <a:rPr sz="3600" b="1" spc="-5" dirty="0">
                <a:solidFill>
                  <a:srgbClr val="F3F3F3"/>
                </a:solidFill>
                <a:latin typeface="Segoe UI"/>
                <a:cs typeface="Segoe UI"/>
              </a:rPr>
              <a:t>Scholarships</a:t>
            </a:r>
            <a:endParaRPr sz="3600">
              <a:latin typeface="Segoe UI"/>
              <a:cs typeface="Segoe UI"/>
            </a:endParaRPr>
          </a:p>
        </p:txBody>
      </p:sp>
      <p:sp>
        <p:nvSpPr>
          <p:cNvPr id="5" name="object 5"/>
          <p:cNvSpPr txBox="1"/>
          <p:nvPr/>
        </p:nvSpPr>
        <p:spPr>
          <a:xfrm>
            <a:off x="3015761" y="3937507"/>
            <a:ext cx="5761355" cy="760095"/>
          </a:xfrm>
          <a:prstGeom prst="rect">
            <a:avLst/>
          </a:prstGeom>
        </p:spPr>
        <p:txBody>
          <a:bodyPr vert="horz" wrap="square" lIns="0" tIns="9525" rIns="0" bIns="0" rtlCol="0">
            <a:spAutoFit/>
          </a:bodyPr>
          <a:lstStyle/>
          <a:p>
            <a:pPr marL="12700" marR="5080" indent="448945">
              <a:lnSpc>
                <a:spcPct val="100800"/>
              </a:lnSpc>
              <a:spcBef>
                <a:spcPts val="75"/>
              </a:spcBef>
              <a:tabLst>
                <a:tab pos="1840864" algn="l"/>
              </a:tabLst>
            </a:pPr>
            <a:r>
              <a:rPr sz="2400" b="1" spc="-10" dirty="0">
                <a:solidFill>
                  <a:srgbClr val="F3F3F3"/>
                </a:solidFill>
                <a:latin typeface="Segoe UI"/>
                <a:cs typeface="Segoe UI"/>
              </a:rPr>
              <a:t>Student </a:t>
            </a:r>
            <a:r>
              <a:rPr sz="2400" b="1" spc="-5" dirty="0">
                <a:solidFill>
                  <a:srgbClr val="F3F3F3"/>
                </a:solidFill>
                <a:latin typeface="Segoe UI"/>
                <a:cs typeface="Segoe UI"/>
              </a:rPr>
              <a:t>Employment Coordinator </a:t>
            </a:r>
            <a:r>
              <a:rPr sz="2400" b="1" dirty="0">
                <a:solidFill>
                  <a:srgbClr val="F3F3F3"/>
                </a:solidFill>
                <a:latin typeface="Segoe UI"/>
                <a:cs typeface="Segoe UI"/>
              </a:rPr>
              <a:t> </a:t>
            </a:r>
            <a:r>
              <a:rPr sz="2400" b="1" spc="-65" dirty="0">
                <a:solidFill>
                  <a:srgbClr val="F3F3F3"/>
                </a:solidFill>
                <a:latin typeface="Segoe UI"/>
                <a:cs typeface="Segoe UI"/>
              </a:rPr>
              <a:t>Van</a:t>
            </a:r>
            <a:r>
              <a:rPr sz="2400" b="1" spc="-5" dirty="0">
                <a:solidFill>
                  <a:srgbClr val="F3F3F3"/>
                </a:solidFill>
                <a:latin typeface="Segoe UI"/>
                <a:cs typeface="Segoe UI"/>
              </a:rPr>
              <a:t> </a:t>
            </a:r>
            <a:r>
              <a:rPr sz="2400" b="1" dirty="0">
                <a:solidFill>
                  <a:srgbClr val="F3F3F3"/>
                </a:solidFill>
                <a:latin typeface="Segoe UI"/>
                <a:cs typeface="Segoe UI"/>
              </a:rPr>
              <a:t>Thai:	</a:t>
            </a:r>
            <a:r>
              <a:rPr sz="2400" b="1" spc="-5" dirty="0">
                <a:solidFill>
                  <a:srgbClr val="F3F3F3"/>
                </a:solidFill>
                <a:latin typeface="Segoe UI"/>
                <a:cs typeface="Segoe UI"/>
                <a:hlinkClick r:id="rId2"/>
              </a:rPr>
              <a:t>nublavt@ufl.edu,</a:t>
            </a:r>
            <a:r>
              <a:rPr sz="2400" b="1" spc="-30" dirty="0">
                <a:solidFill>
                  <a:srgbClr val="F3F3F3"/>
                </a:solidFill>
                <a:latin typeface="Segoe UI"/>
                <a:cs typeface="Segoe UI"/>
                <a:hlinkClick r:id="rId2"/>
              </a:rPr>
              <a:t> </a:t>
            </a:r>
            <a:r>
              <a:rPr sz="2400" b="1" spc="-10" dirty="0">
                <a:solidFill>
                  <a:srgbClr val="F3F3F3"/>
                </a:solidFill>
                <a:latin typeface="Segoe UI"/>
                <a:cs typeface="Segoe UI"/>
              </a:rPr>
              <a:t>392-0296</a:t>
            </a:r>
            <a:endParaRPr sz="2400">
              <a:latin typeface="Segoe UI"/>
              <a:cs typeface="Segoe UI"/>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5" dirty="0"/>
              <a:t>Ready,</a:t>
            </a:r>
            <a:r>
              <a:rPr spc="-35" dirty="0"/>
              <a:t> </a:t>
            </a:r>
            <a:r>
              <a:rPr spc="-5" dirty="0"/>
              <a:t>Set,</a:t>
            </a:r>
            <a:r>
              <a:rPr spc="-30" dirty="0"/>
              <a:t> </a:t>
            </a:r>
            <a:r>
              <a:rPr spc="-50" dirty="0"/>
              <a:t>Work-Study!</a:t>
            </a:r>
          </a:p>
        </p:txBody>
      </p:sp>
    </p:spTree>
    <p:extLst>
      <p:ext uri="{BB962C8B-B14F-4D97-AF65-F5344CB8AC3E}">
        <p14:creationId xmlns:p14="http://schemas.microsoft.com/office/powerpoint/2010/main" val="289414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Training and Organizational Development</a:t>
            </a:r>
          </a:p>
        </p:txBody>
      </p:sp>
      <p:sp>
        <p:nvSpPr>
          <p:cNvPr id="3" name="Text Placeholder 2"/>
          <p:cNvSpPr>
            <a:spLocks noGrp="1"/>
          </p:cNvSpPr>
          <p:nvPr>
            <p:ph type="body" idx="1"/>
          </p:nvPr>
        </p:nvSpPr>
        <p:spPr>
          <a:xfrm>
            <a:off x="831850" y="3674378"/>
            <a:ext cx="10515600" cy="2562890"/>
          </a:xfrm>
        </p:spPr>
        <p:txBody>
          <a:bodyPr/>
          <a:lstStyle/>
          <a:p>
            <a:r>
              <a:rPr lang="en-US" altLang="en-US" sz="3200" dirty="0">
                <a:solidFill>
                  <a:schemeClr val="accent5">
                    <a:lumMod val="75000"/>
                  </a:schemeClr>
                </a:solidFill>
              </a:rPr>
              <a:t>GBAS Update</a:t>
            </a:r>
          </a:p>
          <a:p>
            <a:r>
              <a:rPr lang="en-US" altLang="en-US" sz="3200" dirty="0" err="1">
                <a:solidFill>
                  <a:schemeClr val="accent5">
                    <a:lumMod val="75000"/>
                  </a:schemeClr>
                </a:solidFill>
              </a:rPr>
              <a:t>Lyz</a:t>
            </a:r>
            <a:r>
              <a:rPr lang="en-US" altLang="en-US" sz="3200" dirty="0">
                <a:solidFill>
                  <a:schemeClr val="accent5">
                    <a:lumMod val="75000"/>
                  </a:schemeClr>
                </a:solidFill>
              </a:rPr>
              <a:t> Lynch – GBAS Advisory Council</a:t>
            </a:r>
          </a:p>
          <a:p>
            <a:endParaRPr lang="en-US" dirty="0"/>
          </a:p>
        </p:txBody>
      </p:sp>
    </p:spTree>
    <p:extLst>
      <p:ext uri="{BB962C8B-B14F-4D97-AF65-F5344CB8AC3E}">
        <p14:creationId xmlns:p14="http://schemas.microsoft.com/office/powerpoint/2010/main" val="131997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a:bodyPr>
          <a:lstStyle/>
          <a:p>
            <a:pPr>
              <a:buNone/>
            </a:pPr>
            <a:r>
              <a:rPr lang="en-US" sz="3200" b="1" dirty="0"/>
              <a:t>Next Week – May 11 &amp; 12</a:t>
            </a:r>
            <a:endParaRPr lang="en-US" dirty="0">
              <a:cs typeface="Calibri"/>
            </a:endParaRPr>
          </a:p>
          <a:p>
            <a:pPr>
              <a:buClr>
                <a:schemeClr val="accent3">
                  <a:lumMod val="75000"/>
                </a:schemeClr>
              </a:buClr>
              <a:buFont typeface="Wingdings" panose="05000000000000000000" pitchFamily="2" charset="2"/>
              <a:buChar char="§"/>
            </a:pPr>
            <a:r>
              <a:rPr lang="en-US" sz="2400" dirty="0"/>
              <a:t>The website will be open Monday, May 10 for pre-conference exploration. </a:t>
            </a:r>
          </a:p>
          <a:p>
            <a:pPr>
              <a:buClr>
                <a:schemeClr val="accent3">
                  <a:lumMod val="75000"/>
                </a:schemeClr>
              </a:buClr>
              <a:buFont typeface="Wingdings" panose="05000000000000000000" pitchFamily="2" charset="2"/>
              <a:buChar char="§"/>
            </a:pPr>
            <a:r>
              <a:rPr lang="en-US" sz="2400" dirty="0"/>
              <a:t>You will need a conference password – ONLY for those who are registered. </a:t>
            </a:r>
            <a:br>
              <a:rPr lang="en-US" sz="2400" dirty="0"/>
            </a:br>
            <a:r>
              <a:rPr lang="en-US" sz="2400" b="1" i="1" dirty="0"/>
              <a:t>Please do NOT share.</a:t>
            </a:r>
          </a:p>
          <a:p>
            <a:pPr>
              <a:buClr>
                <a:schemeClr val="accent3">
                  <a:lumMod val="75000"/>
                </a:schemeClr>
              </a:buClr>
              <a:buFont typeface="Wingdings" panose="05000000000000000000" pitchFamily="2" charset="2"/>
              <a:buChar char="§"/>
            </a:pPr>
            <a:r>
              <a:rPr lang="en-US" sz="2400" dirty="0"/>
              <a:t>Why should I attend the peer learning groups called YCG groups?</a:t>
            </a:r>
          </a:p>
          <a:p>
            <a:pPr>
              <a:buClr>
                <a:schemeClr val="accent3">
                  <a:lumMod val="75000"/>
                </a:schemeClr>
              </a:buClr>
              <a:buFont typeface="Wingdings" panose="05000000000000000000" pitchFamily="2" charset="2"/>
              <a:buChar char="§"/>
            </a:pPr>
            <a:r>
              <a:rPr lang="en-US" sz="2400" dirty="0"/>
              <a:t>Find Your Conference Group (YCG) </a:t>
            </a:r>
            <a:r>
              <a:rPr lang="en-US" sz="2400" dirty="0">
                <a:hlinkClick r:id="rId3"/>
              </a:rPr>
              <a:t>https://learn-and-grow.hr.ufl.edu/connected-by-uf-conference/your-conference-group/</a:t>
            </a:r>
            <a:endParaRPr lang="en-US" sz="2400" dirty="0"/>
          </a:p>
          <a:p>
            <a:pPr>
              <a:buClr>
                <a:schemeClr val="accent3">
                  <a:lumMod val="75000"/>
                </a:schemeClr>
              </a:buClr>
              <a:buFont typeface="Wingdings" panose="05000000000000000000" pitchFamily="2" charset="2"/>
              <a:buChar char="§"/>
            </a:pPr>
            <a:r>
              <a:rPr lang="en-US" sz="2400" dirty="0"/>
              <a:t>Visit </a:t>
            </a:r>
            <a:r>
              <a:rPr lang="en-US" sz="2400" dirty="0">
                <a:hlinkClick r:id="rId4"/>
              </a:rPr>
              <a:t>https://learn-and-grow.hr.ufl.edu/connected-by-uf-conference/cxuf-agenda/</a:t>
            </a:r>
            <a:r>
              <a:rPr lang="en-US" sz="2400" dirty="0"/>
              <a:t> to see the session descriptions and speaker’s bios. </a:t>
            </a:r>
          </a:p>
          <a:p>
            <a:pPr marL="0" indent="0">
              <a:buNone/>
            </a:pPr>
            <a:endParaRPr lang="en-US" altLang="en-US" sz="2400"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err="1">
                <a:latin typeface="Century Schoolbook"/>
              </a:rPr>
              <a:t>CxUF</a:t>
            </a:r>
            <a:r>
              <a:rPr lang="en-US" dirty="0">
                <a:latin typeface="Century Schoolbook"/>
              </a:rPr>
              <a:t> is HERE!</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3924" y="375890"/>
            <a:ext cx="3368654" cy="1684327"/>
          </a:xfrm>
          <a:prstGeom prst="rect">
            <a:avLst/>
          </a:prstGeom>
        </p:spPr>
      </p:pic>
    </p:spTree>
    <p:extLst>
      <p:ext uri="{BB962C8B-B14F-4D97-AF65-F5344CB8AC3E}">
        <p14:creationId xmlns:p14="http://schemas.microsoft.com/office/powerpoint/2010/main" val="16383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Training &amp; Organizational Development</a:t>
            </a:r>
          </a:p>
        </p:txBody>
      </p:sp>
      <p:sp>
        <p:nvSpPr>
          <p:cNvPr id="3" name="Text Placeholder 2"/>
          <p:cNvSpPr>
            <a:spLocks noGrp="1"/>
          </p:cNvSpPr>
          <p:nvPr>
            <p:ph type="body" idx="1"/>
          </p:nvPr>
        </p:nvSpPr>
        <p:spPr>
          <a:xfrm>
            <a:off x="831850" y="3988736"/>
            <a:ext cx="10515600" cy="2303967"/>
          </a:xfrm>
        </p:spPr>
        <p:txBody>
          <a:bodyPr>
            <a:normAutofit/>
          </a:bodyPr>
          <a:lstStyle/>
          <a:p>
            <a:r>
              <a:rPr lang="en-US" altLang="en-US" sz="3200" dirty="0">
                <a:solidFill>
                  <a:schemeClr val="accent5">
                    <a:lumMod val="75000"/>
                  </a:schemeClr>
                </a:solidFill>
              </a:rPr>
              <a:t>Stronger Together</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42429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C267-89FB-4DDD-88A5-96BD22739F7D}"/>
              </a:ext>
            </a:extLst>
          </p:cNvPr>
          <p:cNvSpPr>
            <a:spLocks noGrp="1"/>
          </p:cNvSpPr>
          <p:nvPr>
            <p:ph type="title"/>
          </p:nvPr>
        </p:nvSpPr>
        <p:spPr/>
        <p:txBody>
          <a:bodyPr/>
          <a:lstStyle/>
          <a:p>
            <a:r>
              <a:rPr lang="en-US" dirty="0"/>
              <a:t>Upcoming Sessions</a:t>
            </a:r>
          </a:p>
        </p:txBody>
      </p:sp>
      <p:sp>
        <p:nvSpPr>
          <p:cNvPr id="10" name="Content Placeholder 9">
            <a:extLst>
              <a:ext uri="{FF2B5EF4-FFF2-40B4-BE49-F238E27FC236}">
                <a16:creationId xmlns:a16="http://schemas.microsoft.com/office/drawing/2014/main" id="{56CC0FD3-3F97-4056-9212-C6A8DF1E79C3}"/>
              </a:ext>
            </a:extLst>
          </p:cNvPr>
          <p:cNvSpPr>
            <a:spLocks noGrp="1"/>
          </p:cNvSpPr>
          <p:nvPr>
            <p:ph idx="1"/>
          </p:nvPr>
        </p:nvSpPr>
        <p:spPr>
          <a:xfrm>
            <a:off x="736418" y="1933780"/>
            <a:ext cx="5241596" cy="3268889"/>
          </a:xfrm>
        </p:spPr>
        <p:txBody>
          <a:bodyPr>
            <a:normAutofit/>
          </a:bodyPr>
          <a:lstStyle/>
          <a:p>
            <a:pPr>
              <a:lnSpc>
                <a:spcPct val="120000"/>
              </a:lnSpc>
              <a:buClr>
                <a:schemeClr val="accent3">
                  <a:lumMod val="75000"/>
                </a:schemeClr>
              </a:buClr>
              <a:buFont typeface="Wingdings" panose="05000000000000000000" pitchFamily="2" charset="2"/>
              <a:buChar char="§"/>
            </a:pPr>
            <a:r>
              <a:rPr lang="en-US" sz="2800" dirty="0"/>
              <a:t>Racial Trauma Panel: 5/20 at 9am</a:t>
            </a:r>
          </a:p>
          <a:p>
            <a:pPr>
              <a:lnSpc>
                <a:spcPct val="120000"/>
              </a:lnSpc>
              <a:buClr>
                <a:schemeClr val="accent3">
                  <a:lumMod val="75000"/>
                </a:schemeClr>
              </a:buClr>
              <a:buFont typeface="Wingdings" panose="05000000000000000000" pitchFamily="2" charset="2"/>
              <a:buChar char="§"/>
            </a:pPr>
            <a:r>
              <a:rPr lang="en-US" sz="2800" dirty="0"/>
              <a:t>Understanding and Taking Action Against Anti-Black Racism with Dr. Della Mosley: 5/25 at 12pm</a:t>
            </a:r>
          </a:p>
          <a:p>
            <a:endParaRPr lang="en-US" dirty="0"/>
          </a:p>
        </p:txBody>
      </p:sp>
      <p:pic>
        <p:nvPicPr>
          <p:cNvPr id="5" name="Picture 2">
            <a:extLst>
              <a:ext uri="{FF2B5EF4-FFF2-40B4-BE49-F238E27FC236}">
                <a16:creationId xmlns:a16="http://schemas.microsoft.com/office/drawing/2014/main" id="{C8A5162B-D40F-4182-AD05-40D4CFBC821C}"/>
              </a:ext>
            </a:extLst>
          </p:cNvPr>
          <p:cNvPicPr>
            <a:picLocks noChangeAspect="1"/>
          </p:cNvPicPr>
          <p:nvPr/>
        </p:nvPicPr>
        <p:blipFill>
          <a:blip r:embed="rId3"/>
          <a:stretch>
            <a:fillRect/>
          </a:stretch>
        </p:blipFill>
        <p:spPr>
          <a:xfrm>
            <a:off x="6557763" y="2361086"/>
            <a:ext cx="4897820" cy="3179932"/>
          </a:xfrm>
          <a:prstGeom prst="rect">
            <a:avLst/>
          </a:prstGeom>
          <a:ln w="25400">
            <a:solidFill>
              <a:schemeClr val="bg2"/>
            </a:solidFill>
          </a:ln>
        </p:spPr>
      </p:pic>
    </p:spTree>
    <p:extLst>
      <p:ext uri="{BB962C8B-B14F-4D97-AF65-F5344CB8AC3E}">
        <p14:creationId xmlns:p14="http://schemas.microsoft.com/office/powerpoint/2010/main" val="127563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301" y="1976350"/>
            <a:ext cx="4125980" cy="2750345"/>
          </a:xfrm>
          <a:prstGeom prst="rect">
            <a:avLst/>
          </a:prstGeom>
          <a:ln w="25400">
            <a:solidFill>
              <a:schemeClr val="bg2"/>
            </a:solidFill>
          </a:ln>
        </p:spPr>
      </p:pic>
      <p:sp>
        <p:nvSpPr>
          <p:cNvPr id="6" name="Title 5">
            <a:extLst>
              <a:ext uri="{FF2B5EF4-FFF2-40B4-BE49-F238E27FC236}">
                <a16:creationId xmlns:a16="http://schemas.microsoft.com/office/drawing/2014/main" id="{3DFA42C5-0560-4045-88FB-298FF3D0CBE6}"/>
              </a:ext>
            </a:extLst>
          </p:cNvPr>
          <p:cNvSpPr>
            <a:spLocks noGrp="1"/>
          </p:cNvSpPr>
          <p:nvPr>
            <p:ph type="title"/>
          </p:nvPr>
        </p:nvSpPr>
        <p:spPr/>
        <p:txBody>
          <a:bodyPr/>
          <a:lstStyle/>
          <a:p>
            <a:r>
              <a:rPr lang="en-US" dirty="0"/>
              <a:t>The Racial Healing Handbook</a:t>
            </a:r>
          </a:p>
        </p:txBody>
      </p:sp>
      <p:sp>
        <p:nvSpPr>
          <p:cNvPr id="7" name="Content Placeholder 6">
            <a:extLst>
              <a:ext uri="{FF2B5EF4-FFF2-40B4-BE49-F238E27FC236}">
                <a16:creationId xmlns:a16="http://schemas.microsoft.com/office/drawing/2014/main" id="{765D274D-E3F9-4505-9C71-025DF1F6044F}"/>
              </a:ext>
            </a:extLst>
          </p:cNvPr>
          <p:cNvSpPr>
            <a:spLocks noGrp="1"/>
          </p:cNvSpPr>
          <p:nvPr>
            <p:ph idx="1"/>
          </p:nvPr>
        </p:nvSpPr>
        <p:spPr>
          <a:xfrm>
            <a:off x="838199" y="1825625"/>
            <a:ext cx="5454445" cy="4351338"/>
          </a:xfrm>
        </p:spPr>
        <p:txBody>
          <a:bodyPr/>
          <a:lstStyle/>
          <a:p>
            <a:pPr marR="0" lvl="0" defTabSz="914400" fontAlgn="auto">
              <a:lnSpc>
                <a:spcPct val="90000"/>
              </a:lnSpc>
              <a:spcAft>
                <a:spcPts val="600"/>
              </a:spcAft>
              <a:buClr>
                <a:schemeClr val="accent3">
                  <a:lumMod val="75000"/>
                </a:schemeClr>
              </a:buClr>
              <a:buSzTx/>
              <a:buFont typeface="Wingdings" panose="05000000000000000000" pitchFamily="2" charset="2"/>
              <a:buChar char="§"/>
              <a:tabLst/>
              <a:defRPr/>
            </a:pPr>
            <a:r>
              <a:rPr lang="en-US" dirty="0">
                <a:latin typeface="+mn-lt"/>
                <a:ea typeface="+mn-ea"/>
                <a:cs typeface="+mn-cs"/>
              </a:rPr>
              <a:t>Book Club</a:t>
            </a:r>
          </a:p>
          <a:p>
            <a:pPr lvl="1" defTabSz="914400">
              <a:lnSpc>
                <a:spcPct val="90000"/>
              </a:lnSpc>
              <a:spcBef>
                <a:spcPts val="500"/>
              </a:spcBef>
              <a:spcAft>
                <a:spcPts val="600"/>
              </a:spcAft>
              <a:buClr>
                <a:schemeClr val="accent3">
                  <a:lumMod val="75000"/>
                </a:schemeClr>
              </a:buClr>
              <a:buSzTx/>
              <a:buFont typeface="Wingdings" panose="05000000000000000000" pitchFamily="2" charset="2"/>
              <a:buChar char="§"/>
              <a:defRPr/>
            </a:pPr>
            <a:r>
              <a:rPr lang="en-US" dirty="0">
                <a:latin typeface="+mn-lt"/>
                <a:ea typeface="+mn-ea"/>
                <a:cs typeface="+mn-cs"/>
              </a:rPr>
              <a:t>Weekly readings and discussion</a:t>
            </a:r>
          </a:p>
          <a:p>
            <a:pPr lvl="1" defTabSz="914400">
              <a:lnSpc>
                <a:spcPct val="90000"/>
              </a:lnSpc>
              <a:spcBef>
                <a:spcPts val="500"/>
              </a:spcBef>
              <a:spcAft>
                <a:spcPts val="600"/>
              </a:spcAft>
              <a:buClr>
                <a:schemeClr val="accent3">
                  <a:lumMod val="75000"/>
                </a:schemeClr>
              </a:buClr>
              <a:buSzTx/>
              <a:buFont typeface="Wingdings" panose="05000000000000000000" pitchFamily="2" charset="2"/>
              <a:buChar char="§"/>
              <a:defRPr/>
            </a:pPr>
            <a:r>
              <a:rPr lang="en-US" dirty="0">
                <a:latin typeface="+mn-lt"/>
                <a:ea typeface="+mn-ea"/>
                <a:cs typeface="+mn-cs"/>
              </a:rPr>
              <a:t>Tuesdays, June 15th – August 17th at 12pm</a:t>
            </a:r>
          </a:p>
          <a:p>
            <a:pPr lvl="1" defTabSz="914400">
              <a:lnSpc>
                <a:spcPct val="90000"/>
              </a:lnSpc>
              <a:spcBef>
                <a:spcPts val="500"/>
              </a:spcBef>
              <a:spcAft>
                <a:spcPts val="600"/>
              </a:spcAft>
              <a:buClr>
                <a:schemeClr val="accent3">
                  <a:lumMod val="75000"/>
                </a:schemeClr>
              </a:buClr>
              <a:buSzTx/>
              <a:buFont typeface="Wingdings" panose="05000000000000000000" pitchFamily="2" charset="2"/>
              <a:buChar char="§"/>
              <a:defRPr/>
            </a:pPr>
            <a:r>
              <a:rPr lang="en-US" dirty="0">
                <a:latin typeface="+mn-lt"/>
                <a:ea typeface="+mn-ea"/>
                <a:cs typeface="+mn-cs"/>
              </a:rPr>
              <a:t>Register in </a:t>
            </a:r>
            <a:r>
              <a:rPr lang="en-US" dirty="0" err="1">
                <a:latin typeface="+mn-lt"/>
                <a:ea typeface="+mn-ea"/>
                <a:cs typeface="+mn-cs"/>
              </a:rPr>
              <a:t>myTraining</a:t>
            </a:r>
            <a:endParaRPr lang="en-US" dirty="0">
              <a:latin typeface="+mn-lt"/>
              <a:ea typeface="+mn-ea"/>
              <a:cs typeface="+mn-cs"/>
            </a:endParaRPr>
          </a:p>
          <a:p>
            <a:pPr marL="228600" marR="0" lvl="0" indent="-228600" defTabSz="914400" fontAlgn="auto">
              <a:lnSpc>
                <a:spcPct val="90000"/>
              </a:lnSpc>
              <a:spcAft>
                <a:spcPts val="600"/>
              </a:spcAft>
              <a:buClrTx/>
              <a:buSzTx/>
              <a:buFont typeface="Arial" panose="020B0604020202020204" pitchFamily="34" charset="0"/>
              <a:buChar char="•"/>
              <a:tabLst/>
              <a:defRPr/>
            </a:pPr>
            <a:endParaRPr lang="en-US" sz="2800" dirty="0">
              <a:latin typeface="+mn-lt"/>
              <a:ea typeface="+mn-ea"/>
              <a:cs typeface="+mn-cs"/>
            </a:endParaRPr>
          </a:p>
          <a:p>
            <a:pPr marL="228600" marR="0" lvl="0" indent="-228600" defTabSz="914400" fontAlgn="auto">
              <a:lnSpc>
                <a:spcPct val="90000"/>
              </a:lnSpc>
              <a:spcAft>
                <a:spcPts val="600"/>
              </a:spcAft>
              <a:buClrTx/>
              <a:buSzTx/>
              <a:buFont typeface="Arial" panose="020B0604020202020204" pitchFamily="34" charset="0"/>
              <a:buChar char="•"/>
              <a:tabLst/>
              <a:defRPr/>
            </a:pPr>
            <a:endParaRPr lang="en-US" sz="2800" dirty="0">
              <a:latin typeface="+mn-lt"/>
              <a:ea typeface="+mn-ea"/>
              <a:cs typeface="+mn-cs"/>
            </a:endParaRPr>
          </a:p>
          <a:p>
            <a:pPr marL="0" indent="0">
              <a:lnSpc>
                <a:spcPct val="120000"/>
              </a:lnSpc>
              <a:spcAft>
                <a:spcPts val="600"/>
              </a:spcAft>
              <a:buClrTx/>
              <a:buSzTx/>
              <a:buNone/>
              <a:defRPr/>
            </a:pPr>
            <a:endParaRPr lang="en-US" sz="1800" dirty="0">
              <a:solidFill>
                <a:schemeClr val="bg1"/>
              </a:solidFill>
            </a:endParaRPr>
          </a:p>
          <a:p>
            <a:endParaRPr lang="en-US" dirty="0"/>
          </a:p>
        </p:txBody>
      </p:sp>
      <p:sp>
        <p:nvSpPr>
          <p:cNvPr id="5" name="Rectangle 4">
            <a:extLst>
              <a:ext uri="{FF2B5EF4-FFF2-40B4-BE49-F238E27FC236}">
                <a16:creationId xmlns:a16="http://schemas.microsoft.com/office/drawing/2014/main" id="{7475E5E8-2B9C-405E-A9EE-6B6DBD350A49}"/>
              </a:ext>
            </a:extLst>
          </p:cNvPr>
          <p:cNvSpPr/>
          <p:nvPr/>
        </p:nvSpPr>
        <p:spPr>
          <a:xfrm>
            <a:off x="1513114" y="5194999"/>
            <a:ext cx="9165771" cy="782001"/>
          </a:xfrm>
          <a:prstGeom prst="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http://learn-and-grow.hr.ufl.edu/courses-registration/stronger-together/</a:t>
            </a:r>
            <a:endParaRPr lang="en-US" sz="2000" b="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467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Employment Operations &amp; Records</a:t>
            </a:r>
          </a:p>
        </p:txBody>
      </p:sp>
      <p:sp>
        <p:nvSpPr>
          <p:cNvPr id="3" name="Text Placeholder 2"/>
          <p:cNvSpPr>
            <a:spLocks noGrp="1"/>
          </p:cNvSpPr>
          <p:nvPr>
            <p:ph type="body" idx="1"/>
          </p:nvPr>
        </p:nvSpPr>
        <p:spPr>
          <a:xfrm>
            <a:off x="831850" y="4198502"/>
            <a:ext cx="10515600" cy="2038766"/>
          </a:xfrm>
        </p:spPr>
        <p:txBody>
          <a:bodyPr>
            <a:normAutofit/>
          </a:bodyPr>
          <a:lstStyle/>
          <a:p>
            <a:r>
              <a:rPr lang="en-US" altLang="en-US" sz="3200" dirty="0">
                <a:solidFill>
                  <a:schemeClr val="accent5">
                    <a:lumMod val="75000"/>
                  </a:schemeClr>
                </a:solidFill>
              </a:rPr>
              <a:t>Termination File</a:t>
            </a:r>
          </a:p>
          <a:p>
            <a:r>
              <a:rPr lang="en-US" altLang="en-US" sz="3200" dirty="0">
                <a:solidFill>
                  <a:schemeClr val="accent5">
                    <a:lumMod val="75000"/>
                  </a:schemeClr>
                </a:solidFill>
              </a:rPr>
              <a:t>Changes to Name Field in </a:t>
            </a:r>
            <a:r>
              <a:rPr lang="en-US" altLang="en-US" sz="3200" dirty="0" err="1">
                <a:solidFill>
                  <a:schemeClr val="accent5">
                    <a:lumMod val="75000"/>
                  </a:schemeClr>
                </a:solidFill>
              </a:rPr>
              <a:t>PersonHub</a:t>
            </a:r>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250028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Termination File</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A termination file will be open from </a:t>
            </a:r>
            <a:r>
              <a:rPr lang="en-US" b="1" dirty="0">
                <a:solidFill>
                  <a:srgbClr val="16B5D2"/>
                </a:solidFill>
                <a:latin typeface="Calibri "/>
              </a:rPr>
              <a:t>May 10</a:t>
            </a:r>
            <a:r>
              <a:rPr lang="en-US" b="1" baseline="30000" dirty="0">
                <a:solidFill>
                  <a:srgbClr val="16B5D2"/>
                </a:solidFill>
                <a:latin typeface="Calibri "/>
              </a:rPr>
              <a:t>th</a:t>
            </a:r>
            <a:r>
              <a:rPr lang="en-US" b="1" dirty="0">
                <a:solidFill>
                  <a:srgbClr val="16B5D2"/>
                </a:solidFill>
                <a:latin typeface="Calibri "/>
              </a:rPr>
              <a:t> – May 28</a:t>
            </a:r>
            <a:r>
              <a:rPr lang="en-US" b="1" baseline="30000" dirty="0">
                <a:solidFill>
                  <a:srgbClr val="16B5D2"/>
                </a:solidFill>
                <a:latin typeface="Calibri "/>
              </a:rPr>
              <a:t>th</a:t>
            </a:r>
            <a:r>
              <a:rPr lang="en-US" b="1" dirty="0">
                <a:solidFill>
                  <a:srgbClr val="16B5D2"/>
                </a:solidFill>
                <a:latin typeface="Calibri "/>
              </a:rPr>
              <a:t>, 2021 </a:t>
            </a:r>
          </a:p>
          <a:p>
            <a:pPr>
              <a:buClr>
                <a:schemeClr val="accent3">
                  <a:lumMod val="75000"/>
                </a:schemeClr>
              </a:buClr>
              <a:buSzPct val="95000"/>
              <a:buFont typeface="Wingdings" panose="05000000000000000000" pitchFamily="2" charset="2"/>
              <a:buChar char="§"/>
            </a:pPr>
            <a:r>
              <a:rPr lang="en-US" dirty="0">
                <a:latin typeface="Calibri "/>
              </a:rPr>
              <a:t>The file lists active employees who have not received payment in 6 months or more</a:t>
            </a:r>
          </a:p>
          <a:p>
            <a:pPr>
              <a:buClr>
                <a:schemeClr val="accent3">
                  <a:lumMod val="75000"/>
                </a:schemeClr>
              </a:buClr>
              <a:buSzPct val="95000"/>
              <a:buFont typeface="Wingdings" panose="05000000000000000000" pitchFamily="2" charset="2"/>
              <a:buChar char="§"/>
            </a:pPr>
            <a:r>
              <a:rPr lang="en-US" dirty="0">
                <a:latin typeface="Calibri "/>
              </a:rPr>
              <a:t>Effective date in Job Data: June 1, 2021</a:t>
            </a:r>
          </a:p>
          <a:p>
            <a:pPr>
              <a:buClr>
                <a:schemeClr val="accent3">
                  <a:lumMod val="75000"/>
                </a:schemeClr>
              </a:buClr>
              <a:buSzPct val="95000"/>
              <a:buFont typeface="Wingdings" panose="05000000000000000000" pitchFamily="2" charset="2"/>
              <a:buChar char="§"/>
            </a:pPr>
            <a:r>
              <a:rPr lang="en-US" dirty="0">
                <a:latin typeface="Calibri "/>
              </a:rPr>
              <a:t>Why do we do a termination file?</a:t>
            </a:r>
          </a:p>
          <a:p>
            <a:pPr lvl="1">
              <a:buClr>
                <a:schemeClr val="accent3">
                  <a:lumMod val="75000"/>
                </a:schemeClr>
              </a:buClr>
              <a:buSzPct val="95000"/>
              <a:buFont typeface="Wingdings" panose="05000000000000000000" pitchFamily="2" charset="2"/>
              <a:buChar char="§"/>
            </a:pPr>
            <a:r>
              <a:rPr lang="en-US" dirty="0">
                <a:latin typeface="Calibri "/>
              </a:rPr>
              <a:t>Help mitigate unnecessary risks</a:t>
            </a:r>
          </a:p>
          <a:p>
            <a:pPr lvl="1">
              <a:buClr>
                <a:schemeClr val="accent3">
                  <a:lumMod val="75000"/>
                </a:schemeClr>
              </a:buClr>
              <a:buSzPct val="95000"/>
              <a:buFont typeface="Wingdings" panose="05000000000000000000" pitchFamily="2" charset="2"/>
              <a:buChar char="§"/>
            </a:pPr>
            <a:r>
              <a:rPr lang="en-US" dirty="0">
                <a:latin typeface="Calibri "/>
              </a:rPr>
              <a:t>Have an accurate count of our employment population</a:t>
            </a:r>
          </a:p>
          <a:p>
            <a:pPr lvl="1">
              <a:buClr>
                <a:schemeClr val="accent3">
                  <a:lumMod val="75000"/>
                </a:schemeClr>
              </a:buClr>
              <a:buSzPct val="95000"/>
              <a:buFont typeface="Wingdings" panose="05000000000000000000" pitchFamily="2" charset="2"/>
              <a:buChar char="§"/>
            </a:pPr>
            <a:r>
              <a:rPr lang="en-US" dirty="0">
                <a:latin typeface="Calibri "/>
              </a:rPr>
              <a:t>Assist departments in making good decisions for unit/college</a:t>
            </a:r>
            <a:endParaRPr lang="en-US" sz="2800" dirty="0">
              <a:latin typeface="Calibri "/>
            </a:endParaRPr>
          </a:p>
          <a:p>
            <a:pPr>
              <a:buClr>
                <a:schemeClr val="accent3">
                  <a:lumMod val="75000"/>
                </a:schemeClr>
              </a:buClr>
              <a:buSzPct val="95000"/>
              <a:buFont typeface="Wingdings" panose="05000000000000000000" pitchFamily="2" charset="2"/>
              <a:buChar char="§"/>
            </a:pPr>
            <a:r>
              <a:rPr lang="en-US" dirty="0">
                <a:latin typeface="Calibri "/>
              </a:rPr>
              <a:t>It is </a:t>
            </a:r>
            <a:r>
              <a:rPr lang="en-US" b="1" u="sng" dirty="0">
                <a:latin typeface="Calibri "/>
              </a:rPr>
              <a:t>NOT</a:t>
            </a:r>
            <a:r>
              <a:rPr lang="en-US" dirty="0">
                <a:latin typeface="Calibri "/>
              </a:rPr>
              <a:t> an alternative to timely terminations in the system</a:t>
            </a: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7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Termination File</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Review the termination file and “</a:t>
            </a:r>
            <a:r>
              <a:rPr lang="en-US" b="1" dirty="0">
                <a:solidFill>
                  <a:srgbClr val="FF6405"/>
                </a:solidFill>
                <a:latin typeface="Calibri "/>
              </a:rPr>
              <a:t>uncheck</a:t>
            </a:r>
            <a:r>
              <a:rPr lang="en-US" dirty="0">
                <a:latin typeface="Calibri "/>
              </a:rPr>
              <a:t>” those individuals who should remain active in the system</a:t>
            </a:r>
          </a:p>
          <a:p>
            <a:pPr lvl="1">
              <a:buClr>
                <a:schemeClr val="accent3">
                  <a:lumMod val="75000"/>
                </a:schemeClr>
              </a:buClr>
              <a:buSzPct val="95000"/>
              <a:buFont typeface="Wingdings" panose="05000000000000000000" pitchFamily="2" charset="2"/>
              <a:buChar char="§"/>
            </a:pPr>
            <a:r>
              <a:rPr lang="en-US" dirty="0">
                <a:latin typeface="Calibri "/>
              </a:rPr>
              <a:t>As EOR reviews the file, we may contact you for additional justification on leaving certain employees active</a:t>
            </a:r>
          </a:p>
          <a:p>
            <a:pPr>
              <a:buClr>
                <a:schemeClr val="accent3">
                  <a:lumMod val="75000"/>
                </a:schemeClr>
              </a:buClr>
              <a:buSzPct val="95000"/>
              <a:buFont typeface="Wingdings" panose="05000000000000000000" pitchFamily="2" charset="2"/>
              <a:buChar char="§"/>
            </a:pPr>
            <a:r>
              <a:rPr lang="en-US" dirty="0">
                <a:latin typeface="Calibri "/>
              </a:rPr>
              <a:t>The file may contain records of all the salary plans. For example, OPSN, FWS, STAS, OF12, etc. (This is not an all-inclusive list)</a:t>
            </a: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4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Termination File </a:t>
            </a:r>
          </a:p>
        </p:txBody>
      </p:sp>
      <p:sp>
        <p:nvSpPr>
          <p:cNvPr id="3" name="Content Placeholder 2"/>
          <p:cNvSpPr>
            <a:spLocks noGrp="1"/>
          </p:cNvSpPr>
          <p:nvPr>
            <p:ph idx="1"/>
          </p:nvPr>
        </p:nvSpPr>
        <p:spPr>
          <a:xfrm>
            <a:off x="838199" y="1825625"/>
            <a:ext cx="10638296" cy="4472531"/>
          </a:xfrm>
        </p:spPr>
        <p:txBody>
          <a:bodyPr>
            <a:normAutofit/>
          </a:bodyPr>
          <a:lstStyle/>
          <a:p>
            <a:pPr marL="0" indent="0">
              <a:buClr>
                <a:schemeClr val="accent3">
                  <a:lumMod val="75000"/>
                </a:schemeClr>
              </a:buClr>
              <a:buSzPct val="95000"/>
              <a:buNone/>
            </a:pPr>
            <a:r>
              <a:rPr lang="en-US" dirty="0">
                <a:latin typeface="Calibri "/>
              </a:rPr>
              <a:t>The termination file is located:</a:t>
            </a:r>
          </a:p>
          <a:p>
            <a:pPr>
              <a:buClr>
                <a:schemeClr val="accent3">
                  <a:lumMod val="75000"/>
                </a:schemeClr>
              </a:buClr>
              <a:buSzPct val="95000"/>
              <a:buFont typeface="Wingdings" panose="05000000000000000000" pitchFamily="2" charset="2"/>
              <a:buChar char="§"/>
            </a:pPr>
            <a:r>
              <a:rPr lang="en-US" dirty="0">
                <a:latin typeface="Calibri "/>
              </a:rPr>
              <a:t>Main Menu &gt; Human Resources &gt; Workforce Administration &gt;</a:t>
            </a:r>
          </a:p>
          <a:p>
            <a:pPr marL="0" indent="0">
              <a:buClr>
                <a:schemeClr val="accent3">
                  <a:lumMod val="75000"/>
                </a:schemeClr>
              </a:buClr>
              <a:buSzPct val="95000"/>
              <a:buNone/>
            </a:pPr>
            <a:r>
              <a:rPr lang="en-US" dirty="0">
                <a:latin typeface="Calibri "/>
              </a:rPr>
              <a:t>   Job Information &gt; UF Appointment Review</a:t>
            </a:r>
          </a:p>
          <a:p>
            <a:pPr lvl="1">
              <a:buClr>
                <a:schemeClr val="accent3">
                  <a:lumMod val="75000"/>
                </a:schemeClr>
              </a:buClr>
              <a:buSzPct val="95000"/>
              <a:buFont typeface="Wingdings" panose="05000000000000000000" pitchFamily="2" charset="2"/>
              <a:buChar char="§"/>
            </a:pPr>
            <a:r>
              <a:rPr lang="en-US" dirty="0">
                <a:latin typeface="Calibri "/>
              </a:rPr>
              <a:t>Enter the Year: </a:t>
            </a:r>
            <a:r>
              <a:rPr lang="en-US" b="1" dirty="0">
                <a:latin typeface="Calibri "/>
              </a:rPr>
              <a:t>2021</a:t>
            </a:r>
          </a:p>
          <a:p>
            <a:pPr lvl="1">
              <a:buClr>
                <a:schemeClr val="accent3">
                  <a:lumMod val="75000"/>
                </a:schemeClr>
              </a:buClr>
              <a:buSzPct val="95000"/>
              <a:buFont typeface="Wingdings" panose="05000000000000000000" pitchFamily="2" charset="2"/>
              <a:buChar char="§"/>
            </a:pPr>
            <a:r>
              <a:rPr lang="en-US" dirty="0">
                <a:latin typeface="Calibri "/>
              </a:rPr>
              <a:t>Enter your unit’s </a:t>
            </a:r>
            <a:r>
              <a:rPr lang="en-US" b="1" dirty="0">
                <a:latin typeface="Calibri "/>
              </a:rPr>
              <a:t>Department ID</a:t>
            </a:r>
          </a:p>
          <a:p>
            <a:pPr lvl="1">
              <a:buClr>
                <a:schemeClr val="accent3">
                  <a:lumMod val="75000"/>
                </a:schemeClr>
              </a:buClr>
              <a:buSzPct val="95000"/>
              <a:buFont typeface="Wingdings" panose="05000000000000000000" pitchFamily="2" charset="2"/>
              <a:buChar char="§"/>
            </a:pPr>
            <a:r>
              <a:rPr lang="en-US" dirty="0">
                <a:latin typeface="Calibri "/>
              </a:rPr>
              <a:t>Enter Termination Date: </a:t>
            </a:r>
            <a:r>
              <a:rPr lang="en-US" b="1" dirty="0">
                <a:latin typeface="Calibri "/>
              </a:rPr>
              <a:t>06/01/2021</a:t>
            </a:r>
          </a:p>
          <a:p>
            <a:pPr lvl="1">
              <a:buClr>
                <a:schemeClr val="accent3">
                  <a:lumMod val="75000"/>
                </a:schemeClr>
              </a:buClr>
              <a:buSzPct val="95000"/>
              <a:buFont typeface="Wingdings" panose="05000000000000000000" pitchFamily="2" charset="2"/>
              <a:buChar char="§"/>
            </a:pPr>
            <a:endParaRPr lang="en-US" b="1" dirty="0">
              <a:latin typeface="Calibri "/>
            </a:endParaRPr>
          </a:p>
          <a:p>
            <a:pPr>
              <a:buClr>
                <a:schemeClr val="accent3">
                  <a:lumMod val="75000"/>
                </a:schemeClr>
              </a:buClr>
              <a:buSzPct val="95000"/>
              <a:buFont typeface="Wingdings" panose="05000000000000000000" pitchFamily="2" charset="2"/>
              <a:buChar char="§"/>
            </a:pPr>
            <a:r>
              <a:rPr lang="en-US" dirty="0">
                <a:latin typeface="Calibri "/>
              </a:rPr>
              <a:t>Questions?</a:t>
            </a: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0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100" dirty="0"/>
              <a:t>Federal Work Study – Christina Lamb</a:t>
            </a:r>
          </a:p>
          <a:p>
            <a:pPr>
              <a:buClr>
                <a:schemeClr val="accent3">
                  <a:lumMod val="75000"/>
                </a:schemeClr>
              </a:buClr>
              <a:buFont typeface="Wingdings" panose="05000000000000000000" pitchFamily="2" charset="2"/>
              <a:buChar char="§"/>
              <a:defRPr/>
            </a:pPr>
            <a:r>
              <a:rPr lang="en-US" sz="3100" dirty="0"/>
              <a:t>GBAS Update – </a:t>
            </a:r>
            <a:r>
              <a:rPr lang="en-US" sz="3100" dirty="0" err="1"/>
              <a:t>Lyz</a:t>
            </a:r>
            <a:r>
              <a:rPr lang="en-US" sz="3100" dirty="0"/>
              <a:t> Lynch</a:t>
            </a:r>
          </a:p>
          <a:p>
            <a:pPr>
              <a:buClr>
                <a:schemeClr val="accent3">
                  <a:lumMod val="75000"/>
                </a:schemeClr>
              </a:buClr>
              <a:buFont typeface="Wingdings" panose="05000000000000000000" pitchFamily="2" charset="2"/>
              <a:buChar char="§"/>
              <a:defRPr/>
            </a:pPr>
            <a:r>
              <a:rPr lang="en-US" sz="3100" dirty="0"/>
              <a:t>Training Updates – Bob Parks/Brandon </a:t>
            </a:r>
            <a:r>
              <a:rPr lang="en-US" sz="3100" dirty="0" err="1"/>
              <a:t>Telg</a:t>
            </a:r>
            <a:endParaRPr lang="en-US" sz="3100" dirty="0"/>
          </a:p>
          <a:p>
            <a:pPr>
              <a:buClr>
                <a:schemeClr val="accent3">
                  <a:lumMod val="75000"/>
                </a:schemeClr>
              </a:buClr>
              <a:buFont typeface="Wingdings" panose="05000000000000000000" pitchFamily="2" charset="2"/>
              <a:buChar char="§"/>
              <a:defRPr/>
            </a:pPr>
            <a:r>
              <a:rPr lang="en-US" sz="3100" dirty="0"/>
              <a:t>Termination File – Cynthia Mendoza</a:t>
            </a:r>
          </a:p>
          <a:p>
            <a:pPr>
              <a:buClr>
                <a:schemeClr val="accent3">
                  <a:lumMod val="75000"/>
                </a:schemeClr>
              </a:buClr>
              <a:buFont typeface="Wingdings" panose="05000000000000000000" pitchFamily="2" charset="2"/>
              <a:buChar char="§"/>
              <a:defRPr/>
            </a:pPr>
            <a:r>
              <a:rPr lang="en-US" sz="3100" dirty="0"/>
              <a:t>Name Fields in </a:t>
            </a:r>
            <a:r>
              <a:rPr lang="en-US" sz="3100" dirty="0" err="1"/>
              <a:t>PersonHub</a:t>
            </a:r>
            <a:r>
              <a:rPr lang="en-US" sz="3100" dirty="0"/>
              <a:t> – Cynthia Mendoza</a:t>
            </a:r>
            <a:endParaRPr lang="en-US" altLang="en-US" sz="3100" dirty="0">
              <a:solidFill>
                <a:srgbClr val="000000"/>
              </a:solidFill>
            </a:endParaRPr>
          </a:p>
          <a:p>
            <a:pPr>
              <a:buClr>
                <a:schemeClr val="accent3">
                  <a:lumMod val="75000"/>
                </a:schemeClr>
              </a:buClr>
              <a:buFont typeface="Wingdings" panose="05000000000000000000" pitchFamily="2" charset="2"/>
              <a:buChar char="§"/>
              <a:defRPr/>
            </a:pPr>
            <a:r>
              <a:rPr lang="en-US" altLang="en-US" sz="3100" dirty="0">
                <a:solidFill>
                  <a:srgbClr val="000000"/>
                </a:solidFill>
              </a:rPr>
              <a:t>Benefits Updates – Shannon Edwards/Nadja Schimmel-Cruz</a:t>
            </a:r>
          </a:p>
          <a:p>
            <a:pPr>
              <a:buClr>
                <a:schemeClr val="accent3">
                  <a:lumMod val="75000"/>
                </a:schemeClr>
              </a:buClr>
              <a:buFont typeface="Wingdings" panose="05000000000000000000" pitchFamily="2" charset="2"/>
              <a:buChar char="§"/>
              <a:defRPr/>
            </a:pPr>
            <a:r>
              <a:rPr lang="en-US" altLang="en-US" sz="3100" dirty="0">
                <a:solidFill>
                  <a:srgbClr val="000000"/>
                </a:solidFill>
              </a:rPr>
              <a:t>Return to Standard Operations – Jodi Gentry</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31" y="2599679"/>
            <a:ext cx="10594433" cy="1325563"/>
          </a:xfrm>
        </p:spPr>
        <p:txBody>
          <a:bodyPr anchor="b">
            <a:normAutofit fontScale="90000"/>
          </a:bodyPr>
          <a:lstStyle/>
          <a:p>
            <a:pPr algn="ctr"/>
            <a:r>
              <a:rPr lang="en-US" sz="6000" dirty="0">
                <a:solidFill>
                  <a:srgbClr val="FF6600"/>
                </a:solidFill>
              </a:rPr>
              <a:t>Changes to Name Fields in </a:t>
            </a:r>
            <a:r>
              <a:rPr lang="en-US" sz="6000" dirty="0" err="1">
                <a:solidFill>
                  <a:srgbClr val="FF6600"/>
                </a:solidFill>
              </a:rPr>
              <a:t>PersonHub</a:t>
            </a:r>
            <a:endParaRPr lang="en-US" sz="6000" dirty="0">
              <a:solidFill>
                <a:srgbClr val="FF6600"/>
              </a:solidFill>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9716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dirty="0">
                <a:solidFill>
                  <a:srgbClr val="FF6600"/>
                </a:solidFill>
              </a:rPr>
              <a:t>Names in Person Hub – Current State</a:t>
            </a:r>
          </a:p>
        </p:txBody>
      </p:sp>
      <p:sp>
        <p:nvSpPr>
          <p:cNvPr id="3" name="Content Placeholder 2"/>
          <p:cNvSpPr>
            <a:spLocks noGrp="1"/>
          </p:cNvSpPr>
          <p:nvPr>
            <p:ph idx="1"/>
          </p:nvPr>
        </p:nvSpPr>
        <p:spPr>
          <a:xfrm>
            <a:off x="7109717" y="1825625"/>
            <a:ext cx="4244081" cy="4472531"/>
          </a:xfrm>
        </p:spPr>
        <p:txBody>
          <a:bodyPr>
            <a:normAutofit/>
          </a:bodyPr>
          <a:lstStyle/>
          <a:p>
            <a:pPr>
              <a:buClr>
                <a:schemeClr val="accent3">
                  <a:lumMod val="75000"/>
                </a:schemeClr>
              </a:buClr>
              <a:buSzPct val="95000"/>
              <a:buFont typeface="Wingdings" panose="05000000000000000000" pitchFamily="2" charset="2"/>
              <a:buChar char="§"/>
            </a:pPr>
            <a:r>
              <a:rPr lang="en-US" sz="2600" dirty="0">
                <a:latin typeface="Calibri "/>
              </a:rPr>
              <a:t>In effort to streamline our systems, the field labeled “Display Name” is changing to “Chosen Name”</a:t>
            </a:r>
          </a:p>
          <a:p>
            <a:pPr>
              <a:buClr>
                <a:schemeClr val="accent3">
                  <a:lumMod val="75000"/>
                </a:schemeClr>
              </a:buClr>
              <a:buSzPct val="95000"/>
              <a:buFont typeface="Wingdings" panose="05000000000000000000" pitchFamily="2" charset="2"/>
              <a:buChar char="§"/>
            </a:pPr>
            <a:endParaRPr lang="en-US" sz="2600" dirty="0">
              <a:latin typeface="Calibri "/>
            </a:endParaRPr>
          </a:p>
          <a:p>
            <a:pPr>
              <a:buClr>
                <a:schemeClr val="accent3">
                  <a:lumMod val="75000"/>
                </a:schemeClr>
              </a:buClr>
              <a:buSzPct val="95000"/>
              <a:buFont typeface="Wingdings" panose="05000000000000000000" pitchFamily="2" charset="2"/>
              <a:buChar char="§"/>
            </a:pPr>
            <a:r>
              <a:rPr lang="en-US" sz="2600" dirty="0">
                <a:latin typeface="Calibri "/>
              </a:rPr>
              <a:t>This change will take effect on May 6, 2021</a:t>
            </a:r>
          </a:p>
          <a:p>
            <a:pPr lvl="1">
              <a:buClr>
                <a:schemeClr val="accent3">
                  <a:lumMod val="75000"/>
                </a:schemeClr>
              </a:buClr>
              <a:buSzPct val="95000"/>
              <a:buFont typeface="Wingdings" panose="05000000000000000000" pitchFamily="2" charset="2"/>
              <a:buChar char="§"/>
            </a:pPr>
            <a:endParaRPr lang="en-US" sz="2600" b="1" dirty="0">
              <a:latin typeface="Calibri "/>
            </a:endParaRP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D475DE4-D1A9-4128-AA43-99AA1233819A}"/>
              </a:ext>
            </a:extLst>
          </p:cNvPr>
          <p:cNvPicPr>
            <a:picLocks noChangeAspect="1"/>
          </p:cNvPicPr>
          <p:nvPr/>
        </p:nvPicPr>
        <p:blipFill>
          <a:blip r:embed="rId4"/>
          <a:stretch>
            <a:fillRect/>
          </a:stretch>
        </p:blipFill>
        <p:spPr>
          <a:xfrm>
            <a:off x="738131" y="1825625"/>
            <a:ext cx="5855825" cy="4100168"/>
          </a:xfrm>
          <a:prstGeom prst="rect">
            <a:avLst/>
          </a:prstGeom>
        </p:spPr>
      </p:pic>
      <p:sp>
        <p:nvSpPr>
          <p:cNvPr id="7" name="Arrow: Right 6">
            <a:extLst>
              <a:ext uri="{FF2B5EF4-FFF2-40B4-BE49-F238E27FC236}">
                <a16:creationId xmlns:a16="http://schemas.microsoft.com/office/drawing/2014/main" id="{F99BF480-CAC8-4056-B108-E28D0E7ABCD1}"/>
              </a:ext>
            </a:extLst>
          </p:cNvPr>
          <p:cNvSpPr/>
          <p:nvPr/>
        </p:nvSpPr>
        <p:spPr>
          <a:xfrm rot="10800000">
            <a:off x="2885207" y="3010328"/>
            <a:ext cx="1561672" cy="113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37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15600" cy="1325563"/>
          </a:xfrm>
        </p:spPr>
        <p:txBody>
          <a:bodyPr anchor="b">
            <a:normAutofit/>
          </a:bodyPr>
          <a:lstStyle/>
          <a:p>
            <a:r>
              <a:rPr lang="en-US" dirty="0">
                <a:solidFill>
                  <a:srgbClr val="FF6600"/>
                </a:solidFill>
              </a:rPr>
              <a:t>Names in Person Hub – May 6, 2021</a:t>
            </a:r>
          </a:p>
        </p:txBody>
      </p:sp>
      <p:sp>
        <p:nvSpPr>
          <p:cNvPr id="3" name="Content Placeholder 2"/>
          <p:cNvSpPr>
            <a:spLocks noGrp="1"/>
          </p:cNvSpPr>
          <p:nvPr>
            <p:ph idx="1"/>
          </p:nvPr>
        </p:nvSpPr>
        <p:spPr>
          <a:xfrm>
            <a:off x="6277509" y="1825626"/>
            <a:ext cx="5076289" cy="4340506"/>
          </a:xfrm>
        </p:spPr>
        <p:txBody>
          <a:bodyPr>
            <a:normAutofit/>
          </a:bodyPr>
          <a:lstStyle/>
          <a:p>
            <a:pPr>
              <a:buClr>
                <a:schemeClr val="accent3">
                  <a:lumMod val="75000"/>
                </a:schemeClr>
              </a:buClr>
              <a:buSzPct val="95000"/>
              <a:buFont typeface="Wingdings" panose="05000000000000000000" pitchFamily="2" charset="2"/>
              <a:buChar char="§"/>
            </a:pPr>
            <a:r>
              <a:rPr lang="en-US" sz="2600" dirty="0">
                <a:latin typeface="Calibri "/>
              </a:rPr>
              <a:t>What does this mean for our operations?</a:t>
            </a:r>
          </a:p>
          <a:p>
            <a:pPr lvl="1">
              <a:buClr>
                <a:schemeClr val="accent3">
                  <a:lumMod val="75000"/>
                </a:schemeClr>
              </a:buClr>
              <a:buSzPct val="95000"/>
              <a:buFont typeface="Wingdings" panose="05000000000000000000" pitchFamily="2" charset="2"/>
              <a:buChar char="§"/>
            </a:pPr>
            <a:r>
              <a:rPr lang="en-US" sz="2200" dirty="0">
                <a:latin typeface="Calibri "/>
              </a:rPr>
              <a:t>We will experience minimal change if any</a:t>
            </a:r>
          </a:p>
          <a:p>
            <a:pPr lvl="1">
              <a:buClr>
                <a:schemeClr val="accent3">
                  <a:lumMod val="75000"/>
                </a:schemeClr>
              </a:buClr>
              <a:buSzPct val="95000"/>
              <a:buFont typeface="Wingdings" panose="05000000000000000000" pitchFamily="2" charset="2"/>
              <a:buChar char="§"/>
            </a:pPr>
            <a:r>
              <a:rPr lang="en-US" sz="2200" dirty="0">
                <a:latin typeface="Calibri "/>
              </a:rPr>
              <a:t>Hiring experience will continue as it is currently (using legal name)</a:t>
            </a:r>
          </a:p>
          <a:p>
            <a:pPr lvl="1">
              <a:buClr>
                <a:schemeClr val="accent3">
                  <a:lumMod val="75000"/>
                </a:schemeClr>
              </a:buClr>
              <a:buSzPct val="95000"/>
              <a:buFont typeface="Wingdings" panose="05000000000000000000" pitchFamily="2" charset="2"/>
              <a:buChar char="§"/>
            </a:pPr>
            <a:r>
              <a:rPr lang="en-US" sz="2200" dirty="0">
                <a:latin typeface="Calibri "/>
              </a:rPr>
              <a:t>Campus users have access to make changes to their “Display/Chosen” name currently</a:t>
            </a:r>
          </a:p>
          <a:p>
            <a:pPr lvl="1">
              <a:buClr>
                <a:schemeClr val="accent3">
                  <a:lumMod val="75000"/>
                </a:schemeClr>
              </a:buClr>
              <a:buSzPct val="95000"/>
              <a:buFont typeface="Wingdings" panose="05000000000000000000" pitchFamily="2" charset="2"/>
              <a:buChar char="§"/>
            </a:pPr>
            <a:endParaRPr lang="en-US" sz="2200" dirty="0">
              <a:latin typeface="Calibri "/>
            </a:endParaRPr>
          </a:p>
          <a:p>
            <a:pPr>
              <a:buClr>
                <a:schemeClr val="accent3">
                  <a:lumMod val="75000"/>
                </a:schemeClr>
              </a:buClr>
              <a:buSzPct val="95000"/>
              <a:buFont typeface="Wingdings" panose="05000000000000000000" pitchFamily="2" charset="2"/>
              <a:buChar char="§"/>
            </a:pPr>
            <a:r>
              <a:rPr lang="en-US" sz="2600" dirty="0">
                <a:latin typeface="Calibri "/>
              </a:rPr>
              <a:t>Questions?</a:t>
            </a:r>
          </a:p>
          <a:p>
            <a:pPr lvl="1">
              <a:buClr>
                <a:schemeClr val="accent3">
                  <a:lumMod val="75000"/>
                </a:schemeClr>
              </a:buClr>
              <a:buSzPct val="95000"/>
              <a:buFont typeface="Wingdings" panose="05000000000000000000" pitchFamily="2" charset="2"/>
              <a:buChar char="§"/>
            </a:pPr>
            <a:endParaRPr lang="en-US" sz="2600" b="1" dirty="0">
              <a:latin typeface="Calibri "/>
            </a:endParaRP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A7B3744-908A-4A07-A172-28B8CDDD9A53}"/>
              </a:ext>
            </a:extLst>
          </p:cNvPr>
          <p:cNvPicPr>
            <a:picLocks noChangeAspect="1"/>
          </p:cNvPicPr>
          <p:nvPr/>
        </p:nvPicPr>
        <p:blipFill rotWithShape="1">
          <a:blip r:embed="rId4"/>
          <a:srcRect t="3905" b="4825"/>
          <a:stretch/>
        </p:blipFill>
        <p:spPr>
          <a:xfrm>
            <a:off x="738130" y="1863223"/>
            <a:ext cx="4645527" cy="4397334"/>
          </a:xfrm>
          <a:prstGeom prst="rect">
            <a:avLst/>
          </a:prstGeom>
        </p:spPr>
      </p:pic>
      <p:sp>
        <p:nvSpPr>
          <p:cNvPr id="7" name="Arrow: Right 6">
            <a:extLst>
              <a:ext uri="{FF2B5EF4-FFF2-40B4-BE49-F238E27FC236}">
                <a16:creationId xmlns:a16="http://schemas.microsoft.com/office/drawing/2014/main" id="{359A4E10-B7AA-4D52-9414-6FFB94CDA562}"/>
              </a:ext>
            </a:extLst>
          </p:cNvPr>
          <p:cNvSpPr/>
          <p:nvPr/>
        </p:nvSpPr>
        <p:spPr>
          <a:xfrm rot="10800000">
            <a:off x="3380197" y="3174715"/>
            <a:ext cx="1561672" cy="113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13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52704" y="2305074"/>
            <a:ext cx="10515600" cy="2733675"/>
          </a:xfrm>
        </p:spPr>
        <p:txBody>
          <a:bodyPr/>
          <a:lstStyle/>
          <a:p>
            <a:r>
              <a:rPr lang="en-US" dirty="0"/>
              <a:t>University Benefits</a:t>
            </a:r>
          </a:p>
        </p:txBody>
      </p:sp>
      <p:sp>
        <p:nvSpPr>
          <p:cNvPr id="5" name="Text Placeholder 2">
            <a:extLst>
              <a:ext uri="{FF2B5EF4-FFF2-40B4-BE49-F238E27FC236}">
                <a16:creationId xmlns:a16="http://schemas.microsoft.com/office/drawing/2014/main" id="{B909F0AF-8647-47A2-B861-84BAAC36591E}"/>
              </a:ext>
            </a:extLst>
          </p:cNvPr>
          <p:cNvSpPr>
            <a:spLocks noGrp="1"/>
          </p:cNvSpPr>
          <p:nvPr>
            <p:ph type="body" idx="1"/>
          </p:nvPr>
        </p:nvSpPr>
        <p:spPr>
          <a:xfrm>
            <a:off x="831850" y="3507702"/>
            <a:ext cx="10515600" cy="2420399"/>
          </a:xfrm>
        </p:spPr>
        <p:txBody>
          <a:bodyPr>
            <a:normAutofit/>
          </a:bodyPr>
          <a:lstStyle/>
          <a:p>
            <a:r>
              <a:rPr lang="en-US" altLang="en-US" sz="3200" dirty="0">
                <a:solidFill>
                  <a:schemeClr val="accent5">
                    <a:lumMod val="75000"/>
                  </a:schemeClr>
                </a:solidFill>
              </a:rPr>
              <a:t>Short Work Break</a:t>
            </a:r>
          </a:p>
          <a:p>
            <a:r>
              <a:rPr lang="en-US" altLang="en-US" sz="3200" dirty="0">
                <a:solidFill>
                  <a:schemeClr val="accent5">
                    <a:lumMod val="75000"/>
                  </a:schemeClr>
                </a:solidFill>
              </a:rPr>
              <a:t>ARP Act of 2021 COBRA &amp; Dependent Care FSA</a:t>
            </a:r>
          </a:p>
          <a:p>
            <a:r>
              <a:rPr lang="en-US" altLang="en-US" sz="3200" dirty="0">
                <a:solidFill>
                  <a:schemeClr val="accent5">
                    <a:lumMod val="75000"/>
                  </a:schemeClr>
                </a:solidFill>
              </a:rPr>
              <a:t>Fiscal Year End Leave Processes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347341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5"/>
            <a:ext cx="10325660" cy="1325563"/>
          </a:xfrm>
        </p:spPr>
        <p:txBody>
          <a:bodyPr anchor="b"/>
          <a:lstStyle/>
          <a:p>
            <a:r>
              <a:rPr lang="en-US" dirty="0">
                <a:solidFill>
                  <a:srgbClr val="FF6600"/>
                </a:solidFill>
                <a:latin typeface="Century Schoolbook" panose="02040604050505020304" pitchFamily="18" charset="0"/>
              </a:rPr>
              <a:t>Short Work Break for 9/10 Month Employees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a:p>
          <a:p>
            <a:endParaRPr lang="en-US"/>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738131" y="1854190"/>
            <a:ext cx="11429999" cy="5483552"/>
          </a:xfrm>
          <a:prstGeom prst="rect">
            <a:avLst/>
          </a:prstGeom>
        </p:spPr>
        <p:txBody>
          <a:bodyPr wrap="square" lIns="91440" tIns="45720" rIns="91440" bIns="45720" anchor="t">
            <a:spAutoFit/>
          </a:bodyPr>
          <a:lstStyle/>
          <a:p>
            <a:pPr>
              <a:lnSpc>
                <a:spcPct val="90000"/>
              </a:lnSpc>
              <a:spcBef>
                <a:spcPts val="1200"/>
              </a:spcBef>
              <a:defRPr/>
            </a:pPr>
            <a:r>
              <a:rPr kumimoji="0" lang="en-US" altLang="en-US" sz="2800" b="1" i="0" u="none" strike="noStrike" kern="1200" cap="none" spc="0" normalizeH="0" baseline="0" noProof="0" dirty="0">
                <a:ln>
                  <a:noFill/>
                </a:ln>
                <a:effectLst/>
                <a:uLnTx/>
                <a:uFillTx/>
                <a:latin typeface="Calibri" panose="020F0502020204030204"/>
                <a:ea typeface="+mn-ea"/>
                <a:cs typeface="+mn-cs"/>
              </a:rPr>
              <a:t>SWB preserves benefits eligibility during the summer months for active 9/10</a:t>
            </a:r>
            <a:r>
              <a:rPr kumimoji="0" lang="en-US" altLang="en-US" sz="2800" b="1" i="0" u="none" strike="noStrike" kern="1200" cap="none" spc="0" normalizeH="0" noProof="0" dirty="0">
                <a:ln>
                  <a:noFill/>
                </a:ln>
                <a:effectLst/>
                <a:uLnTx/>
                <a:uFillTx/>
                <a:latin typeface="Calibri" panose="020F0502020204030204"/>
                <a:ea typeface="+mn-ea"/>
                <a:cs typeface="+mn-cs"/>
              </a:rPr>
              <a:t> month employees</a:t>
            </a:r>
            <a:r>
              <a:rPr lang="en-US" altLang="en-US" sz="2800" b="1" dirty="0">
                <a:latin typeface="Calibri" panose="020F0502020204030204"/>
              </a:rPr>
              <a:t> </a:t>
            </a:r>
            <a:endParaRPr kumimoji="0" lang="en-US" altLang="en-US" sz="2800" b="1" i="0" u="none" strike="noStrike" kern="1200" cap="none" spc="0" normalizeH="0" baseline="0" noProof="0" dirty="0">
              <a:ln>
                <a:noFill/>
              </a:ln>
              <a:effectLst/>
              <a:uLnTx/>
              <a:uFillTx/>
              <a:latin typeface="Calibri" panose="020F0502020204030204"/>
              <a:ea typeface="+mn-ea"/>
              <a:cs typeface="+mn-cs"/>
            </a:endParaRPr>
          </a:p>
          <a:p>
            <a:pPr marL="457200" marR="0" lvl="0" indent="-457200" defTabSz="914400" rtl="0" eaLnBrk="1" fontAlgn="auto" latinLnBrk="0" hangingPunct="1">
              <a:lnSpc>
                <a:spcPct val="90000"/>
              </a:lnSpc>
              <a:spcBef>
                <a:spcPts val="1200"/>
              </a:spcBef>
              <a:spcAft>
                <a:spcPts val="0"/>
              </a:spcAft>
              <a:buClr>
                <a:schemeClr val="accent3">
                  <a:lumMod val="75000"/>
                </a:schemeClr>
              </a:buClr>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Calibri" panose="020F0502020204030204"/>
                <a:ea typeface="+mn-ea"/>
                <a:cs typeface="+mn-cs"/>
              </a:rPr>
              <a:t>No benefit deductions taken over the summer months, even if additional compensation is provided (such as OPS employment)</a:t>
            </a:r>
            <a:endParaRPr lang="en-US" altLang="en-US" sz="2400" b="0" i="0" u="none" strike="noStrike" kern="1200" cap="none" spc="0" normalizeH="0" baseline="0" noProof="0" dirty="0">
              <a:ln>
                <a:noFill/>
              </a:ln>
              <a:effectLst/>
              <a:uLnTx/>
              <a:uFillTx/>
              <a:latin typeface="Calibri" panose="020F0502020204030204"/>
              <a:cs typeface="Calibri"/>
            </a:endParaRPr>
          </a:p>
          <a:p>
            <a:pPr marL="457200" indent="-457200">
              <a:lnSpc>
                <a:spcPct val="90000"/>
              </a:lnSpc>
              <a:spcBef>
                <a:spcPts val="1200"/>
              </a:spcBef>
              <a:buClr>
                <a:schemeClr val="accent3">
                  <a:lumMod val="75000"/>
                </a:schemeClr>
              </a:buClr>
              <a:buFont typeface="Wingdings" panose="05000000000000000000" pitchFamily="2" charset="2"/>
              <a:buChar char="§"/>
            </a:pPr>
            <a:r>
              <a:rPr lang="en-US" altLang="en-US" sz="2400" dirty="0">
                <a:latin typeface="Calibri" panose="020F0502020204030204"/>
                <a:cs typeface="Calibri"/>
              </a:rPr>
              <a:t>Benefit coverage extends through September for employees on short work break</a:t>
            </a:r>
          </a:p>
          <a:p>
            <a:pPr marL="457200" lvl="0" indent="-457200">
              <a:lnSpc>
                <a:spcPct val="90000"/>
              </a:lnSpc>
              <a:spcBef>
                <a:spcPts val="1200"/>
              </a:spcBef>
              <a:buClr>
                <a:schemeClr val="accent3">
                  <a:lumMod val="75000"/>
                </a:schemeClr>
              </a:buClr>
              <a:buFont typeface="Wingdings" panose="05000000000000000000" pitchFamily="2" charset="2"/>
              <a:buChar char="§"/>
            </a:pPr>
            <a:r>
              <a:rPr kumimoji="0" lang="en-US" altLang="en-US" sz="2400" b="0" i="0" u="none" strike="noStrike" kern="1200" cap="none" spc="0" normalizeH="0" baseline="0" noProof="0" dirty="0">
                <a:ln>
                  <a:noFill/>
                </a:ln>
                <a:effectLst/>
                <a:uLnTx/>
                <a:uFillTx/>
                <a:latin typeface="Calibri" panose="020F0502020204030204"/>
                <a:ea typeface="+mn-ea"/>
                <a:cs typeface="+mn-cs"/>
              </a:rPr>
              <a:t>Last benefits </a:t>
            </a:r>
            <a:r>
              <a:rPr lang="en-US" altLang="en-US" sz="2400" dirty="0"/>
              <a:t>deductions for 9/10 month employees:</a:t>
            </a:r>
            <a:endParaRPr lang="en-US" altLang="en-US" sz="2400" b="0" i="0" u="none" strike="noStrike" kern="1200" cap="none" spc="0" normalizeH="0" baseline="0" noProof="0" dirty="0">
              <a:ln>
                <a:noFill/>
              </a:ln>
              <a:effectLst/>
              <a:uLnTx/>
              <a:uFillTx/>
              <a:latin typeface="Calibri" panose="020F0502020204030204"/>
              <a:cs typeface="Calibri"/>
            </a:endParaRPr>
          </a:p>
          <a:p>
            <a:pPr marL="1371600" marR="0" lvl="2" indent="-457200" defTabSz="914400" rtl="0" eaLnBrk="1" fontAlgn="auto" latinLnBrk="0" hangingPunct="1">
              <a:lnSpc>
                <a:spcPct val="90000"/>
              </a:lnSpc>
              <a:spcAft>
                <a:spcPts val="0"/>
              </a:spcAft>
              <a:buClr>
                <a:schemeClr val="accent3">
                  <a:lumMod val="75000"/>
                </a:schemeClr>
              </a:buClr>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Calibri" panose="020F0502020204030204"/>
                <a:ea typeface="+mn-ea"/>
                <a:cs typeface="+mn-cs"/>
              </a:rPr>
              <a:t>April </a:t>
            </a:r>
            <a:r>
              <a:rPr lang="en-US" altLang="en-US" sz="2400" dirty="0">
                <a:latin typeface="Calibri" panose="020F0502020204030204"/>
              </a:rPr>
              <a:t>23</a:t>
            </a:r>
            <a:r>
              <a:rPr kumimoji="0" lang="en-US" altLang="en-US" sz="2400" b="0" i="0" u="none" strike="noStrike" kern="1200" cap="none" spc="0" normalizeH="0" baseline="0" noProof="0" dirty="0">
                <a:ln>
                  <a:noFill/>
                </a:ln>
                <a:effectLst/>
                <a:uLnTx/>
                <a:uFillTx/>
                <a:latin typeface="Calibri" panose="020F0502020204030204"/>
                <a:ea typeface="+mn-ea"/>
                <a:cs typeface="+mn-cs"/>
              </a:rPr>
              <a:t> paycheck for </a:t>
            </a:r>
            <a:r>
              <a:rPr kumimoji="0" lang="en-US" altLang="en-US" sz="2400" b="0" i="0" u="none" strike="noStrike" kern="1200" cap="none" spc="0" normalizeH="0" baseline="0" noProof="0" dirty="0" err="1">
                <a:ln>
                  <a:noFill/>
                </a:ln>
                <a:effectLst/>
                <a:uLnTx/>
                <a:uFillTx/>
                <a:latin typeface="Calibri" panose="020F0502020204030204"/>
                <a:ea typeface="+mn-ea"/>
                <a:cs typeface="+mn-cs"/>
              </a:rPr>
              <a:t>UFSelect</a:t>
            </a:r>
            <a:r>
              <a:rPr kumimoji="0" lang="en-US" altLang="en-US" sz="2400" b="0" i="0" u="none" strike="noStrike" kern="1200" cap="none" spc="0" normalizeH="0" baseline="0" noProof="0" dirty="0">
                <a:ln>
                  <a:noFill/>
                </a:ln>
                <a:effectLst/>
                <a:uLnTx/>
                <a:uFillTx/>
                <a:latin typeface="Calibri" panose="020F0502020204030204"/>
                <a:ea typeface="+mn-ea"/>
                <a:cs typeface="+mn-cs"/>
              </a:rPr>
              <a:t> and/or </a:t>
            </a:r>
            <a:r>
              <a:rPr kumimoji="0" lang="en-US" altLang="en-US" sz="2400" b="0" i="0" u="none" strike="noStrike" kern="1200" cap="none" spc="0" normalizeH="0" baseline="0" noProof="0" dirty="0" err="1">
                <a:ln>
                  <a:noFill/>
                </a:ln>
                <a:effectLst/>
                <a:uLnTx/>
                <a:uFillTx/>
                <a:latin typeface="Calibri" panose="020F0502020204030204"/>
                <a:ea typeface="+mn-ea"/>
                <a:cs typeface="+mn-cs"/>
              </a:rPr>
              <a:t>GatorCare</a:t>
            </a:r>
            <a:r>
              <a:rPr kumimoji="0" lang="en-US" altLang="en-US" sz="2400" b="0" i="0" u="none" strike="noStrike" kern="1200" cap="none" spc="0" normalizeH="0" baseline="0" noProof="0" dirty="0">
                <a:ln>
                  <a:noFill/>
                </a:ln>
                <a:effectLst/>
                <a:uLnTx/>
                <a:uFillTx/>
                <a:latin typeface="Calibri" panose="020F0502020204030204"/>
                <a:ea typeface="+mn-ea"/>
                <a:cs typeface="+mn-cs"/>
              </a:rPr>
              <a:t> plans</a:t>
            </a:r>
            <a:endParaRPr lang="en-US" altLang="en-US" sz="2400" b="0" i="0" u="none" strike="noStrike" kern="1200" cap="none" spc="0" normalizeH="0" baseline="0" noProof="0" dirty="0">
              <a:ln>
                <a:noFill/>
              </a:ln>
              <a:effectLst/>
              <a:uLnTx/>
              <a:uFillTx/>
              <a:latin typeface="Calibri" panose="020F0502020204030204"/>
              <a:cs typeface="Calibri"/>
            </a:endParaRPr>
          </a:p>
          <a:p>
            <a:pPr marL="1371600" marR="0" lvl="2" indent="-457200" defTabSz="914400" rtl="0" eaLnBrk="1" fontAlgn="auto" latinLnBrk="0" hangingPunct="1">
              <a:lnSpc>
                <a:spcPct val="90000"/>
              </a:lnSpc>
              <a:spcAft>
                <a:spcPts val="0"/>
              </a:spcAft>
              <a:buClr>
                <a:schemeClr val="accent3">
                  <a:lumMod val="75000"/>
                </a:schemeClr>
              </a:buClr>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Calibri" panose="020F0502020204030204"/>
                <a:ea typeface="+mn-ea"/>
                <a:cs typeface="+mn-cs"/>
              </a:rPr>
              <a:t>May </a:t>
            </a:r>
            <a:r>
              <a:rPr lang="en-US" altLang="en-US" sz="2400" dirty="0">
                <a:latin typeface="Calibri" panose="020F0502020204030204"/>
              </a:rPr>
              <a:t>7</a:t>
            </a:r>
            <a:r>
              <a:rPr kumimoji="0" lang="en-US" altLang="en-US" sz="2400" b="0" i="0" u="none" strike="noStrike" kern="1200" cap="none" spc="0" normalizeH="0" baseline="0" noProof="0" dirty="0">
                <a:ln>
                  <a:noFill/>
                </a:ln>
                <a:effectLst/>
                <a:uLnTx/>
                <a:uFillTx/>
                <a:latin typeface="Calibri" panose="020F0502020204030204"/>
                <a:ea typeface="+mn-ea"/>
                <a:cs typeface="+mn-cs"/>
              </a:rPr>
              <a:t> paycheck for State plans and </a:t>
            </a:r>
            <a:r>
              <a:rPr kumimoji="0" lang="en-US" altLang="en-US" sz="2400" b="0" i="0" u="none" strike="noStrike" kern="1200" cap="none" spc="0" normalizeH="0" baseline="0" noProof="0" dirty="0" err="1">
                <a:ln>
                  <a:noFill/>
                </a:ln>
                <a:effectLst/>
                <a:uLnTx/>
                <a:uFillTx/>
                <a:latin typeface="Calibri" panose="020F0502020204030204"/>
                <a:ea typeface="+mn-ea"/>
                <a:cs typeface="+mn-cs"/>
              </a:rPr>
              <a:t>GatorGradCare</a:t>
            </a:r>
            <a:r>
              <a:rPr kumimoji="0" lang="en-US" altLang="en-US" sz="2400" b="0" i="0" u="none" strike="noStrike" kern="1200" cap="none" spc="0" normalizeH="0" baseline="0" noProof="0" dirty="0">
                <a:ln>
                  <a:noFill/>
                </a:ln>
                <a:effectLst/>
                <a:uLnTx/>
                <a:uFillTx/>
                <a:latin typeface="Calibri" panose="020F0502020204030204"/>
                <a:ea typeface="+mn-ea"/>
                <a:cs typeface="+mn-cs"/>
              </a:rPr>
              <a:t> (GA plan)</a:t>
            </a:r>
            <a:endParaRPr lang="en-US" altLang="en-US" sz="2400" b="0" i="0" u="none" strike="noStrike" kern="1200" cap="none" spc="0" normalizeH="0" baseline="0" noProof="0" dirty="0">
              <a:ln>
                <a:noFill/>
              </a:ln>
              <a:effectLst/>
              <a:uLnTx/>
              <a:uFillTx/>
              <a:latin typeface="Calibri" panose="020F0502020204030204"/>
              <a:cs typeface="Calibri"/>
            </a:endParaRPr>
          </a:p>
          <a:p>
            <a:pPr marL="457200" marR="0" lvl="0" indent="-457200" defTabSz="914400" rtl="0" eaLnBrk="1" fontAlgn="auto" latinLnBrk="0" hangingPunct="1">
              <a:lnSpc>
                <a:spcPct val="90000"/>
              </a:lnSpc>
              <a:spcBef>
                <a:spcPts val="1200"/>
              </a:spcBef>
              <a:spcAft>
                <a:spcPts val="0"/>
              </a:spcAft>
              <a:buClr>
                <a:schemeClr val="accent3">
                  <a:lumMod val="75000"/>
                </a:schemeClr>
              </a:buClr>
              <a:buSzTx/>
              <a:buFont typeface="Wingdings" panose="05000000000000000000" pitchFamily="2" charset="2"/>
              <a:buChar char="§"/>
              <a:tabLst/>
              <a:defRPr/>
            </a:pPr>
            <a:r>
              <a:rPr kumimoji="0" lang="en-US" altLang="en-US" sz="2400" b="0" u="none" strike="noStrike" kern="1200" cap="none" spc="0" normalizeH="0" baseline="0" noProof="0" dirty="0">
                <a:ln>
                  <a:noFill/>
                </a:ln>
                <a:effectLst/>
                <a:uLnTx/>
                <a:uFillTx/>
                <a:latin typeface="Calibri" panose="020F0502020204030204"/>
                <a:ea typeface="+mn-ea"/>
                <a:cs typeface="+mn-cs"/>
              </a:rPr>
              <a:t>Normal deductions resume in September</a:t>
            </a:r>
            <a:endParaRPr lang="en-US" altLang="en-US" sz="2400" b="0" u="none" strike="noStrike" kern="1200" cap="none" spc="0" normalizeH="0" baseline="0" noProof="0" dirty="0">
              <a:ln>
                <a:noFill/>
              </a:ln>
              <a:effectLst/>
              <a:uLnTx/>
              <a:uFillTx/>
              <a:latin typeface="Calibri" panose="020F0502020204030204"/>
              <a:cs typeface="Calibri"/>
            </a:endParaRP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388"/>
              </a:spcBef>
              <a:spcAft>
                <a:spcPts val="600"/>
              </a:spcAft>
              <a:buClrTx/>
              <a:buSzTx/>
              <a:buFont typeface="Wingdings" panose="05000000000000000000" pitchFamily="2" charset="2"/>
              <a:buChar char="§"/>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920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a:rPr>
              <a:t>ARP – COBRA Premium Assistance</a:t>
            </a:r>
          </a:p>
        </p:txBody>
      </p:sp>
      <p:sp>
        <p:nvSpPr>
          <p:cNvPr id="3" name="Content Placeholder 2"/>
          <p:cNvSpPr>
            <a:spLocks noGrp="1"/>
          </p:cNvSpPr>
          <p:nvPr>
            <p:ph idx="1"/>
          </p:nvPr>
        </p:nvSpPr>
        <p:spPr>
          <a:xfrm>
            <a:off x="738131" y="1825624"/>
            <a:ext cx="10889989" cy="4403462"/>
          </a:xfrm>
        </p:spPr>
        <p:txBody>
          <a:bodyPr vert="horz" lIns="91440" tIns="45720" rIns="91440" bIns="45720" rtlCol="0" anchor="t">
            <a:normAutofit/>
          </a:bodyPr>
          <a:lstStyle/>
          <a:p>
            <a:pPr>
              <a:buClr>
                <a:schemeClr val="accent3">
                  <a:lumMod val="75000"/>
                </a:schemeClr>
              </a:buClr>
              <a:buFont typeface="Wingdings" panose="05000000000000000000" pitchFamily="2" charset="2"/>
              <a:buChar char="§"/>
              <a:defRPr/>
            </a:pPr>
            <a:r>
              <a:rPr lang="en-US" dirty="0">
                <a:cs typeface="Calibri"/>
              </a:rPr>
              <a:t>The American Rescue Plan includes a provision for premium assistance for employees and their qualified dependents of 100% of the COBRA premium for group health, dental, and vision plan coverages.</a:t>
            </a:r>
          </a:p>
          <a:p>
            <a:pPr>
              <a:buClr>
                <a:schemeClr val="accent3">
                  <a:lumMod val="75000"/>
                </a:schemeClr>
              </a:buClr>
              <a:buFont typeface="Wingdings" panose="05000000000000000000" pitchFamily="2" charset="2"/>
              <a:buChar char="§"/>
            </a:pPr>
            <a:r>
              <a:rPr lang="en-US" dirty="0">
                <a:cs typeface="Calibri"/>
              </a:rPr>
              <a:t>Only available to those who are eligible for COBRA because of an involuntary termination or a reduction in hours (does not apply to OPS employees who did not measure enough hours) and who are, or could have been, eligible for COBRA during 4/1/21 - 9/30/21.</a:t>
            </a:r>
            <a:endParaRPr lang="en-US" dirty="0"/>
          </a:p>
          <a:p>
            <a:pPr>
              <a:buClr>
                <a:schemeClr val="accent3">
                  <a:lumMod val="75000"/>
                </a:schemeClr>
              </a:buClr>
              <a:buFont typeface="Wingdings" panose="05000000000000000000" pitchFamily="2" charset="2"/>
              <a:buChar char="§"/>
            </a:pPr>
            <a:r>
              <a:rPr lang="en-US" dirty="0">
                <a:cs typeface="Calibri" panose="020F0502020204030204"/>
              </a:rPr>
              <a:t>COBRA Administrators (People First and </a:t>
            </a:r>
            <a:r>
              <a:rPr lang="en-US" dirty="0" err="1">
                <a:cs typeface="Calibri" panose="020F0502020204030204"/>
              </a:rPr>
              <a:t>Payflex</a:t>
            </a:r>
            <a:r>
              <a:rPr lang="en-US" dirty="0">
                <a:cs typeface="Calibri" panose="020F0502020204030204"/>
              </a:rPr>
              <a:t>) will notify individuals who may potentially qualify.</a:t>
            </a:r>
            <a:endParaRPr lang="en-US" dirty="0"/>
          </a:p>
          <a:p>
            <a:pPr marL="457200" lvl="1" indent="0">
              <a:buNone/>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6678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a:rPr>
              <a:t>Benefits Termination &amp; COBRA</a:t>
            </a:r>
          </a:p>
        </p:txBody>
      </p:sp>
      <p:sp>
        <p:nvSpPr>
          <p:cNvPr id="3" name="Content Placeholder 2"/>
          <p:cNvSpPr>
            <a:spLocks noGrp="1"/>
          </p:cNvSpPr>
          <p:nvPr>
            <p:ph idx="1"/>
          </p:nvPr>
        </p:nvSpPr>
        <p:spPr>
          <a:xfrm>
            <a:off x="301886" y="1849437"/>
            <a:ext cx="11427998" cy="4380602"/>
          </a:xfrm>
        </p:spPr>
        <p:txBody>
          <a:bodyPr vert="horz" lIns="91440" tIns="45720" rIns="91440" bIns="45720" rtlCol="0" anchor="t">
            <a:noAutofit/>
          </a:bodyPr>
          <a:lstStyle/>
          <a:p>
            <a:pPr marL="914400" lvl="1" indent="-457200">
              <a:buClr>
                <a:schemeClr val="accent3">
                  <a:lumMod val="75000"/>
                </a:schemeClr>
              </a:buClr>
              <a:buFont typeface="Wingdings" panose="020B0604020202020204" pitchFamily="34" charset="0"/>
              <a:buChar char="§"/>
              <a:defRPr/>
            </a:pPr>
            <a:r>
              <a:rPr lang="en-US" sz="2000" dirty="0">
                <a:ea typeface="+mn-lt"/>
                <a:cs typeface="+mn-lt"/>
              </a:rPr>
              <a:t>Entering job terminations in a timely manner expedites timely benefits termination and appropriate payroll deductions</a:t>
            </a:r>
          </a:p>
          <a:p>
            <a:pPr marL="914400" lvl="1" indent="-457200">
              <a:buClr>
                <a:schemeClr val="accent3">
                  <a:lumMod val="75000"/>
                </a:schemeClr>
              </a:buClr>
              <a:buFont typeface="Wingdings" panose="020B0604020202020204" pitchFamily="34" charset="0"/>
              <a:buChar char="§"/>
              <a:defRPr/>
            </a:pPr>
            <a:r>
              <a:rPr lang="en-US" sz="2000" dirty="0">
                <a:ea typeface="+mn-lt"/>
                <a:cs typeface="+mn-lt"/>
              </a:rPr>
              <a:t>Termination dates for benefits vary depending on plan type</a:t>
            </a:r>
          </a:p>
          <a:p>
            <a:pPr marL="1371600" lvl="3" indent="-457200">
              <a:buClr>
                <a:schemeClr val="accent3">
                  <a:lumMod val="75000"/>
                </a:schemeClr>
              </a:buClr>
              <a:buFont typeface="Wingdings" panose="020B0604020202020204" pitchFamily="34" charset="0"/>
              <a:buChar char="§"/>
              <a:defRPr/>
            </a:pPr>
            <a:r>
              <a:rPr lang="en-US" sz="2000" dirty="0">
                <a:ea typeface="+mn-lt"/>
                <a:cs typeface="+mn-lt"/>
              </a:rPr>
              <a:t>State plans—health plans terminate end of the month </a:t>
            </a:r>
            <a:r>
              <a:rPr lang="en-US" sz="2000" i="1" dirty="0">
                <a:ea typeface="+mn-lt"/>
                <a:cs typeface="+mn-lt"/>
              </a:rPr>
              <a:t>after</a:t>
            </a:r>
            <a:r>
              <a:rPr lang="en-US" sz="2000" dirty="0">
                <a:ea typeface="+mn-lt"/>
                <a:cs typeface="+mn-lt"/>
              </a:rPr>
              <a:t> job termination</a:t>
            </a:r>
          </a:p>
          <a:p>
            <a:pPr marL="1828800" lvl="5" indent="-457200">
              <a:buClr>
                <a:schemeClr val="accent3">
                  <a:lumMod val="75000"/>
                </a:schemeClr>
              </a:buClr>
              <a:buFont typeface="Wingdings" panose="020B0604020202020204" pitchFamily="34" charset="0"/>
              <a:buChar char="§"/>
              <a:defRPr/>
            </a:pPr>
            <a:r>
              <a:rPr lang="en-US" sz="2000" dirty="0">
                <a:ea typeface="+mn-lt"/>
                <a:cs typeface="+mn-lt"/>
              </a:rPr>
              <a:t>Example—job termination date 5/15, state health plan termination date 6/30</a:t>
            </a:r>
          </a:p>
          <a:p>
            <a:pPr marL="1371600" lvl="3" indent="-457200">
              <a:buClr>
                <a:schemeClr val="accent3">
                  <a:lumMod val="75000"/>
                </a:schemeClr>
              </a:buClr>
              <a:buFont typeface="Wingdings" panose="020B0604020202020204" pitchFamily="34" charset="0"/>
              <a:buChar char="§"/>
              <a:defRPr/>
            </a:pPr>
            <a:r>
              <a:rPr lang="en-US" sz="2000" dirty="0" err="1">
                <a:ea typeface="+mn-lt"/>
                <a:cs typeface="+mn-lt"/>
              </a:rPr>
              <a:t>UFSelect</a:t>
            </a:r>
            <a:r>
              <a:rPr lang="en-US" sz="2000" dirty="0">
                <a:ea typeface="+mn-lt"/>
                <a:cs typeface="+mn-lt"/>
              </a:rPr>
              <a:t>/</a:t>
            </a:r>
            <a:r>
              <a:rPr lang="en-US" sz="2000" dirty="0" err="1">
                <a:ea typeface="+mn-lt"/>
                <a:cs typeface="+mn-lt"/>
              </a:rPr>
              <a:t>GatorCare</a:t>
            </a:r>
            <a:r>
              <a:rPr lang="en-US" sz="2000" dirty="0">
                <a:ea typeface="+mn-lt"/>
                <a:cs typeface="+mn-lt"/>
              </a:rPr>
              <a:t> plans—health plans terminate at end of month of job termination</a:t>
            </a:r>
          </a:p>
          <a:p>
            <a:pPr marL="1828800" lvl="5" indent="-457200">
              <a:buClr>
                <a:schemeClr val="accent3">
                  <a:lumMod val="75000"/>
                </a:schemeClr>
              </a:buClr>
              <a:buFont typeface="Wingdings" panose="020B0604020202020204" pitchFamily="34" charset="0"/>
              <a:buChar char="§"/>
              <a:defRPr/>
            </a:pPr>
            <a:r>
              <a:rPr lang="en-US" sz="2000" dirty="0">
                <a:ea typeface="+mn-lt"/>
                <a:cs typeface="+mn-lt"/>
              </a:rPr>
              <a:t>Example—job termination date 5/15, </a:t>
            </a:r>
            <a:r>
              <a:rPr lang="en-US" sz="2000" dirty="0" err="1">
                <a:ea typeface="+mn-lt"/>
                <a:cs typeface="+mn-lt"/>
              </a:rPr>
              <a:t>GatorCare</a:t>
            </a:r>
            <a:r>
              <a:rPr lang="en-US" sz="2000" dirty="0">
                <a:ea typeface="+mn-lt"/>
                <a:cs typeface="+mn-lt"/>
              </a:rPr>
              <a:t> health plan termination date 5/31</a:t>
            </a:r>
          </a:p>
          <a:p>
            <a:pPr marL="914400" lvl="1" indent="-457200">
              <a:buClr>
                <a:schemeClr val="accent3">
                  <a:lumMod val="75000"/>
                </a:schemeClr>
              </a:buClr>
              <a:buFont typeface="Wingdings" panose="020B0604020202020204" pitchFamily="34" charset="0"/>
              <a:buChar char="§"/>
              <a:defRPr/>
            </a:pPr>
            <a:r>
              <a:rPr lang="en-US" sz="2000" dirty="0">
                <a:ea typeface="+mn-lt"/>
                <a:cs typeface="+mn-lt"/>
              </a:rPr>
              <a:t>Termination processing</a:t>
            </a:r>
          </a:p>
          <a:p>
            <a:pPr marL="1371600" lvl="3" indent="-457200">
              <a:buClr>
                <a:schemeClr val="accent3">
                  <a:lumMod val="75000"/>
                </a:schemeClr>
              </a:buClr>
              <a:buFont typeface="Wingdings" panose="020B0604020202020204" pitchFamily="34" charset="0"/>
              <a:buChar char="§"/>
              <a:defRPr/>
            </a:pPr>
            <a:r>
              <a:rPr lang="en-US" sz="2000" dirty="0">
                <a:ea typeface="+mn-lt"/>
                <a:cs typeface="+mn-lt"/>
              </a:rPr>
              <a:t>Job termination in myUFL triggers termination of employee benefits in UF system</a:t>
            </a:r>
            <a:endParaRPr lang="en-US" sz="2000" dirty="0">
              <a:cs typeface="Calibri" panose="020F0502020204030204"/>
            </a:endParaRPr>
          </a:p>
          <a:p>
            <a:pPr marL="1371600" lvl="3" indent="-457200">
              <a:buClr>
                <a:schemeClr val="accent3">
                  <a:lumMod val="75000"/>
                </a:schemeClr>
              </a:buClr>
              <a:buFont typeface="Wingdings" panose="020B0604020202020204" pitchFamily="34" charset="0"/>
              <a:buChar char="§"/>
              <a:defRPr/>
            </a:pPr>
            <a:r>
              <a:rPr lang="en-US" sz="2000" dirty="0">
                <a:ea typeface="+mn-lt"/>
                <a:cs typeface="+mn-lt"/>
              </a:rPr>
              <a:t>Benefits termination then transfers to plan administrators, and COBRA packets sent when applicable </a:t>
            </a:r>
          </a:p>
          <a:p>
            <a:pPr marL="914400" lvl="2" indent="-457200">
              <a:buClr>
                <a:schemeClr val="accent3">
                  <a:lumMod val="75000"/>
                </a:schemeClr>
              </a:buClr>
              <a:buFont typeface="Wingdings" panose="020B0604020202020204" pitchFamily="34" charset="0"/>
              <a:buChar char="§"/>
              <a:defRPr/>
            </a:pPr>
            <a:r>
              <a:rPr lang="en-US" dirty="0">
                <a:ea typeface="+mn-lt"/>
                <a:cs typeface="+mn-lt"/>
              </a:rPr>
              <a:t>Be sure to use the correct reason code (termination, lay off, etc.) instead of using “end of temporary job” to ensure COBRA offer is generated</a:t>
            </a:r>
            <a:endParaRPr lang="en-US" b="1" dirty="0">
              <a:cs typeface="Calibri"/>
            </a:endParaRPr>
          </a:p>
          <a:p>
            <a:pPr marL="914400" indent="-457200">
              <a:spcBef>
                <a:spcPts val="500"/>
              </a:spcBef>
              <a:buFont typeface="Wingdings" panose="020B0604020202020204" pitchFamily="34" charset="0"/>
              <a:buChar char="§"/>
              <a:defRPr/>
            </a:pPr>
            <a:endParaRPr lang="en-US" sz="1900" dirty="0">
              <a:cs typeface="Calibri"/>
            </a:endParaRPr>
          </a:p>
          <a:p>
            <a:pPr marL="457200" lvl="1" indent="0">
              <a:buNone/>
            </a:pPr>
            <a:endParaRPr lang="en-US" dirty="0">
              <a:cs typeface="Calibri" panose="020F0502020204030204"/>
            </a:endParaRPr>
          </a:p>
          <a:p>
            <a:endParaRPr lang="en-US" dirty="0"/>
          </a:p>
          <a:p>
            <a:endParaRPr lang="en-US" dirty="0">
              <a:cs typeface="Calibri" panose="020F0502020204030204"/>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75293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a:solidFill>
                  <a:srgbClr val="FF6600"/>
                </a:solidFill>
                <a:latin typeface="Century Schoolbook"/>
              </a:rPr>
              <a:t>ARP – Dependent Care FSA </a:t>
            </a:r>
          </a:p>
        </p:txBody>
      </p:sp>
      <p:sp>
        <p:nvSpPr>
          <p:cNvPr id="3" name="Content Placeholder 2"/>
          <p:cNvSpPr>
            <a:spLocks noGrp="1"/>
          </p:cNvSpPr>
          <p:nvPr>
            <p:ph idx="1"/>
          </p:nvPr>
        </p:nvSpPr>
        <p:spPr>
          <a:xfrm>
            <a:off x="738131" y="1825624"/>
            <a:ext cx="10889989" cy="4403462"/>
          </a:xfrm>
        </p:spPr>
        <p:txBody>
          <a:bodyPr vert="horz" lIns="91440" tIns="45720" rIns="91440" bIns="45720" rtlCol="0" anchor="t">
            <a:normAutofit/>
          </a:bodyPr>
          <a:lstStyle/>
          <a:p>
            <a:pPr>
              <a:buClr>
                <a:schemeClr val="accent3">
                  <a:lumMod val="75000"/>
                </a:schemeClr>
              </a:buClr>
              <a:buFont typeface="Wingdings" panose="05000000000000000000" pitchFamily="2" charset="2"/>
              <a:buChar char="§"/>
              <a:defRPr/>
            </a:pPr>
            <a:r>
              <a:rPr lang="en-US" dirty="0">
                <a:cs typeface="Calibri"/>
              </a:rPr>
              <a:t>The ARP includes a provision for raising pretax contribution limits for DCFSA for calendar year 2021. </a:t>
            </a:r>
          </a:p>
          <a:p>
            <a:pPr>
              <a:buClr>
                <a:schemeClr val="accent3">
                  <a:lumMod val="75000"/>
                </a:schemeClr>
              </a:buClr>
              <a:buFont typeface="Wingdings" panose="05000000000000000000" pitchFamily="2" charset="2"/>
              <a:buChar char="§"/>
              <a:defRPr/>
            </a:pPr>
            <a:r>
              <a:rPr lang="en-US" dirty="0">
                <a:cs typeface="Calibri"/>
              </a:rPr>
              <a:t>New 2021 limits:</a:t>
            </a:r>
          </a:p>
          <a:p>
            <a:pPr marL="1028700" lvl="1" indent="-342900">
              <a:buClr>
                <a:schemeClr val="accent3">
                  <a:lumMod val="75000"/>
                </a:schemeClr>
              </a:buClr>
              <a:buFont typeface="Wingdings" panose="05000000000000000000" pitchFamily="2" charset="2"/>
              <a:buChar char="§"/>
              <a:defRPr/>
            </a:pPr>
            <a:r>
              <a:rPr lang="en-US" sz="2800" dirty="0">
                <a:cs typeface="Calibri"/>
              </a:rPr>
              <a:t>Single and Married Filing Jointly: increased from $5000 to $10,500</a:t>
            </a:r>
          </a:p>
          <a:p>
            <a:pPr marL="1028700" lvl="1" indent="-342900">
              <a:buClr>
                <a:schemeClr val="accent3">
                  <a:lumMod val="75000"/>
                </a:schemeClr>
              </a:buClr>
              <a:buFont typeface="Wingdings" panose="05000000000000000000" pitchFamily="2" charset="2"/>
              <a:buChar char="§"/>
              <a:defRPr/>
            </a:pPr>
            <a:r>
              <a:rPr lang="en-US" sz="2800" dirty="0">
                <a:cs typeface="Calibri"/>
              </a:rPr>
              <a:t>Married Filing Separately: increased from $2,500 to $5,250</a:t>
            </a:r>
          </a:p>
          <a:p>
            <a:pPr>
              <a:buClr>
                <a:schemeClr val="accent3">
                  <a:lumMod val="75000"/>
                </a:schemeClr>
              </a:buClr>
              <a:buFont typeface="Wingdings" panose="05000000000000000000" pitchFamily="2" charset="2"/>
              <a:buChar char="§"/>
            </a:pPr>
            <a:r>
              <a:rPr lang="en-US" dirty="0">
                <a:cs typeface="Calibri" panose="020F0502020204030204"/>
              </a:rPr>
              <a:t>Chard Snyder will communicate these changes to participants and participants would change their amount through Chard Snyder.</a:t>
            </a:r>
          </a:p>
          <a:p>
            <a:pPr marL="457200" lvl="1" indent="0">
              <a:buNone/>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Rectangle 3">
            <a:extLst>
              <a:ext uri="{FF2B5EF4-FFF2-40B4-BE49-F238E27FC236}">
                <a16:creationId xmlns:a16="http://schemas.microsoft.com/office/drawing/2014/main" id="{1E719243-7C7F-4759-9655-8EAC59063E4D}"/>
              </a:ext>
            </a:extLst>
          </p:cNvPr>
          <p:cNvSpPr/>
          <p:nvPr/>
        </p:nvSpPr>
        <p:spPr>
          <a:xfrm>
            <a:off x="973343" y="5145278"/>
            <a:ext cx="9928927" cy="825873"/>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lIns="91440" tIns="45720" rIns="91440" bIns="45720" anchor="ctr"/>
          <a:lstStyle/>
          <a:p>
            <a:pPr algn="ctr">
              <a:defRPr/>
            </a:pPr>
            <a:r>
              <a:rPr lang="en-US" sz="2000" b="1" dirty="0">
                <a:solidFill>
                  <a:prstClr val="black"/>
                </a:solidFill>
              </a:rPr>
              <a:t>Have questions about benefits eligibility, enrollment, or effective dates? </a:t>
            </a:r>
            <a:endParaRPr lang="en-US" sz="2000" dirty="0">
              <a:solidFill>
                <a:prstClr val="black"/>
              </a:solidFill>
            </a:endParaRPr>
          </a:p>
          <a:p>
            <a:pPr algn="ctr">
              <a:defRPr/>
            </a:pPr>
            <a:r>
              <a:rPr lang="en-US" sz="2000" dirty="0">
                <a:solidFill>
                  <a:schemeClr val="tx1"/>
                </a:solidFill>
              </a:rPr>
              <a:t>Contact the UFHR Benefits Office:</a:t>
            </a:r>
            <a:r>
              <a:rPr lang="en-US" sz="2000" dirty="0"/>
              <a:t> </a:t>
            </a:r>
            <a:r>
              <a:rPr lang="en-US" sz="2000" dirty="0">
                <a:hlinkClick r:id="rId4"/>
              </a:rPr>
              <a:t>benefits@ufl.edu</a:t>
            </a:r>
            <a:r>
              <a:rPr lang="en-US" sz="2000" dirty="0"/>
              <a:t> </a:t>
            </a:r>
            <a:r>
              <a:rPr lang="en-US" sz="2000" dirty="0">
                <a:solidFill>
                  <a:schemeClr val="tx1"/>
                </a:solidFill>
              </a:rPr>
              <a:t>or (352) 392-2477</a:t>
            </a:r>
            <a:endParaRPr lang="en-US" sz="2000" dirty="0">
              <a:solidFill>
                <a:schemeClr val="tx1"/>
              </a:solidFill>
              <a:cs typeface="Calibri"/>
            </a:endParaRPr>
          </a:p>
        </p:txBody>
      </p:sp>
    </p:spTree>
    <p:extLst>
      <p:ext uri="{BB962C8B-B14F-4D97-AF65-F5344CB8AC3E}">
        <p14:creationId xmlns:p14="http://schemas.microsoft.com/office/powerpoint/2010/main" val="65161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5" y="361510"/>
            <a:ext cx="10515600" cy="1325563"/>
          </a:xfrm>
        </p:spPr>
        <p:txBody>
          <a:bodyPr anchor="b"/>
          <a:lstStyle/>
          <a:p>
            <a:r>
              <a:rPr lang="en-US" dirty="0">
                <a:solidFill>
                  <a:srgbClr val="FF6600"/>
                </a:solidFill>
                <a:latin typeface="Century Schoolbook"/>
              </a:rPr>
              <a:t>Preparing for 2021 Fiscal Year End Leave Processes</a:t>
            </a:r>
          </a:p>
        </p:txBody>
      </p:sp>
      <p:sp>
        <p:nvSpPr>
          <p:cNvPr id="3" name="Content Placeholder 2"/>
          <p:cNvSpPr>
            <a:spLocks noGrp="1"/>
          </p:cNvSpPr>
          <p:nvPr>
            <p:ph idx="1"/>
          </p:nvPr>
        </p:nvSpPr>
        <p:spPr>
          <a:xfrm>
            <a:off x="316456" y="2869864"/>
            <a:ext cx="10515600" cy="4351338"/>
          </a:xfrm>
        </p:spPr>
        <p:txBody>
          <a:bodyPr vert="horz" lIns="91440" tIns="45720" rIns="91440" bIns="45720" rtlCol="0" anchor="t">
            <a:normAutofit/>
          </a:bodyPr>
          <a:lstStyle/>
          <a:p>
            <a:pPr lvl="2" indent="-457200">
              <a:spcBef>
                <a:spcPts val="600"/>
              </a:spcBef>
              <a:spcAft>
                <a:spcPts val="600"/>
              </a:spcAft>
              <a:buClr>
                <a:schemeClr val="accent3">
                  <a:lumMod val="75000"/>
                </a:schemeClr>
              </a:buClr>
              <a:buSzPct val="105000"/>
              <a:buFont typeface="Wingdings" panose="05000000000000000000" pitchFamily="2" charset="2"/>
              <a:buChar char="§"/>
              <a:defRPr/>
            </a:pPr>
            <a:r>
              <a:rPr lang="en-US" sz="2400" dirty="0">
                <a:solidFill>
                  <a:srgbClr val="000000"/>
                </a:solidFill>
                <a:ea typeface="Times New Roman" panose="02020603050405020304" pitchFamily="18" charset="0"/>
                <a:cs typeface="Times New Roman"/>
              </a:rPr>
              <a:t>USPS Personal Holidays must be used in full day increments</a:t>
            </a:r>
          </a:p>
          <a:p>
            <a:pPr lvl="2" indent="-457200">
              <a:spcBef>
                <a:spcPts val="600"/>
              </a:spcBef>
              <a:spcAft>
                <a:spcPts val="600"/>
              </a:spcAft>
              <a:buClr>
                <a:schemeClr val="accent3">
                  <a:lumMod val="75000"/>
                </a:schemeClr>
              </a:buClr>
              <a:buSzPct val="105000"/>
              <a:buFont typeface="Wingdings" panose="05000000000000000000" pitchFamily="2" charset="2"/>
              <a:buChar char="§"/>
              <a:defRPr/>
            </a:pPr>
            <a:r>
              <a:rPr lang="en-US" sz="2400" dirty="0">
                <a:solidFill>
                  <a:srgbClr val="000000"/>
                </a:solidFill>
                <a:ea typeface="Times New Roman" panose="02020603050405020304" pitchFamily="18" charset="0"/>
                <a:cs typeface="Times New Roman"/>
              </a:rPr>
              <a:t>December Personal Leave Days can be used in less than full-day increments</a:t>
            </a:r>
          </a:p>
          <a:p>
            <a:pPr lvl="2" indent="-457200">
              <a:spcBef>
                <a:spcPts val="600"/>
              </a:spcBef>
              <a:spcAft>
                <a:spcPts val="600"/>
              </a:spcAft>
              <a:buClr>
                <a:schemeClr val="accent3">
                  <a:lumMod val="75000"/>
                </a:schemeClr>
              </a:buClr>
              <a:buSzPct val="105000"/>
              <a:buFont typeface="Wingdings" panose="05000000000000000000" pitchFamily="2" charset="2"/>
              <a:buChar char="§"/>
              <a:defRPr/>
            </a:pPr>
            <a:r>
              <a:rPr lang="en-US" sz="2400" dirty="0">
                <a:solidFill>
                  <a:srgbClr val="000000"/>
                </a:solidFill>
                <a:ea typeface="Times New Roman" panose="02020603050405020304" pitchFamily="18" charset="0"/>
                <a:cs typeface="Times New Roman"/>
              </a:rPr>
              <a:t>“Use it or lose it”--use by </a:t>
            </a:r>
            <a:r>
              <a:rPr lang="en-US" sz="2400" b="1" dirty="0">
                <a:solidFill>
                  <a:srgbClr val="000000"/>
                </a:solidFill>
                <a:ea typeface="Times New Roman" panose="02020603050405020304" pitchFamily="18" charset="0"/>
                <a:cs typeface="Times New Roman"/>
              </a:rPr>
              <a:t>June 30, 2021 </a:t>
            </a:r>
            <a:r>
              <a:rPr lang="en-US" sz="2400" dirty="0">
                <a:solidFill>
                  <a:srgbClr val="000000"/>
                </a:solidFill>
                <a:ea typeface="Times New Roman" panose="02020603050405020304" pitchFamily="18" charset="0"/>
                <a:cs typeface="Times New Roman"/>
              </a:rPr>
              <a:t>or </a:t>
            </a:r>
            <a:r>
              <a:rPr lang="en-US" sz="2400" u="sng" dirty="0">
                <a:solidFill>
                  <a:srgbClr val="000000"/>
                </a:solidFill>
                <a:ea typeface="Times New Roman" panose="02020603050405020304" pitchFamily="18" charset="0"/>
                <a:cs typeface="Times New Roman"/>
              </a:rPr>
              <a:t>will expire</a:t>
            </a:r>
            <a:endParaRPr lang="en-US" sz="2400" dirty="0">
              <a:cs typeface="Times New Roman"/>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TextBox 6"/>
          <p:cNvSpPr txBox="1">
            <a:spLocks noChangeArrowheads="1"/>
          </p:cNvSpPr>
          <p:nvPr/>
        </p:nvSpPr>
        <p:spPr bwMode="auto">
          <a:xfrm>
            <a:off x="877784" y="1814240"/>
            <a:ext cx="111637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mn-lt"/>
                <a:cs typeface="Times New Roman"/>
              </a:rPr>
              <a:t>Personal Holidays (USPS) and December Personal Leave Days (Teams &amp; Eligible Faculty)</a:t>
            </a:r>
          </a:p>
        </p:txBody>
      </p:sp>
    </p:spTree>
    <p:extLst>
      <p:ext uri="{BB962C8B-B14F-4D97-AF65-F5344CB8AC3E}">
        <p14:creationId xmlns:p14="http://schemas.microsoft.com/office/powerpoint/2010/main" val="227271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a:solidFill>
                  <a:srgbClr val="FF6600"/>
                </a:solidFill>
                <a:latin typeface="Century Schoolbook"/>
              </a:rPr>
              <a:t>FY 20-21 Comp Leave Cash-Out </a:t>
            </a:r>
          </a:p>
        </p:txBody>
      </p:sp>
      <p:sp>
        <p:nvSpPr>
          <p:cNvPr id="3" name="Content Placeholder 2"/>
          <p:cNvSpPr>
            <a:spLocks noGrp="1"/>
          </p:cNvSpPr>
          <p:nvPr>
            <p:ph idx="1"/>
          </p:nvPr>
        </p:nvSpPr>
        <p:spPr>
          <a:xfrm>
            <a:off x="253222" y="1856639"/>
            <a:ext cx="11219001" cy="4227703"/>
          </a:xfrm>
        </p:spPr>
        <p:txBody>
          <a:bodyPr vert="horz" lIns="91440" tIns="45720" rIns="91440" bIns="45720" rtlCol="0" anchor="t">
            <a:noAutofit/>
          </a:bodyPr>
          <a:lstStyle/>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a:rPr>
              <a:t>Overtime, regular, and compensatory leave will be cashed out on the final paycheck of FY 20-21 (06/18/2021)</a:t>
            </a:r>
            <a:endParaRPr lang="en-US" dirty="0">
              <a:solidFill>
                <a:srgbClr val="000000"/>
              </a:solidFill>
              <a:ea typeface="Calibri" panose="020F0502020204030204" pitchFamily="34" charset="0"/>
              <a:cs typeface="Calibri" panose="020F0502020204030204"/>
            </a:endParaRPr>
          </a:p>
          <a:p>
            <a:pPr marL="914400" lvl="2" indent="-457200">
              <a:spcAft>
                <a:spcPct val="0"/>
              </a:spcAft>
              <a:buClr>
                <a:schemeClr val="accent3">
                  <a:lumMod val="75000"/>
                </a:schemeClr>
              </a:buClr>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a:rPr>
              <a:t>Accrued balances (less use) as of the end of PPE 5/27/21 will be paid out</a:t>
            </a:r>
            <a:endParaRPr lang="en-US" dirty="0">
              <a:solidFill>
                <a:srgbClr val="000000"/>
              </a:solidFill>
              <a:ea typeface="Calibri" panose="020F0502020204030204" pitchFamily="34" charset="0"/>
              <a:cs typeface="Calibri" panose="020F0502020204030204"/>
            </a:endParaRP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a:rPr>
              <a:t>To prevent negative balances and payroll corrections, TRCs pertaining to comp leave unavailable during PP 05/28/21 - 06/10/21</a:t>
            </a:r>
          </a:p>
          <a:p>
            <a:pPr marL="914400" lvl="2" indent="-457200">
              <a:spcAft>
                <a:spcPct val="0"/>
              </a:spcAft>
              <a:buClr>
                <a:schemeClr val="accent3">
                  <a:lumMod val="75000"/>
                </a:schemeClr>
              </a:buClr>
              <a:buFont typeface="Wingdings" panose="05000000000000000000" pitchFamily="2" charset="2"/>
              <a:buChar char="§"/>
            </a:pPr>
            <a:r>
              <a:rPr lang="en-US" sz="2800" kern="0" dirty="0">
                <a:ea typeface="+mn-lt"/>
                <a:cs typeface="+mn-lt"/>
              </a:rPr>
              <a:t>Any approved use of comp time 05/28/21 - 06/30/21 must be submitted to Central Leave and entered directly by Payroll</a:t>
            </a:r>
            <a:endParaRPr lang="en-US" dirty="0"/>
          </a:p>
          <a:p>
            <a:pPr marL="914400" lvl="2" indent="-457200">
              <a:spcAft>
                <a:spcPct val="0"/>
              </a:spcAft>
              <a:buFont typeface="Wingdings" panose="05000000000000000000" pitchFamily="2" charset="2"/>
              <a:buChar char="§"/>
            </a:pPr>
            <a:endParaRPr lang="en-US" altLang="en-US" sz="2800" kern="0" dirty="0">
              <a:solidFill>
                <a:srgbClr val="000000"/>
              </a:solidFill>
              <a:ea typeface="Calibri" panose="020F0502020204030204" pitchFamily="34" charset="0"/>
              <a:cs typeface="Times New Roman"/>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12076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2282031" y="391668"/>
            <a:ext cx="7552055" cy="695960"/>
          </a:xfrm>
          <a:prstGeom prst="rect">
            <a:avLst/>
          </a:prstGeom>
        </p:spPr>
        <p:txBody>
          <a:bodyPr vert="horz" wrap="square" lIns="0" tIns="12700" rIns="0" bIns="0" rtlCol="0">
            <a:spAutoFit/>
          </a:bodyPr>
          <a:lstStyle/>
          <a:p>
            <a:pPr marL="12700">
              <a:lnSpc>
                <a:spcPct val="100000"/>
              </a:lnSpc>
              <a:spcBef>
                <a:spcPts val="100"/>
              </a:spcBef>
              <a:tabLst>
                <a:tab pos="3117850" algn="l"/>
              </a:tabLst>
            </a:pPr>
            <a:r>
              <a:rPr sz="4400" b="1" dirty="0">
                <a:latin typeface="Segoe UI"/>
                <a:cs typeface="Segoe UI"/>
              </a:rPr>
              <a:t>F</a:t>
            </a:r>
            <a:r>
              <a:rPr sz="4400" b="1" spc="-615" dirty="0">
                <a:latin typeface="Segoe UI"/>
                <a:cs typeface="Segoe UI"/>
              </a:rPr>
              <a:t> </a:t>
            </a:r>
            <a:r>
              <a:rPr sz="4400" b="1" dirty="0">
                <a:latin typeface="Segoe UI"/>
                <a:cs typeface="Segoe UI"/>
              </a:rPr>
              <a:t>E</a:t>
            </a:r>
            <a:r>
              <a:rPr sz="4400" b="1" spc="-620" dirty="0">
                <a:latin typeface="Segoe UI"/>
                <a:cs typeface="Segoe UI"/>
              </a:rPr>
              <a:t> </a:t>
            </a:r>
            <a:r>
              <a:rPr sz="4400" b="1" dirty="0">
                <a:latin typeface="Segoe UI"/>
                <a:cs typeface="Segoe UI"/>
              </a:rPr>
              <a:t>D</a:t>
            </a:r>
            <a:r>
              <a:rPr sz="4400" b="1" spc="-610" dirty="0">
                <a:latin typeface="Segoe UI"/>
                <a:cs typeface="Segoe UI"/>
              </a:rPr>
              <a:t> </a:t>
            </a:r>
            <a:r>
              <a:rPr sz="4400" b="1" dirty="0">
                <a:latin typeface="Segoe UI"/>
                <a:cs typeface="Segoe UI"/>
              </a:rPr>
              <a:t>E</a:t>
            </a:r>
            <a:r>
              <a:rPr sz="4400" b="1" spc="-620" dirty="0">
                <a:latin typeface="Segoe UI"/>
                <a:cs typeface="Segoe UI"/>
              </a:rPr>
              <a:t> </a:t>
            </a:r>
            <a:r>
              <a:rPr sz="4400" b="1" dirty="0">
                <a:latin typeface="Segoe UI"/>
                <a:cs typeface="Segoe UI"/>
              </a:rPr>
              <a:t>R</a:t>
            </a:r>
            <a:r>
              <a:rPr sz="4400" b="1" spc="-610" dirty="0">
                <a:latin typeface="Segoe UI"/>
                <a:cs typeface="Segoe UI"/>
              </a:rPr>
              <a:t> </a:t>
            </a:r>
            <a:r>
              <a:rPr sz="4400" b="1" dirty="0">
                <a:latin typeface="Segoe UI"/>
                <a:cs typeface="Segoe UI"/>
              </a:rPr>
              <a:t>A</a:t>
            </a:r>
            <a:r>
              <a:rPr sz="4400" b="1" spc="-610" dirty="0">
                <a:latin typeface="Segoe UI"/>
                <a:cs typeface="Segoe UI"/>
              </a:rPr>
              <a:t> </a:t>
            </a:r>
            <a:r>
              <a:rPr sz="4400" b="1" dirty="0">
                <a:latin typeface="Segoe UI"/>
                <a:cs typeface="Segoe UI"/>
              </a:rPr>
              <a:t>L	W</a:t>
            </a:r>
            <a:r>
              <a:rPr sz="4400" b="1" spc="-610" dirty="0">
                <a:latin typeface="Segoe UI"/>
                <a:cs typeface="Segoe UI"/>
              </a:rPr>
              <a:t> </a:t>
            </a:r>
            <a:r>
              <a:rPr sz="4400" b="1" dirty="0">
                <a:latin typeface="Segoe UI"/>
                <a:cs typeface="Segoe UI"/>
              </a:rPr>
              <a:t>O</a:t>
            </a:r>
            <a:r>
              <a:rPr sz="4400" b="1" spc="-615" dirty="0">
                <a:latin typeface="Segoe UI"/>
                <a:cs typeface="Segoe UI"/>
              </a:rPr>
              <a:t> </a:t>
            </a:r>
            <a:r>
              <a:rPr sz="4400" b="1" dirty="0">
                <a:latin typeface="Segoe UI"/>
                <a:cs typeface="Segoe UI"/>
              </a:rPr>
              <a:t>R</a:t>
            </a:r>
            <a:r>
              <a:rPr sz="4400" b="1" spc="-610" dirty="0">
                <a:latin typeface="Segoe UI"/>
                <a:cs typeface="Segoe UI"/>
              </a:rPr>
              <a:t> </a:t>
            </a:r>
            <a:r>
              <a:rPr sz="4400" b="1" dirty="0">
                <a:latin typeface="Segoe UI"/>
                <a:cs typeface="Segoe UI"/>
              </a:rPr>
              <a:t>K</a:t>
            </a:r>
            <a:r>
              <a:rPr sz="4400" b="1" spc="-630" dirty="0">
                <a:latin typeface="Segoe UI"/>
                <a:cs typeface="Segoe UI"/>
              </a:rPr>
              <a:t> </a:t>
            </a:r>
            <a:r>
              <a:rPr sz="4400" b="1" dirty="0">
                <a:latin typeface="Segoe UI"/>
                <a:cs typeface="Segoe UI"/>
              </a:rPr>
              <a:t>-</a:t>
            </a:r>
            <a:r>
              <a:rPr sz="4400" b="1" spc="-620" dirty="0">
                <a:latin typeface="Segoe UI"/>
                <a:cs typeface="Segoe UI"/>
              </a:rPr>
              <a:t> </a:t>
            </a:r>
            <a:r>
              <a:rPr sz="4400" b="1" dirty="0">
                <a:latin typeface="Segoe UI"/>
                <a:cs typeface="Segoe UI"/>
              </a:rPr>
              <a:t>S</a:t>
            </a:r>
            <a:r>
              <a:rPr sz="4400" b="1" spc="-620" dirty="0">
                <a:latin typeface="Segoe UI"/>
                <a:cs typeface="Segoe UI"/>
              </a:rPr>
              <a:t> </a:t>
            </a:r>
            <a:r>
              <a:rPr sz="4400" b="1" dirty="0">
                <a:latin typeface="Segoe UI"/>
                <a:cs typeface="Segoe UI"/>
              </a:rPr>
              <a:t>T</a:t>
            </a:r>
            <a:r>
              <a:rPr sz="4400" b="1" spc="-615" dirty="0">
                <a:latin typeface="Segoe UI"/>
                <a:cs typeface="Segoe UI"/>
              </a:rPr>
              <a:t> </a:t>
            </a:r>
            <a:r>
              <a:rPr sz="4400" b="1" dirty="0">
                <a:latin typeface="Segoe UI"/>
                <a:cs typeface="Segoe UI"/>
              </a:rPr>
              <a:t>U</a:t>
            </a:r>
            <a:r>
              <a:rPr sz="4400" b="1" spc="-610" dirty="0">
                <a:latin typeface="Segoe UI"/>
                <a:cs typeface="Segoe UI"/>
              </a:rPr>
              <a:t> </a:t>
            </a:r>
            <a:r>
              <a:rPr sz="4400" b="1" dirty="0">
                <a:latin typeface="Segoe UI"/>
                <a:cs typeface="Segoe UI"/>
              </a:rPr>
              <a:t>D</a:t>
            </a:r>
            <a:r>
              <a:rPr sz="4400" b="1" spc="-610" dirty="0">
                <a:latin typeface="Segoe UI"/>
                <a:cs typeface="Segoe UI"/>
              </a:rPr>
              <a:t> </a:t>
            </a:r>
            <a:r>
              <a:rPr sz="4400" b="1" dirty="0">
                <a:latin typeface="Segoe UI"/>
                <a:cs typeface="Segoe UI"/>
              </a:rPr>
              <a:t>Y</a:t>
            </a:r>
            <a:endParaRPr sz="4400">
              <a:latin typeface="Segoe UI"/>
              <a:cs typeface="Segoe UI"/>
            </a:endParaRPr>
          </a:p>
        </p:txBody>
      </p:sp>
      <p:sp>
        <p:nvSpPr>
          <p:cNvPr id="4" name="object 4"/>
          <p:cNvSpPr txBox="1"/>
          <p:nvPr/>
        </p:nvSpPr>
        <p:spPr>
          <a:xfrm>
            <a:off x="228620" y="6109716"/>
            <a:ext cx="3025775" cy="635000"/>
          </a:xfrm>
          <a:prstGeom prst="rect">
            <a:avLst/>
          </a:prstGeom>
        </p:spPr>
        <p:txBody>
          <a:bodyPr vert="horz" wrap="square" lIns="0" tIns="12700" rIns="0" bIns="0" rtlCol="0">
            <a:spAutoFit/>
          </a:bodyPr>
          <a:lstStyle/>
          <a:p>
            <a:pPr marL="12700" marR="5080">
              <a:lnSpc>
                <a:spcPct val="100000"/>
              </a:lnSpc>
              <a:spcBef>
                <a:spcPts val="100"/>
              </a:spcBef>
            </a:pPr>
            <a:r>
              <a:rPr sz="2000" b="1" spc="-5" dirty="0">
                <a:solidFill>
                  <a:srgbClr val="1A2028"/>
                </a:solidFill>
                <a:latin typeface="Segoe UI"/>
                <a:cs typeface="Segoe UI"/>
              </a:rPr>
              <a:t>Christina Lamb, </a:t>
            </a:r>
            <a:r>
              <a:rPr sz="2000" b="1" spc="-25" dirty="0">
                <a:solidFill>
                  <a:srgbClr val="1A2028"/>
                </a:solidFill>
                <a:latin typeface="Segoe UI"/>
                <a:cs typeface="Segoe UI"/>
              </a:rPr>
              <a:t>Ph.D. </a:t>
            </a:r>
            <a:r>
              <a:rPr sz="2000" b="1" spc="-20" dirty="0">
                <a:solidFill>
                  <a:srgbClr val="1A2028"/>
                </a:solidFill>
                <a:latin typeface="Segoe UI"/>
                <a:cs typeface="Segoe UI"/>
              </a:rPr>
              <a:t> </a:t>
            </a:r>
            <a:r>
              <a:rPr sz="2000" b="1" dirty="0">
                <a:solidFill>
                  <a:srgbClr val="1A2028"/>
                </a:solidFill>
                <a:latin typeface="Segoe UI"/>
                <a:cs typeface="Segoe UI"/>
              </a:rPr>
              <a:t>Senior</a:t>
            </a:r>
            <a:r>
              <a:rPr sz="2000" b="1" spc="-40" dirty="0">
                <a:solidFill>
                  <a:srgbClr val="1A2028"/>
                </a:solidFill>
                <a:latin typeface="Segoe UI"/>
                <a:cs typeface="Segoe UI"/>
              </a:rPr>
              <a:t> </a:t>
            </a:r>
            <a:r>
              <a:rPr sz="2000" b="1" spc="-5" dirty="0">
                <a:solidFill>
                  <a:srgbClr val="1A2028"/>
                </a:solidFill>
                <a:latin typeface="Segoe UI"/>
                <a:cs typeface="Segoe UI"/>
              </a:rPr>
              <a:t>Associate</a:t>
            </a:r>
            <a:r>
              <a:rPr sz="2000" b="1" spc="-35" dirty="0">
                <a:solidFill>
                  <a:srgbClr val="1A2028"/>
                </a:solidFill>
                <a:latin typeface="Segoe UI"/>
                <a:cs typeface="Segoe UI"/>
              </a:rPr>
              <a:t> </a:t>
            </a:r>
            <a:r>
              <a:rPr sz="2000" b="1" spc="-5" dirty="0">
                <a:solidFill>
                  <a:srgbClr val="1A2028"/>
                </a:solidFill>
                <a:latin typeface="Segoe UI"/>
                <a:cs typeface="Segoe UI"/>
              </a:rPr>
              <a:t>Director</a:t>
            </a:r>
            <a:endParaRPr sz="2000">
              <a:latin typeface="Segoe UI"/>
              <a:cs typeface="Segoe UI"/>
            </a:endParaRPr>
          </a:p>
        </p:txBody>
      </p:sp>
      <p:sp>
        <p:nvSpPr>
          <p:cNvPr id="5" name="object 5"/>
          <p:cNvSpPr txBox="1"/>
          <p:nvPr/>
        </p:nvSpPr>
        <p:spPr>
          <a:xfrm>
            <a:off x="8939037" y="6109716"/>
            <a:ext cx="3188335" cy="635000"/>
          </a:xfrm>
          <a:prstGeom prst="rect">
            <a:avLst/>
          </a:prstGeom>
        </p:spPr>
        <p:txBody>
          <a:bodyPr vert="horz" wrap="square" lIns="0" tIns="12700" rIns="0" bIns="0" rtlCol="0">
            <a:spAutoFit/>
          </a:bodyPr>
          <a:lstStyle/>
          <a:p>
            <a:pPr marL="691515" marR="5080" indent="-679450">
              <a:lnSpc>
                <a:spcPct val="100000"/>
              </a:lnSpc>
              <a:spcBef>
                <a:spcPts val="100"/>
              </a:spcBef>
            </a:pPr>
            <a:r>
              <a:rPr sz="2000" b="1" spc="-5" dirty="0">
                <a:solidFill>
                  <a:srgbClr val="1A2028"/>
                </a:solidFill>
                <a:latin typeface="Segoe UI"/>
                <a:cs typeface="Segoe UI"/>
              </a:rPr>
              <a:t>Office </a:t>
            </a:r>
            <a:r>
              <a:rPr sz="2000" b="1" spc="-15" dirty="0">
                <a:solidFill>
                  <a:srgbClr val="1A2028"/>
                </a:solidFill>
                <a:latin typeface="Segoe UI"/>
                <a:cs typeface="Segoe UI"/>
              </a:rPr>
              <a:t>of </a:t>
            </a:r>
            <a:r>
              <a:rPr sz="2000" b="1" spc="-10" dirty="0">
                <a:solidFill>
                  <a:srgbClr val="1A2028"/>
                </a:solidFill>
                <a:latin typeface="Segoe UI"/>
                <a:cs typeface="Segoe UI"/>
              </a:rPr>
              <a:t>Student </a:t>
            </a:r>
            <a:r>
              <a:rPr sz="2000" b="1" spc="-5" dirty="0">
                <a:solidFill>
                  <a:srgbClr val="1A2028"/>
                </a:solidFill>
                <a:latin typeface="Segoe UI"/>
                <a:cs typeface="Segoe UI"/>
              </a:rPr>
              <a:t>Financial </a:t>
            </a:r>
            <a:r>
              <a:rPr sz="2000" b="1" spc="-540" dirty="0">
                <a:solidFill>
                  <a:srgbClr val="1A2028"/>
                </a:solidFill>
                <a:latin typeface="Segoe UI"/>
                <a:cs typeface="Segoe UI"/>
              </a:rPr>
              <a:t> </a:t>
            </a:r>
            <a:r>
              <a:rPr sz="2000" b="1" spc="-5" dirty="0">
                <a:solidFill>
                  <a:srgbClr val="1A2028"/>
                </a:solidFill>
                <a:latin typeface="Segoe UI"/>
                <a:cs typeface="Segoe UI"/>
              </a:rPr>
              <a:t>Aid</a:t>
            </a:r>
            <a:r>
              <a:rPr sz="2000" b="1" spc="-35" dirty="0">
                <a:solidFill>
                  <a:srgbClr val="1A2028"/>
                </a:solidFill>
                <a:latin typeface="Segoe UI"/>
                <a:cs typeface="Segoe UI"/>
              </a:rPr>
              <a:t> </a:t>
            </a:r>
            <a:r>
              <a:rPr sz="2000" b="1" spc="-5" dirty="0">
                <a:solidFill>
                  <a:srgbClr val="1A2028"/>
                </a:solidFill>
                <a:latin typeface="Segoe UI"/>
                <a:cs typeface="Segoe UI"/>
              </a:rPr>
              <a:t>and</a:t>
            </a:r>
            <a:r>
              <a:rPr sz="2000" b="1" spc="-30" dirty="0">
                <a:solidFill>
                  <a:srgbClr val="1A2028"/>
                </a:solidFill>
                <a:latin typeface="Segoe UI"/>
                <a:cs typeface="Segoe UI"/>
              </a:rPr>
              <a:t> </a:t>
            </a:r>
            <a:r>
              <a:rPr sz="2000" b="1" spc="-5" dirty="0">
                <a:solidFill>
                  <a:srgbClr val="1A2028"/>
                </a:solidFill>
                <a:latin typeface="Segoe UI"/>
                <a:cs typeface="Segoe UI"/>
              </a:rPr>
              <a:t>Scholarships</a:t>
            </a:r>
            <a:endParaRPr sz="2000">
              <a:latin typeface="Segoe UI"/>
              <a:cs typeface="Segoe UI"/>
            </a:endParaRPr>
          </a:p>
        </p:txBody>
      </p:sp>
    </p:spTree>
    <p:extLst>
      <p:ext uri="{BB962C8B-B14F-4D97-AF65-F5344CB8AC3E}">
        <p14:creationId xmlns:p14="http://schemas.microsoft.com/office/powerpoint/2010/main" val="3354027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a:solidFill>
                  <a:srgbClr val="FF6600"/>
                </a:solidFill>
                <a:latin typeface="Century Schoolbook"/>
              </a:rPr>
              <a:t>FY 20-21 Comp Leave Cash-Out Departmental Preparation</a:t>
            </a:r>
          </a:p>
        </p:txBody>
      </p:sp>
      <p:sp>
        <p:nvSpPr>
          <p:cNvPr id="3" name="Content Placeholder 2"/>
          <p:cNvSpPr>
            <a:spLocks noGrp="1"/>
          </p:cNvSpPr>
          <p:nvPr>
            <p:ph idx="1"/>
          </p:nvPr>
        </p:nvSpPr>
        <p:spPr>
          <a:xfrm>
            <a:off x="253222" y="1856639"/>
            <a:ext cx="11702220" cy="4227703"/>
          </a:xfrm>
        </p:spPr>
        <p:txBody>
          <a:bodyPr vert="horz" lIns="91440" tIns="45720" rIns="91440" bIns="45720" rtlCol="0" anchor="t">
            <a:noAutofit/>
          </a:bodyPr>
          <a:lstStyle/>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In most cases, units can adjust work schedules to prevent compensatory leave from accruing</a:t>
            </a:r>
            <a:endParaRPr lang="en-US" altLang="en-US" sz="2600" kern="0" dirty="0">
              <a:solidFill>
                <a:srgbClr val="000000"/>
              </a:solidFill>
              <a:ea typeface="Calibri" panose="020F0502020204030204" pitchFamily="34" charset="0"/>
              <a:cs typeface="Times New Roman" panose="02020603050405020304" pitchFamily="18" charset="0"/>
            </a:endParaRP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Accrued comp leave can be taken in place of other leave types</a:t>
            </a: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Review accruals anytime (recommended on at least a per-pay basis): </a:t>
            </a:r>
            <a:r>
              <a:rPr lang="en-US" altLang="en-US" sz="2600" i="1" kern="0" dirty="0">
                <a:solidFill>
                  <a:srgbClr val="0070C0"/>
                </a:solidFill>
                <a:ea typeface="Calibri" panose="020F0502020204030204" pitchFamily="34" charset="0"/>
                <a:cs typeface="Times New Roman"/>
              </a:rPr>
              <a:t>Enterprise Reporting &gt; Access Reporting &gt; Human Resources Information &gt; Benefit Information &gt; Leave &gt; Leave Accruals, Usage, and Balances By Pay Period, Department - COMP ONLY</a:t>
            </a:r>
          </a:p>
          <a:p>
            <a:pPr marL="914400" lvl="2" indent="-457200" eaLnBrk="0" fontAlgn="base" hangingPunct="0">
              <a:spcAft>
                <a:spcPct val="0"/>
              </a:spcAft>
              <a:buClr>
                <a:schemeClr val="accent3">
                  <a:lumMod val="75000"/>
                </a:schemeClr>
              </a:buClr>
              <a:buFont typeface="Wingdings" panose="05000000000000000000" pitchFamily="2" charset="2"/>
              <a:buChar char="§"/>
            </a:pPr>
            <a:r>
              <a:rPr lang="en-US" altLang="en-US" sz="2600" kern="0" dirty="0">
                <a:solidFill>
                  <a:srgbClr val="000000"/>
                </a:solidFill>
                <a:ea typeface="Calibri" panose="020F0502020204030204" pitchFamily="34" charset="0"/>
                <a:cs typeface="Times New Roman"/>
              </a:rPr>
              <a:t>Correct negative balances as quickly as possible by working with Central Leave</a:t>
            </a:r>
          </a:p>
          <a:p>
            <a:pPr marL="742950" lvl="2" indent="-285750">
              <a:lnSpc>
                <a:spcPct val="107000"/>
              </a:lnSpc>
              <a:spcBef>
                <a:spcPct val="0"/>
              </a:spcBef>
              <a:spcAft>
                <a:spcPct val="0"/>
              </a:spcAft>
              <a:buFont typeface="Wingdings" panose="05000000000000000000" pitchFamily="2" charset="2"/>
              <a:buChar char="§"/>
            </a:pPr>
            <a:endParaRPr lang="en-US" altLang="en-US" sz="2700" kern="0" dirty="0">
              <a:solidFill>
                <a:srgbClr val="000000"/>
              </a:solidFill>
              <a:ea typeface="Calibri" panose="020F0502020204030204" pitchFamily="34" charset="0"/>
              <a:cs typeface="Times New Roman"/>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a:solidFill>
                  <a:schemeClr val="bg1"/>
                </a:solidFill>
                <a:latin typeface="Bookman Old Style" panose="02050604050505020204" pitchFamily="18" charset="0"/>
              </a:rPr>
              <a:t>UFHR </a:t>
            </a:r>
            <a:r>
              <a:rPr lang="en-US" i="1">
                <a:solidFill>
                  <a:schemeClr val="bg1"/>
                </a:solidFill>
                <a:latin typeface="Century Gothic" panose="020B0502020202020204" pitchFamily="34" charset="0"/>
              </a:rPr>
              <a:t>preeminence through people</a:t>
            </a:r>
            <a:endParaRPr lang="en-US" sz="2400" i="1">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Rectangle 3">
            <a:extLst>
              <a:ext uri="{FF2B5EF4-FFF2-40B4-BE49-F238E27FC236}">
                <a16:creationId xmlns:a16="http://schemas.microsoft.com/office/drawing/2014/main" id="{90C68894-0D3E-4795-8E61-143076EB9CE7}"/>
              </a:ext>
            </a:extLst>
          </p:cNvPr>
          <p:cNvSpPr/>
          <p:nvPr/>
        </p:nvSpPr>
        <p:spPr>
          <a:xfrm>
            <a:off x="1072579" y="5179253"/>
            <a:ext cx="9928927" cy="825873"/>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lIns="91440" tIns="45720" rIns="91440" bIns="45720" anchor="ctr"/>
          <a:lstStyle/>
          <a:p>
            <a:pPr algn="ctr">
              <a:defRPr/>
            </a:pPr>
            <a:r>
              <a:rPr lang="en-US" sz="2000" b="1" dirty="0">
                <a:solidFill>
                  <a:schemeClr val="tx1"/>
                </a:solidFill>
              </a:rPr>
              <a:t>For assistance with Leave Cash-Outs:</a:t>
            </a:r>
            <a:endParaRPr lang="en-US" sz="2000" dirty="0">
              <a:solidFill>
                <a:schemeClr val="tx1"/>
              </a:solidFill>
            </a:endParaRPr>
          </a:p>
          <a:p>
            <a:pPr algn="ctr">
              <a:defRPr/>
            </a:pPr>
            <a:r>
              <a:rPr lang="en-US" sz="2000" dirty="0">
                <a:solidFill>
                  <a:schemeClr val="tx1"/>
                </a:solidFill>
              </a:rPr>
              <a:t>Contact the UFHR Central Leave:</a:t>
            </a:r>
            <a:r>
              <a:rPr lang="en-US" sz="2000" dirty="0"/>
              <a:t> </a:t>
            </a:r>
            <a:r>
              <a:rPr lang="en-US" sz="2000" dirty="0">
                <a:hlinkClick r:id="rId4"/>
              </a:rPr>
              <a:t>central-leave@ufl.edu</a:t>
            </a:r>
            <a:r>
              <a:rPr lang="en-US" sz="2000" dirty="0"/>
              <a:t> </a:t>
            </a:r>
            <a:r>
              <a:rPr lang="en-US" sz="2000" dirty="0">
                <a:solidFill>
                  <a:schemeClr val="tx1"/>
                </a:solidFill>
              </a:rPr>
              <a:t>or (352) 392-2477</a:t>
            </a:r>
            <a:endParaRPr lang="en-US" sz="2000" dirty="0">
              <a:solidFill>
                <a:schemeClr val="tx1"/>
              </a:solidFill>
              <a:cs typeface="Calibri"/>
            </a:endParaRPr>
          </a:p>
        </p:txBody>
      </p:sp>
    </p:spTree>
    <p:extLst>
      <p:ext uri="{BB962C8B-B14F-4D97-AF65-F5344CB8AC3E}">
        <p14:creationId xmlns:p14="http://schemas.microsoft.com/office/powerpoint/2010/main" val="16695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5" y="361510"/>
            <a:ext cx="10515600" cy="1325563"/>
          </a:xfrm>
        </p:spPr>
        <p:txBody>
          <a:bodyPr anchor="b"/>
          <a:lstStyle/>
          <a:p>
            <a:r>
              <a:rPr lang="en-US" dirty="0">
                <a:solidFill>
                  <a:srgbClr val="FF6600"/>
                </a:solidFill>
                <a:latin typeface="Century Schoolbook"/>
              </a:rPr>
              <a:t>Preparing for 2021 Fiscal Year End Leave Processes</a:t>
            </a:r>
          </a:p>
        </p:txBody>
      </p:sp>
      <p:sp>
        <p:nvSpPr>
          <p:cNvPr id="3" name="Content Placeholder 2"/>
          <p:cNvSpPr>
            <a:spLocks noGrp="1"/>
          </p:cNvSpPr>
          <p:nvPr>
            <p:ph idx="1"/>
          </p:nvPr>
        </p:nvSpPr>
        <p:spPr>
          <a:xfrm>
            <a:off x="702468" y="1937805"/>
            <a:ext cx="9098757" cy="3779839"/>
          </a:xfrm>
        </p:spPr>
        <p:txBody>
          <a:bodyPr vert="horz" lIns="91440" tIns="45720" rIns="91440" bIns="45720" rtlCol="0" anchor="t">
            <a:normAutofit/>
          </a:bodyPr>
          <a:lstStyle/>
          <a:p>
            <a:pPr marL="0">
              <a:spcBef>
                <a:spcPts val="600"/>
              </a:spcBef>
              <a:spcAft>
                <a:spcPts val="600"/>
              </a:spcAft>
              <a:buSzPct val="105000"/>
              <a:buNone/>
              <a:defRPr/>
            </a:pPr>
            <a:r>
              <a:rPr lang="en-US" sz="2400" dirty="0">
                <a:cs typeface="Times New Roman"/>
              </a:rPr>
              <a:t>Toolkit available:</a:t>
            </a:r>
            <a:endParaRPr lang="en-US" sz="2400" dirty="0">
              <a:cs typeface="Calibri" panose="020F0502020204030204"/>
            </a:endParaRPr>
          </a:p>
          <a:p>
            <a:pPr marL="0" indent="0">
              <a:buNone/>
              <a:defRPr/>
            </a:pPr>
            <a:r>
              <a:rPr lang="en-US" sz="2400" i="1" dirty="0">
                <a:ea typeface="+mn-lt"/>
                <a:cs typeface="+mn-lt"/>
                <a:hlinkClick r:id="rId3"/>
              </a:rPr>
              <a:t>Homepage &gt; Toolkit Resource Center &gt; Human Resources &gt; Toolkits &gt; Time and Labor &gt;  Web Simulations and Instruction Guides &gt; Time and Labor Approvers/Processors &gt;Preparing for Fiscal Year Leave Processes</a:t>
            </a:r>
            <a:r>
              <a:rPr lang="en-US" sz="2400" dirty="0">
                <a:ea typeface="+mn-lt"/>
                <a:cs typeface="+mn-lt"/>
              </a:rPr>
              <a:t> </a:t>
            </a:r>
            <a:endParaRPr lang="en-US" sz="2400" dirty="0"/>
          </a:p>
          <a:p>
            <a:pPr marL="685800" lvl="2" indent="0">
              <a:spcBef>
                <a:spcPts val="600"/>
              </a:spcBef>
              <a:spcAft>
                <a:spcPts val="600"/>
              </a:spcAft>
              <a:buNone/>
              <a:defRPr/>
            </a:pPr>
            <a:endParaRPr lang="en-US" sz="3000" dirty="0">
              <a:latin typeface="Arial"/>
              <a:ea typeface="+mn-lt"/>
              <a:cs typeface="Times New Roman"/>
            </a:endParaRPr>
          </a:p>
          <a:p>
            <a:pPr marL="685800" lvl="2" indent="0">
              <a:spcBef>
                <a:spcPts val="600"/>
              </a:spcBef>
              <a:spcAft>
                <a:spcPts val="600"/>
              </a:spcAft>
              <a:buNone/>
              <a:defRPr/>
            </a:pPr>
            <a:endParaRPr lang="en-US" sz="3000" dirty="0">
              <a:ea typeface="+mn-lt"/>
              <a:cs typeface="+mn-lt"/>
            </a:endParaRPr>
          </a:p>
          <a:p>
            <a:pPr marL="685800" lvl="2" indent="0">
              <a:spcBef>
                <a:spcPts val="600"/>
              </a:spcBef>
              <a:spcAft>
                <a:spcPts val="600"/>
              </a:spcAft>
              <a:buNone/>
              <a:defRPr/>
            </a:pPr>
            <a:endParaRPr lang="en-US" sz="3000" dirty="0">
              <a:cs typeface="Calibri"/>
            </a:endParaRPr>
          </a:p>
          <a:p>
            <a:pPr lvl="2" indent="-457200">
              <a:spcBef>
                <a:spcPts val="600"/>
              </a:spcBef>
              <a:spcAft>
                <a:spcPts val="600"/>
              </a:spcAft>
              <a:buSzPct val="105000"/>
              <a:buFont typeface="Wingdings" panose="05000000000000000000" pitchFamily="2" charset="2"/>
              <a:buChar char="§"/>
              <a:defRPr/>
            </a:pPr>
            <a:endParaRPr lang="en-US" sz="3000" dirty="0">
              <a:latin typeface="Calibri"/>
              <a:cs typeface="Calibri"/>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
        <p:nvSpPr>
          <p:cNvPr id="7" name="TextBox 6"/>
          <p:cNvSpPr txBox="1">
            <a:spLocks noChangeArrowheads="1"/>
          </p:cNvSpPr>
          <p:nvPr/>
        </p:nvSpPr>
        <p:spPr bwMode="auto">
          <a:xfrm>
            <a:off x="10402783" y="2480990"/>
            <a:ext cx="275530" cy="28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3200" b="1" i="0" u="none" strike="noStrike" kern="1200" cap="none" spc="0" normalizeH="0" baseline="0" noProof="0" dirty="0">
              <a:ln>
                <a:noFill/>
              </a:ln>
              <a:solidFill>
                <a:srgbClr val="000000"/>
              </a:solidFill>
              <a:effectLst/>
              <a:uLnTx/>
              <a:uFillTx/>
              <a:latin typeface="Arial" panose="020B0604020202020204" pitchFamily="34"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5455D84D-0A16-495B-B75D-711F59C2643A}"/>
              </a:ext>
            </a:extLst>
          </p:cNvPr>
          <p:cNvGraphicFramePr>
            <a:graphicFrameLocks noGrp="1"/>
          </p:cNvGraphicFramePr>
          <p:nvPr/>
        </p:nvGraphicFramePr>
        <p:xfrm>
          <a:off x="702468" y="3929062"/>
          <a:ext cx="10751791" cy="2048467"/>
        </p:xfrm>
        <a:graphic>
          <a:graphicData uri="http://schemas.openxmlformats.org/drawingml/2006/table">
            <a:tbl>
              <a:tblPr firstRow="1" firstCol="1" bandRow="1">
                <a:tableStyleId>{5C22544A-7EE6-4342-B048-85BDC9FD1C3A}</a:tableStyleId>
              </a:tblPr>
              <a:tblGrid>
                <a:gridCol w="4336177">
                  <a:extLst>
                    <a:ext uri="{9D8B030D-6E8A-4147-A177-3AD203B41FA5}">
                      <a16:colId xmlns:a16="http://schemas.microsoft.com/office/drawing/2014/main" val="39985807"/>
                    </a:ext>
                  </a:extLst>
                </a:gridCol>
                <a:gridCol w="6415614">
                  <a:extLst>
                    <a:ext uri="{9D8B030D-6E8A-4147-A177-3AD203B41FA5}">
                      <a16:colId xmlns:a16="http://schemas.microsoft.com/office/drawing/2014/main" val="1280996479"/>
                    </a:ext>
                  </a:extLst>
                </a:gridCol>
              </a:tblGrid>
              <a:tr h="509992">
                <a:tc>
                  <a:txBody>
                    <a:bodyPr/>
                    <a:lstStyle/>
                    <a:p>
                      <a:pPr lvl="0">
                        <a:spcAft>
                          <a:spcPts val="0"/>
                        </a:spcAft>
                        <a:buNone/>
                      </a:pPr>
                      <a:r>
                        <a:rPr lang="en-US" sz="2400" b="0" i="0" u="none" strike="noStrike" noProof="0" dirty="0">
                          <a:solidFill>
                            <a:schemeClr val="tx1"/>
                          </a:solidFill>
                          <a:effectLst/>
                          <a:latin typeface="Calibri"/>
                        </a:rPr>
                        <a:t>Additional Help:</a:t>
                      </a:r>
                      <a:endParaRPr lang="en-US" sz="2400" dirty="0">
                        <a:solidFill>
                          <a:schemeClr val="tx1"/>
                        </a:solidFill>
                      </a:endParaRPr>
                    </a:p>
                  </a:txBody>
                  <a:tcPr marL="68580" marR="68580" marT="0" marB="0">
                    <a:noFill/>
                  </a:tcPr>
                </a:tc>
                <a:tc>
                  <a:txBody>
                    <a:bodyPr/>
                    <a:lstStyle/>
                    <a:p>
                      <a:pPr lvl="0">
                        <a:spcAft>
                          <a:spcPts val="0"/>
                        </a:spcAft>
                        <a:buNone/>
                      </a:pPr>
                      <a:endParaRPr lang="en-US" sz="2400" dirty="0">
                        <a:solidFill>
                          <a:schemeClr val="tx1"/>
                        </a:solidFill>
                        <a:effectLst/>
                      </a:endParaRPr>
                    </a:p>
                  </a:txBody>
                  <a:tcPr marL="68580" marR="68580" marT="0" marB="0">
                    <a:noFill/>
                  </a:tcPr>
                </a:tc>
                <a:extLst>
                  <a:ext uri="{0D108BD9-81ED-4DB2-BD59-A6C34878D82A}">
                    <a16:rowId xmlns:a16="http://schemas.microsoft.com/office/drawing/2014/main" val="999050254"/>
                  </a:ext>
                </a:extLst>
              </a:tr>
              <a:tr h="305995">
                <a:tc>
                  <a:txBody>
                    <a:bodyPr/>
                    <a:lstStyle/>
                    <a:p>
                      <a:pPr>
                        <a:spcAft>
                          <a:spcPts val="0"/>
                        </a:spcAft>
                      </a:pPr>
                      <a:r>
                        <a:rPr lang="en-US" sz="2000" b="1" dirty="0">
                          <a:solidFill>
                            <a:schemeClr val="tx1"/>
                          </a:solidFill>
                          <a:effectLst/>
                        </a:rPr>
                        <a:t>UFHR Benefits Central Leave</a:t>
                      </a:r>
                    </a:p>
                  </a:txBody>
                  <a:tcPr marL="68580" marR="68580" marT="0" marB="0">
                    <a:noFill/>
                  </a:tcPr>
                </a:tc>
                <a:tc>
                  <a:txBody>
                    <a:bodyPr/>
                    <a:lstStyle/>
                    <a:p>
                      <a:pPr lvl="0">
                        <a:spcAft>
                          <a:spcPts val="0"/>
                        </a:spcAft>
                        <a:buNone/>
                      </a:pPr>
                      <a:r>
                        <a:rPr lang="en-US" sz="2000" b="1" dirty="0">
                          <a:solidFill>
                            <a:schemeClr val="tx1"/>
                          </a:solidFill>
                          <a:effectLst/>
                        </a:rPr>
                        <a:t>Payroll and Tax Services</a:t>
                      </a:r>
                      <a:endParaRPr lang="en-US" sz="2000" b="1"/>
                    </a:p>
                  </a:txBody>
                  <a:tcPr marL="68580" marR="68580" marT="0" marB="0">
                    <a:noFill/>
                  </a:tcPr>
                </a:tc>
                <a:extLst>
                  <a:ext uri="{0D108BD9-81ED-4DB2-BD59-A6C34878D82A}">
                    <a16:rowId xmlns:a16="http://schemas.microsoft.com/office/drawing/2014/main" val="3007271150"/>
                  </a:ext>
                </a:extLst>
              </a:tr>
              <a:tr h="305995">
                <a:tc>
                  <a:txBody>
                    <a:bodyPr/>
                    <a:lstStyle/>
                    <a:p>
                      <a:pPr>
                        <a:spcAft>
                          <a:spcPts val="0"/>
                        </a:spcAft>
                      </a:pPr>
                      <a:r>
                        <a:rPr lang="en-US" sz="2000" b="0" dirty="0">
                          <a:solidFill>
                            <a:schemeClr val="tx1"/>
                          </a:solidFill>
                          <a:effectLst/>
                        </a:rPr>
                        <a:t>352-392-2477</a:t>
                      </a:r>
                    </a:p>
                  </a:txBody>
                  <a:tcPr marL="68580" marR="68580" marT="0" marB="0">
                    <a:noFill/>
                  </a:tcPr>
                </a:tc>
                <a:tc>
                  <a:txBody>
                    <a:bodyPr/>
                    <a:lstStyle/>
                    <a:p>
                      <a:pPr lvl="0">
                        <a:spcAft>
                          <a:spcPts val="0"/>
                        </a:spcAft>
                        <a:buNone/>
                      </a:pPr>
                      <a:r>
                        <a:rPr lang="en-US" sz="2000" b="0" dirty="0">
                          <a:solidFill>
                            <a:schemeClr val="tx1"/>
                          </a:solidFill>
                          <a:effectLst/>
                        </a:rPr>
                        <a:t>352-392-1231</a:t>
                      </a:r>
                      <a:endParaRPr lang="en-US" sz="2000"/>
                    </a:p>
                  </a:txBody>
                  <a:tcPr marL="68580" marR="68580" marT="0" marB="0">
                    <a:noFill/>
                  </a:tcPr>
                </a:tc>
                <a:extLst>
                  <a:ext uri="{0D108BD9-81ED-4DB2-BD59-A6C34878D82A}">
                    <a16:rowId xmlns:a16="http://schemas.microsoft.com/office/drawing/2014/main" val="3688312756"/>
                  </a:ext>
                </a:extLst>
              </a:tr>
              <a:tr h="305995">
                <a:tc>
                  <a:txBody>
                    <a:bodyPr/>
                    <a:lstStyle/>
                    <a:p>
                      <a:pPr>
                        <a:spcAft>
                          <a:spcPts val="0"/>
                        </a:spcAft>
                      </a:pPr>
                      <a:r>
                        <a:rPr lang="en-US" sz="2000" b="0" dirty="0">
                          <a:solidFill>
                            <a:schemeClr val="tx1"/>
                          </a:solidFill>
                          <a:effectLst/>
                        </a:rPr>
                        <a:t>central-leave@ufl.edu</a:t>
                      </a:r>
                    </a:p>
                  </a:txBody>
                  <a:tcPr marL="68580" marR="68580" marT="0" marB="0">
                    <a:noFill/>
                  </a:tcPr>
                </a:tc>
                <a:tc>
                  <a:txBody>
                    <a:bodyPr/>
                    <a:lstStyle/>
                    <a:p>
                      <a:pPr lvl="0">
                        <a:spcAft>
                          <a:spcPts val="0"/>
                        </a:spcAft>
                        <a:buNone/>
                      </a:pPr>
                      <a:r>
                        <a:rPr lang="en-US" sz="2000" b="0" dirty="0">
                          <a:solidFill>
                            <a:schemeClr val="tx1"/>
                          </a:solidFill>
                          <a:effectLst/>
                        </a:rPr>
                        <a:t>payrollhelp@admin.ufl.edu</a:t>
                      </a:r>
                      <a:endParaRPr lang="en-US" sz="2000"/>
                    </a:p>
                  </a:txBody>
                  <a:tcPr marL="68580" marR="68580" marT="0" marB="0">
                    <a:noFill/>
                  </a:tcPr>
                </a:tc>
                <a:extLst>
                  <a:ext uri="{0D108BD9-81ED-4DB2-BD59-A6C34878D82A}">
                    <a16:rowId xmlns:a16="http://schemas.microsoft.com/office/drawing/2014/main" val="722465004"/>
                  </a:ext>
                </a:extLst>
              </a:tr>
              <a:tr h="620490">
                <a:tc>
                  <a:txBody>
                    <a:bodyPr/>
                    <a:lstStyle/>
                    <a:p>
                      <a:pPr>
                        <a:spcAft>
                          <a:spcPts val="0"/>
                        </a:spcAft>
                      </a:pPr>
                      <a:r>
                        <a:rPr lang="en-US" sz="2000" b="0" dirty="0">
                          <a:solidFill>
                            <a:schemeClr val="tx1"/>
                          </a:solidFill>
                          <a:effectLst/>
                        </a:rPr>
                        <a:t>https://benefits.hr.ufl.edu</a:t>
                      </a:r>
                    </a:p>
                  </a:txBody>
                  <a:tcPr marL="68580" marR="68580" marT="0" marB="0">
                    <a:noFill/>
                  </a:tcPr>
                </a:tc>
                <a:tc>
                  <a:txBody>
                    <a:bodyPr/>
                    <a:lstStyle/>
                    <a:p>
                      <a:pPr lvl="0">
                        <a:spcAft>
                          <a:spcPts val="0"/>
                        </a:spcAft>
                        <a:buNone/>
                      </a:pPr>
                      <a:r>
                        <a:rPr lang="en-US" sz="2000" b="0" dirty="0">
                          <a:solidFill>
                            <a:schemeClr val="tx1"/>
                          </a:solidFill>
                          <a:effectLst/>
                        </a:rPr>
                        <a:t>https://www.fa.ufl.edu/departments/payroll-tax-services/ </a:t>
                      </a:r>
                      <a:endParaRPr lang="en-US" sz="2000" dirty="0"/>
                    </a:p>
                  </a:txBody>
                  <a:tcPr marL="68580" marR="68580" marT="0" marB="0">
                    <a:noFill/>
                  </a:tcPr>
                </a:tc>
                <a:extLst>
                  <a:ext uri="{0D108BD9-81ED-4DB2-BD59-A6C34878D82A}">
                    <a16:rowId xmlns:a16="http://schemas.microsoft.com/office/drawing/2014/main" val="2650856301"/>
                  </a:ext>
                </a:extLst>
              </a:tr>
            </a:tbl>
          </a:graphicData>
        </a:graphic>
      </p:graphicFrame>
      <p:sp>
        <p:nvSpPr>
          <p:cNvPr id="18" name="TextBox 17">
            <a:extLst>
              <a:ext uri="{FF2B5EF4-FFF2-40B4-BE49-F238E27FC236}">
                <a16:creationId xmlns:a16="http://schemas.microsoft.com/office/drawing/2014/main" id="{B690D18B-3FB9-4950-AF83-E7934E55281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81432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022438"/>
            <a:ext cx="10515600" cy="2733675"/>
          </a:xfrm>
        </p:spPr>
        <p:txBody>
          <a:bodyPr/>
          <a:lstStyle/>
          <a:p>
            <a:r>
              <a:rPr lang="en-US" dirty="0"/>
              <a:t>Vice President’s Office</a:t>
            </a:r>
          </a:p>
        </p:txBody>
      </p:sp>
      <p:sp>
        <p:nvSpPr>
          <p:cNvPr id="4" name="Text Placeholder 2">
            <a:extLst>
              <a:ext uri="{FF2B5EF4-FFF2-40B4-BE49-F238E27FC236}">
                <a16:creationId xmlns:a16="http://schemas.microsoft.com/office/drawing/2014/main" id="{BAC90A0E-EE36-429F-A2BA-EBE73081E1BE}"/>
              </a:ext>
            </a:extLst>
          </p:cNvPr>
          <p:cNvSpPr>
            <a:spLocks noGrp="1"/>
          </p:cNvSpPr>
          <p:nvPr>
            <p:ph type="body" idx="1"/>
          </p:nvPr>
        </p:nvSpPr>
        <p:spPr>
          <a:xfrm>
            <a:off x="831850" y="3507702"/>
            <a:ext cx="10515600" cy="2420399"/>
          </a:xfrm>
        </p:spPr>
        <p:txBody>
          <a:bodyPr>
            <a:normAutofit/>
          </a:bodyPr>
          <a:lstStyle/>
          <a:p>
            <a:r>
              <a:rPr lang="en-US" altLang="en-US" sz="3200" dirty="0">
                <a:solidFill>
                  <a:schemeClr val="accent5">
                    <a:lumMod val="75000"/>
                  </a:schemeClr>
                </a:solidFill>
              </a:rPr>
              <a:t>Return to Standard Operations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254993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830510" y="1869000"/>
            <a:ext cx="11105190"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Upcoming HR Forum – </a:t>
            </a:r>
            <a:r>
              <a:rPr lang="en-US" altLang="en-US" sz="2800" dirty="0"/>
              <a:t>June </a:t>
            </a:r>
            <a:r>
              <a:rPr lang="en-US" altLang="en-US" dirty="0"/>
              <a:t>2 @</a:t>
            </a:r>
            <a:r>
              <a:rPr lang="en-US" altLang="en-US" sz="2800" dirty="0"/>
              <a:t> 10 a.m. (Zoom details TBA)</a:t>
            </a:r>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41012" y="0"/>
            <a:ext cx="1551305" cy="6858000"/>
          </a:xfrm>
          <a:custGeom>
            <a:avLst/>
            <a:gdLst/>
            <a:ahLst/>
            <a:cxnLst/>
            <a:rect l="l" t="t" r="r" b="b"/>
            <a:pathLst>
              <a:path w="1551304" h="6858000">
                <a:moveTo>
                  <a:pt x="0" y="6857999"/>
                </a:moveTo>
                <a:lnTo>
                  <a:pt x="1550987" y="6857999"/>
                </a:lnTo>
                <a:lnTo>
                  <a:pt x="1550987" y="0"/>
                </a:lnTo>
                <a:lnTo>
                  <a:pt x="0" y="0"/>
                </a:lnTo>
                <a:lnTo>
                  <a:pt x="0" y="6857999"/>
                </a:lnTo>
                <a:close/>
              </a:path>
            </a:pathLst>
          </a:custGeom>
          <a:solidFill>
            <a:srgbClr val="F3F3F3"/>
          </a:solidFill>
        </p:spPr>
        <p:txBody>
          <a:bodyPr wrap="square" lIns="0" tIns="0" rIns="0" bIns="0" rtlCol="0"/>
          <a:lstStyle/>
          <a:p>
            <a:endParaRPr/>
          </a:p>
        </p:txBody>
      </p:sp>
      <p:sp>
        <p:nvSpPr>
          <p:cNvPr id="3" name="object 3"/>
          <p:cNvSpPr/>
          <p:nvPr/>
        </p:nvSpPr>
        <p:spPr>
          <a:xfrm>
            <a:off x="0" y="0"/>
            <a:ext cx="6456680" cy="6858000"/>
          </a:xfrm>
          <a:custGeom>
            <a:avLst/>
            <a:gdLst/>
            <a:ahLst/>
            <a:cxnLst/>
            <a:rect l="l" t="t" r="r" b="b"/>
            <a:pathLst>
              <a:path w="6456680" h="6858000">
                <a:moveTo>
                  <a:pt x="0" y="6857999"/>
                </a:moveTo>
                <a:lnTo>
                  <a:pt x="6456362" y="6857999"/>
                </a:lnTo>
                <a:lnTo>
                  <a:pt x="6456362" y="0"/>
                </a:lnTo>
                <a:lnTo>
                  <a:pt x="0" y="0"/>
                </a:lnTo>
                <a:lnTo>
                  <a:pt x="0" y="6857999"/>
                </a:lnTo>
                <a:close/>
              </a:path>
            </a:pathLst>
          </a:custGeom>
          <a:solidFill>
            <a:srgbClr val="F3F3F3"/>
          </a:solidFill>
        </p:spPr>
        <p:txBody>
          <a:bodyPr wrap="square" lIns="0" tIns="0" rIns="0" bIns="0" rtlCol="0"/>
          <a:lstStyle/>
          <a:p>
            <a:endParaRPr/>
          </a:p>
        </p:txBody>
      </p:sp>
      <p:sp>
        <p:nvSpPr>
          <p:cNvPr id="4" name="object 4"/>
          <p:cNvSpPr txBox="1">
            <a:spLocks noGrp="1"/>
          </p:cNvSpPr>
          <p:nvPr>
            <p:ph type="title"/>
          </p:nvPr>
        </p:nvSpPr>
        <p:spPr>
          <a:xfrm>
            <a:off x="1062171" y="474217"/>
            <a:ext cx="4900295" cy="1016000"/>
          </a:xfrm>
          <a:prstGeom prst="rect">
            <a:avLst/>
          </a:prstGeom>
        </p:spPr>
        <p:txBody>
          <a:bodyPr vert="horz" wrap="square" lIns="0" tIns="71120" rIns="0" bIns="0" rtlCol="0">
            <a:spAutoFit/>
          </a:bodyPr>
          <a:lstStyle/>
          <a:p>
            <a:pPr marL="48260">
              <a:lnSpc>
                <a:spcPct val="100000"/>
              </a:lnSpc>
              <a:spcBef>
                <a:spcPts val="560"/>
              </a:spcBef>
              <a:tabLst>
                <a:tab pos="953135" algn="l"/>
              </a:tabLst>
            </a:pPr>
            <a:r>
              <a:rPr sz="2400" spc="295" dirty="0">
                <a:solidFill>
                  <a:srgbClr val="757070"/>
                </a:solidFill>
              </a:rPr>
              <a:t>WH</a:t>
            </a:r>
            <a:r>
              <a:rPr sz="2400" dirty="0">
                <a:solidFill>
                  <a:srgbClr val="757070"/>
                </a:solidFill>
              </a:rPr>
              <a:t>Y	D</a:t>
            </a:r>
            <a:r>
              <a:rPr sz="2400" spc="-355" dirty="0">
                <a:solidFill>
                  <a:srgbClr val="757070"/>
                </a:solidFill>
              </a:rPr>
              <a:t> </a:t>
            </a:r>
            <a:r>
              <a:rPr sz="2400" dirty="0">
                <a:solidFill>
                  <a:srgbClr val="757070"/>
                </a:solidFill>
              </a:rPr>
              <a:t>O</a:t>
            </a:r>
            <a:r>
              <a:rPr sz="2400" spc="-355" dirty="0">
                <a:solidFill>
                  <a:srgbClr val="757070"/>
                </a:solidFill>
              </a:rPr>
              <a:t> </a:t>
            </a:r>
            <a:r>
              <a:rPr sz="2400" spc="295" dirty="0">
                <a:solidFill>
                  <a:srgbClr val="757070"/>
                </a:solidFill>
              </a:rPr>
              <a:t>E</a:t>
            </a:r>
            <a:r>
              <a:rPr sz="2400" dirty="0">
                <a:solidFill>
                  <a:srgbClr val="757070"/>
                </a:solidFill>
              </a:rPr>
              <a:t>S</a:t>
            </a:r>
            <a:endParaRPr sz="2400"/>
          </a:p>
          <a:p>
            <a:pPr marL="12700">
              <a:lnSpc>
                <a:spcPct val="100000"/>
              </a:lnSpc>
              <a:spcBef>
                <a:spcPts val="615"/>
              </a:spcBef>
            </a:pPr>
            <a:r>
              <a:rPr sz="3200" b="1" spc="125" dirty="0">
                <a:solidFill>
                  <a:srgbClr val="FFC000"/>
                </a:solidFill>
                <a:latin typeface="Segoe UI"/>
                <a:cs typeface="Segoe UI"/>
              </a:rPr>
              <a:t>FEDERAL</a:t>
            </a:r>
            <a:r>
              <a:rPr sz="3200" b="1" spc="245" dirty="0">
                <a:solidFill>
                  <a:srgbClr val="FFC000"/>
                </a:solidFill>
                <a:latin typeface="Segoe UI"/>
                <a:cs typeface="Segoe UI"/>
              </a:rPr>
              <a:t> </a:t>
            </a:r>
            <a:r>
              <a:rPr sz="3200" b="1" spc="145" dirty="0">
                <a:solidFill>
                  <a:srgbClr val="FFC000"/>
                </a:solidFill>
                <a:latin typeface="Segoe UI"/>
                <a:cs typeface="Segoe UI"/>
              </a:rPr>
              <a:t>WORK-STUDY</a:t>
            </a:r>
            <a:endParaRPr sz="3200">
              <a:latin typeface="Segoe UI"/>
              <a:cs typeface="Segoe UI"/>
            </a:endParaRPr>
          </a:p>
        </p:txBody>
      </p:sp>
      <p:pic>
        <p:nvPicPr>
          <p:cNvPr id="5" name="object 5"/>
          <p:cNvPicPr/>
          <p:nvPr/>
        </p:nvPicPr>
        <p:blipFill>
          <a:blip r:embed="rId2" cstate="print"/>
          <a:stretch>
            <a:fillRect/>
          </a:stretch>
        </p:blipFill>
        <p:spPr>
          <a:xfrm>
            <a:off x="6456362" y="0"/>
            <a:ext cx="4184650" cy="6857999"/>
          </a:xfrm>
          <a:prstGeom prst="rect">
            <a:avLst/>
          </a:prstGeom>
        </p:spPr>
      </p:pic>
      <p:sp>
        <p:nvSpPr>
          <p:cNvPr id="6" name="object 6"/>
          <p:cNvSpPr txBox="1"/>
          <p:nvPr/>
        </p:nvSpPr>
        <p:spPr>
          <a:xfrm>
            <a:off x="1098175" y="1584452"/>
            <a:ext cx="4821555" cy="4507230"/>
          </a:xfrm>
          <a:prstGeom prst="rect">
            <a:avLst/>
          </a:prstGeom>
        </p:spPr>
        <p:txBody>
          <a:bodyPr vert="horz" wrap="square" lIns="0" tIns="12700" rIns="0" bIns="0" rtlCol="0">
            <a:spAutoFit/>
          </a:bodyPr>
          <a:lstStyle/>
          <a:p>
            <a:pPr marL="12700">
              <a:lnSpc>
                <a:spcPct val="100000"/>
              </a:lnSpc>
              <a:spcBef>
                <a:spcPts val="100"/>
              </a:spcBef>
            </a:pPr>
            <a:r>
              <a:rPr sz="2400" spc="290" dirty="0">
                <a:solidFill>
                  <a:srgbClr val="757070"/>
                </a:solidFill>
                <a:latin typeface="Segoe UI"/>
                <a:cs typeface="Segoe UI"/>
              </a:rPr>
              <a:t>M</a:t>
            </a:r>
            <a:r>
              <a:rPr sz="2400" spc="125" dirty="0">
                <a:solidFill>
                  <a:srgbClr val="757070"/>
                </a:solidFill>
                <a:latin typeface="Segoe UI"/>
                <a:cs typeface="Segoe UI"/>
              </a:rPr>
              <a:t>A</a:t>
            </a:r>
            <a:r>
              <a:rPr sz="2400" dirty="0">
                <a:solidFill>
                  <a:srgbClr val="757070"/>
                </a:solidFill>
                <a:latin typeface="Segoe UI"/>
                <a:cs typeface="Segoe UI"/>
              </a:rPr>
              <a:t>T</a:t>
            </a:r>
            <a:r>
              <a:rPr sz="2400" spc="-310" dirty="0">
                <a:solidFill>
                  <a:srgbClr val="757070"/>
                </a:solidFill>
                <a:latin typeface="Segoe UI"/>
                <a:cs typeface="Segoe UI"/>
              </a:rPr>
              <a:t> </a:t>
            </a:r>
            <a:r>
              <a:rPr sz="2400" dirty="0">
                <a:solidFill>
                  <a:srgbClr val="757070"/>
                </a:solidFill>
                <a:latin typeface="Segoe UI"/>
                <a:cs typeface="Segoe UI"/>
              </a:rPr>
              <a:t>T</a:t>
            </a:r>
            <a:r>
              <a:rPr sz="2400" spc="-355" dirty="0">
                <a:solidFill>
                  <a:srgbClr val="757070"/>
                </a:solidFill>
                <a:latin typeface="Segoe UI"/>
                <a:cs typeface="Segoe UI"/>
              </a:rPr>
              <a:t> </a:t>
            </a:r>
            <a:r>
              <a:rPr sz="2400" spc="295" dirty="0">
                <a:solidFill>
                  <a:srgbClr val="757070"/>
                </a:solidFill>
                <a:latin typeface="Segoe UI"/>
                <a:cs typeface="Segoe UI"/>
              </a:rPr>
              <a:t>E</a:t>
            </a:r>
            <a:r>
              <a:rPr sz="2400" dirty="0">
                <a:solidFill>
                  <a:srgbClr val="757070"/>
                </a:solidFill>
                <a:latin typeface="Segoe UI"/>
                <a:cs typeface="Segoe UI"/>
              </a:rPr>
              <a:t>R</a:t>
            </a:r>
            <a:r>
              <a:rPr sz="2400" spc="-360" dirty="0">
                <a:solidFill>
                  <a:srgbClr val="757070"/>
                </a:solidFill>
                <a:latin typeface="Segoe UI"/>
                <a:cs typeface="Segoe UI"/>
              </a:rPr>
              <a:t> </a:t>
            </a:r>
            <a:r>
              <a:rPr sz="2400" dirty="0">
                <a:solidFill>
                  <a:srgbClr val="757070"/>
                </a:solidFill>
                <a:latin typeface="Segoe UI"/>
                <a:cs typeface="Segoe UI"/>
              </a:rPr>
              <a:t>?</a:t>
            </a:r>
            <a:endParaRPr sz="2400">
              <a:latin typeface="Segoe UI"/>
              <a:cs typeface="Segoe UI"/>
            </a:endParaRPr>
          </a:p>
          <a:p>
            <a:pPr marL="355600" indent="-342900">
              <a:lnSpc>
                <a:spcPct val="100000"/>
              </a:lnSpc>
              <a:spcBef>
                <a:spcPts val="2070"/>
              </a:spcBef>
              <a:buFont typeface="Arial"/>
              <a:buChar char="•"/>
              <a:tabLst>
                <a:tab pos="354965" algn="l"/>
                <a:tab pos="355600" algn="l"/>
              </a:tabLst>
            </a:pPr>
            <a:r>
              <a:rPr sz="2200" dirty="0">
                <a:solidFill>
                  <a:srgbClr val="4B4B4B"/>
                </a:solidFill>
                <a:latin typeface="Segoe UI"/>
                <a:cs typeface="Segoe UI"/>
              </a:rPr>
              <a:t>Engagement</a:t>
            </a:r>
            <a:r>
              <a:rPr sz="2200" spc="-25" dirty="0">
                <a:solidFill>
                  <a:srgbClr val="4B4B4B"/>
                </a:solidFill>
                <a:latin typeface="Segoe UI"/>
                <a:cs typeface="Segoe UI"/>
              </a:rPr>
              <a:t> </a:t>
            </a:r>
            <a:r>
              <a:rPr sz="2200" dirty="0">
                <a:solidFill>
                  <a:srgbClr val="4B4B4B"/>
                </a:solidFill>
                <a:latin typeface="Segoe UI"/>
                <a:cs typeface="Segoe UI"/>
              </a:rPr>
              <a:t>&amp;</a:t>
            </a:r>
            <a:r>
              <a:rPr sz="2200" spc="-20" dirty="0">
                <a:solidFill>
                  <a:srgbClr val="4B4B4B"/>
                </a:solidFill>
                <a:latin typeface="Segoe UI"/>
                <a:cs typeface="Segoe UI"/>
              </a:rPr>
              <a:t> </a:t>
            </a:r>
            <a:r>
              <a:rPr sz="2200" spc="5" dirty="0">
                <a:solidFill>
                  <a:srgbClr val="4B4B4B"/>
                </a:solidFill>
                <a:latin typeface="Segoe UI"/>
                <a:cs typeface="Segoe UI"/>
              </a:rPr>
              <a:t>Support</a:t>
            </a:r>
            <a:endParaRPr sz="2200">
              <a:latin typeface="Segoe UI"/>
              <a:cs typeface="Segoe UI"/>
            </a:endParaRPr>
          </a:p>
          <a:p>
            <a:pPr>
              <a:lnSpc>
                <a:spcPct val="100000"/>
              </a:lnSpc>
              <a:buClr>
                <a:srgbClr val="4B4B4B"/>
              </a:buClr>
              <a:buFont typeface="Arial"/>
              <a:buChar char="•"/>
            </a:pPr>
            <a:endParaRPr sz="3950">
              <a:latin typeface="Segoe UI"/>
              <a:cs typeface="Segoe UI"/>
            </a:endParaRPr>
          </a:p>
          <a:p>
            <a:pPr marL="355600" indent="-342900">
              <a:lnSpc>
                <a:spcPct val="100000"/>
              </a:lnSpc>
              <a:spcBef>
                <a:spcPts val="5"/>
              </a:spcBef>
              <a:buFont typeface="Arial"/>
              <a:buChar char="•"/>
              <a:tabLst>
                <a:tab pos="354965" algn="l"/>
                <a:tab pos="355600" algn="l"/>
              </a:tabLst>
            </a:pPr>
            <a:r>
              <a:rPr sz="2200" spc="-5" dirty="0">
                <a:solidFill>
                  <a:srgbClr val="4B4B4B"/>
                </a:solidFill>
                <a:latin typeface="Segoe UI"/>
                <a:cs typeface="Segoe UI"/>
              </a:rPr>
              <a:t>Experiential</a:t>
            </a:r>
            <a:r>
              <a:rPr sz="2200" spc="-15" dirty="0">
                <a:solidFill>
                  <a:srgbClr val="4B4B4B"/>
                </a:solidFill>
                <a:latin typeface="Segoe UI"/>
                <a:cs typeface="Segoe UI"/>
              </a:rPr>
              <a:t> </a:t>
            </a:r>
            <a:r>
              <a:rPr sz="2200" dirty="0">
                <a:solidFill>
                  <a:srgbClr val="4B4B4B"/>
                </a:solidFill>
                <a:latin typeface="Segoe UI"/>
                <a:cs typeface="Segoe UI"/>
              </a:rPr>
              <a:t>Learning</a:t>
            </a:r>
            <a:endParaRPr sz="2200">
              <a:latin typeface="Segoe UI"/>
              <a:cs typeface="Segoe UI"/>
            </a:endParaRPr>
          </a:p>
          <a:p>
            <a:pPr>
              <a:lnSpc>
                <a:spcPct val="100000"/>
              </a:lnSpc>
              <a:spcBef>
                <a:spcPts val="25"/>
              </a:spcBef>
              <a:buClr>
                <a:srgbClr val="4B4B4B"/>
              </a:buClr>
              <a:buFont typeface="Arial"/>
              <a:buChar char="•"/>
            </a:pPr>
            <a:endParaRPr sz="3950">
              <a:latin typeface="Segoe UI"/>
              <a:cs typeface="Segoe UI"/>
            </a:endParaRPr>
          </a:p>
          <a:p>
            <a:pPr marL="355600" indent="-342900">
              <a:lnSpc>
                <a:spcPct val="100000"/>
              </a:lnSpc>
              <a:buFont typeface="Arial"/>
              <a:buChar char="•"/>
              <a:tabLst>
                <a:tab pos="354965" algn="l"/>
                <a:tab pos="355600" algn="l"/>
              </a:tabLst>
            </a:pPr>
            <a:r>
              <a:rPr sz="2200" spc="-15" dirty="0">
                <a:solidFill>
                  <a:srgbClr val="4B4B4B"/>
                </a:solidFill>
                <a:latin typeface="Segoe UI"/>
                <a:cs typeface="Segoe UI"/>
              </a:rPr>
              <a:t>Positive</a:t>
            </a:r>
            <a:r>
              <a:rPr sz="2200" spc="-10" dirty="0">
                <a:solidFill>
                  <a:srgbClr val="4B4B4B"/>
                </a:solidFill>
                <a:latin typeface="Segoe UI"/>
                <a:cs typeface="Segoe UI"/>
              </a:rPr>
              <a:t> </a:t>
            </a:r>
            <a:r>
              <a:rPr sz="2200" dirty="0">
                <a:solidFill>
                  <a:srgbClr val="4B4B4B"/>
                </a:solidFill>
                <a:latin typeface="Segoe UI"/>
                <a:cs typeface="Segoe UI"/>
              </a:rPr>
              <a:t>Financial</a:t>
            </a:r>
            <a:r>
              <a:rPr sz="2200" spc="-10" dirty="0">
                <a:solidFill>
                  <a:srgbClr val="4B4B4B"/>
                </a:solidFill>
                <a:latin typeface="Segoe UI"/>
                <a:cs typeface="Segoe UI"/>
              </a:rPr>
              <a:t> Impact</a:t>
            </a:r>
            <a:endParaRPr sz="2200">
              <a:latin typeface="Segoe UI"/>
              <a:cs typeface="Segoe UI"/>
            </a:endParaRPr>
          </a:p>
          <a:p>
            <a:pPr>
              <a:lnSpc>
                <a:spcPct val="100000"/>
              </a:lnSpc>
              <a:spcBef>
                <a:spcPts val="55"/>
              </a:spcBef>
              <a:buClr>
                <a:srgbClr val="4B4B4B"/>
              </a:buClr>
              <a:buFont typeface="Arial"/>
              <a:buChar char="•"/>
            </a:pPr>
            <a:endParaRPr sz="2900">
              <a:latin typeface="Segoe UI"/>
              <a:cs typeface="Segoe UI"/>
            </a:endParaRPr>
          </a:p>
          <a:p>
            <a:pPr marL="354965" marR="5080" indent="-342900">
              <a:lnSpc>
                <a:spcPct val="150900"/>
              </a:lnSpc>
              <a:buFont typeface="Arial"/>
              <a:buChar char="•"/>
              <a:tabLst>
                <a:tab pos="354965" algn="l"/>
                <a:tab pos="355600" algn="l"/>
              </a:tabLst>
            </a:pPr>
            <a:r>
              <a:rPr sz="2200" dirty="0">
                <a:solidFill>
                  <a:srgbClr val="4B4B4B"/>
                </a:solidFill>
                <a:latin typeface="Segoe UI"/>
                <a:cs typeface="Segoe UI"/>
              </a:rPr>
              <a:t>Alignment</a:t>
            </a:r>
            <a:r>
              <a:rPr sz="2200" spc="55" dirty="0">
                <a:solidFill>
                  <a:srgbClr val="4B4B4B"/>
                </a:solidFill>
                <a:latin typeface="Segoe UI"/>
                <a:cs typeface="Segoe UI"/>
              </a:rPr>
              <a:t> </a:t>
            </a:r>
            <a:r>
              <a:rPr sz="2200" dirty="0">
                <a:solidFill>
                  <a:srgbClr val="4B4B4B"/>
                </a:solidFill>
                <a:latin typeface="Segoe UI"/>
                <a:cs typeface="Segoe UI"/>
              </a:rPr>
              <a:t>with</a:t>
            </a:r>
            <a:r>
              <a:rPr sz="2200" spc="60" dirty="0">
                <a:solidFill>
                  <a:srgbClr val="4B4B4B"/>
                </a:solidFill>
                <a:latin typeface="Segoe UI"/>
                <a:cs typeface="Segoe UI"/>
              </a:rPr>
              <a:t> </a:t>
            </a:r>
            <a:r>
              <a:rPr sz="2200" spc="-5" dirty="0">
                <a:solidFill>
                  <a:srgbClr val="4B4B4B"/>
                </a:solidFill>
                <a:latin typeface="Segoe UI"/>
                <a:cs typeface="Segoe UI"/>
              </a:rPr>
              <a:t>Institutional</a:t>
            </a:r>
            <a:r>
              <a:rPr sz="2200" spc="65" dirty="0">
                <a:solidFill>
                  <a:srgbClr val="4B4B4B"/>
                </a:solidFill>
                <a:latin typeface="Segoe UI"/>
                <a:cs typeface="Segoe UI"/>
              </a:rPr>
              <a:t> </a:t>
            </a:r>
            <a:r>
              <a:rPr sz="2200" dirty="0">
                <a:solidFill>
                  <a:srgbClr val="4B4B4B"/>
                </a:solidFill>
                <a:latin typeface="Segoe UI"/>
                <a:cs typeface="Segoe UI"/>
              </a:rPr>
              <a:t>&amp;</a:t>
            </a:r>
            <a:r>
              <a:rPr sz="2200" spc="60" dirty="0">
                <a:solidFill>
                  <a:srgbClr val="4B4B4B"/>
                </a:solidFill>
                <a:latin typeface="Segoe UI"/>
                <a:cs typeface="Segoe UI"/>
              </a:rPr>
              <a:t> </a:t>
            </a:r>
            <a:r>
              <a:rPr sz="2200" spc="-15" dirty="0">
                <a:solidFill>
                  <a:srgbClr val="4B4B4B"/>
                </a:solidFill>
                <a:latin typeface="Segoe UI"/>
                <a:cs typeface="Segoe UI"/>
              </a:rPr>
              <a:t>State </a:t>
            </a:r>
            <a:r>
              <a:rPr sz="2200" spc="-590" dirty="0">
                <a:solidFill>
                  <a:srgbClr val="4B4B4B"/>
                </a:solidFill>
                <a:latin typeface="Segoe UI"/>
                <a:cs typeface="Segoe UI"/>
              </a:rPr>
              <a:t> </a:t>
            </a:r>
            <a:r>
              <a:rPr sz="2200" spc="-30" dirty="0">
                <a:solidFill>
                  <a:srgbClr val="4B4B4B"/>
                </a:solidFill>
                <a:latin typeface="Segoe UI"/>
                <a:cs typeface="Segoe UI"/>
              </a:rPr>
              <a:t>Values</a:t>
            </a:r>
            <a:endParaRPr sz="2200">
              <a:latin typeface="Segoe UI"/>
              <a:cs typeface="Segoe UI"/>
            </a:endParaRPr>
          </a:p>
        </p:txBody>
      </p:sp>
    </p:spTree>
    <p:extLst>
      <p:ext uri="{BB962C8B-B14F-4D97-AF65-F5344CB8AC3E}">
        <p14:creationId xmlns:p14="http://schemas.microsoft.com/office/powerpoint/2010/main" val="351282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70417" y="1853691"/>
            <a:ext cx="2174240" cy="3683000"/>
          </a:xfrm>
          <a:prstGeom prst="rect">
            <a:avLst/>
          </a:prstGeom>
        </p:spPr>
        <p:txBody>
          <a:bodyPr vert="horz" wrap="square" lIns="0" tIns="12700" rIns="0" bIns="0" rtlCol="0">
            <a:spAutoFit/>
          </a:bodyPr>
          <a:lstStyle/>
          <a:p>
            <a:pPr marL="12700" marR="5080">
              <a:lnSpc>
                <a:spcPct val="100000"/>
              </a:lnSpc>
              <a:spcBef>
                <a:spcPts val="100"/>
              </a:spcBef>
              <a:tabLst>
                <a:tab pos="1064895" algn="l"/>
              </a:tabLst>
            </a:pPr>
            <a:r>
              <a:rPr sz="4000" spc="-25" dirty="0">
                <a:solidFill>
                  <a:srgbClr val="4B4B4B"/>
                </a:solidFill>
                <a:latin typeface="Segoe UI"/>
                <a:cs typeface="Segoe UI"/>
              </a:rPr>
              <a:t>Student </a:t>
            </a:r>
            <a:r>
              <a:rPr sz="4000" spc="-20" dirty="0">
                <a:solidFill>
                  <a:srgbClr val="4B4B4B"/>
                </a:solidFill>
                <a:latin typeface="Segoe UI"/>
                <a:cs typeface="Segoe UI"/>
              </a:rPr>
              <a:t> </a:t>
            </a:r>
            <a:r>
              <a:rPr sz="4000" spc="-5" dirty="0">
                <a:solidFill>
                  <a:srgbClr val="4B4B4B"/>
                </a:solidFill>
                <a:latin typeface="Segoe UI"/>
                <a:cs typeface="Segoe UI"/>
              </a:rPr>
              <a:t>success</a:t>
            </a:r>
            <a:r>
              <a:rPr sz="4000" spc="-65" dirty="0">
                <a:solidFill>
                  <a:srgbClr val="4B4B4B"/>
                </a:solidFill>
                <a:latin typeface="Segoe UI"/>
                <a:cs typeface="Segoe UI"/>
              </a:rPr>
              <a:t> </a:t>
            </a:r>
            <a:r>
              <a:rPr sz="4000" dirty="0">
                <a:solidFill>
                  <a:srgbClr val="4B4B4B"/>
                </a:solidFill>
                <a:latin typeface="Segoe UI"/>
                <a:cs typeface="Segoe UI"/>
              </a:rPr>
              <a:t>is </a:t>
            </a:r>
            <a:r>
              <a:rPr sz="4000" spc="-1080" dirty="0">
                <a:solidFill>
                  <a:srgbClr val="4B4B4B"/>
                </a:solidFill>
                <a:latin typeface="Segoe UI"/>
                <a:cs typeface="Segoe UI"/>
              </a:rPr>
              <a:t> </a:t>
            </a:r>
            <a:r>
              <a:rPr sz="4000" dirty="0">
                <a:solidFill>
                  <a:srgbClr val="4B4B4B"/>
                </a:solidFill>
                <a:latin typeface="Segoe UI"/>
                <a:cs typeface="Segoe UI"/>
              </a:rPr>
              <a:t>only one </a:t>
            </a:r>
            <a:r>
              <a:rPr sz="4000" spc="5" dirty="0">
                <a:solidFill>
                  <a:srgbClr val="4B4B4B"/>
                </a:solidFill>
                <a:latin typeface="Segoe UI"/>
                <a:cs typeface="Segoe UI"/>
              </a:rPr>
              <a:t> </a:t>
            </a:r>
            <a:r>
              <a:rPr sz="4000" spc="10" dirty="0">
                <a:solidFill>
                  <a:srgbClr val="4B4B4B"/>
                </a:solidFill>
                <a:latin typeface="Segoe UI"/>
                <a:cs typeface="Segoe UI"/>
              </a:rPr>
              <a:t>part	</a:t>
            </a:r>
            <a:r>
              <a:rPr sz="4000" spc="-35" dirty="0">
                <a:solidFill>
                  <a:srgbClr val="4B4B4B"/>
                </a:solidFill>
                <a:latin typeface="Segoe UI"/>
                <a:cs typeface="Segoe UI"/>
              </a:rPr>
              <a:t>of </a:t>
            </a:r>
            <a:r>
              <a:rPr sz="4000" spc="-30" dirty="0">
                <a:solidFill>
                  <a:srgbClr val="4B4B4B"/>
                </a:solidFill>
                <a:latin typeface="Segoe UI"/>
                <a:cs typeface="Segoe UI"/>
              </a:rPr>
              <a:t> </a:t>
            </a:r>
            <a:r>
              <a:rPr sz="4000" spc="-5" dirty="0">
                <a:solidFill>
                  <a:srgbClr val="4B4B4B"/>
                </a:solidFill>
                <a:latin typeface="Segoe UI"/>
                <a:cs typeface="Segoe UI"/>
              </a:rPr>
              <a:t>the </a:t>
            </a:r>
            <a:r>
              <a:rPr sz="4000" dirty="0">
                <a:solidFill>
                  <a:srgbClr val="4B4B4B"/>
                </a:solidFill>
                <a:latin typeface="Segoe UI"/>
                <a:cs typeface="Segoe UI"/>
              </a:rPr>
              <a:t> </a:t>
            </a:r>
            <a:r>
              <a:rPr sz="4000" spc="-5" dirty="0">
                <a:solidFill>
                  <a:srgbClr val="4B4B4B"/>
                </a:solidFill>
                <a:latin typeface="Segoe UI"/>
                <a:cs typeface="Segoe UI"/>
              </a:rPr>
              <a:t>equation.</a:t>
            </a:r>
            <a:endParaRPr sz="4000">
              <a:latin typeface="Segoe UI"/>
              <a:cs typeface="Segoe UI"/>
            </a:endParaRPr>
          </a:p>
        </p:txBody>
      </p:sp>
      <p:sp>
        <p:nvSpPr>
          <p:cNvPr id="3" name="object 3"/>
          <p:cNvSpPr/>
          <p:nvPr/>
        </p:nvSpPr>
        <p:spPr>
          <a:xfrm>
            <a:off x="6559008" y="4067092"/>
            <a:ext cx="0" cy="1437640"/>
          </a:xfrm>
          <a:custGeom>
            <a:avLst/>
            <a:gdLst/>
            <a:ahLst/>
            <a:cxnLst/>
            <a:rect l="l" t="t" r="r" b="b"/>
            <a:pathLst>
              <a:path h="1437639">
                <a:moveTo>
                  <a:pt x="1" y="0"/>
                </a:moveTo>
                <a:lnTo>
                  <a:pt x="0" y="1437629"/>
                </a:lnTo>
              </a:path>
            </a:pathLst>
          </a:custGeom>
          <a:ln w="6350">
            <a:solidFill>
              <a:srgbClr val="B6B6B6"/>
            </a:solidFill>
          </a:ln>
        </p:spPr>
        <p:txBody>
          <a:bodyPr wrap="square" lIns="0" tIns="0" rIns="0" bIns="0" rtlCol="0"/>
          <a:lstStyle/>
          <a:p>
            <a:endParaRPr/>
          </a:p>
        </p:txBody>
      </p:sp>
      <p:grpSp>
        <p:nvGrpSpPr>
          <p:cNvPr id="4" name="object 4"/>
          <p:cNvGrpSpPr/>
          <p:nvPr/>
        </p:nvGrpSpPr>
        <p:grpSpPr>
          <a:xfrm>
            <a:off x="0" y="0"/>
            <a:ext cx="3215640" cy="6858000"/>
            <a:chOff x="0" y="0"/>
            <a:chExt cx="3215640" cy="6858000"/>
          </a:xfrm>
        </p:grpSpPr>
        <p:sp>
          <p:nvSpPr>
            <p:cNvPr id="5" name="object 5"/>
            <p:cNvSpPr/>
            <p:nvPr/>
          </p:nvSpPr>
          <p:spPr>
            <a:xfrm>
              <a:off x="3122612" y="2845904"/>
              <a:ext cx="93345" cy="1166495"/>
            </a:xfrm>
            <a:custGeom>
              <a:avLst/>
              <a:gdLst/>
              <a:ahLst/>
              <a:cxnLst/>
              <a:rect l="l" t="t" r="r" b="b"/>
              <a:pathLst>
                <a:path w="93344" h="1166495">
                  <a:moveTo>
                    <a:pt x="92764" y="0"/>
                  </a:moveTo>
                  <a:lnTo>
                    <a:pt x="0" y="0"/>
                  </a:lnTo>
                  <a:lnTo>
                    <a:pt x="0" y="1166190"/>
                  </a:lnTo>
                  <a:lnTo>
                    <a:pt x="92764" y="1166190"/>
                  </a:lnTo>
                  <a:lnTo>
                    <a:pt x="92764" y="0"/>
                  </a:lnTo>
                  <a:close/>
                </a:path>
              </a:pathLst>
            </a:custGeom>
            <a:solidFill>
              <a:srgbClr val="FFC0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0"/>
              <a:ext cx="3122612" cy="6857999"/>
            </a:xfrm>
            <a:prstGeom prst="rect">
              <a:avLst/>
            </a:prstGeom>
          </p:spPr>
        </p:pic>
      </p:grpSp>
      <p:sp>
        <p:nvSpPr>
          <p:cNvPr id="7" name="object 7"/>
          <p:cNvSpPr txBox="1"/>
          <p:nvPr/>
        </p:nvSpPr>
        <p:spPr>
          <a:xfrm>
            <a:off x="6096000" y="3656970"/>
            <a:ext cx="5534660" cy="2211705"/>
          </a:xfrm>
          <a:prstGeom prst="rect">
            <a:avLst/>
          </a:prstGeom>
          <a:ln w="12700">
            <a:solidFill>
              <a:srgbClr val="B6B6B6"/>
            </a:solidFill>
          </a:ln>
        </p:spPr>
        <p:txBody>
          <a:bodyPr vert="horz" wrap="square" lIns="0" tIns="354330" rIns="0" bIns="0" rtlCol="0">
            <a:spAutoFit/>
          </a:bodyPr>
          <a:lstStyle/>
          <a:p>
            <a:pPr marL="753745" marR="511809">
              <a:lnSpc>
                <a:spcPct val="100800"/>
              </a:lnSpc>
              <a:spcBef>
                <a:spcPts val="2790"/>
              </a:spcBef>
            </a:pPr>
            <a:r>
              <a:rPr sz="2400" i="1" spc="-5" dirty="0">
                <a:solidFill>
                  <a:srgbClr val="4B4B4B"/>
                </a:solidFill>
                <a:latin typeface="Segoe UI"/>
                <a:cs typeface="Segoe UI"/>
              </a:rPr>
              <a:t>Student employees help </a:t>
            </a:r>
            <a:r>
              <a:rPr sz="2400" i="1" dirty="0">
                <a:solidFill>
                  <a:srgbClr val="4B4B4B"/>
                </a:solidFill>
                <a:latin typeface="Segoe UI"/>
                <a:cs typeface="Segoe UI"/>
              </a:rPr>
              <a:t>to </a:t>
            </a:r>
            <a:r>
              <a:rPr sz="2400" i="1" spc="5" dirty="0">
                <a:solidFill>
                  <a:srgbClr val="4B4B4B"/>
                </a:solidFill>
                <a:latin typeface="Segoe UI"/>
                <a:cs typeface="Segoe UI"/>
              </a:rPr>
              <a:t> </a:t>
            </a:r>
            <a:r>
              <a:rPr sz="2400" i="1" dirty="0">
                <a:solidFill>
                  <a:srgbClr val="4B4B4B"/>
                </a:solidFill>
                <a:latin typeface="Segoe UI"/>
                <a:cs typeface="Segoe UI"/>
              </a:rPr>
              <a:t>diversify </a:t>
            </a:r>
            <a:r>
              <a:rPr sz="2400" i="1" spc="-5" dirty="0">
                <a:solidFill>
                  <a:srgbClr val="4B4B4B"/>
                </a:solidFill>
                <a:latin typeface="Segoe UI"/>
                <a:cs typeface="Segoe UI"/>
              </a:rPr>
              <a:t>offices, </a:t>
            </a:r>
            <a:r>
              <a:rPr sz="2400" i="1" spc="-10" dirty="0">
                <a:solidFill>
                  <a:srgbClr val="4B4B4B"/>
                </a:solidFill>
                <a:latin typeface="Segoe UI"/>
                <a:cs typeface="Segoe UI"/>
              </a:rPr>
              <a:t>provide </a:t>
            </a:r>
            <a:r>
              <a:rPr sz="2400" i="1" spc="-5" dirty="0">
                <a:solidFill>
                  <a:srgbClr val="4B4B4B"/>
                </a:solidFill>
                <a:latin typeface="Segoe UI"/>
                <a:cs typeface="Segoe UI"/>
              </a:rPr>
              <a:t>relevant </a:t>
            </a:r>
            <a:r>
              <a:rPr sz="2400" i="1" spc="-645" dirty="0">
                <a:solidFill>
                  <a:srgbClr val="4B4B4B"/>
                </a:solidFill>
                <a:latin typeface="Segoe UI"/>
                <a:cs typeface="Segoe UI"/>
              </a:rPr>
              <a:t> </a:t>
            </a:r>
            <a:r>
              <a:rPr sz="2400" i="1" spc="-5" dirty="0">
                <a:solidFill>
                  <a:srgbClr val="4B4B4B"/>
                </a:solidFill>
                <a:latin typeface="Segoe UI"/>
                <a:cs typeface="Segoe UI"/>
              </a:rPr>
              <a:t>viewpoints, </a:t>
            </a:r>
            <a:r>
              <a:rPr sz="2400" i="1" dirty="0">
                <a:solidFill>
                  <a:srgbClr val="4B4B4B"/>
                </a:solidFill>
                <a:latin typeface="Segoe UI"/>
                <a:cs typeface="Segoe UI"/>
              </a:rPr>
              <a:t>and </a:t>
            </a:r>
            <a:r>
              <a:rPr sz="2400" i="1" spc="-5" dirty="0">
                <a:solidFill>
                  <a:srgbClr val="4B4B4B"/>
                </a:solidFill>
                <a:latin typeface="Segoe UI"/>
                <a:cs typeface="Segoe UI"/>
              </a:rPr>
              <a:t>meet changing </a:t>
            </a:r>
            <a:r>
              <a:rPr sz="2400" i="1" dirty="0">
                <a:solidFill>
                  <a:srgbClr val="4B4B4B"/>
                </a:solidFill>
                <a:latin typeface="Segoe UI"/>
                <a:cs typeface="Segoe UI"/>
              </a:rPr>
              <a:t> staffing</a:t>
            </a:r>
            <a:r>
              <a:rPr sz="2400" i="1" spc="-5" dirty="0">
                <a:solidFill>
                  <a:srgbClr val="4B4B4B"/>
                </a:solidFill>
                <a:latin typeface="Segoe UI"/>
                <a:cs typeface="Segoe UI"/>
              </a:rPr>
              <a:t> needs</a:t>
            </a:r>
            <a:endParaRPr sz="2400">
              <a:latin typeface="Segoe UI"/>
              <a:cs typeface="Segoe UI"/>
            </a:endParaRPr>
          </a:p>
        </p:txBody>
      </p:sp>
      <p:sp>
        <p:nvSpPr>
          <p:cNvPr id="8" name="object 8"/>
          <p:cNvSpPr/>
          <p:nvPr/>
        </p:nvSpPr>
        <p:spPr>
          <a:xfrm>
            <a:off x="6519318" y="1361771"/>
            <a:ext cx="20320" cy="1422400"/>
          </a:xfrm>
          <a:custGeom>
            <a:avLst/>
            <a:gdLst/>
            <a:ahLst/>
            <a:cxnLst/>
            <a:rect l="l" t="t" r="r" b="b"/>
            <a:pathLst>
              <a:path w="20320" h="1422400">
                <a:moveTo>
                  <a:pt x="20116" y="0"/>
                </a:moveTo>
                <a:lnTo>
                  <a:pt x="0" y="1421951"/>
                </a:lnTo>
              </a:path>
            </a:pathLst>
          </a:custGeom>
          <a:ln w="6350">
            <a:solidFill>
              <a:srgbClr val="B6B6B6"/>
            </a:solidFill>
          </a:ln>
        </p:spPr>
        <p:txBody>
          <a:bodyPr wrap="square" lIns="0" tIns="0" rIns="0" bIns="0" rtlCol="0"/>
          <a:lstStyle/>
          <a:p>
            <a:endParaRPr/>
          </a:p>
        </p:txBody>
      </p:sp>
      <p:sp>
        <p:nvSpPr>
          <p:cNvPr id="9" name="object 9"/>
          <p:cNvSpPr txBox="1">
            <a:spLocks noGrp="1"/>
          </p:cNvSpPr>
          <p:nvPr>
            <p:ph type="title"/>
          </p:nvPr>
        </p:nvSpPr>
        <p:spPr>
          <a:xfrm>
            <a:off x="6076425" y="951647"/>
            <a:ext cx="5534660" cy="2150110"/>
          </a:xfrm>
          <a:prstGeom prst="rect">
            <a:avLst/>
          </a:prstGeom>
          <a:ln w="12700">
            <a:solidFill>
              <a:srgbClr val="B6B6B6"/>
            </a:solidFill>
          </a:ln>
        </p:spPr>
        <p:txBody>
          <a:bodyPr vert="horz" wrap="square" lIns="0" tIns="356870" rIns="0" bIns="0" rtlCol="0">
            <a:spAutoFit/>
          </a:bodyPr>
          <a:lstStyle/>
          <a:p>
            <a:pPr marL="753745" marR="506730">
              <a:lnSpc>
                <a:spcPct val="100600"/>
              </a:lnSpc>
              <a:spcBef>
                <a:spcPts val="2810"/>
              </a:spcBef>
            </a:pPr>
            <a:r>
              <a:rPr sz="2400" i="1" dirty="0">
                <a:solidFill>
                  <a:srgbClr val="4B4B4B"/>
                </a:solidFill>
                <a:latin typeface="Segoe UI"/>
                <a:cs typeface="Segoe UI"/>
              </a:rPr>
              <a:t>75%</a:t>
            </a:r>
            <a:r>
              <a:rPr sz="2400" i="1" spc="-10" dirty="0">
                <a:solidFill>
                  <a:srgbClr val="4B4B4B"/>
                </a:solidFill>
                <a:latin typeface="Segoe UI"/>
                <a:cs typeface="Segoe UI"/>
              </a:rPr>
              <a:t> </a:t>
            </a:r>
            <a:r>
              <a:rPr sz="2400" i="1" spc="-20" dirty="0">
                <a:solidFill>
                  <a:srgbClr val="4B4B4B"/>
                </a:solidFill>
                <a:latin typeface="Segoe UI"/>
                <a:cs typeface="Segoe UI"/>
              </a:rPr>
              <a:t>of</a:t>
            </a:r>
            <a:r>
              <a:rPr sz="2400" i="1" dirty="0">
                <a:solidFill>
                  <a:srgbClr val="4B4B4B"/>
                </a:solidFill>
                <a:latin typeface="Segoe UI"/>
                <a:cs typeface="Segoe UI"/>
              </a:rPr>
              <a:t> </a:t>
            </a:r>
            <a:r>
              <a:rPr sz="2400" i="1" spc="-15" dirty="0">
                <a:solidFill>
                  <a:srgbClr val="4B4B4B"/>
                </a:solidFill>
                <a:latin typeface="Segoe UI"/>
                <a:cs typeface="Segoe UI"/>
              </a:rPr>
              <a:t>work-study</a:t>
            </a:r>
            <a:r>
              <a:rPr sz="2400" i="1" spc="-10" dirty="0">
                <a:solidFill>
                  <a:srgbClr val="4B4B4B"/>
                </a:solidFill>
                <a:latin typeface="Segoe UI"/>
                <a:cs typeface="Segoe UI"/>
              </a:rPr>
              <a:t> </a:t>
            </a:r>
            <a:r>
              <a:rPr sz="2400" i="1" spc="-5" dirty="0">
                <a:solidFill>
                  <a:srgbClr val="4B4B4B"/>
                </a:solidFill>
                <a:latin typeface="Segoe UI"/>
                <a:cs typeface="Segoe UI"/>
              </a:rPr>
              <a:t>wages are </a:t>
            </a:r>
            <a:r>
              <a:rPr sz="2400" i="1" dirty="0">
                <a:solidFill>
                  <a:srgbClr val="4B4B4B"/>
                </a:solidFill>
                <a:latin typeface="Segoe UI"/>
                <a:cs typeface="Segoe UI"/>
              </a:rPr>
              <a:t> </a:t>
            </a:r>
            <a:r>
              <a:rPr sz="2400" i="1" spc="-10" dirty="0">
                <a:solidFill>
                  <a:srgbClr val="4B4B4B"/>
                </a:solidFill>
                <a:latin typeface="Segoe UI"/>
                <a:cs typeface="Segoe UI"/>
              </a:rPr>
              <a:t>federally</a:t>
            </a:r>
            <a:r>
              <a:rPr sz="2400" i="1" dirty="0">
                <a:solidFill>
                  <a:srgbClr val="4B4B4B"/>
                </a:solidFill>
                <a:latin typeface="Segoe UI"/>
                <a:cs typeface="Segoe UI"/>
              </a:rPr>
              <a:t> </a:t>
            </a:r>
            <a:r>
              <a:rPr sz="2400" i="1" spc="-5" dirty="0">
                <a:solidFill>
                  <a:srgbClr val="4B4B4B"/>
                </a:solidFill>
                <a:latin typeface="Segoe UI"/>
                <a:cs typeface="Segoe UI"/>
              </a:rPr>
              <a:t>funded—the</a:t>
            </a:r>
            <a:r>
              <a:rPr sz="2400" i="1" spc="-10" dirty="0">
                <a:solidFill>
                  <a:srgbClr val="4B4B4B"/>
                </a:solidFill>
                <a:latin typeface="Segoe UI"/>
                <a:cs typeface="Segoe UI"/>
              </a:rPr>
              <a:t> </a:t>
            </a:r>
            <a:r>
              <a:rPr sz="2400" i="1" spc="-5" dirty="0">
                <a:solidFill>
                  <a:srgbClr val="4B4B4B"/>
                </a:solidFill>
                <a:latin typeface="Segoe UI"/>
                <a:cs typeface="Segoe UI"/>
              </a:rPr>
              <a:t>hiring </a:t>
            </a:r>
            <a:r>
              <a:rPr sz="2400" i="1" dirty="0">
                <a:solidFill>
                  <a:srgbClr val="4B4B4B"/>
                </a:solidFill>
                <a:latin typeface="Segoe UI"/>
                <a:cs typeface="Segoe UI"/>
              </a:rPr>
              <a:t> department pays </a:t>
            </a:r>
            <a:r>
              <a:rPr sz="2400" i="1" spc="-5" dirty="0">
                <a:solidFill>
                  <a:srgbClr val="4B4B4B"/>
                </a:solidFill>
                <a:latin typeface="Segoe UI"/>
                <a:cs typeface="Segoe UI"/>
              </a:rPr>
              <a:t>just </a:t>
            </a:r>
            <a:r>
              <a:rPr sz="2400" i="1" dirty="0">
                <a:solidFill>
                  <a:srgbClr val="4B4B4B"/>
                </a:solidFill>
                <a:latin typeface="Segoe UI"/>
                <a:cs typeface="Segoe UI"/>
              </a:rPr>
              <a:t>25% </a:t>
            </a:r>
            <a:r>
              <a:rPr sz="2400" i="1" spc="-20" dirty="0">
                <a:solidFill>
                  <a:srgbClr val="4B4B4B"/>
                </a:solidFill>
                <a:latin typeface="Segoe UI"/>
                <a:cs typeface="Segoe UI"/>
              </a:rPr>
              <a:t>of </a:t>
            </a:r>
            <a:r>
              <a:rPr sz="2400" i="1" spc="-5" dirty="0">
                <a:solidFill>
                  <a:srgbClr val="4B4B4B"/>
                </a:solidFill>
                <a:latin typeface="Segoe UI"/>
                <a:cs typeface="Segoe UI"/>
              </a:rPr>
              <a:t>the </a:t>
            </a:r>
            <a:r>
              <a:rPr sz="2400" i="1" spc="-645" dirty="0">
                <a:solidFill>
                  <a:srgbClr val="4B4B4B"/>
                </a:solidFill>
                <a:latin typeface="Segoe UI"/>
                <a:cs typeface="Segoe UI"/>
              </a:rPr>
              <a:t> </a:t>
            </a:r>
            <a:r>
              <a:rPr sz="2400" i="1" spc="-20" dirty="0">
                <a:solidFill>
                  <a:srgbClr val="4B4B4B"/>
                </a:solidFill>
                <a:latin typeface="Segoe UI"/>
                <a:cs typeface="Segoe UI"/>
              </a:rPr>
              <a:t>student’s</a:t>
            </a:r>
            <a:r>
              <a:rPr sz="2400" i="1" spc="-5" dirty="0">
                <a:solidFill>
                  <a:srgbClr val="4B4B4B"/>
                </a:solidFill>
                <a:latin typeface="Segoe UI"/>
                <a:cs typeface="Segoe UI"/>
              </a:rPr>
              <a:t> wages</a:t>
            </a:r>
            <a:endParaRPr sz="2400">
              <a:latin typeface="Segoe UI"/>
              <a:cs typeface="Segoe UI"/>
            </a:endParaRPr>
          </a:p>
        </p:txBody>
      </p:sp>
    </p:spTree>
    <p:extLst>
      <p:ext uri="{BB962C8B-B14F-4D97-AF65-F5344CB8AC3E}">
        <p14:creationId xmlns:p14="http://schemas.microsoft.com/office/powerpoint/2010/main" val="21825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3F3F3"/>
          </a:solidFill>
        </p:spPr>
        <p:txBody>
          <a:bodyPr wrap="square" lIns="0" tIns="0" rIns="0" bIns="0" rtlCol="0"/>
          <a:lstStyle/>
          <a:p>
            <a:endParaRPr/>
          </a:p>
        </p:txBody>
      </p:sp>
      <p:sp>
        <p:nvSpPr>
          <p:cNvPr id="3" name="object 3"/>
          <p:cNvSpPr txBox="1">
            <a:spLocks noGrp="1"/>
          </p:cNvSpPr>
          <p:nvPr>
            <p:ph type="title"/>
          </p:nvPr>
        </p:nvSpPr>
        <p:spPr>
          <a:xfrm>
            <a:off x="6210199" y="580644"/>
            <a:ext cx="5426710" cy="1007110"/>
          </a:xfrm>
          <a:prstGeom prst="rect">
            <a:avLst/>
          </a:prstGeom>
        </p:spPr>
        <p:txBody>
          <a:bodyPr vert="horz" wrap="square" lIns="0" tIns="6350" rIns="0" bIns="0" rtlCol="0">
            <a:spAutoFit/>
          </a:bodyPr>
          <a:lstStyle/>
          <a:p>
            <a:pPr marL="12700" marR="5080">
              <a:lnSpc>
                <a:spcPct val="101299"/>
              </a:lnSpc>
              <a:spcBef>
                <a:spcPts val="50"/>
              </a:spcBef>
            </a:pPr>
            <a:r>
              <a:rPr sz="3200" dirty="0">
                <a:solidFill>
                  <a:srgbClr val="3C3C3C"/>
                </a:solidFill>
              </a:rPr>
              <a:t>FEDERAL </a:t>
            </a:r>
            <a:r>
              <a:rPr sz="3200" spc="-5" dirty="0">
                <a:solidFill>
                  <a:srgbClr val="3C3C3C"/>
                </a:solidFill>
              </a:rPr>
              <a:t>WORK-STUDY (FWS) </a:t>
            </a:r>
            <a:r>
              <a:rPr sz="3200" spc="-865" dirty="0">
                <a:solidFill>
                  <a:srgbClr val="3C3C3C"/>
                </a:solidFill>
              </a:rPr>
              <a:t> </a:t>
            </a:r>
            <a:r>
              <a:rPr sz="3200" dirty="0">
                <a:solidFill>
                  <a:srgbClr val="3C3C3C"/>
                </a:solidFill>
              </a:rPr>
              <a:t>ELIGIBILITY</a:t>
            </a:r>
            <a:endParaRPr sz="3200"/>
          </a:p>
        </p:txBody>
      </p:sp>
      <p:pic>
        <p:nvPicPr>
          <p:cNvPr id="4" name="object 4"/>
          <p:cNvPicPr/>
          <p:nvPr/>
        </p:nvPicPr>
        <p:blipFill>
          <a:blip r:embed="rId2" cstate="print"/>
          <a:stretch>
            <a:fillRect/>
          </a:stretch>
        </p:blipFill>
        <p:spPr>
          <a:xfrm>
            <a:off x="742713" y="13655"/>
            <a:ext cx="4833936" cy="6844344"/>
          </a:xfrm>
          <a:prstGeom prst="rect">
            <a:avLst/>
          </a:prstGeom>
        </p:spPr>
      </p:pic>
      <p:sp>
        <p:nvSpPr>
          <p:cNvPr id="5" name="object 5"/>
          <p:cNvSpPr txBox="1"/>
          <p:nvPr/>
        </p:nvSpPr>
        <p:spPr>
          <a:xfrm>
            <a:off x="6821227" y="1931924"/>
            <a:ext cx="4296410" cy="4597400"/>
          </a:xfrm>
          <a:prstGeom prst="rect">
            <a:avLst/>
          </a:prstGeom>
        </p:spPr>
        <p:txBody>
          <a:bodyPr vert="horz" wrap="square" lIns="0" tIns="12700" rIns="0" bIns="0" rtlCol="0">
            <a:spAutoFit/>
          </a:bodyPr>
          <a:lstStyle/>
          <a:p>
            <a:pPr marL="298450" marR="5080" indent="-285750">
              <a:lnSpc>
                <a:spcPct val="125000"/>
              </a:lnSpc>
              <a:spcBef>
                <a:spcPts val="100"/>
              </a:spcBef>
              <a:buFont typeface="Arial"/>
              <a:buChar char="•"/>
              <a:tabLst>
                <a:tab pos="297815" algn="l"/>
                <a:tab pos="298450" algn="l"/>
              </a:tabLst>
            </a:pPr>
            <a:r>
              <a:rPr sz="2400" spc="-5" dirty="0">
                <a:solidFill>
                  <a:srgbClr val="4B4B4B"/>
                </a:solidFill>
                <a:latin typeface="Segoe UI"/>
                <a:cs typeface="Segoe UI"/>
              </a:rPr>
              <a:t>Complete </a:t>
            </a:r>
            <a:r>
              <a:rPr sz="2400" dirty="0">
                <a:solidFill>
                  <a:srgbClr val="4B4B4B"/>
                </a:solidFill>
                <a:latin typeface="Segoe UI"/>
                <a:cs typeface="Segoe UI"/>
              </a:rPr>
              <a:t>an </a:t>
            </a:r>
            <a:r>
              <a:rPr sz="2400" spc="-25" dirty="0">
                <a:solidFill>
                  <a:srgbClr val="4B4B4B"/>
                </a:solidFill>
                <a:latin typeface="Segoe UI"/>
                <a:cs typeface="Segoe UI"/>
              </a:rPr>
              <a:t>error-free </a:t>
            </a:r>
            <a:r>
              <a:rPr sz="2400" spc="-40" dirty="0">
                <a:solidFill>
                  <a:srgbClr val="4B4B4B"/>
                </a:solidFill>
                <a:latin typeface="Segoe UI"/>
                <a:cs typeface="Segoe UI"/>
              </a:rPr>
              <a:t>FAFSA </a:t>
            </a:r>
            <a:r>
              <a:rPr sz="2400" spc="-645" dirty="0">
                <a:solidFill>
                  <a:srgbClr val="4B4B4B"/>
                </a:solidFill>
                <a:latin typeface="Segoe UI"/>
                <a:cs typeface="Segoe UI"/>
              </a:rPr>
              <a:t> </a:t>
            </a:r>
            <a:r>
              <a:rPr sz="2400" dirty="0">
                <a:solidFill>
                  <a:srgbClr val="4B4B4B"/>
                </a:solidFill>
                <a:latin typeface="Segoe UI"/>
                <a:cs typeface="Segoe UI"/>
              </a:rPr>
              <a:t>and</a:t>
            </a:r>
            <a:r>
              <a:rPr sz="2400" spc="-5" dirty="0">
                <a:solidFill>
                  <a:srgbClr val="4B4B4B"/>
                </a:solidFill>
                <a:latin typeface="Segoe UI"/>
                <a:cs typeface="Segoe UI"/>
              </a:rPr>
              <a:t> </a:t>
            </a:r>
            <a:r>
              <a:rPr sz="2400" dirty="0">
                <a:solidFill>
                  <a:srgbClr val="4B4B4B"/>
                </a:solidFill>
                <a:latin typeface="Segoe UI"/>
                <a:cs typeface="Segoe UI"/>
              </a:rPr>
              <a:t>be</a:t>
            </a:r>
            <a:r>
              <a:rPr sz="2400" spc="-10" dirty="0">
                <a:solidFill>
                  <a:srgbClr val="4B4B4B"/>
                </a:solidFill>
                <a:latin typeface="Segoe UI"/>
                <a:cs typeface="Segoe UI"/>
              </a:rPr>
              <a:t> </a:t>
            </a:r>
            <a:r>
              <a:rPr sz="2400" dirty="0">
                <a:solidFill>
                  <a:srgbClr val="4B4B4B"/>
                </a:solidFill>
                <a:latin typeface="Segoe UI"/>
                <a:cs typeface="Segoe UI"/>
              </a:rPr>
              <a:t>Title</a:t>
            </a:r>
            <a:r>
              <a:rPr sz="2400" spc="-10" dirty="0">
                <a:solidFill>
                  <a:srgbClr val="4B4B4B"/>
                </a:solidFill>
                <a:latin typeface="Segoe UI"/>
                <a:cs typeface="Segoe UI"/>
              </a:rPr>
              <a:t> </a:t>
            </a:r>
            <a:r>
              <a:rPr sz="2400" spc="-5" dirty="0">
                <a:solidFill>
                  <a:srgbClr val="4B4B4B"/>
                </a:solidFill>
                <a:latin typeface="Segoe UI"/>
                <a:cs typeface="Segoe UI"/>
              </a:rPr>
              <a:t>IV </a:t>
            </a:r>
            <a:r>
              <a:rPr sz="2400" dirty="0">
                <a:solidFill>
                  <a:srgbClr val="4B4B4B"/>
                </a:solidFill>
                <a:latin typeface="Segoe UI"/>
                <a:cs typeface="Segoe UI"/>
              </a:rPr>
              <a:t>eligible</a:t>
            </a:r>
            <a:endParaRPr sz="2400">
              <a:latin typeface="Segoe UI"/>
              <a:cs typeface="Segoe UI"/>
            </a:endParaRPr>
          </a:p>
          <a:p>
            <a:pPr>
              <a:lnSpc>
                <a:spcPct val="100000"/>
              </a:lnSpc>
              <a:spcBef>
                <a:spcPts val="60"/>
              </a:spcBef>
              <a:buClr>
                <a:srgbClr val="4B4B4B"/>
              </a:buClr>
              <a:buFont typeface="Arial"/>
              <a:buChar char="•"/>
            </a:pPr>
            <a:endParaRPr sz="3200">
              <a:latin typeface="Segoe UI"/>
              <a:cs typeface="Segoe UI"/>
            </a:endParaRPr>
          </a:p>
          <a:p>
            <a:pPr marL="355600" indent="-342900">
              <a:lnSpc>
                <a:spcPct val="100000"/>
              </a:lnSpc>
              <a:buFont typeface="Arial"/>
              <a:buChar char="•"/>
              <a:tabLst>
                <a:tab pos="354965" algn="l"/>
                <a:tab pos="355600" algn="l"/>
              </a:tabLst>
            </a:pPr>
            <a:r>
              <a:rPr sz="2400" spc="-5" dirty="0">
                <a:solidFill>
                  <a:srgbClr val="4B4B4B"/>
                </a:solidFill>
                <a:latin typeface="Segoe UI"/>
                <a:cs typeface="Segoe UI"/>
              </a:rPr>
              <a:t>Have</a:t>
            </a:r>
            <a:r>
              <a:rPr sz="2400" spc="-25" dirty="0">
                <a:solidFill>
                  <a:srgbClr val="4B4B4B"/>
                </a:solidFill>
                <a:latin typeface="Segoe UI"/>
                <a:cs typeface="Segoe UI"/>
              </a:rPr>
              <a:t> </a:t>
            </a:r>
            <a:r>
              <a:rPr sz="2400" dirty="0">
                <a:solidFill>
                  <a:srgbClr val="4B4B4B"/>
                </a:solidFill>
                <a:latin typeface="Segoe UI"/>
                <a:cs typeface="Segoe UI"/>
              </a:rPr>
              <a:t>financial</a:t>
            </a:r>
            <a:r>
              <a:rPr sz="2400" spc="-5" dirty="0">
                <a:solidFill>
                  <a:srgbClr val="4B4B4B"/>
                </a:solidFill>
                <a:latin typeface="Segoe UI"/>
                <a:cs typeface="Segoe UI"/>
              </a:rPr>
              <a:t> need</a:t>
            </a:r>
            <a:endParaRPr sz="2400">
              <a:latin typeface="Segoe UI"/>
              <a:cs typeface="Segoe UI"/>
            </a:endParaRPr>
          </a:p>
          <a:p>
            <a:pPr>
              <a:lnSpc>
                <a:spcPct val="100000"/>
              </a:lnSpc>
              <a:spcBef>
                <a:spcPts val="10"/>
              </a:spcBef>
              <a:buClr>
                <a:srgbClr val="4B4B4B"/>
              </a:buClr>
              <a:buFont typeface="Arial"/>
              <a:buChar char="•"/>
            </a:pPr>
            <a:endParaRPr sz="2700">
              <a:latin typeface="Segoe UI"/>
              <a:cs typeface="Segoe UI"/>
            </a:endParaRPr>
          </a:p>
          <a:p>
            <a:pPr marL="298450" marR="324485" indent="-285750">
              <a:lnSpc>
                <a:spcPct val="125000"/>
              </a:lnSpc>
              <a:buFont typeface="Arial"/>
              <a:buChar char="•"/>
              <a:tabLst>
                <a:tab pos="297815" algn="l"/>
                <a:tab pos="298450" algn="l"/>
              </a:tabLst>
            </a:pPr>
            <a:r>
              <a:rPr sz="2400" spc="-5" dirty="0">
                <a:solidFill>
                  <a:srgbClr val="4B4B4B"/>
                </a:solidFill>
                <a:latin typeface="Segoe UI"/>
                <a:cs typeface="Segoe UI"/>
              </a:rPr>
              <a:t>Enroll </a:t>
            </a:r>
            <a:r>
              <a:rPr sz="2400" dirty="0">
                <a:solidFill>
                  <a:srgbClr val="4B4B4B"/>
                </a:solidFill>
                <a:latin typeface="Segoe UI"/>
                <a:cs typeface="Segoe UI"/>
              </a:rPr>
              <a:t>at </a:t>
            </a:r>
            <a:r>
              <a:rPr sz="2400" spc="-5" dirty="0">
                <a:solidFill>
                  <a:srgbClr val="4B4B4B"/>
                </a:solidFill>
                <a:latin typeface="Segoe UI"/>
                <a:cs typeface="Segoe UI"/>
              </a:rPr>
              <a:t>least </a:t>
            </a:r>
            <a:r>
              <a:rPr sz="2400" spc="-15" dirty="0">
                <a:solidFill>
                  <a:srgbClr val="4B4B4B"/>
                </a:solidFill>
                <a:latin typeface="Segoe UI"/>
                <a:cs typeface="Segoe UI"/>
              </a:rPr>
              <a:t>half-time </a:t>
            </a:r>
            <a:r>
              <a:rPr sz="2400" dirty="0">
                <a:solidFill>
                  <a:srgbClr val="4B4B4B"/>
                </a:solidFill>
                <a:latin typeface="Segoe UI"/>
                <a:cs typeface="Segoe UI"/>
              </a:rPr>
              <a:t>in a </a:t>
            </a:r>
            <a:r>
              <a:rPr sz="2400" spc="-645" dirty="0">
                <a:solidFill>
                  <a:srgbClr val="4B4B4B"/>
                </a:solidFill>
                <a:latin typeface="Segoe UI"/>
                <a:cs typeface="Segoe UI"/>
              </a:rPr>
              <a:t> </a:t>
            </a:r>
            <a:r>
              <a:rPr sz="2400" spc="-10" dirty="0">
                <a:solidFill>
                  <a:srgbClr val="4B4B4B"/>
                </a:solidFill>
                <a:latin typeface="Segoe UI"/>
                <a:cs typeface="Segoe UI"/>
              </a:rPr>
              <a:t>degree-seeking </a:t>
            </a:r>
            <a:r>
              <a:rPr sz="2400" spc="-5" dirty="0">
                <a:solidFill>
                  <a:srgbClr val="4B4B4B"/>
                </a:solidFill>
                <a:latin typeface="Segoe UI"/>
                <a:cs typeface="Segoe UI"/>
              </a:rPr>
              <a:t>program</a:t>
            </a:r>
            <a:endParaRPr sz="2400">
              <a:latin typeface="Segoe UI"/>
              <a:cs typeface="Segoe UI"/>
            </a:endParaRPr>
          </a:p>
          <a:p>
            <a:pPr>
              <a:lnSpc>
                <a:spcPct val="100000"/>
              </a:lnSpc>
              <a:spcBef>
                <a:spcPts val="10"/>
              </a:spcBef>
              <a:buClr>
                <a:srgbClr val="4B4B4B"/>
              </a:buClr>
              <a:buFont typeface="Arial"/>
              <a:buChar char="•"/>
            </a:pPr>
            <a:endParaRPr sz="2700">
              <a:latin typeface="Segoe UI"/>
              <a:cs typeface="Segoe UI"/>
            </a:endParaRPr>
          </a:p>
          <a:p>
            <a:pPr marL="298450" marR="292100" indent="-285750">
              <a:lnSpc>
                <a:spcPct val="125000"/>
              </a:lnSpc>
              <a:buFont typeface="Arial"/>
              <a:buChar char="•"/>
              <a:tabLst>
                <a:tab pos="297815" algn="l"/>
                <a:tab pos="298450" algn="l"/>
              </a:tabLst>
            </a:pPr>
            <a:r>
              <a:rPr sz="2400" spc="-20" dirty="0">
                <a:solidFill>
                  <a:srgbClr val="4B4B4B"/>
                </a:solidFill>
                <a:latin typeface="Segoe UI"/>
                <a:cs typeface="Segoe UI"/>
              </a:rPr>
              <a:t>Make</a:t>
            </a:r>
            <a:r>
              <a:rPr sz="2400" spc="-10" dirty="0">
                <a:solidFill>
                  <a:srgbClr val="4B4B4B"/>
                </a:solidFill>
                <a:latin typeface="Segoe UI"/>
                <a:cs typeface="Segoe UI"/>
              </a:rPr>
              <a:t> </a:t>
            </a:r>
            <a:r>
              <a:rPr sz="2400" dirty="0">
                <a:solidFill>
                  <a:srgbClr val="4B4B4B"/>
                </a:solidFill>
                <a:latin typeface="Segoe UI"/>
                <a:cs typeface="Segoe UI"/>
              </a:rPr>
              <a:t>satisfactory </a:t>
            </a:r>
            <a:r>
              <a:rPr sz="2400" spc="-5" dirty="0">
                <a:solidFill>
                  <a:srgbClr val="4B4B4B"/>
                </a:solidFill>
                <a:latin typeface="Segoe UI"/>
                <a:cs typeface="Segoe UI"/>
              </a:rPr>
              <a:t>academic </a:t>
            </a:r>
            <a:r>
              <a:rPr sz="2400" spc="-645" dirty="0">
                <a:solidFill>
                  <a:srgbClr val="4B4B4B"/>
                </a:solidFill>
                <a:latin typeface="Segoe UI"/>
                <a:cs typeface="Segoe UI"/>
              </a:rPr>
              <a:t> </a:t>
            </a:r>
            <a:r>
              <a:rPr sz="2400" spc="-10" dirty="0">
                <a:solidFill>
                  <a:srgbClr val="4B4B4B"/>
                </a:solidFill>
                <a:latin typeface="Segoe UI"/>
                <a:cs typeface="Segoe UI"/>
              </a:rPr>
              <a:t>progress</a:t>
            </a:r>
            <a:endParaRPr sz="2400">
              <a:latin typeface="Segoe UI"/>
              <a:cs typeface="Segoe UI"/>
            </a:endParaRPr>
          </a:p>
        </p:txBody>
      </p:sp>
    </p:spTree>
    <p:extLst>
      <p:ext uri="{BB962C8B-B14F-4D97-AF65-F5344CB8AC3E}">
        <p14:creationId xmlns:p14="http://schemas.microsoft.com/office/powerpoint/2010/main" val="323825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638290" cy="6858000"/>
          </a:xfrm>
          <a:custGeom>
            <a:avLst/>
            <a:gdLst/>
            <a:ahLst/>
            <a:cxnLst/>
            <a:rect l="l" t="t" r="r" b="b"/>
            <a:pathLst>
              <a:path w="6638290" h="6858000">
                <a:moveTo>
                  <a:pt x="0" y="6857999"/>
                </a:moveTo>
                <a:lnTo>
                  <a:pt x="6637764" y="6857999"/>
                </a:lnTo>
                <a:lnTo>
                  <a:pt x="6637764" y="0"/>
                </a:lnTo>
                <a:lnTo>
                  <a:pt x="0" y="0"/>
                </a:lnTo>
                <a:lnTo>
                  <a:pt x="0" y="6857999"/>
                </a:lnTo>
                <a:close/>
              </a:path>
            </a:pathLst>
          </a:custGeom>
          <a:solidFill>
            <a:srgbClr val="F3F3F3"/>
          </a:solidFill>
        </p:spPr>
        <p:txBody>
          <a:bodyPr wrap="square" lIns="0" tIns="0" rIns="0" bIns="0" rtlCol="0"/>
          <a:lstStyle/>
          <a:p>
            <a:endParaRPr/>
          </a:p>
        </p:txBody>
      </p:sp>
      <p:grpSp>
        <p:nvGrpSpPr>
          <p:cNvPr id="3" name="object 3"/>
          <p:cNvGrpSpPr/>
          <p:nvPr/>
        </p:nvGrpSpPr>
        <p:grpSpPr>
          <a:xfrm>
            <a:off x="5508325" y="0"/>
            <a:ext cx="6684009" cy="6858000"/>
            <a:chOff x="5508325" y="0"/>
            <a:chExt cx="6684009" cy="6858000"/>
          </a:xfrm>
        </p:grpSpPr>
        <p:pic>
          <p:nvPicPr>
            <p:cNvPr id="4" name="object 4"/>
            <p:cNvPicPr/>
            <p:nvPr/>
          </p:nvPicPr>
          <p:blipFill>
            <a:blip r:embed="rId2" cstate="print"/>
            <a:stretch>
              <a:fillRect/>
            </a:stretch>
          </p:blipFill>
          <p:spPr>
            <a:xfrm>
              <a:off x="6637764" y="0"/>
              <a:ext cx="5554235" cy="6857999"/>
            </a:xfrm>
            <a:prstGeom prst="rect">
              <a:avLst/>
            </a:prstGeom>
          </p:spPr>
        </p:pic>
        <p:sp>
          <p:nvSpPr>
            <p:cNvPr id="5" name="object 5"/>
            <p:cNvSpPr/>
            <p:nvPr/>
          </p:nvSpPr>
          <p:spPr>
            <a:xfrm>
              <a:off x="5508325" y="654108"/>
              <a:ext cx="1338580" cy="45720"/>
            </a:xfrm>
            <a:custGeom>
              <a:avLst/>
              <a:gdLst/>
              <a:ahLst/>
              <a:cxnLst/>
              <a:rect l="l" t="t" r="r" b="b"/>
              <a:pathLst>
                <a:path w="1338579" h="45720">
                  <a:moveTo>
                    <a:pt x="1338469" y="0"/>
                  </a:moveTo>
                  <a:lnTo>
                    <a:pt x="0" y="0"/>
                  </a:lnTo>
                  <a:lnTo>
                    <a:pt x="0" y="45720"/>
                  </a:lnTo>
                  <a:lnTo>
                    <a:pt x="1338469" y="45720"/>
                  </a:lnTo>
                  <a:lnTo>
                    <a:pt x="1338469" y="0"/>
                  </a:lnTo>
                  <a:close/>
                </a:path>
              </a:pathLst>
            </a:custGeom>
            <a:solidFill>
              <a:srgbClr val="FFC000"/>
            </a:solidFill>
          </p:spPr>
          <p:txBody>
            <a:bodyPr wrap="square" lIns="0" tIns="0" rIns="0" bIns="0" rtlCol="0"/>
            <a:lstStyle/>
            <a:p>
              <a:endParaRPr/>
            </a:p>
          </p:txBody>
        </p:sp>
      </p:grpSp>
      <p:sp>
        <p:nvSpPr>
          <p:cNvPr id="6" name="object 6"/>
          <p:cNvSpPr txBox="1"/>
          <p:nvPr/>
        </p:nvSpPr>
        <p:spPr>
          <a:xfrm>
            <a:off x="858886" y="1050035"/>
            <a:ext cx="4246245" cy="5359400"/>
          </a:xfrm>
          <a:prstGeom prst="rect">
            <a:avLst/>
          </a:prstGeom>
        </p:spPr>
        <p:txBody>
          <a:bodyPr vert="horz" wrap="square" lIns="0" tIns="12700" rIns="0" bIns="0" rtlCol="0">
            <a:spAutoFit/>
          </a:bodyPr>
          <a:lstStyle/>
          <a:p>
            <a:pPr marL="298450" marR="33655" indent="-285750">
              <a:lnSpc>
                <a:spcPct val="125000"/>
              </a:lnSpc>
              <a:spcBef>
                <a:spcPts val="100"/>
              </a:spcBef>
              <a:buFont typeface="Arial"/>
              <a:buChar char="•"/>
              <a:tabLst>
                <a:tab pos="297815" algn="l"/>
                <a:tab pos="298450" algn="l"/>
              </a:tabLst>
            </a:pPr>
            <a:r>
              <a:rPr sz="2000" spc="-10" dirty="0">
                <a:solidFill>
                  <a:srgbClr val="4B4B4B"/>
                </a:solidFill>
                <a:latin typeface="Segoe UI"/>
                <a:cs typeface="Segoe UI"/>
              </a:rPr>
              <a:t>Students </a:t>
            </a:r>
            <a:r>
              <a:rPr sz="2000" spc="-5" dirty="0">
                <a:solidFill>
                  <a:srgbClr val="4B4B4B"/>
                </a:solidFill>
                <a:latin typeface="Segoe UI"/>
                <a:cs typeface="Segoe UI"/>
              </a:rPr>
              <a:t>can </a:t>
            </a:r>
            <a:r>
              <a:rPr sz="2000" dirty="0">
                <a:solidFill>
                  <a:srgbClr val="4B4B4B"/>
                </a:solidFill>
                <a:latin typeface="Segoe UI"/>
                <a:cs typeface="Segoe UI"/>
              </a:rPr>
              <a:t>view their </a:t>
            </a:r>
            <a:r>
              <a:rPr sz="2000" spc="-5" dirty="0">
                <a:solidFill>
                  <a:srgbClr val="4B4B4B"/>
                </a:solidFill>
                <a:latin typeface="Segoe UI"/>
                <a:cs typeface="Segoe UI"/>
              </a:rPr>
              <a:t>FWS </a:t>
            </a:r>
            <a:r>
              <a:rPr sz="2000" spc="-10" dirty="0">
                <a:solidFill>
                  <a:srgbClr val="4B4B4B"/>
                </a:solidFill>
                <a:latin typeface="Segoe UI"/>
                <a:cs typeface="Segoe UI"/>
              </a:rPr>
              <a:t>award </a:t>
            </a:r>
            <a:r>
              <a:rPr sz="2000" spc="-535" dirty="0">
                <a:solidFill>
                  <a:srgbClr val="4B4B4B"/>
                </a:solidFill>
                <a:latin typeface="Segoe UI"/>
                <a:cs typeface="Segoe UI"/>
              </a:rPr>
              <a:t> </a:t>
            </a:r>
            <a:r>
              <a:rPr sz="2000" dirty="0">
                <a:solidFill>
                  <a:srgbClr val="4B4B4B"/>
                </a:solidFill>
                <a:latin typeface="Segoe UI"/>
                <a:cs typeface="Segoe UI"/>
              </a:rPr>
              <a:t>on One.UF</a:t>
            </a:r>
            <a:endParaRPr sz="2000">
              <a:latin typeface="Segoe UI"/>
              <a:cs typeface="Segoe UI"/>
            </a:endParaRPr>
          </a:p>
          <a:p>
            <a:pPr>
              <a:lnSpc>
                <a:spcPct val="100000"/>
              </a:lnSpc>
              <a:spcBef>
                <a:spcPts val="5"/>
              </a:spcBef>
              <a:buClr>
                <a:srgbClr val="4B4B4B"/>
              </a:buClr>
              <a:buFont typeface="Arial"/>
              <a:buChar char="•"/>
            </a:pPr>
            <a:endParaRPr sz="2250">
              <a:latin typeface="Segoe UI"/>
              <a:cs typeface="Segoe UI"/>
            </a:endParaRPr>
          </a:p>
          <a:p>
            <a:pPr marL="355600" marR="113664" indent="-342900">
              <a:lnSpc>
                <a:spcPct val="125000"/>
              </a:lnSpc>
              <a:buFont typeface="Arial"/>
              <a:buChar char="•"/>
              <a:tabLst>
                <a:tab pos="354965" algn="l"/>
                <a:tab pos="355600" algn="l"/>
              </a:tabLst>
            </a:pPr>
            <a:r>
              <a:rPr sz="2000" spc="-5" dirty="0">
                <a:solidFill>
                  <a:srgbClr val="4B4B4B"/>
                </a:solidFill>
                <a:latin typeface="Segoe UI"/>
                <a:cs typeface="Segoe UI"/>
              </a:rPr>
              <a:t>Financial</a:t>
            </a:r>
            <a:r>
              <a:rPr sz="2000" dirty="0">
                <a:solidFill>
                  <a:srgbClr val="4B4B4B"/>
                </a:solidFill>
                <a:latin typeface="Segoe UI"/>
                <a:cs typeface="Segoe UI"/>
              </a:rPr>
              <a:t> </a:t>
            </a:r>
            <a:r>
              <a:rPr sz="2000" spc="-5" dirty="0">
                <a:solidFill>
                  <a:srgbClr val="4B4B4B"/>
                </a:solidFill>
                <a:latin typeface="Segoe UI"/>
                <a:cs typeface="Segoe UI"/>
              </a:rPr>
              <a:t>Aid </a:t>
            </a:r>
            <a:r>
              <a:rPr sz="2000" dirty="0">
                <a:solidFill>
                  <a:srgbClr val="4B4B4B"/>
                </a:solidFill>
                <a:latin typeface="Segoe UI"/>
                <a:cs typeface="Segoe UI"/>
              </a:rPr>
              <a:t>Advisers </a:t>
            </a:r>
            <a:r>
              <a:rPr sz="2000" spc="-5" dirty="0">
                <a:solidFill>
                  <a:srgbClr val="4B4B4B"/>
                </a:solidFill>
                <a:latin typeface="Segoe UI"/>
                <a:cs typeface="Segoe UI"/>
              </a:rPr>
              <a:t>may</a:t>
            </a:r>
            <a:r>
              <a:rPr sz="2000" spc="-10" dirty="0">
                <a:solidFill>
                  <a:srgbClr val="4B4B4B"/>
                </a:solidFill>
                <a:latin typeface="Segoe UI"/>
                <a:cs typeface="Segoe UI"/>
              </a:rPr>
              <a:t> </a:t>
            </a:r>
            <a:r>
              <a:rPr sz="2000" spc="-5" dirty="0">
                <a:solidFill>
                  <a:srgbClr val="4B4B4B"/>
                </a:solidFill>
                <a:latin typeface="Segoe UI"/>
                <a:cs typeface="Segoe UI"/>
              </a:rPr>
              <a:t>add</a:t>
            </a:r>
            <a:r>
              <a:rPr sz="2000" dirty="0">
                <a:solidFill>
                  <a:srgbClr val="4B4B4B"/>
                </a:solidFill>
                <a:latin typeface="Segoe UI"/>
                <a:cs typeface="Segoe UI"/>
              </a:rPr>
              <a:t> or </a:t>
            </a:r>
            <a:r>
              <a:rPr sz="2000" spc="-535" dirty="0">
                <a:solidFill>
                  <a:srgbClr val="4B4B4B"/>
                </a:solidFill>
                <a:latin typeface="Segoe UI"/>
                <a:cs typeface="Segoe UI"/>
              </a:rPr>
              <a:t> </a:t>
            </a:r>
            <a:r>
              <a:rPr sz="2000" spc="-5" dirty="0">
                <a:solidFill>
                  <a:srgbClr val="4B4B4B"/>
                </a:solidFill>
                <a:latin typeface="Segoe UI"/>
                <a:cs typeface="Segoe UI"/>
              </a:rPr>
              <a:t>increase</a:t>
            </a:r>
            <a:r>
              <a:rPr sz="2000" dirty="0">
                <a:solidFill>
                  <a:srgbClr val="4B4B4B"/>
                </a:solidFill>
                <a:latin typeface="Segoe UI"/>
                <a:cs typeface="Segoe UI"/>
              </a:rPr>
              <a:t> </a:t>
            </a:r>
            <a:r>
              <a:rPr sz="2000" spc="-5" dirty="0">
                <a:solidFill>
                  <a:srgbClr val="4B4B4B"/>
                </a:solidFill>
                <a:latin typeface="Segoe UI"/>
                <a:cs typeface="Segoe UI"/>
              </a:rPr>
              <a:t>an</a:t>
            </a:r>
            <a:r>
              <a:rPr sz="2000" dirty="0">
                <a:solidFill>
                  <a:srgbClr val="4B4B4B"/>
                </a:solidFill>
                <a:latin typeface="Segoe UI"/>
                <a:cs typeface="Segoe UI"/>
              </a:rPr>
              <a:t> </a:t>
            </a:r>
            <a:r>
              <a:rPr sz="2000" spc="-10" dirty="0">
                <a:solidFill>
                  <a:srgbClr val="4B4B4B"/>
                </a:solidFill>
                <a:latin typeface="Segoe UI"/>
                <a:cs typeface="Segoe UI"/>
              </a:rPr>
              <a:t>award</a:t>
            </a:r>
            <a:endParaRPr sz="2000">
              <a:latin typeface="Segoe UI"/>
              <a:cs typeface="Segoe UI"/>
            </a:endParaRPr>
          </a:p>
          <a:p>
            <a:pPr>
              <a:lnSpc>
                <a:spcPct val="100000"/>
              </a:lnSpc>
              <a:spcBef>
                <a:spcPts val="5"/>
              </a:spcBef>
              <a:buClr>
                <a:srgbClr val="4B4B4B"/>
              </a:buClr>
              <a:buFont typeface="Arial"/>
              <a:buChar char="•"/>
            </a:pPr>
            <a:endParaRPr sz="2250">
              <a:latin typeface="Segoe UI"/>
              <a:cs typeface="Segoe UI"/>
            </a:endParaRPr>
          </a:p>
          <a:p>
            <a:pPr marL="298450" marR="127635" indent="-285750">
              <a:lnSpc>
                <a:spcPct val="125000"/>
              </a:lnSpc>
              <a:spcBef>
                <a:spcPts val="5"/>
              </a:spcBef>
              <a:buFont typeface="Arial"/>
              <a:buChar char="•"/>
              <a:tabLst>
                <a:tab pos="297815" algn="l"/>
                <a:tab pos="298450" algn="l"/>
              </a:tabLst>
            </a:pPr>
            <a:r>
              <a:rPr sz="2000" spc="-15" dirty="0">
                <a:solidFill>
                  <a:srgbClr val="4B4B4B"/>
                </a:solidFill>
                <a:latin typeface="Segoe UI"/>
                <a:cs typeface="Segoe UI"/>
              </a:rPr>
              <a:t>Standard </a:t>
            </a:r>
            <a:r>
              <a:rPr sz="2000" spc="-5" dirty="0">
                <a:solidFill>
                  <a:srgbClr val="4B4B4B"/>
                </a:solidFill>
                <a:latin typeface="Segoe UI"/>
                <a:cs typeface="Segoe UI"/>
              </a:rPr>
              <a:t>work </a:t>
            </a:r>
            <a:r>
              <a:rPr sz="2000" spc="5" dirty="0">
                <a:solidFill>
                  <a:srgbClr val="4B4B4B"/>
                </a:solidFill>
                <a:latin typeface="Segoe UI"/>
                <a:cs typeface="Segoe UI"/>
              </a:rPr>
              <a:t>hours </a:t>
            </a:r>
            <a:r>
              <a:rPr sz="2000" spc="-5" dirty="0">
                <a:solidFill>
                  <a:srgbClr val="4B4B4B"/>
                </a:solidFill>
                <a:latin typeface="Segoe UI"/>
                <a:cs typeface="Segoe UI"/>
              </a:rPr>
              <a:t>limited </a:t>
            </a:r>
            <a:r>
              <a:rPr sz="2000" spc="-10" dirty="0">
                <a:solidFill>
                  <a:srgbClr val="4B4B4B"/>
                </a:solidFill>
                <a:latin typeface="Segoe UI"/>
                <a:cs typeface="Segoe UI"/>
              </a:rPr>
              <a:t>to </a:t>
            </a:r>
            <a:r>
              <a:rPr sz="2000" spc="-5" dirty="0">
                <a:solidFill>
                  <a:srgbClr val="4B4B4B"/>
                </a:solidFill>
                <a:latin typeface="Segoe UI"/>
                <a:cs typeface="Segoe UI"/>
              </a:rPr>
              <a:t>20 </a:t>
            </a:r>
            <a:r>
              <a:rPr sz="2000" spc="-535" dirty="0">
                <a:solidFill>
                  <a:srgbClr val="4B4B4B"/>
                </a:solidFill>
                <a:latin typeface="Segoe UI"/>
                <a:cs typeface="Segoe UI"/>
              </a:rPr>
              <a:t> </a:t>
            </a:r>
            <a:r>
              <a:rPr sz="2000" dirty="0">
                <a:solidFill>
                  <a:srgbClr val="4B4B4B"/>
                </a:solidFill>
                <a:latin typeface="Segoe UI"/>
                <a:cs typeface="Segoe UI"/>
              </a:rPr>
              <a:t>per week</a:t>
            </a:r>
            <a:endParaRPr sz="2000">
              <a:latin typeface="Segoe UI"/>
              <a:cs typeface="Segoe UI"/>
            </a:endParaRPr>
          </a:p>
          <a:p>
            <a:pPr>
              <a:lnSpc>
                <a:spcPct val="100000"/>
              </a:lnSpc>
              <a:spcBef>
                <a:spcPts val="5"/>
              </a:spcBef>
              <a:buClr>
                <a:srgbClr val="4B4B4B"/>
              </a:buClr>
              <a:buFont typeface="Arial"/>
              <a:buChar char="•"/>
            </a:pPr>
            <a:endParaRPr sz="2250">
              <a:latin typeface="Segoe UI"/>
              <a:cs typeface="Segoe UI"/>
            </a:endParaRPr>
          </a:p>
          <a:p>
            <a:pPr marL="298450" marR="5080" indent="-285750">
              <a:lnSpc>
                <a:spcPct val="125000"/>
              </a:lnSpc>
              <a:buFont typeface="Arial"/>
              <a:buChar char="•"/>
              <a:tabLst>
                <a:tab pos="297815" algn="l"/>
                <a:tab pos="298450" algn="l"/>
              </a:tabLst>
            </a:pPr>
            <a:r>
              <a:rPr sz="2000" spc="-10" dirty="0">
                <a:solidFill>
                  <a:srgbClr val="4B4B4B"/>
                </a:solidFill>
                <a:latin typeface="Segoe UI"/>
                <a:cs typeface="Segoe UI"/>
              </a:rPr>
              <a:t>Students </a:t>
            </a:r>
            <a:r>
              <a:rPr sz="2000" spc="-5" dirty="0">
                <a:solidFill>
                  <a:srgbClr val="4B4B4B"/>
                </a:solidFill>
                <a:latin typeface="Segoe UI"/>
                <a:cs typeface="Segoe UI"/>
              </a:rPr>
              <a:t>may </a:t>
            </a:r>
            <a:r>
              <a:rPr sz="2000" dirty="0">
                <a:solidFill>
                  <a:srgbClr val="4B4B4B"/>
                </a:solidFill>
                <a:latin typeface="Segoe UI"/>
                <a:cs typeface="Segoe UI"/>
              </a:rPr>
              <a:t>only </a:t>
            </a:r>
            <a:r>
              <a:rPr sz="2000" spc="-5" dirty="0">
                <a:solidFill>
                  <a:srgbClr val="4B4B4B"/>
                </a:solidFill>
                <a:latin typeface="Segoe UI"/>
                <a:cs typeface="Segoe UI"/>
              </a:rPr>
              <a:t>work </a:t>
            </a:r>
            <a:r>
              <a:rPr sz="2000" dirty="0">
                <a:solidFill>
                  <a:srgbClr val="4B4B4B"/>
                </a:solidFill>
                <a:latin typeface="Segoe UI"/>
                <a:cs typeface="Segoe UI"/>
              </a:rPr>
              <a:t>up </a:t>
            </a:r>
            <a:r>
              <a:rPr sz="2000" spc="-10" dirty="0">
                <a:solidFill>
                  <a:srgbClr val="4B4B4B"/>
                </a:solidFill>
                <a:latin typeface="Segoe UI"/>
                <a:cs typeface="Segoe UI"/>
              </a:rPr>
              <a:t>to </a:t>
            </a:r>
            <a:r>
              <a:rPr sz="2000" dirty="0">
                <a:solidFill>
                  <a:srgbClr val="4B4B4B"/>
                </a:solidFill>
                <a:latin typeface="Segoe UI"/>
                <a:cs typeface="Segoe UI"/>
              </a:rPr>
              <a:t>their </a:t>
            </a:r>
            <a:r>
              <a:rPr sz="2000" spc="-535" dirty="0">
                <a:solidFill>
                  <a:srgbClr val="4B4B4B"/>
                </a:solidFill>
                <a:latin typeface="Segoe UI"/>
                <a:cs typeface="Segoe UI"/>
              </a:rPr>
              <a:t> </a:t>
            </a:r>
            <a:r>
              <a:rPr sz="2000" spc="-5" dirty="0">
                <a:solidFill>
                  <a:srgbClr val="4B4B4B"/>
                </a:solidFill>
                <a:latin typeface="Segoe UI"/>
                <a:cs typeface="Segoe UI"/>
              </a:rPr>
              <a:t>awarded</a:t>
            </a:r>
            <a:r>
              <a:rPr sz="2000" spc="-10" dirty="0">
                <a:solidFill>
                  <a:srgbClr val="4B4B4B"/>
                </a:solidFill>
                <a:latin typeface="Segoe UI"/>
                <a:cs typeface="Segoe UI"/>
              </a:rPr>
              <a:t> </a:t>
            </a:r>
            <a:r>
              <a:rPr sz="2000" spc="-5" dirty="0">
                <a:solidFill>
                  <a:srgbClr val="4B4B4B"/>
                </a:solidFill>
                <a:latin typeface="Segoe UI"/>
                <a:cs typeface="Segoe UI"/>
              </a:rPr>
              <a:t>FWS amount</a:t>
            </a:r>
            <a:endParaRPr sz="2000">
              <a:latin typeface="Segoe UI"/>
              <a:cs typeface="Segoe UI"/>
            </a:endParaRPr>
          </a:p>
          <a:p>
            <a:pPr>
              <a:lnSpc>
                <a:spcPct val="100000"/>
              </a:lnSpc>
              <a:spcBef>
                <a:spcPts val="5"/>
              </a:spcBef>
              <a:buClr>
                <a:srgbClr val="4B4B4B"/>
              </a:buClr>
              <a:buFont typeface="Arial"/>
              <a:buChar char="•"/>
            </a:pPr>
            <a:endParaRPr sz="2250">
              <a:latin typeface="Segoe UI"/>
              <a:cs typeface="Segoe UI"/>
            </a:endParaRPr>
          </a:p>
          <a:p>
            <a:pPr marL="298450" marR="48260" indent="-285750">
              <a:lnSpc>
                <a:spcPct val="125000"/>
              </a:lnSpc>
              <a:spcBef>
                <a:spcPts val="5"/>
              </a:spcBef>
              <a:buFont typeface="Arial"/>
              <a:buChar char="•"/>
              <a:tabLst>
                <a:tab pos="297815" algn="l"/>
                <a:tab pos="298450" algn="l"/>
              </a:tabLst>
            </a:pPr>
            <a:r>
              <a:rPr sz="2000" spc="-5" dirty="0">
                <a:solidFill>
                  <a:srgbClr val="4B4B4B"/>
                </a:solidFill>
                <a:latin typeface="Segoe UI"/>
                <a:cs typeface="Segoe UI"/>
              </a:rPr>
              <a:t>Both </a:t>
            </a:r>
            <a:r>
              <a:rPr sz="2000" dirty="0">
                <a:solidFill>
                  <a:srgbClr val="4B4B4B"/>
                </a:solidFill>
                <a:latin typeface="Segoe UI"/>
                <a:cs typeface="Segoe UI"/>
              </a:rPr>
              <a:t>student </a:t>
            </a:r>
            <a:r>
              <a:rPr sz="2000" spc="-5" dirty="0">
                <a:solidFill>
                  <a:srgbClr val="4B4B4B"/>
                </a:solidFill>
                <a:latin typeface="Segoe UI"/>
                <a:cs typeface="Segoe UI"/>
              </a:rPr>
              <a:t>and employer </a:t>
            </a:r>
            <a:r>
              <a:rPr sz="2000" dirty="0">
                <a:solidFill>
                  <a:srgbClr val="4B4B4B"/>
                </a:solidFill>
                <a:latin typeface="Segoe UI"/>
                <a:cs typeface="Segoe UI"/>
              </a:rPr>
              <a:t>should </a:t>
            </a:r>
            <a:r>
              <a:rPr sz="2000" spc="-535" dirty="0">
                <a:solidFill>
                  <a:srgbClr val="4B4B4B"/>
                </a:solidFill>
                <a:latin typeface="Segoe UI"/>
                <a:cs typeface="Segoe UI"/>
              </a:rPr>
              <a:t> </a:t>
            </a:r>
            <a:r>
              <a:rPr sz="2000" spc="-5" dirty="0">
                <a:solidFill>
                  <a:srgbClr val="4B4B4B"/>
                </a:solidFill>
                <a:latin typeface="Segoe UI"/>
                <a:cs typeface="Segoe UI"/>
              </a:rPr>
              <a:t>monitor</a:t>
            </a:r>
            <a:r>
              <a:rPr sz="2000" dirty="0">
                <a:solidFill>
                  <a:srgbClr val="4B4B4B"/>
                </a:solidFill>
                <a:latin typeface="Segoe UI"/>
                <a:cs typeface="Segoe UI"/>
              </a:rPr>
              <a:t> earnings</a:t>
            </a:r>
            <a:endParaRPr sz="2000">
              <a:latin typeface="Segoe UI"/>
              <a:cs typeface="Segoe UI"/>
            </a:endParaRPr>
          </a:p>
        </p:txBody>
      </p:sp>
      <p:sp>
        <p:nvSpPr>
          <p:cNvPr id="7" name="object 7"/>
          <p:cNvSpPr txBox="1">
            <a:spLocks noGrp="1"/>
          </p:cNvSpPr>
          <p:nvPr>
            <p:ph type="title"/>
          </p:nvPr>
        </p:nvSpPr>
        <p:spPr>
          <a:xfrm>
            <a:off x="566483" y="382524"/>
            <a:ext cx="2754630"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C3C3C"/>
                </a:solidFill>
              </a:rPr>
              <a:t>UTILIZING</a:t>
            </a:r>
            <a:r>
              <a:rPr sz="3200" spc="-50" dirty="0">
                <a:solidFill>
                  <a:srgbClr val="3C3C3C"/>
                </a:solidFill>
              </a:rPr>
              <a:t> </a:t>
            </a:r>
            <a:r>
              <a:rPr sz="3200" spc="-5" dirty="0">
                <a:solidFill>
                  <a:srgbClr val="3C3C3C"/>
                </a:solidFill>
              </a:rPr>
              <a:t>FWS</a:t>
            </a:r>
            <a:endParaRPr sz="3200"/>
          </a:p>
        </p:txBody>
      </p:sp>
    </p:spTree>
    <p:extLst>
      <p:ext uri="{BB962C8B-B14F-4D97-AF65-F5344CB8AC3E}">
        <p14:creationId xmlns:p14="http://schemas.microsoft.com/office/powerpoint/2010/main" val="123565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056255" cy="6858000"/>
          </a:xfrm>
          <a:custGeom>
            <a:avLst/>
            <a:gdLst/>
            <a:ahLst/>
            <a:cxnLst/>
            <a:rect l="l" t="t" r="r" b="b"/>
            <a:pathLst>
              <a:path w="3056255" h="6858000">
                <a:moveTo>
                  <a:pt x="0" y="6857999"/>
                </a:moveTo>
                <a:lnTo>
                  <a:pt x="3055937" y="6857999"/>
                </a:lnTo>
                <a:lnTo>
                  <a:pt x="3055937" y="0"/>
                </a:lnTo>
                <a:lnTo>
                  <a:pt x="0" y="0"/>
                </a:lnTo>
                <a:lnTo>
                  <a:pt x="0" y="6857999"/>
                </a:lnTo>
                <a:close/>
              </a:path>
            </a:pathLst>
          </a:custGeom>
          <a:solidFill>
            <a:srgbClr val="F3F3F3"/>
          </a:solidFill>
        </p:spPr>
        <p:txBody>
          <a:bodyPr wrap="square" lIns="0" tIns="0" rIns="0" bIns="0" rtlCol="0"/>
          <a:lstStyle/>
          <a:p>
            <a:endParaRPr/>
          </a:p>
        </p:txBody>
      </p:sp>
      <p:grpSp>
        <p:nvGrpSpPr>
          <p:cNvPr id="3" name="object 3"/>
          <p:cNvGrpSpPr/>
          <p:nvPr/>
        </p:nvGrpSpPr>
        <p:grpSpPr>
          <a:xfrm>
            <a:off x="3053212" y="0"/>
            <a:ext cx="9138920" cy="6858000"/>
            <a:chOff x="3053212" y="0"/>
            <a:chExt cx="9138920" cy="6858000"/>
          </a:xfrm>
        </p:grpSpPr>
        <p:pic>
          <p:nvPicPr>
            <p:cNvPr id="4" name="object 4"/>
            <p:cNvPicPr/>
            <p:nvPr/>
          </p:nvPicPr>
          <p:blipFill>
            <a:blip r:embed="rId2" cstate="print"/>
            <a:stretch>
              <a:fillRect/>
            </a:stretch>
          </p:blipFill>
          <p:spPr>
            <a:xfrm>
              <a:off x="3055937" y="0"/>
              <a:ext cx="9136062" cy="6857999"/>
            </a:xfrm>
            <a:prstGeom prst="rect">
              <a:avLst/>
            </a:prstGeom>
          </p:spPr>
        </p:pic>
        <p:sp>
          <p:nvSpPr>
            <p:cNvPr id="5" name="object 5"/>
            <p:cNvSpPr/>
            <p:nvPr/>
          </p:nvSpPr>
          <p:spPr>
            <a:xfrm>
              <a:off x="3053212" y="5441691"/>
              <a:ext cx="9138920" cy="1416050"/>
            </a:xfrm>
            <a:custGeom>
              <a:avLst/>
              <a:gdLst/>
              <a:ahLst/>
              <a:cxnLst/>
              <a:rect l="l" t="t" r="r" b="b"/>
              <a:pathLst>
                <a:path w="9138920" h="1416050">
                  <a:moveTo>
                    <a:pt x="9138786" y="0"/>
                  </a:moveTo>
                  <a:lnTo>
                    <a:pt x="0" y="0"/>
                  </a:lnTo>
                  <a:lnTo>
                    <a:pt x="0" y="1415771"/>
                  </a:lnTo>
                  <a:lnTo>
                    <a:pt x="9138786" y="1415771"/>
                  </a:lnTo>
                  <a:lnTo>
                    <a:pt x="9138786" y="0"/>
                  </a:lnTo>
                  <a:close/>
                </a:path>
              </a:pathLst>
            </a:custGeom>
            <a:solidFill>
              <a:srgbClr val="4B4B4B"/>
            </a:solidFill>
          </p:spPr>
          <p:txBody>
            <a:bodyPr wrap="square" lIns="0" tIns="0" rIns="0" bIns="0" rtlCol="0"/>
            <a:lstStyle/>
            <a:p>
              <a:endParaRPr/>
            </a:p>
          </p:txBody>
        </p:sp>
      </p:grpSp>
      <p:sp>
        <p:nvSpPr>
          <p:cNvPr id="6" name="object 6"/>
          <p:cNvSpPr txBox="1"/>
          <p:nvPr/>
        </p:nvSpPr>
        <p:spPr>
          <a:xfrm>
            <a:off x="3618679" y="5416803"/>
            <a:ext cx="8311515" cy="1244600"/>
          </a:xfrm>
          <a:prstGeom prst="rect">
            <a:avLst/>
          </a:prstGeom>
        </p:spPr>
        <p:txBody>
          <a:bodyPr vert="horz" wrap="square" lIns="0" tIns="12700" rIns="0" bIns="0" rtlCol="0">
            <a:spAutoFit/>
          </a:bodyPr>
          <a:lstStyle/>
          <a:p>
            <a:pPr marR="5080" algn="r">
              <a:lnSpc>
                <a:spcPct val="100000"/>
              </a:lnSpc>
              <a:spcBef>
                <a:spcPts val="100"/>
              </a:spcBef>
            </a:pPr>
            <a:r>
              <a:rPr sz="4000" i="1" spc="-15" dirty="0">
                <a:solidFill>
                  <a:srgbClr val="FFC000"/>
                </a:solidFill>
                <a:latin typeface="Segoe UI"/>
                <a:cs typeface="Segoe UI"/>
              </a:rPr>
              <a:t>How</a:t>
            </a:r>
            <a:r>
              <a:rPr sz="4000" i="1" spc="-20" dirty="0">
                <a:solidFill>
                  <a:srgbClr val="FFC000"/>
                </a:solidFill>
                <a:latin typeface="Segoe UI"/>
                <a:cs typeface="Segoe UI"/>
              </a:rPr>
              <a:t> </a:t>
            </a:r>
            <a:r>
              <a:rPr sz="4000" i="1" spc="-5" dirty="0">
                <a:solidFill>
                  <a:srgbClr val="FFC000"/>
                </a:solidFill>
                <a:latin typeface="Segoe UI"/>
                <a:cs typeface="Segoe UI"/>
              </a:rPr>
              <a:t>can</a:t>
            </a:r>
            <a:r>
              <a:rPr sz="4000" i="1" spc="-10" dirty="0">
                <a:solidFill>
                  <a:srgbClr val="FFC000"/>
                </a:solidFill>
                <a:latin typeface="Segoe UI"/>
                <a:cs typeface="Segoe UI"/>
              </a:rPr>
              <a:t> </a:t>
            </a:r>
            <a:r>
              <a:rPr sz="4000" i="1" dirty="0">
                <a:solidFill>
                  <a:srgbClr val="FFC000"/>
                </a:solidFill>
                <a:latin typeface="Segoe UI"/>
                <a:cs typeface="Segoe UI"/>
              </a:rPr>
              <a:t>a</a:t>
            </a:r>
            <a:r>
              <a:rPr sz="4000" i="1" spc="-20" dirty="0">
                <a:solidFill>
                  <a:srgbClr val="FFC000"/>
                </a:solidFill>
                <a:latin typeface="Segoe UI"/>
                <a:cs typeface="Segoe UI"/>
              </a:rPr>
              <a:t> work-study</a:t>
            </a:r>
            <a:r>
              <a:rPr sz="4000" i="1" spc="-10" dirty="0">
                <a:solidFill>
                  <a:srgbClr val="FFC000"/>
                </a:solidFill>
                <a:latin typeface="Segoe UI"/>
                <a:cs typeface="Segoe UI"/>
              </a:rPr>
              <a:t> </a:t>
            </a:r>
            <a:r>
              <a:rPr sz="4000" i="1" spc="-5" dirty="0">
                <a:solidFill>
                  <a:srgbClr val="FFC000"/>
                </a:solidFill>
                <a:latin typeface="Segoe UI"/>
                <a:cs typeface="Segoe UI"/>
              </a:rPr>
              <a:t>student</a:t>
            </a:r>
            <a:r>
              <a:rPr sz="4000" i="1" spc="-10" dirty="0">
                <a:solidFill>
                  <a:srgbClr val="FFC000"/>
                </a:solidFill>
                <a:latin typeface="Segoe UI"/>
                <a:cs typeface="Segoe UI"/>
              </a:rPr>
              <a:t> </a:t>
            </a:r>
            <a:r>
              <a:rPr sz="4000" i="1" spc="-5" dirty="0">
                <a:solidFill>
                  <a:srgbClr val="FFC000"/>
                </a:solidFill>
                <a:latin typeface="Segoe UI"/>
                <a:cs typeface="Segoe UI"/>
              </a:rPr>
              <a:t>benefit</a:t>
            </a:r>
            <a:endParaRPr sz="4000">
              <a:latin typeface="Segoe UI"/>
              <a:cs typeface="Segoe UI"/>
            </a:endParaRPr>
          </a:p>
          <a:p>
            <a:pPr marR="6350" algn="r">
              <a:lnSpc>
                <a:spcPct val="100000"/>
              </a:lnSpc>
            </a:pPr>
            <a:r>
              <a:rPr sz="4000" i="1" spc="-20" dirty="0">
                <a:solidFill>
                  <a:srgbClr val="FFC000"/>
                </a:solidFill>
                <a:latin typeface="Segoe UI"/>
                <a:cs typeface="Segoe UI"/>
              </a:rPr>
              <a:t>my</a:t>
            </a:r>
            <a:r>
              <a:rPr sz="4000" i="1" spc="-40" dirty="0">
                <a:solidFill>
                  <a:srgbClr val="FFC000"/>
                </a:solidFill>
                <a:latin typeface="Segoe UI"/>
                <a:cs typeface="Segoe UI"/>
              </a:rPr>
              <a:t> </a:t>
            </a:r>
            <a:r>
              <a:rPr sz="4000" i="1" spc="-10" dirty="0">
                <a:solidFill>
                  <a:srgbClr val="FFC000"/>
                </a:solidFill>
                <a:latin typeface="Segoe UI"/>
                <a:cs typeface="Segoe UI"/>
              </a:rPr>
              <a:t>organization?</a:t>
            </a:r>
            <a:endParaRPr sz="4000">
              <a:latin typeface="Segoe UI"/>
              <a:cs typeface="Segoe UI"/>
            </a:endParaRPr>
          </a:p>
        </p:txBody>
      </p:sp>
      <p:sp>
        <p:nvSpPr>
          <p:cNvPr id="7" name="object 7"/>
          <p:cNvSpPr txBox="1"/>
          <p:nvPr/>
        </p:nvSpPr>
        <p:spPr>
          <a:xfrm>
            <a:off x="268459" y="5274564"/>
            <a:ext cx="2270760" cy="1249045"/>
          </a:xfrm>
          <a:prstGeom prst="rect">
            <a:avLst/>
          </a:prstGeom>
        </p:spPr>
        <p:txBody>
          <a:bodyPr vert="horz" wrap="square" lIns="0" tIns="12700" rIns="0" bIns="0" rtlCol="0">
            <a:spAutoFit/>
          </a:bodyPr>
          <a:lstStyle/>
          <a:p>
            <a:pPr marL="12700">
              <a:lnSpc>
                <a:spcPct val="100000"/>
              </a:lnSpc>
              <a:spcBef>
                <a:spcPts val="100"/>
              </a:spcBef>
              <a:tabLst>
                <a:tab pos="495300" algn="l"/>
              </a:tabLst>
            </a:pPr>
            <a:r>
              <a:rPr sz="2000" spc="300" dirty="0">
                <a:solidFill>
                  <a:srgbClr val="4B4B4B"/>
                </a:solidFill>
                <a:latin typeface="Segoe UI"/>
                <a:cs typeface="Segoe UI"/>
              </a:rPr>
              <a:t>U</a:t>
            </a:r>
            <a:r>
              <a:rPr sz="2000" dirty="0">
                <a:solidFill>
                  <a:srgbClr val="4B4B4B"/>
                </a:solidFill>
                <a:latin typeface="Segoe UI"/>
                <a:cs typeface="Segoe UI"/>
              </a:rPr>
              <a:t>F	P</a:t>
            </a:r>
            <a:r>
              <a:rPr sz="2000" spc="-245" dirty="0">
                <a:solidFill>
                  <a:srgbClr val="4B4B4B"/>
                </a:solidFill>
                <a:latin typeface="Segoe UI"/>
                <a:cs typeface="Segoe UI"/>
              </a:rPr>
              <a:t> </a:t>
            </a:r>
            <a:r>
              <a:rPr sz="2000" dirty="0">
                <a:solidFill>
                  <a:srgbClr val="4B4B4B"/>
                </a:solidFill>
                <a:latin typeface="Segoe UI"/>
                <a:cs typeface="Segoe UI"/>
              </a:rPr>
              <a:t>R</a:t>
            </a:r>
            <a:r>
              <a:rPr sz="2000" spc="-245" dirty="0">
                <a:solidFill>
                  <a:srgbClr val="4B4B4B"/>
                </a:solidFill>
                <a:latin typeface="Segoe UI"/>
                <a:cs typeface="Segoe UI"/>
              </a:rPr>
              <a:t> </a:t>
            </a:r>
            <a:r>
              <a:rPr sz="2000" spc="300" dirty="0">
                <a:solidFill>
                  <a:srgbClr val="4B4B4B"/>
                </a:solidFill>
                <a:latin typeface="Segoe UI"/>
                <a:cs typeface="Segoe UI"/>
              </a:rPr>
              <a:t>ES</a:t>
            </a:r>
            <a:r>
              <a:rPr sz="2000" dirty="0">
                <a:solidFill>
                  <a:srgbClr val="4B4B4B"/>
                </a:solidFill>
                <a:latin typeface="Segoe UI"/>
                <a:cs typeface="Segoe UI"/>
              </a:rPr>
              <a:t>I</a:t>
            </a:r>
            <a:r>
              <a:rPr sz="2000" spc="-245" dirty="0">
                <a:solidFill>
                  <a:srgbClr val="4B4B4B"/>
                </a:solidFill>
                <a:latin typeface="Segoe UI"/>
                <a:cs typeface="Segoe UI"/>
              </a:rPr>
              <a:t> </a:t>
            </a:r>
            <a:r>
              <a:rPr sz="2000" dirty="0">
                <a:solidFill>
                  <a:srgbClr val="4B4B4B"/>
                </a:solidFill>
                <a:latin typeface="Segoe UI"/>
                <a:cs typeface="Segoe UI"/>
              </a:rPr>
              <a:t>D</a:t>
            </a:r>
            <a:r>
              <a:rPr sz="2000" spc="-254" dirty="0">
                <a:solidFill>
                  <a:srgbClr val="4B4B4B"/>
                </a:solidFill>
                <a:latin typeface="Segoe UI"/>
                <a:cs typeface="Segoe UI"/>
              </a:rPr>
              <a:t> </a:t>
            </a:r>
            <a:r>
              <a:rPr sz="2000" spc="300" dirty="0">
                <a:solidFill>
                  <a:srgbClr val="4B4B4B"/>
                </a:solidFill>
                <a:latin typeface="Segoe UI"/>
                <a:cs typeface="Segoe UI"/>
              </a:rPr>
              <a:t>E</a:t>
            </a:r>
            <a:r>
              <a:rPr sz="2000" dirty="0">
                <a:solidFill>
                  <a:srgbClr val="4B4B4B"/>
                </a:solidFill>
                <a:latin typeface="Segoe UI"/>
                <a:cs typeface="Segoe UI"/>
              </a:rPr>
              <a:t>N</a:t>
            </a:r>
            <a:r>
              <a:rPr sz="2000" spc="-245" dirty="0">
                <a:solidFill>
                  <a:srgbClr val="4B4B4B"/>
                </a:solidFill>
                <a:latin typeface="Segoe UI"/>
                <a:cs typeface="Segoe UI"/>
              </a:rPr>
              <a:t> </a:t>
            </a:r>
            <a:r>
              <a:rPr sz="2000" dirty="0">
                <a:solidFill>
                  <a:srgbClr val="4B4B4B"/>
                </a:solidFill>
                <a:latin typeface="Segoe UI"/>
                <a:cs typeface="Segoe UI"/>
              </a:rPr>
              <a:t>T</a:t>
            </a:r>
            <a:endParaRPr sz="2000">
              <a:latin typeface="Segoe UI"/>
              <a:cs typeface="Segoe UI"/>
            </a:endParaRPr>
          </a:p>
          <a:p>
            <a:pPr marL="12700">
              <a:lnSpc>
                <a:spcPct val="100000"/>
              </a:lnSpc>
              <a:tabLst>
                <a:tab pos="472440" algn="l"/>
                <a:tab pos="1332865" algn="l"/>
              </a:tabLst>
            </a:pPr>
            <a:r>
              <a:rPr sz="2000" spc="165" dirty="0">
                <a:solidFill>
                  <a:srgbClr val="4B4B4B"/>
                </a:solidFill>
                <a:latin typeface="Segoe UI"/>
                <a:cs typeface="Segoe UI"/>
              </a:rPr>
              <a:t>W</a:t>
            </a:r>
            <a:r>
              <a:rPr sz="2000" dirty="0">
                <a:solidFill>
                  <a:srgbClr val="4B4B4B"/>
                </a:solidFill>
                <a:latin typeface="Segoe UI"/>
                <a:cs typeface="Segoe UI"/>
              </a:rPr>
              <a:t>.	K</a:t>
            </a:r>
            <a:r>
              <a:rPr sz="2000" spc="-250" dirty="0">
                <a:solidFill>
                  <a:srgbClr val="4B4B4B"/>
                </a:solidFill>
                <a:latin typeface="Segoe UI"/>
                <a:cs typeface="Segoe UI"/>
              </a:rPr>
              <a:t> </a:t>
            </a:r>
            <a:r>
              <a:rPr sz="2000" dirty="0">
                <a:solidFill>
                  <a:srgbClr val="4B4B4B"/>
                </a:solidFill>
                <a:latin typeface="Segoe UI"/>
                <a:cs typeface="Segoe UI"/>
              </a:rPr>
              <a:t>E</a:t>
            </a:r>
            <a:r>
              <a:rPr sz="2000" spc="-250" dirty="0">
                <a:solidFill>
                  <a:srgbClr val="4B4B4B"/>
                </a:solidFill>
                <a:latin typeface="Segoe UI"/>
                <a:cs typeface="Segoe UI"/>
              </a:rPr>
              <a:t> </a:t>
            </a:r>
            <a:r>
              <a:rPr sz="2000" dirty="0">
                <a:solidFill>
                  <a:srgbClr val="4B4B4B"/>
                </a:solidFill>
                <a:latin typeface="Segoe UI"/>
                <a:cs typeface="Segoe UI"/>
              </a:rPr>
              <a:t>N</a:t>
            </a:r>
            <a:r>
              <a:rPr sz="2000" spc="-245" dirty="0">
                <a:solidFill>
                  <a:srgbClr val="4B4B4B"/>
                </a:solidFill>
                <a:latin typeface="Segoe UI"/>
                <a:cs typeface="Segoe UI"/>
              </a:rPr>
              <a:t> </a:t>
            </a:r>
            <a:r>
              <a:rPr sz="2000" dirty="0">
                <a:solidFill>
                  <a:srgbClr val="4B4B4B"/>
                </a:solidFill>
                <a:latin typeface="Segoe UI"/>
                <a:cs typeface="Segoe UI"/>
              </a:rPr>
              <a:t>T	F</a:t>
            </a:r>
            <a:r>
              <a:rPr sz="2000" spc="-250" dirty="0">
                <a:solidFill>
                  <a:srgbClr val="4B4B4B"/>
                </a:solidFill>
                <a:latin typeface="Segoe UI"/>
                <a:cs typeface="Segoe UI"/>
              </a:rPr>
              <a:t> </a:t>
            </a:r>
            <a:r>
              <a:rPr sz="2000" dirty="0">
                <a:solidFill>
                  <a:srgbClr val="4B4B4B"/>
                </a:solidFill>
                <a:latin typeface="Segoe UI"/>
                <a:cs typeface="Segoe UI"/>
              </a:rPr>
              <a:t>U</a:t>
            </a:r>
            <a:r>
              <a:rPr sz="2000" spc="-250" dirty="0">
                <a:solidFill>
                  <a:srgbClr val="4B4B4B"/>
                </a:solidFill>
                <a:latin typeface="Segoe UI"/>
                <a:cs typeface="Segoe UI"/>
              </a:rPr>
              <a:t> </a:t>
            </a:r>
            <a:r>
              <a:rPr sz="2000" dirty="0">
                <a:solidFill>
                  <a:srgbClr val="4B4B4B"/>
                </a:solidFill>
                <a:latin typeface="Segoe UI"/>
                <a:cs typeface="Segoe UI"/>
              </a:rPr>
              <a:t>C</a:t>
            </a:r>
            <a:r>
              <a:rPr sz="2000" spc="-250" dirty="0">
                <a:solidFill>
                  <a:srgbClr val="4B4B4B"/>
                </a:solidFill>
                <a:latin typeface="Segoe UI"/>
                <a:cs typeface="Segoe UI"/>
              </a:rPr>
              <a:t> </a:t>
            </a:r>
            <a:r>
              <a:rPr sz="2000" dirty="0">
                <a:solidFill>
                  <a:srgbClr val="4B4B4B"/>
                </a:solidFill>
                <a:latin typeface="Segoe UI"/>
                <a:cs typeface="Segoe UI"/>
              </a:rPr>
              <a:t>H</a:t>
            </a:r>
            <a:r>
              <a:rPr sz="2000" spc="-245" dirty="0">
                <a:solidFill>
                  <a:srgbClr val="4B4B4B"/>
                </a:solidFill>
                <a:latin typeface="Segoe UI"/>
                <a:cs typeface="Segoe UI"/>
              </a:rPr>
              <a:t> </a:t>
            </a:r>
            <a:r>
              <a:rPr sz="2000" dirty="0">
                <a:solidFill>
                  <a:srgbClr val="4B4B4B"/>
                </a:solidFill>
                <a:latin typeface="Segoe UI"/>
                <a:cs typeface="Segoe UI"/>
              </a:rPr>
              <a:t>S</a:t>
            </a:r>
            <a:endParaRPr sz="2000">
              <a:latin typeface="Segoe UI"/>
              <a:cs typeface="Segoe UI"/>
            </a:endParaRPr>
          </a:p>
          <a:p>
            <a:pPr marL="217804" marR="370840">
              <a:lnSpc>
                <a:spcPct val="151700"/>
              </a:lnSpc>
              <a:spcBef>
                <a:spcPts val="459"/>
              </a:spcBef>
            </a:pPr>
            <a:r>
              <a:rPr sz="1200" dirty="0">
                <a:solidFill>
                  <a:srgbClr val="4B4B4B"/>
                </a:solidFill>
                <a:latin typeface="Segoe UI"/>
                <a:cs typeface="Segoe UI"/>
              </a:rPr>
              <a:t>In an </a:t>
            </a:r>
            <a:r>
              <a:rPr sz="1200" spc="-5" dirty="0">
                <a:solidFill>
                  <a:srgbClr val="4B4B4B"/>
                </a:solidFill>
                <a:latin typeface="Segoe UI"/>
                <a:cs typeface="Segoe UI"/>
              </a:rPr>
              <a:t>address to </a:t>
            </a:r>
            <a:r>
              <a:rPr sz="1200" dirty="0">
                <a:solidFill>
                  <a:srgbClr val="4B4B4B"/>
                </a:solidFill>
                <a:latin typeface="Segoe UI"/>
                <a:cs typeface="Segoe UI"/>
              </a:rPr>
              <a:t>the UF </a:t>
            </a:r>
            <a:r>
              <a:rPr sz="1200" spc="5" dirty="0">
                <a:solidFill>
                  <a:srgbClr val="4B4B4B"/>
                </a:solidFill>
                <a:latin typeface="Segoe UI"/>
                <a:cs typeface="Segoe UI"/>
              </a:rPr>
              <a:t> </a:t>
            </a:r>
            <a:r>
              <a:rPr sz="1200" spc="-5" dirty="0">
                <a:solidFill>
                  <a:srgbClr val="4B4B4B"/>
                </a:solidFill>
                <a:latin typeface="Segoe UI"/>
                <a:cs typeface="Segoe UI"/>
              </a:rPr>
              <a:t>Communicators</a:t>
            </a:r>
            <a:r>
              <a:rPr sz="1200" spc="-65" dirty="0">
                <a:solidFill>
                  <a:srgbClr val="4B4B4B"/>
                </a:solidFill>
                <a:latin typeface="Segoe UI"/>
                <a:cs typeface="Segoe UI"/>
              </a:rPr>
              <a:t> </a:t>
            </a:r>
            <a:r>
              <a:rPr sz="1200" spc="-5" dirty="0">
                <a:solidFill>
                  <a:srgbClr val="4B4B4B"/>
                </a:solidFill>
                <a:latin typeface="Segoe UI"/>
                <a:cs typeface="Segoe UI"/>
              </a:rPr>
              <a:t>Network</a:t>
            </a:r>
            <a:endParaRPr sz="1200">
              <a:latin typeface="Segoe UI"/>
              <a:cs typeface="Segoe UI"/>
            </a:endParaRPr>
          </a:p>
        </p:txBody>
      </p:sp>
      <p:sp>
        <p:nvSpPr>
          <p:cNvPr id="8" name="object 8"/>
          <p:cNvSpPr/>
          <p:nvPr/>
        </p:nvSpPr>
        <p:spPr>
          <a:xfrm>
            <a:off x="2444173" y="1554971"/>
            <a:ext cx="1338580" cy="45720"/>
          </a:xfrm>
          <a:custGeom>
            <a:avLst/>
            <a:gdLst/>
            <a:ahLst/>
            <a:cxnLst/>
            <a:rect l="l" t="t" r="r" b="b"/>
            <a:pathLst>
              <a:path w="1338579" h="45719">
                <a:moveTo>
                  <a:pt x="1338469" y="0"/>
                </a:moveTo>
                <a:lnTo>
                  <a:pt x="0" y="0"/>
                </a:lnTo>
                <a:lnTo>
                  <a:pt x="0" y="45718"/>
                </a:lnTo>
                <a:lnTo>
                  <a:pt x="1338469" y="45718"/>
                </a:lnTo>
                <a:lnTo>
                  <a:pt x="1338469" y="0"/>
                </a:lnTo>
                <a:close/>
              </a:path>
            </a:pathLst>
          </a:custGeom>
          <a:solidFill>
            <a:srgbClr val="FFC000"/>
          </a:solidFill>
        </p:spPr>
        <p:txBody>
          <a:bodyPr wrap="square" lIns="0" tIns="0" rIns="0" bIns="0" rtlCol="0"/>
          <a:lstStyle/>
          <a:p>
            <a:endParaRPr/>
          </a:p>
        </p:txBody>
      </p:sp>
      <p:sp>
        <p:nvSpPr>
          <p:cNvPr id="9" name="object 9"/>
          <p:cNvSpPr txBox="1">
            <a:spLocks noGrp="1"/>
          </p:cNvSpPr>
          <p:nvPr>
            <p:ph type="title"/>
          </p:nvPr>
        </p:nvSpPr>
        <p:spPr>
          <a:xfrm>
            <a:off x="276041" y="204723"/>
            <a:ext cx="2350135" cy="1303020"/>
          </a:xfrm>
          <a:prstGeom prst="rect">
            <a:avLst/>
          </a:prstGeom>
        </p:spPr>
        <p:txBody>
          <a:bodyPr vert="horz" wrap="square" lIns="0" tIns="13970" rIns="0" bIns="0" rtlCol="0">
            <a:spAutoFit/>
          </a:bodyPr>
          <a:lstStyle/>
          <a:p>
            <a:pPr marL="12700" marR="5080">
              <a:lnSpc>
                <a:spcPct val="99600"/>
              </a:lnSpc>
              <a:spcBef>
                <a:spcPts val="110"/>
              </a:spcBef>
            </a:pPr>
            <a:r>
              <a:rPr sz="2800" spc="-110" dirty="0">
                <a:solidFill>
                  <a:srgbClr val="3C3C3C"/>
                </a:solidFill>
              </a:rPr>
              <a:t>“As</a:t>
            </a:r>
            <a:r>
              <a:rPr sz="2800" spc="545" dirty="0">
                <a:solidFill>
                  <a:srgbClr val="3C3C3C"/>
                </a:solidFill>
              </a:rPr>
              <a:t> </a:t>
            </a:r>
            <a:r>
              <a:rPr sz="2800" spc="-10" dirty="0">
                <a:solidFill>
                  <a:srgbClr val="3C3C3C"/>
                </a:solidFill>
              </a:rPr>
              <a:t>we </a:t>
            </a:r>
            <a:r>
              <a:rPr sz="2800" spc="-5" dirty="0">
                <a:solidFill>
                  <a:srgbClr val="3C3C3C"/>
                </a:solidFill>
              </a:rPr>
              <a:t> become </a:t>
            </a:r>
            <a:r>
              <a:rPr sz="2800" spc="-10" dirty="0">
                <a:solidFill>
                  <a:srgbClr val="3C3C3C"/>
                </a:solidFill>
              </a:rPr>
              <a:t>even </a:t>
            </a:r>
            <a:r>
              <a:rPr sz="2800" spc="-5" dirty="0">
                <a:solidFill>
                  <a:srgbClr val="3C3C3C"/>
                </a:solidFill>
              </a:rPr>
              <a:t> </a:t>
            </a:r>
            <a:r>
              <a:rPr sz="2800" spc="-15" dirty="0">
                <a:solidFill>
                  <a:srgbClr val="3C3C3C"/>
                </a:solidFill>
              </a:rPr>
              <a:t>more</a:t>
            </a:r>
            <a:r>
              <a:rPr sz="2800" spc="-55" dirty="0">
                <a:solidFill>
                  <a:srgbClr val="3C3C3C"/>
                </a:solidFill>
              </a:rPr>
              <a:t> </a:t>
            </a:r>
            <a:r>
              <a:rPr sz="2800" spc="-10" dirty="0">
                <a:solidFill>
                  <a:srgbClr val="3C3C3C"/>
                </a:solidFill>
              </a:rPr>
              <a:t>selective,</a:t>
            </a:r>
            <a:endParaRPr sz="2800"/>
          </a:p>
        </p:txBody>
      </p:sp>
      <p:sp>
        <p:nvSpPr>
          <p:cNvPr id="10" name="object 10"/>
          <p:cNvSpPr txBox="1"/>
          <p:nvPr/>
        </p:nvSpPr>
        <p:spPr>
          <a:xfrm>
            <a:off x="276041" y="1484884"/>
            <a:ext cx="2220595" cy="2156460"/>
          </a:xfrm>
          <a:prstGeom prst="rect">
            <a:avLst/>
          </a:prstGeom>
        </p:spPr>
        <p:txBody>
          <a:bodyPr vert="horz" wrap="square" lIns="0" tIns="13335" rIns="0" bIns="0" rtlCol="0">
            <a:spAutoFit/>
          </a:bodyPr>
          <a:lstStyle/>
          <a:p>
            <a:pPr marL="12700" marR="5080">
              <a:lnSpc>
                <a:spcPct val="99800"/>
              </a:lnSpc>
              <a:spcBef>
                <a:spcPts val="105"/>
              </a:spcBef>
            </a:pPr>
            <a:r>
              <a:rPr sz="2800" spc="-15" dirty="0">
                <a:solidFill>
                  <a:srgbClr val="3C3C3C"/>
                </a:solidFill>
                <a:latin typeface="Segoe UI"/>
                <a:cs typeface="Segoe UI"/>
              </a:rPr>
              <a:t>more </a:t>
            </a:r>
            <a:r>
              <a:rPr sz="2800" spc="-10" dirty="0">
                <a:solidFill>
                  <a:srgbClr val="3C3C3C"/>
                </a:solidFill>
                <a:latin typeface="Segoe UI"/>
                <a:cs typeface="Segoe UI"/>
              </a:rPr>
              <a:t> c</a:t>
            </a:r>
            <a:r>
              <a:rPr sz="2800" spc="-5" dirty="0">
                <a:solidFill>
                  <a:srgbClr val="3C3C3C"/>
                </a:solidFill>
                <a:latin typeface="Segoe UI"/>
                <a:cs typeface="Segoe UI"/>
              </a:rPr>
              <a:t>o</a:t>
            </a:r>
            <a:r>
              <a:rPr sz="2800" dirty="0">
                <a:solidFill>
                  <a:srgbClr val="3C3C3C"/>
                </a:solidFill>
                <a:latin typeface="Segoe UI"/>
                <a:cs typeface="Segoe UI"/>
              </a:rPr>
              <a:t>m</a:t>
            </a:r>
            <a:r>
              <a:rPr sz="2800" spc="5" dirty="0">
                <a:solidFill>
                  <a:srgbClr val="3C3C3C"/>
                </a:solidFill>
                <a:latin typeface="Segoe UI"/>
                <a:cs typeface="Segoe UI"/>
              </a:rPr>
              <a:t>p</a:t>
            </a:r>
            <a:r>
              <a:rPr sz="2800" spc="-5" dirty="0">
                <a:solidFill>
                  <a:srgbClr val="3C3C3C"/>
                </a:solidFill>
                <a:latin typeface="Segoe UI"/>
                <a:cs typeface="Segoe UI"/>
              </a:rPr>
              <a:t>e</a:t>
            </a:r>
            <a:r>
              <a:rPr sz="2800" dirty="0">
                <a:solidFill>
                  <a:srgbClr val="3C3C3C"/>
                </a:solidFill>
                <a:latin typeface="Segoe UI"/>
                <a:cs typeface="Segoe UI"/>
              </a:rPr>
              <a:t>t</a:t>
            </a:r>
            <a:r>
              <a:rPr sz="2800" spc="-5" dirty="0">
                <a:solidFill>
                  <a:srgbClr val="3C3C3C"/>
                </a:solidFill>
                <a:latin typeface="Segoe UI"/>
                <a:cs typeface="Segoe UI"/>
              </a:rPr>
              <a:t>i</a:t>
            </a:r>
            <a:r>
              <a:rPr sz="2800" dirty="0">
                <a:solidFill>
                  <a:srgbClr val="3C3C3C"/>
                </a:solidFill>
                <a:latin typeface="Segoe UI"/>
                <a:cs typeface="Segoe UI"/>
              </a:rPr>
              <a:t>t</a:t>
            </a:r>
            <a:r>
              <a:rPr sz="2800" spc="-5" dirty="0">
                <a:solidFill>
                  <a:srgbClr val="3C3C3C"/>
                </a:solidFill>
                <a:latin typeface="Segoe UI"/>
                <a:cs typeface="Segoe UI"/>
              </a:rPr>
              <a:t>i</a:t>
            </a:r>
            <a:r>
              <a:rPr sz="2800" spc="-25" dirty="0">
                <a:solidFill>
                  <a:srgbClr val="3C3C3C"/>
                </a:solidFill>
                <a:latin typeface="Segoe UI"/>
                <a:cs typeface="Segoe UI"/>
              </a:rPr>
              <a:t>v</a:t>
            </a:r>
            <a:r>
              <a:rPr sz="2800" spc="-10" dirty="0">
                <a:solidFill>
                  <a:srgbClr val="3C3C3C"/>
                </a:solidFill>
                <a:latin typeface="Segoe UI"/>
                <a:cs typeface="Segoe UI"/>
              </a:rPr>
              <a:t>e</a:t>
            </a:r>
            <a:r>
              <a:rPr sz="2800" dirty="0">
                <a:solidFill>
                  <a:srgbClr val="3C3C3C"/>
                </a:solidFill>
                <a:latin typeface="Segoe UI"/>
                <a:cs typeface="Segoe UI"/>
              </a:rPr>
              <a:t>—  </a:t>
            </a:r>
            <a:r>
              <a:rPr sz="2800" spc="-10" dirty="0">
                <a:solidFill>
                  <a:srgbClr val="3C3C3C"/>
                </a:solidFill>
                <a:latin typeface="Segoe UI"/>
                <a:cs typeface="Segoe UI"/>
              </a:rPr>
              <a:t>we </a:t>
            </a:r>
            <a:r>
              <a:rPr sz="2800" dirty="0">
                <a:solidFill>
                  <a:srgbClr val="3C3C3C"/>
                </a:solidFill>
                <a:latin typeface="Segoe UI"/>
                <a:cs typeface="Segoe UI"/>
              </a:rPr>
              <a:t>must </a:t>
            </a:r>
            <a:r>
              <a:rPr sz="2800" spc="5" dirty="0">
                <a:solidFill>
                  <a:srgbClr val="3C3C3C"/>
                </a:solidFill>
                <a:latin typeface="Segoe UI"/>
                <a:cs typeface="Segoe UI"/>
              </a:rPr>
              <a:t> </a:t>
            </a:r>
            <a:r>
              <a:rPr sz="2800" spc="-5" dirty="0">
                <a:solidFill>
                  <a:srgbClr val="3C3C3C"/>
                </a:solidFill>
                <a:latin typeface="Segoe UI"/>
                <a:cs typeface="Segoe UI"/>
              </a:rPr>
              <a:t>become </a:t>
            </a:r>
            <a:r>
              <a:rPr sz="2800" spc="-15" dirty="0">
                <a:solidFill>
                  <a:srgbClr val="3C3C3C"/>
                </a:solidFill>
                <a:latin typeface="Segoe UI"/>
                <a:cs typeface="Segoe UI"/>
              </a:rPr>
              <a:t>more </a:t>
            </a:r>
            <a:r>
              <a:rPr sz="2800" spc="-755" dirty="0">
                <a:solidFill>
                  <a:srgbClr val="3C3C3C"/>
                </a:solidFill>
                <a:latin typeface="Segoe UI"/>
                <a:cs typeface="Segoe UI"/>
              </a:rPr>
              <a:t> </a:t>
            </a:r>
            <a:r>
              <a:rPr sz="2800" spc="-30" dirty="0">
                <a:solidFill>
                  <a:srgbClr val="3C3C3C"/>
                </a:solidFill>
                <a:latin typeface="Segoe UI"/>
                <a:cs typeface="Segoe UI"/>
              </a:rPr>
              <a:t>personal.”</a:t>
            </a:r>
            <a:endParaRPr sz="2800">
              <a:latin typeface="Segoe UI"/>
              <a:cs typeface="Segoe UI"/>
            </a:endParaRPr>
          </a:p>
        </p:txBody>
      </p:sp>
    </p:spTree>
    <p:extLst>
      <p:ext uri="{BB962C8B-B14F-4D97-AF65-F5344CB8AC3E}">
        <p14:creationId xmlns:p14="http://schemas.microsoft.com/office/powerpoint/2010/main" val="240532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3F3F3"/>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3429000"/>
              <a:ext cx="6096000" cy="3429000"/>
            </a:xfrm>
            <a:custGeom>
              <a:avLst/>
              <a:gdLst/>
              <a:ahLst/>
              <a:cxnLst/>
              <a:rect l="l" t="t" r="r" b="b"/>
              <a:pathLst>
                <a:path w="6096000" h="3429000">
                  <a:moveTo>
                    <a:pt x="6096000" y="0"/>
                  </a:moveTo>
                  <a:lnTo>
                    <a:pt x="0" y="0"/>
                  </a:lnTo>
                  <a:lnTo>
                    <a:pt x="0" y="3428999"/>
                  </a:lnTo>
                  <a:lnTo>
                    <a:pt x="6096000" y="3428999"/>
                  </a:lnTo>
                  <a:lnTo>
                    <a:pt x="6096000" y="0"/>
                  </a:lnTo>
                  <a:close/>
                </a:path>
              </a:pathLst>
            </a:custGeom>
            <a:solidFill>
              <a:srgbClr val="4B4B4B"/>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6090879" cy="3429000"/>
            </a:xfrm>
            <a:prstGeom prst="rect">
              <a:avLst/>
            </a:prstGeom>
          </p:spPr>
        </p:pic>
        <p:sp>
          <p:nvSpPr>
            <p:cNvPr id="6" name="object 6"/>
            <p:cNvSpPr/>
            <p:nvPr/>
          </p:nvSpPr>
          <p:spPr>
            <a:xfrm>
              <a:off x="579305" y="3706251"/>
              <a:ext cx="581660" cy="636270"/>
            </a:xfrm>
            <a:custGeom>
              <a:avLst/>
              <a:gdLst/>
              <a:ahLst/>
              <a:cxnLst/>
              <a:rect l="l" t="t" r="r" b="b"/>
              <a:pathLst>
                <a:path w="581660" h="636270">
                  <a:moveTo>
                    <a:pt x="203529" y="86700"/>
                  </a:moveTo>
                  <a:lnTo>
                    <a:pt x="174453" y="86700"/>
                  </a:lnTo>
                  <a:lnTo>
                    <a:pt x="174434" y="173517"/>
                  </a:lnTo>
                  <a:lnTo>
                    <a:pt x="168471" y="200506"/>
                  </a:lnTo>
                  <a:lnTo>
                    <a:pt x="152437" y="225205"/>
                  </a:lnTo>
                  <a:lnTo>
                    <a:pt x="129225" y="249429"/>
                  </a:lnTo>
                  <a:lnTo>
                    <a:pt x="101704" y="275082"/>
                  </a:lnTo>
                  <a:lnTo>
                    <a:pt x="72748" y="304066"/>
                  </a:lnTo>
                  <a:lnTo>
                    <a:pt x="45228" y="338285"/>
                  </a:lnTo>
                  <a:lnTo>
                    <a:pt x="22016" y="379641"/>
                  </a:lnTo>
                  <a:lnTo>
                    <a:pt x="5982" y="430038"/>
                  </a:lnTo>
                  <a:lnTo>
                    <a:pt x="0" y="491378"/>
                  </a:lnTo>
                  <a:lnTo>
                    <a:pt x="22715" y="574928"/>
                  </a:lnTo>
                  <a:lnTo>
                    <a:pt x="72689" y="617832"/>
                  </a:lnTo>
                  <a:lnTo>
                    <a:pt x="122662" y="633639"/>
                  </a:lnTo>
                  <a:lnTo>
                    <a:pt x="145378" y="635897"/>
                  </a:lnTo>
                  <a:lnTo>
                    <a:pt x="436134" y="635897"/>
                  </a:lnTo>
                  <a:lnTo>
                    <a:pt x="458850" y="633639"/>
                  </a:lnTo>
                  <a:lnTo>
                    <a:pt x="508823" y="617832"/>
                  </a:lnTo>
                  <a:lnTo>
                    <a:pt x="521456" y="606987"/>
                  </a:lnTo>
                  <a:lnTo>
                    <a:pt x="145378" y="606987"/>
                  </a:lnTo>
                  <a:lnTo>
                    <a:pt x="131463" y="605938"/>
                  </a:lnTo>
                  <a:lnTo>
                    <a:pt x="102392" y="599215"/>
                  </a:lnTo>
                  <a:lnTo>
                    <a:pt x="68649" y="581456"/>
                  </a:lnTo>
                  <a:lnTo>
                    <a:pt x="40716" y="547298"/>
                  </a:lnTo>
                  <a:lnTo>
                    <a:pt x="29075" y="491378"/>
                  </a:lnTo>
                  <a:lnTo>
                    <a:pt x="35261" y="432123"/>
                  </a:lnTo>
                  <a:lnTo>
                    <a:pt x="51828" y="384324"/>
                  </a:lnTo>
                  <a:lnTo>
                    <a:pt x="75788" y="345483"/>
                  </a:lnTo>
                  <a:lnTo>
                    <a:pt x="104153" y="313102"/>
                  </a:lnTo>
                  <a:lnTo>
                    <a:pt x="154722" y="265029"/>
                  </a:lnTo>
                  <a:lnTo>
                    <a:pt x="173484" y="244971"/>
                  </a:lnTo>
                  <a:lnTo>
                    <a:pt x="188794" y="223704"/>
                  </a:lnTo>
                  <a:lnTo>
                    <a:pt x="199222" y="200425"/>
                  </a:lnTo>
                  <a:lnTo>
                    <a:pt x="246632" y="200425"/>
                  </a:lnTo>
                  <a:lnTo>
                    <a:pt x="260829" y="197798"/>
                  </a:lnTo>
                  <a:lnTo>
                    <a:pt x="280731" y="191407"/>
                  </a:lnTo>
                  <a:lnTo>
                    <a:pt x="301094" y="181848"/>
                  </a:lnTo>
                  <a:lnTo>
                    <a:pt x="315604" y="174884"/>
                  </a:lnTo>
                  <a:lnTo>
                    <a:pt x="222859" y="174884"/>
                  </a:lnTo>
                  <a:lnTo>
                    <a:pt x="203529" y="173517"/>
                  </a:lnTo>
                  <a:lnTo>
                    <a:pt x="203529" y="86700"/>
                  </a:lnTo>
                  <a:close/>
                </a:path>
                <a:path w="581660" h="636270">
                  <a:moveTo>
                    <a:pt x="407059" y="158003"/>
                  </a:moveTo>
                  <a:lnTo>
                    <a:pt x="377983" y="158003"/>
                  </a:lnTo>
                  <a:lnTo>
                    <a:pt x="377999" y="173517"/>
                  </a:lnTo>
                  <a:lnTo>
                    <a:pt x="383825" y="205931"/>
                  </a:lnTo>
                  <a:lnTo>
                    <a:pt x="399362" y="234222"/>
                  </a:lnTo>
                  <a:lnTo>
                    <a:pt x="421608" y="259929"/>
                  </a:lnTo>
                  <a:lnTo>
                    <a:pt x="477359" y="313102"/>
                  </a:lnTo>
                  <a:lnTo>
                    <a:pt x="505724" y="345483"/>
                  </a:lnTo>
                  <a:lnTo>
                    <a:pt x="529684" y="384324"/>
                  </a:lnTo>
                  <a:lnTo>
                    <a:pt x="546251" y="432123"/>
                  </a:lnTo>
                  <a:lnTo>
                    <a:pt x="552437" y="491378"/>
                  </a:lnTo>
                  <a:lnTo>
                    <a:pt x="535919" y="556410"/>
                  </a:lnTo>
                  <a:lnTo>
                    <a:pt x="498697" y="590902"/>
                  </a:lnTo>
                  <a:lnTo>
                    <a:pt x="459270" y="604535"/>
                  </a:lnTo>
                  <a:lnTo>
                    <a:pt x="436134" y="606987"/>
                  </a:lnTo>
                  <a:lnTo>
                    <a:pt x="521456" y="606987"/>
                  </a:lnTo>
                  <a:lnTo>
                    <a:pt x="558797" y="574928"/>
                  </a:lnTo>
                  <a:lnTo>
                    <a:pt x="581513" y="491378"/>
                  </a:lnTo>
                  <a:lnTo>
                    <a:pt x="575530" y="430038"/>
                  </a:lnTo>
                  <a:lnTo>
                    <a:pt x="559496" y="379641"/>
                  </a:lnTo>
                  <a:lnTo>
                    <a:pt x="536284" y="338285"/>
                  </a:lnTo>
                  <a:lnTo>
                    <a:pt x="508764" y="304066"/>
                  </a:lnTo>
                  <a:lnTo>
                    <a:pt x="479808" y="275082"/>
                  </a:lnTo>
                  <a:lnTo>
                    <a:pt x="452287" y="249429"/>
                  </a:lnTo>
                  <a:lnTo>
                    <a:pt x="429075" y="225205"/>
                  </a:lnTo>
                  <a:lnTo>
                    <a:pt x="413041" y="200506"/>
                  </a:lnTo>
                  <a:lnTo>
                    <a:pt x="407078" y="173517"/>
                  </a:lnTo>
                  <a:lnTo>
                    <a:pt x="407059" y="158003"/>
                  </a:lnTo>
                  <a:close/>
                </a:path>
                <a:path w="581660" h="636270">
                  <a:moveTo>
                    <a:pt x="458695" y="520288"/>
                  </a:moveTo>
                  <a:lnTo>
                    <a:pt x="442649" y="520288"/>
                  </a:lnTo>
                  <a:lnTo>
                    <a:pt x="436134" y="526735"/>
                  </a:lnTo>
                  <a:lnTo>
                    <a:pt x="436134" y="542720"/>
                  </a:lnTo>
                  <a:lnTo>
                    <a:pt x="442649" y="549197"/>
                  </a:lnTo>
                  <a:lnTo>
                    <a:pt x="458695" y="549197"/>
                  </a:lnTo>
                  <a:lnTo>
                    <a:pt x="465210" y="542720"/>
                  </a:lnTo>
                  <a:lnTo>
                    <a:pt x="465210" y="526735"/>
                  </a:lnTo>
                  <a:lnTo>
                    <a:pt x="458695" y="520288"/>
                  </a:lnTo>
                  <a:close/>
                </a:path>
                <a:path w="581660" h="636270">
                  <a:moveTo>
                    <a:pt x="167938" y="491378"/>
                  </a:moveTo>
                  <a:lnTo>
                    <a:pt x="151893" y="491378"/>
                  </a:lnTo>
                  <a:lnTo>
                    <a:pt x="145378" y="497826"/>
                  </a:lnTo>
                  <a:lnTo>
                    <a:pt x="145378" y="513811"/>
                  </a:lnTo>
                  <a:lnTo>
                    <a:pt x="151893" y="520288"/>
                  </a:lnTo>
                  <a:lnTo>
                    <a:pt x="167938" y="520288"/>
                  </a:lnTo>
                  <a:lnTo>
                    <a:pt x="174453" y="513811"/>
                  </a:lnTo>
                  <a:lnTo>
                    <a:pt x="174453" y="497826"/>
                  </a:lnTo>
                  <a:lnTo>
                    <a:pt x="167938" y="491378"/>
                  </a:lnTo>
                  <a:close/>
                </a:path>
                <a:path w="581660" h="636270">
                  <a:moveTo>
                    <a:pt x="290756" y="462467"/>
                  </a:moveTo>
                  <a:lnTo>
                    <a:pt x="279432" y="464741"/>
                  </a:lnTo>
                  <a:lnTo>
                    <a:pt x="270191" y="470939"/>
                  </a:lnTo>
                  <a:lnTo>
                    <a:pt x="263963" y="480129"/>
                  </a:lnTo>
                  <a:lnTo>
                    <a:pt x="261680" y="491378"/>
                  </a:lnTo>
                  <a:lnTo>
                    <a:pt x="263963" y="502627"/>
                  </a:lnTo>
                  <a:lnTo>
                    <a:pt x="270191" y="511816"/>
                  </a:lnTo>
                  <a:lnTo>
                    <a:pt x="279432" y="518015"/>
                  </a:lnTo>
                  <a:lnTo>
                    <a:pt x="290756" y="520288"/>
                  </a:lnTo>
                  <a:lnTo>
                    <a:pt x="302068" y="518015"/>
                  </a:lnTo>
                  <a:lnTo>
                    <a:pt x="311311" y="511816"/>
                  </a:lnTo>
                  <a:lnTo>
                    <a:pt x="317545" y="502627"/>
                  </a:lnTo>
                  <a:lnTo>
                    <a:pt x="319832" y="491378"/>
                  </a:lnTo>
                  <a:lnTo>
                    <a:pt x="317545" y="480129"/>
                  </a:lnTo>
                  <a:lnTo>
                    <a:pt x="311311" y="470939"/>
                  </a:lnTo>
                  <a:lnTo>
                    <a:pt x="302068" y="464741"/>
                  </a:lnTo>
                  <a:lnTo>
                    <a:pt x="290756" y="462467"/>
                  </a:lnTo>
                  <a:close/>
                </a:path>
                <a:path w="581660" h="636270">
                  <a:moveTo>
                    <a:pt x="429619" y="433558"/>
                  </a:moveTo>
                  <a:lnTo>
                    <a:pt x="413574" y="433558"/>
                  </a:lnTo>
                  <a:lnTo>
                    <a:pt x="407059" y="440035"/>
                  </a:lnTo>
                  <a:lnTo>
                    <a:pt x="407059" y="456021"/>
                  </a:lnTo>
                  <a:lnTo>
                    <a:pt x="413574" y="462467"/>
                  </a:lnTo>
                  <a:lnTo>
                    <a:pt x="429619" y="462467"/>
                  </a:lnTo>
                  <a:lnTo>
                    <a:pt x="436134" y="456021"/>
                  </a:lnTo>
                  <a:lnTo>
                    <a:pt x="436134" y="440035"/>
                  </a:lnTo>
                  <a:lnTo>
                    <a:pt x="429619" y="433558"/>
                  </a:lnTo>
                  <a:close/>
                </a:path>
                <a:path w="581660" h="636270">
                  <a:moveTo>
                    <a:pt x="188991" y="346858"/>
                  </a:moveTo>
                  <a:lnTo>
                    <a:pt x="172023" y="350264"/>
                  </a:lnTo>
                  <a:lnTo>
                    <a:pt x="158159" y="359554"/>
                  </a:lnTo>
                  <a:lnTo>
                    <a:pt x="148808" y="373337"/>
                  </a:lnTo>
                  <a:lnTo>
                    <a:pt x="145378" y="390224"/>
                  </a:lnTo>
                  <a:lnTo>
                    <a:pt x="148808" y="407092"/>
                  </a:lnTo>
                  <a:lnTo>
                    <a:pt x="158159" y="420866"/>
                  </a:lnTo>
                  <a:lnTo>
                    <a:pt x="172023" y="430153"/>
                  </a:lnTo>
                  <a:lnTo>
                    <a:pt x="188991" y="433558"/>
                  </a:lnTo>
                  <a:lnTo>
                    <a:pt x="205960" y="430153"/>
                  </a:lnTo>
                  <a:lnTo>
                    <a:pt x="219824" y="420866"/>
                  </a:lnTo>
                  <a:lnTo>
                    <a:pt x="229175" y="407092"/>
                  </a:lnTo>
                  <a:lnTo>
                    <a:pt x="229672" y="404648"/>
                  </a:lnTo>
                  <a:lnTo>
                    <a:pt x="180969" y="404648"/>
                  </a:lnTo>
                  <a:lnTo>
                    <a:pt x="174453" y="398171"/>
                  </a:lnTo>
                  <a:lnTo>
                    <a:pt x="174453" y="382215"/>
                  </a:lnTo>
                  <a:lnTo>
                    <a:pt x="180969" y="375768"/>
                  </a:lnTo>
                  <a:lnTo>
                    <a:pt x="229668" y="375768"/>
                  </a:lnTo>
                  <a:lnTo>
                    <a:pt x="229175" y="373337"/>
                  </a:lnTo>
                  <a:lnTo>
                    <a:pt x="219824" y="359554"/>
                  </a:lnTo>
                  <a:lnTo>
                    <a:pt x="205960" y="350264"/>
                  </a:lnTo>
                  <a:lnTo>
                    <a:pt x="188991" y="346858"/>
                  </a:lnTo>
                  <a:close/>
                </a:path>
                <a:path w="581660" h="636270">
                  <a:moveTo>
                    <a:pt x="229668" y="375768"/>
                  </a:moveTo>
                  <a:lnTo>
                    <a:pt x="197014" y="375768"/>
                  </a:lnTo>
                  <a:lnTo>
                    <a:pt x="203529" y="382215"/>
                  </a:lnTo>
                  <a:lnTo>
                    <a:pt x="203529" y="398171"/>
                  </a:lnTo>
                  <a:lnTo>
                    <a:pt x="197014" y="404648"/>
                  </a:lnTo>
                  <a:lnTo>
                    <a:pt x="229672" y="404648"/>
                  </a:lnTo>
                  <a:lnTo>
                    <a:pt x="232605" y="390224"/>
                  </a:lnTo>
                  <a:lnTo>
                    <a:pt x="229668" y="375768"/>
                  </a:lnTo>
                  <a:close/>
                </a:path>
                <a:path w="581660" h="636270">
                  <a:moveTo>
                    <a:pt x="348907" y="317948"/>
                  </a:moveTo>
                  <a:lnTo>
                    <a:pt x="337584" y="320221"/>
                  </a:lnTo>
                  <a:lnTo>
                    <a:pt x="328342" y="326419"/>
                  </a:lnTo>
                  <a:lnTo>
                    <a:pt x="322115" y="335609"/>
                  </a:lnTo>
                  <a:lnTo>
                    <a:pt x="319832" y="346858"/>
                  </a:lnTo>
                  <a:lnTo>
                    <a:pt x="322115" y="358107"/>
                  </a:lnTo>
                  <a:lnTo>
                    <a:pt x="328342" y="367297"/>
                  </a:lnTo>
                  <a:lnTo>
                    <a:pt x="337584" y="373495"/>
                  </a:lnTo>
                  <a:lnTo>
                    <a:pt x="348907" y="375768"/>
                  </a:lnTo>
                  <a:lnTo>
                    <a:pt x="360220" y="373495"/>
                  </a:lnTo>
                  <a:lnTo>
                    <a:pt x="369462" y="367297"/>
                  </a:lnTo>
                  <a:lnTo>
                    <a:pt x="375696" y="358107"/>
                  </a:lnTo>
                  <a:lnTo>
                    <a:pt x="377983" y="346858"/>
                  </a:lnTo>
                  <a:lnTo>
                    <a:pt x="375696" y="335609"/>
                  </a:lnTo>
                  <a:lnTo>
                    <a:pt x="369462" y="326419"/>
                  </a:lnTo>
                  <a:lnTo>
                    <a:pt x="360220" y="320221"/>
                  </a:lnTo>
                  <a:lnTo>
                    <a:pt x="348907" y="317948"/>
                  </a:lnTo>
                  <a:close/>
                </a:path>
                <a:path w="581660" h="636270">
                  <a:moveTo>
                    <a:pt x="246632" y="200425"/>
                  </a:moveTo>
                  <a:lnTo>
                    <a:pt x="199222" y="200425"/>
                  </a:lnTo>
                  <a:lnTo>
                    <a:pt x="206840" y="201603"/>
                  </a:lnTo>
                  <a:lnTo>
                    <a:pt x="214675" y="202486"/>
                  </a:lnTo>
                  <a:lnTo>
                    <a:pt x="222886" y="202486"/>
                  </a:lnTo>
                  <a:lnTo>
                    <a:pt x="241508" y="201373"/>
                  </a:lnTo>
                  <a:lnTo>
                    <a:pt x="246632" y="200425"/>
                  </a:lnTo>
                  <a:close/>
                </a:path>
                <a:path w="581660" h="636270">
                  <a:moveTo>
                    <a:pt x="407059" y="86700"/>
                  </a:moveTo>
                  <a:lnTo>
                    <a:pt x="377983" y="86700"/>
                  </a:lnTo>
                  <a:lnTo>
                    <a:pt x="377983" y="130477"/>
                  </a:lnTo>
                  <a:lnTo>
                    <a:pt x="357493" y="132864"/>
                  </a:lnTo>
                  <a:lnTo>
                    <a:pt x="335352" y="137873"/>
                  </a:lnTo>
                  <a:lnTo>
                    <a:pt x="311737" y="146050"/>
                  </a:lnTo>
                  <a:lnTo>
                    <a:pt x="286825" y="157943"/>
                  </a:lnTo>
                  <a:lnTo>
                    <a:pt x="264739" y="167771"/>
                  </a:lnTo>
                  <a:lnTo>
                    <a:pt x="243340" y="173193"/>
                  </a:lnTo>
                  <a:lnTo>
                    <a:pt x="222859" y="174884"/>
                  </a:lnTo>
                  <a:lnTo>
                    <a:pt x="315604" y="174884"/>
                  </a:lnTo>
                  <a:lnTo>
                    <a:pt x="322202" y="171718"/>
                  </a:lnTo>
                  <a:lnTo>
                    <a:pt x="342143" y="164659"/>
                  </a:lnTo>
                  <a:lnTo>
                    <a:pt x="360782" y="160234"/>
                  </a:lnTo>
                  <a:lnTo>
                    <a:pt x="377983" y="158003"/>
                  </a:lnTo>
                  <a:lnTo>
                    <a:pt x="407059" y="158003"/>
                  </a:lnTo>
                  <a:lnTo>
                    <a:pt x="407059" y="86700"/>
                  </a:lnTo>
                  <a:close/>
                </a:path>
                <a:path w="581660" h="636270">
                  <a:moveTo>
                    <a:pt x="436134" y="0"/>
                  </a:moveTo>
                  <a:lnTo>
                    <a:pt x="145378" y="0"/>
                  </a:lnTo>
                  <a:lnTo>
                    <a:pt x="134054" y="2273"/>
                  </a:lnTo>
                  <a:lnTo>
                    <a:pt x="124813" y="8471"/>
                  </a:lnTo>
                  <a:lnTo>
                    <a:pt x="118585" y="17661"/>
                  </a:lnTo>
                  <a:lnTo>
                    <a:pt x="116302" y="28910"/>
                  </a:lnTo>
                  <a:lnTo>
                    <a:pt x="116302" y="57819"/>
                  </a:lnTo>
                  <a:lnTo>
                    <a:pt x="118585" y="69051"/>
                  </a:lnTo>
                  <a:lnTo>
                    <a:pt x="124813" y="78232"/>
                  </a:lnTo>
                  <a:lnTo>
                    <a:pt x="134054" y="84427"/>
                  </a:lnTo>
                  <a:lnTo>
                    <a:pt x="145378" y="86700"/>
                  </a:lnTo>
                  <a:lnTo>
                    <a:pt x="436134" y="86700"/>
                  </a:lnTo>
                  <a:lnTo>
                    <a:pt x="447446" y="84427"/>
                  </a:lnTo>
                  <a:lnTo>
                    <a:pt x="456689" y="78232"/>
                  </a:lnTo>
                  <a:lnTo>
                    <a:pt x="462923" y="69051"/>
                  </a:lnTo>
                  <a:lnTo>
                    <a:pt x="465210" y="57819"/>
                  </a:lnTo>
                  <a:lnTo>
                    <a:pt x="145378" y="57819"/>
                  </a:lnTo>
                  <a:lnTo>
                    <a:pt x="145378" y="28910"/>
                  </a:lnTo>
                  <a:lnTo>
                    <a:pt x="465210" y="28910"/>
                  </a:lnTo>
                  <a:lnTo>
                    <a:pt x="462923" y="17661"/>
                  </a:lnTo>
                  <a:lnTo>
                    <a:pt x="456689" y="8471"/>
                  </a:lnTo>
                  <a:lnTo>
                    <a:pt x="447446" y="2273"/>
                  </a:lnTo>
                  <a:lnTo>
                    <a:pt x="436134" y="0"/>
                  </a:lnTo>
                  <a:close/>
                </a:path>
                <a:path w="581660" h="636270">
                  <a:moveTo>
                    <a:pt x="465210" y="28910"/>
                  </a:moveTo>
                  <a:lnTo>
                    <a:pt x="436134" y="28910"/>
                  </a:lnTo>
                  <a:lnTo>
                    <a:pt x="436134" y="57819"/>
                  </a:lnTo>
                  <a:lnTo>
                    <a:pt x="465210" y="57819"/>
                  </a:lnTo>
                  <a:lnTo>
                    <a:pt x="465210" y="28910"/>
                  </a:lnTo>
                  <a:close/>
                </a:path>
              </a:pathLst>
            </a:custGeom>
            <a:solidFill>
              <a:srgbClr val="FFC000"/>
            </a:solidFill>
          </p:spPr>
          <p:txBody>
            <a:bodyPr wrap="square" lIns="0" tIns="0" rIns="0" bIns="0" rtlCol="0"/>
            <a:lstStyle/>
            <a:p>
              <a:endParaRPr/>
            </a:p>
          </p:txBody>
        </p:sp>
        <p:pic>
          <p:nvPicPr>
            <p:cNvPr id="7" name="object 7"/>
            <p:cNvPicPr/>
            <p:nvPr/>
          </p:nvPicPr>
          <p:blipFill>
            <a:blip r:embed="rId3" cstate="print"/>
            <a:stretch>
              <a:fillRect/>
            </a:stretch>
          </p:blipFill>
          <p:spPr>
            <a:xfrm>
              <a:off x="6096000" y="3429000"/>
              <a:ext cx="6096000" cy="3428999"/>
            </a:xfrm>
            <a:prstGeom prst="rect">
              <a:avLst/>
            </a:prstGeom>
          </p:spPr>
        </p:pic>
        <p:sp>
          <p:nvSpPr>
            <p:cNvPr id="8" name="object 8"/>
            <p:cNvSpPr/>
            <p:nvPr/>
          </p:nvSpPr>
          <p:spPr>
            <a:xfrm>
              <a:off x="6425901" y="377568"/>
              <a:ext cx="727075" cy="761365"/>
            </a:xfrm>
            <a:custGeom>
              <a:avLst/>
              <a:gdLst/>
              <a:ahLst/>
              <a:cxnLst/>
              <a:rect l="l" t="t" r="r" b="b"/>
              <a:pathLst>
                <a:path w="727075" h="761365">
                  <a:moveTo>
                    <a:pt x="577938" y="285440"/>
                  </a:moveTo>
                  <a:lnTo>
                    <a:pt x="549514" y="291228"/>
                  </a:lnTo>
                  <a:lnTo>
                    <a:pt x="525369" y="307218"/>
                  </a:lnTo>
                  <a:lnTo>
                    <a:pt x="507285" y="331348"/>
                  </a:lnTo>
                  <a:lnTo>
                    <a:pt x="497043" y="361557"/>
                  </a:lnTo>
                  <a:lnTo>
                    <a:pt x="7400" y="361557"/>
                  </a:lnTo>
                  <a:lnTo>
                    <a:pt x="0" y="370085"/>
                  </a:lnTo>
                  <a:lnTo>
                    <a:pt x="0" y="391088"/>
                  </a:lnTo>
                  <a:lnTo>
                    <a:pt x="7400" y="399616"/>
                  </a:lnTo>
                  <a:lnTo>
                    <a:pt x="497043" y="399616"/>
                  </a:lnTo>
                  <a:lnTo>
                    <a:pt x="507285" y="429825"/>
                  </a:lnTo>
                  <a:lnTo>
                    <a:pt x="525369" y="453955"/>
                  </a:lnTo>
                  <a:lnTo>
                    <a:pt x="549514" y="469945"/>
                  </a:lnTo>
                  <a:lnTo>
                    <a:pt x="577938" y="475733"/>
                  </a:lnTo>
                  <a:lnTo>
                    <a:pt x="606348" y="469945"/>
                  </a:lnTo>
                  <a:lnTo>
                    <a:pt x="630495" y="453955"/>
                  </a:lnTo>
                  <a:lnTo>
                    <a:pt x="642701" y="437675"/>
                  </a:lnTo>
                  <a:lnTo>
                    <a:pt x="577938" y="437675"/>
                  </a:lnTo>
                  <a:lnTo>
                    <a:pt x="558646" y="433185"/>
                  </a:lnTo>
                  <a:lnTo>
                    <a:pt x="542898" y="420944"/>
                  </a:lnTo>
                  <a:lnTo>
                    <a:pt x="532283" y="402797"/>
                  </a:lnTo>
                  <a:lnTo>
                    <a:pt x="528392" y="380587"/>
                  </a:lnTo>
                  <a:lnTo>
                    <a:pt x="532283" y="358376"/>
                  </a:lnTo>
                  <a:lnTo>
                    <a:pt x="542898" y="340229"/>
                  </a:lnTo>
                  <a:lnTo>
                    <a:pt x="558646" y="327989"/>
                  </a:lnTo>
                  <a:lnTo>
                    <a:pt x="577938" y="323499"/>
                  </a:lnTo>
                  <a:lnTo>
                    <a:pt x="642702" y="323499"/>
                  </a:lnTo>
                  <a:lnTo>
                    <a:pt x="630495" y="307218"/>
                  </a:lnTo>
                  <a:lnTo>
                    <a:pt x="606348" y="291228"/>
                  </a:lnTo>
                  <a:lnTo>
                    <a:pt x="577938" y="285440"/>
                  </a:lnTo>
                  <a:close/>
                </a:path>
                <a:path w="727075" h="761365">
                  <a:moveTo>
                    <a:pt x="642702" y="323499"/>
                  </a:moveTo>
                  <a:lnTo>
                    <a:pt x="577938" y="323499"/>
                  </a:lnTo>
                  <a:lnTo>
                    <a:pt x="597216" y="327989"/>
                  </a:lnTo>
                  <a:lnTo>
                    <a:pt x="612966" y="340229"/>
                  </a:lnTo>
                  <a:lnTo>
                    <a:pt x="623588" y="358376"/>
                  </a:lnTo>
                  <a:lnTo>
                    <a:pt x="627484" y="380587"/>
                  </a:lnTo>
                  <a:lnTo>
                    <a:pt x="623588" y="402797"/>
                  </a:lnTo>
                  <a:lnTo>
                    <a:pt x="612966" y="420944"/>
                  </a:lnTo>
                  <a:lnTo>
                    <a:pt x="597216" y="433185"/>
                  </a:lnTo>
                  <a:lnTo>
                    <a:pt x="577938" y="437675"/>
                  </a:lnTo>
                  <a:lnTo>
                    <a:pt x="642701" y="437675"/>
                  </a:lnTo>
                  <a:lnTo>
                    <a:pt x="648587" y="429825"/>
                  </a:lnTo>
                  <a:lnTo>
                    <a:pt x="658834" y="399616"/>
                  </a:lnTo>
                  <a:lnTo>
                    <a:pt x="719143" y="399616"/>
                  </a:lnTo>
                  <a:lnTo>
                    <a:pt x="726542" y="391088"/>
                  </a:lnTo>
                  <a:lnTo>
                    <a:pt x="726542" y="370085"/>
                  </a:lnTo>
                  <a:lnTo>
                    <a:pt x="719143" y="361557"/>
                  </a:lnTo>
                  <a:lnTo>
                    <a:pt x="658834" y="361557"/>
                  </a:lnTo>
                  <a:lnTo>
                    <a:pt x="648587" y="331348"/>
                  </a:lnTo>
                  <a:lnTo>
                    <a:pt x="642702" y="323499"/>
                  </a:lnTo>
                  <a:close/>
                </a:path>
                <a:path w="727075" h="761365">
                  <a:moveTo>
                    <a:pt x="181636" y="0"/>
                  </a:moveTo>
                  <a:lnTo>
                    <a:pt x="153226" y="5788"/>
                  </a:lnTo>
                  <a:lnTo>
                    <a:pt x="129079" y="21778"/>
                  </a:lnTo>
                  <a:lnTo>
                    <a:pt x="110987" y="45908"/>
                  </a:lnTo>
                  <a:lnTo>
                    <a:pt x="100741" y="76117"/>
                  </a:lnTo>
                  <a:lnTo>
                    <a:pt x="7400" y="76117"/>
                  </a:lnTo>
                  <a:lnTo>
                    <a:pt x="0" y="84645"/>
                  </a:lnTo>
                  <a:lnTo>
                    <a:pt x="0" y="105684"/>
                  </a:lnTo>
                  <a:lnTo>
                    <a:pt x="7400" y="114176"/>
                  </a:lnTo>
                  <a:lnTo>
                    <a:pt x="100741" y="114176"/>
                  </a:lnTo>
                  <a:lnTo>
                    <a:pt x="110987" y="144385"/>
                  </a:lnTo>
                  <a:lnTo>
                    <a:pt x="129079" y="168516"/>
                  </a:lnTo>
                  <a:lnTo>
                    <a:pt x="153226" y="184506"/>
                  </a:lnTo>
                  <a:lnTo>
                    <a:pt x="181636" y="190294"/>
                  </a:lnTo>
                  <a:lnTo>
                    <a:pt x="210046" y="184506"/>
                  </a:lnTo>
                  <a:lnTo>
                    <a:pt x="234192" y="168516"/>
                  </a:lnTo>
                  <a:lnTo>
                    <a:pt x="246400" y="152234"/>
                  </a:lnTo>
                  <a:lnTo>
                    <a:pt x="181636" y="152234"/>
                  </a:lnTo>
                  <a:lnTo>
                    <a:pt x="162344" y="147750"/>
                  </a:lnTo>
                  <a:lnTo>
                    <a:pt x="146595" y="135518"/>
                  </a:lnTo>
                  <a:lnTo>
                    <a:pt x="135981" y="117372"/>
                  </a:lnTo>
                  <a:lnTo>
                    <a:pt x="132090" y="95147"/>
                  </a:lnTo>
                  <a:lnTo>
                    <a:pt x="135981" y="72936"/>
                  </a:lnTo>
                  <a:lnTo>
                    <a:pt x="146595" y="54789"/>
                  </a:lnTo>
                  <a:lnTo>
                    <a:pt x="162344" y="42549"/>
                  </a:lnTo>
                  <a:lnTo>
                    <a:pt x="181636" y="38059"/>
                  </a:lnTo>
                  <a:lnTo>
                    <a:pt x="246400" y="38059"/>
                  </a:lnTo>
                  <a:lnTo>
                    <a:pt x="234192" y="21778"/>
                  </a:lnTo>
                  <a:lnTo>
                    <a:pt x="210046" y="5788"/>
                  </a:lnTo>
                  <a:lnTo>
                    <a:pt x="181636" y="0"/>
                  </a:lnTo>
                  <a:close/>
                </a:path>
                <a:path w="727075" h="761365">
                  <a:moveTo>
                    <a:pt x="246400" y="38059"/>
                  </a:moveTo>
                  <a:lnTo>
                    <a:pt x="181636" y="38059"/>
                  </a:lnTo>
                  <a:lnTo>
                    <a:pt x="200929" y="42549"/>
                  </a:lnTo>
                  <a:lnTo>
                    <a:pt x="216676" y="54789"/>
                  </a:lnTo>
                  <a:lnTo>
                    <a:pt x="227290" y="72936"/>
                  </a:lnTo>
                  <a:lnTo>
                    <a:pt x="231181" y="95147"/>
                  </a:lnTo>
                  <a:lnTo>
                    <a:pt x="227290" y="117372"/>
                  </a:lnTo>
                  <a:lnTo>
                    <a:pt x="216676" y="135518"/>
                  </a:lnTo>
                  <a:lnTo>
                    <a:pt x="200929" y="147750"/>
                  </a:lnTo>
                  <a:lnTo>
                    <a:pt x="181636" y="152234"/>
                  </a:lnTo>
                  <a:lnTo>
                    <a:pt x="246400" y="152234"/>
                  </a:lnTo>
                  <a:lnTo>
                    <a:pt x="252284" y="144385"/>
                  </a:lnTo>
                  <a:lnTo>
                    <a:pt x="262531" y="114176"/>
                  </a:lnTo>
                  <a:lnTo>
                    <a:pt x="719143" y="114176"/>
                  </a:lnTo>
                  <a:lnTo>
                    <a:pt x="726542" y="105684"/>
                  </a:lnTo>
                  <a:lnTo>
                    <a:pt x="726542" y="84645"/>
                  </a:lnTo>
                  <a:lnTo>
                    <a:pt x="719143" y="76117"/>
                  </a:lnTo>
                  <a:lnTo>
                    <a:pt x="262531" y="76117"/>
                  </a:lnTo>
                  <a:lnTo>
                    <a:pt x="252284" y="45908"/>
                  </a:lnTo>
                  <a:lnTo>
                    <a:pt x="246400" y="38059"/>
                  </a:lnTo>
                  <a:close/>
                </a:path>
                <a:path w="727075" h="761365">
                  <a:moveTo>
                    <a:pt x="313725" y="570844"/>
                  </a:moveTo>
                  <a:lnTo>
                    <a:pt x="285320" y="576632"/>
                  </a:lnTo>
                  <a:lnTo>
                    <a:pt x="261181" y="592622"/>
                  </a:lnTo>
                  <a:lnTo>
                    <a:pt x="243091" y="616753"/>
                  </a:lnTo>
                  <a:lnTo>
                    <a:pt x="232830" y="646962"/>
                  </a:lnTo>
                  <a:lnTo>
                    <a:pt x="7400" y="646962"/>
                  </a:lnTo>
                  <a:lnTo>
                    <a:pt x="0" y="655490"/>
                  </a:lnTo>
                  <a:lnTo>
                    <a:pt x="0" y="676527"/>
                  </a:lnTo>
                  <a:lnTo>
                    <a:pt x="7400" y="685021"/>
                  </a:lnTo>
                  <a:lnTo>
                    <a:pt x="232830" y="685021"/>
                  </a:lnTo>
                  <a:lnTo>
                    <a:pt x="243091" y="715250"/>
                  </a:lnTo>
                  <a:lnTo>
                    <a:pt x="261181" y="739390"/>
                  </a:lnTo>
                  <a:lnTo>
                    <a:pt x="285320" y="755384"/>
                  </a:lnTo>
                  <a:lnTo>
                    <a:pt x="313725" y="761173"/>
                  </a:lnTo>
                  <a:lnTo>
                    <a:pt x="342150" y="755384"/>
                  </a:lnTo>
                  <a:lnTo>
                    <a:pt x="366295" y="739390"/>
                  </a:lnTo>
                  <a:lnTo>
                    <a:pt x="378514" y="723079"/>
                  </a:lnTo>
                  <a:lnTo>
                    <a:pt x="313725" y="723079"/>
                  </a:lnTo>
                  <a:lnTo>
                    <a:pt x="294452" y="718594"/>
                  </a:lnTo>
                  <a:lnTo>
                    <a:pt x="278714" y="706362"/>
                  </a:lnTo>
                  <a:lnTo>
                    <a:pt x="268104" y="688217"/>
                  </a:lnTo>
                  <a:lnTo>
                    <a:pt x="264213" y="665991"/>
                  </a:lnTo>
                  <a:lnTo>
                    <a:pt x="268104" y="643780"/>
                  </a:lnTo>
                  <a:lnTo>
                    <a:pt x="278714" y="625633"/>
                  </a:lnTo>
                  <a:lnTo>
                    <a:pt x="294452" y="613393"/>
                  </a:lnTo>
                  <a:lnTo>
                    <a:pt x="313725" y="608904"/>
                  </a:lnTo>
                  <a:lnTo>
                    <a:pt x="378496" y="608904"/>
                  </a:lnTo>
                  <a:lnTo>
                    <a:pt x="366295" y="592622"/>
                  </a:lnTo>
                  <a:lnTo>
                    <a:pt x="342150" y="576632"/>
                  </a:lnTo>
                  <a:lnTo>
                    <a:pt x="313725" y="570844"/>
                  </a:lnTo>
                  <a:close/>
                </a:path>
                <a:path w="727075" h="761365">
                  <a:moveTo>
                    <a:pt x="378496" y="608904"/>
                  </a:moveTo>
                  <a:lnTo>
                    <a:pt x="313725" y="608904"/>
                  </a:lnTo>
                  <a:lnTo>
                    <a:pt x="333018" y="613393"/>
                  </a:lnTo>
                  <a:lnTo>
                    <a:pt x="348766" y="625633"/>
                  </a:lnTo>
                  <a:lnTo>
                    <a:pt x="359380" y="643780"/>
                  </a:lnTo>
                  <a:lnTo>
                    <a:pt x="363272" y="665991"/>
                  </a:lnTo>
                  <a:lnTo>
                    <a:pt x="359380" y="688217"/>
                  </a:lnTo>
                  <a:lnTo>
                    <a:pt x="348766" y="706362"/>
                  </a:lnTo>
                  <a:lnTo>
                    <a:pt x="333018" y="718594"/>
                  </a:lnTo>
                  <a:lnTo>
                    <a:pt x="313725" y="723079"/>
                  </a:lnTo>
                  <a:lnTo>
                    <a:pt x="378514" y="723079"/>
                  </a:lnTo>
                  <a:lnTo>
                    <a:pt x="384379" y="715250"/>
                  </a:lnTo>
                  <a:lnTo>
                    <a:pt x="394620" y="685021"/>
                  </a:lnTo>
                  <a:lnTo>
                    <a:pt x="719143" y="685021"/>
                  </a:lnTo>
                  <a:lnTo>
                    <a:pt x="726542" y="676527"/>
                  </a:lnTo>
                  <a:lnTo>
                    <a:pt x="726542" y="655490"/>
                  </a:lnTo>
                  <a:lnTo>
                    <a:pt x="719143" y="646962"/>
                  </a:lnTo>
                  <a:lnTo>
                    <a:pt x="394620" y="646962"/>
                  </a:lnTo>
                  <a:lnTo>
                    <a:pt x="384379" y="616753"/>
                  </a:lnTo>
                  <a:lnTo>
                    <a:pt x="378496" y="608904"/>
                  </a:lnTo>
                  <a:close/>
                </a:path>
              </a:pathLst>
            </a:custGeom>
            <a:solidFill>
              <a:srgbClr val="4B4B4B"/>
            </a:solidFill>
          </p:spPr>
          <p:txBody>
            <a:bodyPr wrap="square" lIns="0" tIns="0" rIns="0" bIns="0" rtlCol="0"/>
            <a:lstStyle/>
            <a:p>
              <a:endParaRPr/>
            </a:p>
          </p:txBody>
        </p:sp>
      </p:grpSp>
      <p:sp>
        <p:nvSpPr>
          <p:cNvPr id="9" name="object 9"/>
          <p:cNvSpPr txBox="1">
            <a:spLocks noGrp="1"/>
          </p:cNvSpPr>
          <p:nvPr>
            <p:ph type="title"/>
          </p:nvPr>
        </p:nvSpPr>
        <p:spPr>
          <a:xfrm>
            <a:off x="7474767" y="358139"/>
            <a:ext cx="3295015" cy="513080"/>
          </a:xfrm>
          <a:prstGeom prst="rect">
            <a:avLst/>
          </a:prstGeom>
        </p:spPr>
        <p:txBody>
          <a:bodyPr vert="horz" wrap="square" lIns="0" tIns="12700" rIns="0" bIns="0" rtlCol="0">
            <a:spAutoFit/>
          </a:bodyPr>
          <a:lstStyle/>
          <a:p>
            <a:pPr marL="12700">
              <a:lnSpc>
                <a:spcPct val="100000"/>
              </a:lnSpc>
              <a:spcBef>
                <a:spcPts val="100"/>
              </a:spcBef>
            </a:pPr>
            <a:r>
              <a:rPr sz="3200" spc="-20" dirty="0">
                <a:solidFill>
                  <a:srgbClr val="4B4B4B"/>
                </a:solidFill>
              </a:rPr>
              <a:t>ADMINISTRATION</a:t>
            </a:r>
            <a:endParaRPr sz="3200"/>
          </a:p>
        </p:txBody>
      </p:sp>
      <p:sp>
        <p:nvSpPr>
          <p:cNvPr id="10" name="object 10"/>
          <p:cNvSpPr txBox="1">
            <a:spLocks noGrp="1"/>
          </p:cNvSpPr>
          <p:nvPr>
            <p:ph type="body" idx="1"/>
          </p:nvPr>
        </p:nvSpPr>
        <p:spPr>
          <a:prstGeom prst="rect">
            <a:avLst/>
          </a:prstGeom>
        </p:spPr>
        <p:txBody>
          <a:bodyPr vert="horz" wrap="square" lIns="0" tIns="12700" rIns="0" bIns="0" rtlCol="0">
            <a:spAutoFit/>
          </a:bodyPr>
          <a:lstStyle/>
          <a:p>
            <a:pPr marL="5892800">
              <a:lnSpc>
                <a:spcPct val="100000"/>
              </a:lnSpc>
              <a:spcBef>
                <a:spcPts val="100"/>
              </a:spcBef>
            </a:pPr>
            <a:r>
              <a:rPr spc="40" dirty="0"/>
              <a:t>Communications</a:t>
            </a:r>
            <a:r>
              <a:rPr spc="-100" dirty="0"/>
              <a:t> </a:t>
            </a:r>
            <a:r>
              <a:rPr spc="75" dirty="0"/>
              <a:t>&amp;</a:t>
            </a:r>
            <a:r>
              <a:rPr spc="-110" dirty="0"/>
              <a:t> </a:t>
            </a:r>
            <a:r>
              <a:rPr spc="20" dirty="0"/>
              <a:t>Marketing</a:t>
            </a:r>
          </a:p>
          <a:p>
            <a:pPr marL="5892800">
              <a:lnSpc>
                <a:spcPct val="100000"/>
              </a:lnSpc>
              <a:spcBef>
                <a:spcPts val="1705"/>
              </a:spcBef>
            </a:pPr>
            <a:r>
              <a:rPr spc="30" dirty="0"/>
              <a:t>Student</a:t>
            </a:r>
            <a:r>
              <a:rPr spc="-110" dirty="0"/>
              <a:t> </a:t>
            </a:r>
            <a:r>
              <a:rPr spc="5" dirty="0"/>
              <a:t>Services</a:t>
            </a:r>
            <a:r>
              <a:rPr spc="-100" dirty="0"/>
              <a:t> </a:t>
            </a:r>
            <a:r>
              <a:rPr spc="75" dirty="0"/>
              <a:t>&amp;</a:t>
            </a:r>
            <a:r>
              <a:rPr spc="-110" dirty="0"/>
              <a:t> </a:t>
            </a:r>
            <a:r>
              <a:rPr dirty="0"/>
              <a:t>Advising</a:t>
            </a:r>
          </a:p>
          <a:p>
            <a:pPr marL="5892800">
              <a:lnSpc>
                <a:spcPct val="100000"/>
              </a:lnSpc>
              <a:spcBef>
                <a:spcPts val="1700"/>
              </a:spcBef>
            </a:pPr>
            <a:r>
              <a:rPr spc="30" dirty="0"/>
              <a:t>Database</a:t>
            </a:r>
            <a:r>
              <a:rPr spc="-105" dirty="0"/>
              <a:t> </a:t>
            </a:r>
            <a:r>
              <a:rPr spc="40" dirty="0"/>
              <a:t>Management</a:t>
            </a:r>
            <a:r>
              <a:rPr spc="-95" dirty="0"/>
              <a:t> </a:t>
            </a:r>
            <a:r>
              <a:rPr spc="75" dirty="0"/>
              <a:t>&amp;</a:t>
            </a:r>
            <a:r>
              <a:rPr spc="-105" dirty="0"/>
              <a:t> </a:t>
            </a:r>
            <a:r>
              <a:rPr spc="-10" dirty="0"/>
              <a:t>Technical</a:t>
            </a:r>
            <a:r>
              <a:rPr spc="-105" dirty="0"/>
              <a:t> </a:t>
            </a:r>
            <a:r>
              <a:rPr spc="45" dirty="0"/>
              <a:t>Support</a:t>
            </a:r>
          </a:p>
        </p:txBody>
      </p:sp>
      <p:sp>
        <p:nvSpPr>
          <p:cNvPr id="11" name="object 11"/>
          <p:cNvSpPr txBox="1"/>
          <p:nvPr/>
        </p:nvSpPr>
        <p:spPr>
          <a:xfrm>
            <a:off x="543619" y="4380890"/>
            <a:ext cx="3399790" cy="1995170"/>
          </a:xfrm>
          <a:prstGeom prst="rect">
            <a:avLst/>
          </a:prstGeom>
        </p:spPr>
        <p:txBody>
          <a:bodyPr vert="horz" wrap="square" lIns="0" tIns="95250" rIns="0" bIns="0" rtlCol="0">
            <a:spAutoFit/>
          </a:bodyPr>
          <a:lstStyle/>
          <a:p>
            <a:pPr marL="12700">
              <a:lnSpc>
                <a:spcPct val="100000"/>
              </a:lnSpc>
              <a:spcBef>
                <a:spcPts val="750"/>
              </a:spcBef>
            </a:pPr>
            <a:r>
              <a:rPr sz="3200" spc="-5" dirty="0">
                <a:solidFill>
                  <a:srgbClr val="F3F3F3"/>
                </a:solidFill>
                <a:latin typeface="Segoe UI"/>
                <a:cs typeface="Segoe UI"/>
              </a:rPr>
              <a:t>RESEARCH</a:t>
            </a:r>
            <a:endParaRPr sz="3200">
              <a:latin typeface="Segoe UI"/>
              <a:cs typeface="Segoe UI"/>
            </a:endParaRPr>
          </a:p>
          <a:p>
            <a:pPr marL="434975">
              <a:lnSpc>
                <a:spcPct val="100000"/>
              </a:lnSpc>
              <a:spcBef>
                <a:spcPts val="409"/>
              </a:spcBef>
            </a:pPr>
            <a:r>
              <a:rPr sz="2000" spc="40" dirty="0">
                <a:solidFill>
                  <a:srgbClr val="F3F3F3"/>
                </a:solidFill>
                <a:latin typeface="Tahoma"/>
                <a:cs typeface="Tahoma"/>
              </a:rPr>
              <a:t>Lab</a:t>
            </a:r>
            <a:r>
              <a:rPr sz="2000" spc="-120" dirty="0">
                <a:solidFill>
                  <a:srgbClr val="F3F3F3"/>
                </a:solidFill>
                <a:latin typeface="Tahoma"/>
                <a:cs typeface="Tahoma"/>
              </a:rPr>
              <a:t> </a:t>
            </a:r>
            <a:r>
              <a:rPr sz="2000" spc="-5" dirty="0">
                <a:solidFill>
                  <a:srgbClr val="F3F3F3"/>
                </a:solidFill>
                <a:latin typeface="Tahoma"/>
                <a:cs typeface="Tahoma"/>
              </a:rPr>
              <a:t>Technician</a:t>
            </a:r>
            <a:endParaRPr sz="2000">
              <a:latin typeface="Tahoma"/>
              <a:cs typeface="Tahoma"/>
            </a:endParaRPr>
          </a:p>
          <a:p>
            <a:pPr marL="434975">
              <a:lnSpc>
                <a:spcPct val="100000"/>
              </a:lnSpc>
              <a:spcBef>
                <a:spcPts val="1705"/>
              </a:spcBef>
            </a:pPr>
            <a:r>
              <a:rPr sz="2000" spc="-5" dirty="0">
                <a:solidFill>
                  <a:srgbClr val="F3F3F3"/>
                </a:solidFill>
                <a:latin typeface="Segoe UI"/>
                <a:cs typeface="Segoe UI"/>
              </a:rPr>
              <a:t>Clinical</a:t>
            </a:r>
            <a:r>
              <a:rPr sz="2000" spc="-10" dirty="0">
                <a:solidFill>
                  <a:srgbClr val="F3F3F3"/>
                </a:solidFill>
                <a:latin typeface="Segoe UI"/>
                <a:cs typeface="Segoe UI"/>
              </a:rPr>
              <a:t> </a:t>
            </a:r>
            <a:r>
              <a:rPr sz="2000" spc="-5" dirty="0">
                <a:solidFill>
                  <a:srgbClr val="F3F3F3"/>
                </a:solidFill>
                <a:latin typeface="Segoe UI"/>
                <a:cs typeface="Segoe UI"/>
              </a:rPr>
              <a:t>Data</a:t>
            </a:r>
            <a:r>
              <a:rPr sz="2000" spc="-10" dirty="0">
                <a:solidFill>
                  <a:srgbClr val="F3F3F3"/>
                </a:solidFill>
                <a:latin typeface="Segoe UI"/>
                <a:cs typeface="Segoe UI"/>
              </a:rPr>
              <a:t> </a:t>
            </a:r>
            <a:r>
              <a:rPr sz="2000" spc="-5" dirty="0">
                <a:solidFill>
                  <a:srgbClr val="F3F3F3"/>
                </a:solidFill>
                <a:latin typeface="Segoe UI"/>
                <a:cs typeface="Segoe UI"/>
              </a:rPr>
              <a:t>Management</a:t>
            </a:r>
            <a:endParaRPr sz="2000">
              <a:latin typeface="Segoe UI"/>
              <a:cs typeface="Segoe UI"/>
            </a:endParaRPr>
          </a:p>
          <a:p>
            <a:pPr marL="434975">
              <a:lnSpc>
                <a:spcPct val="100000"/>
              </a:lnSpc>
              <a:spcBef>
                <a:spcPts val="1700"/>
              </a:spcBef>
            </a:pPr>
            <a:r>
              <a:rPr sz="2000" spc="-35" dirty="0">
                <a:solidFill>
                  <a:srgbClr val="F3F3F3"/>
                </a:solidFill>
                <a:latin typeface="Lucida Sans Unicode"/>
                <a:cs typeface="Lucida Sans Unicode"/>
              </a:rPr>
              <a:t>Qualitative</a:t>
            </a:r>
            <a:r>
              <a:rPr sz="2000" spc="-120" dirty="0">
                <a:solidFill>
                  <a:srgbClr val="F3F3F3"/>
                </a:solidFill>
                <a:latin typeface="Lucida Sans Unicode"/>
                <a:cs typeface="Lucida Sans Unicode"/>
              </a:rPr>
              <a:t> </a:t>
            </a:r>
            <a:r>
              <a:rPr sz="2000" spc="-25" dirty="0">
                <a:solidFill>
                  <a:srgbClr val="F3F3F3"/>
                </a:solidFill>
                <a:latin typeface="Lucida Sans Unicode"/>
                <a:cs typeface="Lucida Sans Unicode"/>
              </a:rPr>
              <a:t>Interviewer</a:t>
            </a:r>
            <a:endParaRPr sz="2000">
              <a:latin typeface="Lucida Sans Unicode"/>
              <a:cs typeface="Lucida Sans Unicode"/>
            </a:endParaRPr>
          </a:p>
        </p:txBody>
      </p:sp>
    </p:spTree>
    <p:extLst>
      <p:ext uri="{BB962C8B-B14F-4D97-AF65-F5344CB8AC3E}">
        <p14:creationId xmlns:p14="http://schemas.microsoft.com/office/powerpoint/2010/main" val="705893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3F3F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36339</TotalTime>
  <Words>2597</Words>
  <Application>Microsoft Office PowerPoint</Application>
  <PresentationFormat>Widescreen</PresentationFormat>
  <Paragraphs>275</Paragraphs>
  <Slides>34</Slides>
  <Notes>23</Notes>
  <HiddenSlides>1</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34</vt:i4>
      </vt:variant>
    </vt:vector>
  </HeadingPairs>
  <TitlesOfParts>
    <vt:vector size="56" baseType="lpstr">
      <vt:lpstr>Arial</vt:lpstr>
      <vt:lpstr>Book Antiqua</vt:lpstr>
      <vt:lpstr>Bookman Old Style</vt:lpstr>
      <vt:lpstr>Calibri</vt:lpstr>
      <vt:lpstr>Calibri </vt:lpstr>
      <vt:lpstr>Calibri Light</vt:lpstr>
      <vt:lpstr>Century Gothic</vt:lpstr>
      <vt:lpstr>Century Schoolbook</vt:lpstr>
      <vt:lpstr>Courier New</vt:lpstr>
      <vt:lpstr>Lucida Sans Unicode</vt:lpstr>
      <vt:lpstr>Open Sans</vt:lpstr>
      <vt:lpstr>Segoe UI</vt:lpstr>
      <vt:lpstr>Symbol</vt:lpstr>
      <vt:lpstr>Tahoma</vt:lpstr>
      <vt:lpstr>Tw Cen MT</vt:lpstr>
      <vt:lpstr>Wingdings</vt:lpstr>
      <vt:lpstr>Office Theme</vt:lpstr>
      <vt:lpstr>1_Office Theme</vt:lpstr>
      <vt:lpstr>2_Office Theme</vt:lpstr>
      <vt:lpstr>Office Theme</vt:lpstr>
      <vt:lpstr>1_Office Theme</vt:lpstr>
      <vt:lpstr>Office Theme</vt:lpstr>
      <vt:lpstr>HR Forum</vt:lpstr>
      <vt:lpstr>Today’s Agenda Items</vt:lpstr>
      <vt:lpstr>F E D E R A L W O R K - S T U D Y</vt:lpstr>
      <vt:lpstr>WHY D O ES FEDERAL WORK-STUDY</vt:lpstr>
      <vt:lpstr>75% of work-study wages are  federally funded—the hiring  department pays just 25% of the  student’s wages</vt:lpstr>
      <vt:lpstr>FEDERAL WORK-STUDY (FWS)  ELIGIBILITY</vt:lpstr>
      <vt:lpstr>UTILIZING FWS</vt:lpstr>
      <vt:lpstr>“As we  become even  more selective,</vt:lpstr>
      <vt:lpstr>ADMINISTRATION</vt:lpstr>
      <vt:lpstr>Ready, Set, Work-Study!</vt:lpstr>
      <vt:lpstr>Training and Organizational Development</vt:lpstr>
      <vt:lpstr>CxUF is HERE!</vt:lpstr>
      <vt:lpstr>Training &amp; Organizational Development</vt:lpstr>
      <vt:lpstr>Upcoming Sessions</vt:lpstr>
      <vt:lpstr>The Racial Healing Handbook</vt:lpstr>
      <vt:lpstr>Employment Operations &amp; Records</vt:lpstr>
      <vt:lpstr>Termination File</vt:lpstr>
      <vt:lpstr>Termination File</vt:lpstr>
      <vt:lpstr>Termination File </vt:lpstr>
      <vt:lpstr>Changes to Name Fields in PersonHub</vt:lpstr>
      <vt:lpstr>Names in Person Hub – Current State</vt:lpstr>
      <vt:lpstr>Names in Person Hub – May 6, 2021</vt:lpstr>
      <vt:lpstr>University Benefits</vt:lpstr>
      <vt:lpstr>Short Work Break for 9/10 Month Employees</vt:lpstr>
      <vt:lpstr>ARP – COBRA Premium Assistance</vt:lpstr>
      <vt:lpstr>Benefits Termination &amp; COBRA</vt:lpstr>
      <vt:lpstr>ARP – Dependent Care FSA </vt:lpstr>
      <vt:lpstr>Preparing for 2021 Fiscal Year End Leave Processes</vt:lpstr>
      <vt:lpstr>FY 20-21 Comp Leave Cash-Out </vt:lpstr>
      <vt:lpstr>FY 20-21 Comp Leave Cash-Out Departmental Preparation</vt:lpstr>
      <vt:lpstr>Preparing for 2021 Fiscal Year End Leave Processes</vt:lpstr>
      <vt:lpstr>Vice President’s Office</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519</cp:revision>
  <cp:lastPrinted>2020-02-05T12:54:08Z</cp:lastPrinted>
  <dcterms:created xsi:type="dcterms:W3CDTF">2017-01-03T16:22:19Z</dcterms:created>
  <dcterms:modified xsi:type="dcterms:W3CDTF">2021-05-05T13:17:36Z</dcterms:modified>
</cp:coreProperties>
</file>