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3.xml" ContentType="application/vnd.openxmlformats-officedocument.theme+xml"/>
  <Override PartName="/ppt/slideLayouts/slideLayout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5" r:id="rId1"/>
    <p:sldMasterId id="2147483699" r:id="rId2"/>
    <p:sldMasterId id="2147483684" r:id="rId3"/>
    <p:sldMasterId id="2147483648" r:id="rId4"/>
  </p:sldMasterIdLst>
  <p:notesMasterIdLst>
    <p:notesMasterId r:id="rId33"/>
  </p:notesMasterIdLst>
  <p:sldIdLst>
    <p:sldId id="278" r:id="rId5"/>
    <p:sldId id="261" r:id="rId6"/>
    <p:sldId id="577" r:id="rId7"/>
    <p:sldId id="578" r:id="rId8"/>
    <p:sldId id="579" r:id="rId9"/>
    <p:sldId id="580" r:id="rId10"/>
    <p:sldId id="581" r:id="rId11"/>
    <p:sldId id="582" r:id="rId12"/>
    <p:sldId id="583" r:id="rId13"/>
    <p:sldId id="584" r:id="rId14"/>
    <p:sldId id="585" r:id="rId15"/>
    <p:sldId id="586" r:id="rId16"/>
    <p:sldId id="587" r:id="rId17"/>
    <p:sldId id="588" r:id="rId18"/>
    <p:sldId id="589" r:id="rId19"/>
    <p:sldId id="591" r:id="rId20"/>
    <p:sldId id="592" r:id="rId21"/>
    <p:sldId id="593" r:id="rId22"/>
    <p:sldId id="594" r:id="rId23"/>
    <p:sldId id="600" r:id="rId24"/>
    <p:sldId id="601" r:id="rId25"/>
    <p:sldId id="602" r:id="rId26"/>
    <p:sldId id="599" r:id="rId27"/>
    <p:sldId id="574" r:id="rId28"/>
    <p:sldId id="575" r:id="rId29"/>
    <p:sldId id="576" r:id="rId30"/>
    <p:sldId id="316" r:id="rId31"/>
    <p:sldId id="317" r:id="rId32"/>
  </p:sldIdLst>
  <p:sldSz cx="12192000" cy="6858000"/>
  <p:notesSz cx="9309100" cy="7023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rrera,Kay H" initials="BH" lastIdx="12" clrIdx="0">
    <p:extLst>
      <p:ext uri="{19B8F6BF-5375-455C-9EA6-DF929625EA0E}">
        <p15:presenceInfo xmlns:p15="http://schemas.microsoft.com/office/powerpoint/2012/main" userId="S-1-5-21-1308237860-4193317556-336787646-559629" providerId="AD"/>
      </p:ext>
    </p:extLst>
  </p:cmAuthor>
  <p:cmAuthor id="2" name="Salva,Christina" initials="S" lastIdx="5" clrIdx="1">
    <p:extLst>
      <p:ext uri="{19B8F6BF-5375-455C-9EA6-DF929625EA0E}">
        <p15:presenceInfo xmlns:p15="http://schemas.microsoft.com/office/powerpoint/2012/main" userId="S-1-5-21-1308237860-4193317556-336787646-101820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405"/>
    <a:srgbClr val="19C9E1"/>
    <a:srgbClr val="E65800"/>
    <a:srgbClr val="DE5500"/>
    <a:srgbClr val="FF6600"/>
    <a:srgbClr val="C24702"/>
    <a:srgbClr val="FC5D0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85562" autoAdjust="0"/>
  </p:normalViewPr>
  <p:slideViewPr>
    <p:cSldViewPr snapToGrid="0">
      <p:cViewPr varScale="1">
        <p:scale>
          <a:sx n="123" d="100"/>
          <a:sy n="123" d="100"/>
        </p:scale>
        <p:origin x="96" y="25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33943" cy="352375"/>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5273004" y="0"/>
            <a:ext cx="4033943" cy="352375"/>
          </a:xfrm>
          <a:prstGeom prst="rect">
            <a:avLst/>
          </a:prstGeom>
        </p:spPr>
        <p:txBody>
          <a:bodyPr vert="horz" lIns="93324" tIns="46662" rIns="93324" bIns="46662" rtlCol="0"/>
          <a:lstStyle>
            <a:lvl1pPr algn="r">
              <a:defRPr sz="1200"/>
            </a:lvl1pPr>
          </a:lstStyle>
          <a:p>
            <a:fld id="{DE7C9419-65CE-4FD7-A936-319F3A4AEB74}" type="datetimeFigureOut">
              <a:rPr lang="en-US" smtClean="0"/>
              <a:t>6/2/2021</a:t>
            </a:fld>
            <a:endParaRPr lang="en-US" dirty="0"/>
          </a:p>
        </p:txBody>
      </p:sp>
      <p:sp>
        <p:nvSpPr>
          <p:cNvPr id="4" name="Slide Image Placeholder 3"/>
          <p:cNvSpPr>
            <a:spLocks noGrp="1" noRot="1" noChangeAspect="1"/>
          </p:cNvSpPr>
          <p:nvPr>
            <p:ph type="sldImg" idx="2"/>
          </p:nvPr>
        </p:nvSpPr>
        <p:spPr>
          <a:xfrm>
            <a:off x="2547938" y="877888"/>
            <a:ext cx="4213225" cy="2370137"/>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930910" y="3379866"/>
            <a:ext cx="7447280" cy="2765346"/>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6670727"/>
            <a:ext cx="4033943" cy="352374"/>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5273004" y="6670727"/>
            <a:ext cx="4033943" cy="352374"/>
          </a:xfrm>
          <a:prstGeom prst="rect">
            <a:avLst/>
          </a:prstGeom>
        </p:spPr>
        <p:txBody>
          <a:bodyPr vert="horz" lIns="93324" tIns="46662" rIns="93324" bIns="46662" rtlCol="0" anchor="b"/>
          <a:lstStyle>
            <a:lvl1pPr algn="r">
              <a:defRPr sz="1200"/>
            </a:lvl1pPr>
          </a:lstStyle>
          <a:p>
            <a:fld id="{23BCD7C5-17EC-4245-A808-3E160E620918}" type="slidenum">
              <a:rPr lang="en-US" smtClean="0"/>
              <a:t>‹#›</a:t>
            </a:fld>
            <a:endParaRPr lang="en-US" dirty="0"/>
          </a:p>
        </p:txBody>
      </p:sp>
    </p:spTree>
    <p:extLst>
      <p:ext uri="{BB962C8B-B14F-4D97-AF65-F5344CB8AC3E}">
        <p14:creationId xmlns:p14="http://schemas.microsoft.com/office/powerpoint/2010/main" val="18517348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BCD7C5-17EC-4245-A808-3E160E620918}" type="slidenum">
              <a:rPr lang="en-US" smtClean="0"/>
              <a:t>2</a:t>
            </a:fld>
            <a:endParaRPr lang="en-US" dirty="0"/>
          </a:p>
        </p:txBody>
      </p:sp>
    </p:spTree>
    <p:extLst>
      <p:ext uri="{BB962C8B-B14F-4D97-AF65-F5344CB8AC3E}">
        <p14:creationId xmlns:p14="http://schemas.microsoft.com/office/powerpoint/2010/main" val="12872096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BCD7C5-17EC-4245-A808-3E160E620918}" type="slidenum">
              <a:rPr lang="en-US" smtClean="0"/>
              <a:t>11</a:t>
            </a:fld>
            <a:endParaRPr lang="en-US" dirty="0"/>
          </a:p>
        </p:txBody>
      </p:sp>
    </p:spTree>
    <p:extLst>
      <p:ext uri="{BB962C8B-B14F-4D97-AF65-F5344CB8AC3E}">
        <p14:creationId xmlns:p14="http://schemas.microsoft.com/office/powerpoint/2010/main" val="478591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BCD7C5-17EC-4245-A808-3E160E620918}" type="slidenum">
              <a:rPr lang="en-US" smtClean="0"/>
              <a:t>12</a:t>
            </a:fld>
            <a:endParaRPr lang="en-US" dirty="0"/>
          </a:p>
        </p:txBody>
      </p:sp>
    </p:spTree>
    <p:extLst>
      <p:ext uri="{BB962C8B-B14F-4D97-AF65-F5344CB8AC3E}">
        <p14:creationId xmlns:p14="http://schemas.microsoft.com/office/powerpoint/2010/main" val="32841218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BCD7C5-17EC-4245-A808-3E160E620918}" type="slidenum">
              <a:rPr lang="en-US" smtClean="0"/>
              <a:t>13</a:t>
            </a:fld>
            <a:endParaRPr lang="en-US" dirty="0"/>
          </a:p>
        </p:txBody>
      </p:sp>
    </p:spTree>
    <p:extLst>
      <p:ext uri="{BB962C8B-B14F-4D97-AF65-F5344CB8AC3E}">
        <p14:creationId xmlns:p14="http://schemas.microsoft.com/office/powerpoint/2010/main" val="19057679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BCD7C5-17EC-4245-A808-3E160E620918}" type="slidenum">
              <a:rPr lang="en-US" smtClean="0"/>
              <a:t>14</a:t>
            </a:fld>
            <a:endParaRPr lang="en-US" dirty="0"/>
          </a:p>
        </p:txBody>
      </p:sp>
    </p:spTree>
    <p:extLst>
      <p:ext uri="{BB962C8B-B14F-4D97-AF65-F5344CB8AC3E}">
        <p14:creationId xmlns:p14="http://schemas.microsoft.com/office/powerpoint/2010/main" val="15896418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BCD7C5-17EC-4245-A808-3E160E620918}" type="slidenum">
              <a:rPr lang="en-US" smtClean="0"/>
              <a:t>15</a:t>
            </a:fld>
            <a:endParaRPr lang="en-US" dirty="0"/>
          </a:p>
        </p:txBody>
      </p:sp>
    </p:spTree>
    <p:extLst>
      <p:ext uri="{BB962C8B-B14F-4D97-AF65-F5344CB8AC3E}">
        <p14:creationId xmlns:p14="http://schemas.microsoft.com/office/powerpoint/2010/main" val="21514101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BCD7C5-17EC-4245-A808-3E160E6209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72096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BCD7C5-17EC-4245-A808-3E160E6209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3707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BCD7C5-17EC-4245-A808-3E160E6209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48985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BCD7C5-17EC-4245-A808-3E160E6209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551489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BCD7C5-17EC-4245-A808-3E160E6209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9838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Section</a:t>
            </a:r>
            <a:r>
              <a:rPr lang="en-US" baseline="0"/>
              <a:t> slide</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39C4E5-ABF4-4239-92B7-27FC8F0DD72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178174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BCD7C5-17EC-4245-A808-3E160E6209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58207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BCD7C5-17EC-4245-A808-3E160E6209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45905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BCD7C5-17EC-4245-A808-3E160E6209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94757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Section</a:t>
            </a:r>
            <a:r>
              <a:rPr lang="en-US" baseline="0"/>
              <a:t> slide</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39C4E5-ABF4-4239-92B7-27FC8F0DD72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69659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BCD7C5-17EC-4245-A808-3E160E620918}" type="slidenum">
              <a:rPr lang="en-US" smtClean="0"/>
              <a:t>25</a:t>
            </a:fld>
            <a:endParaRPr lang="en-US"/>
          </a:p>
        </p:txBody>
      </p:sp>
    </p:spTree>
    <p:extLst>
      <p:ext uri="{BB962C8B-B14F-4D97-AF65-F5344CB8AC3E}">
        <p14:creationId xmlns:p14="http://schemas.microsoft.com/office/powerpoint/2010/main" val="30616464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BCD7C5-17EC-4245-A808-3E160E620918}" type="slidenum">
              <a:rPr lang="en-US" smtClean="0"/>
              <a:t>26</a:t>
            </a:fld>
            <a:endParaRPr lang="en-US"/>
          </a:p>
        </p:txBody>
      </p:sp>
    </p:spTree>
    <p:extLst>
      <p:ext uri="{BB962C8B-B14F-4D97-AF65-F5344CB8AC3E}">
        <p14:creationId xmlns:p14="http://schemas.microsoft.com/office/powerpoint/2010/main" val="7733815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BCD7C5-17EC-4245-A808-3E160E620918}" type="slidenum">
              <a:rPr lang="en-US" smtClean="0"/>
              <a:t>27</a:t>
            </a:fld>
            <a:endParaRPr lang="en-US" dirty="0"/>
          </a:p>
        </p:txBody>
      </p:sp>
    </p:spTree>
    <p:extLst>
      <p:ext uri="{BB962C8B-B14F-4D97-AF65-F5344CB8AC3E}">
        <p14:creationId xmlns:p14="http://schemas.microsoft.com/office/powerpoint/2010/main" val="33504607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BCD7C5-17EC-4245-A808-3E160E620918}" type="slidenum">
              <a:rPr lang="en-US" smtClean="0"/>
              <a:t>4</a:t>
            </a:fld>
            <a:endParaRPr lang="en-US" dirty="0"/>
          </a:p>
        </p:txBody>
      </p:sp>
    </p:spTree>
    <p:extLst>
      <p:ext uri="{BB962C8B-B14F-4D97-AF65-F5344CB8AC3E}">
        <p14:creationId xmlns:p14="http://schemas.microsoft.com/office/powerpoint/2010/main" val="12872096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BCD7C5-17EC-4245-A808-3E160E620918}" type="slidenum">
              <a:rPr lang="en-US" smtClean="0"/>
              <a:t>5</a:t>
            </a:fld>
            <a:endParaRPr lang="en-US" dirty="0"/>
          </a:p>
        </p:txBody>
      </p:sp>
    </p:spTree>
    <p:extLst>
      <p:ext uri="{BB962C8B-B14F-4D97-AF65-F5344CB8AC3E}">
        <p14:creationId xmlns:p14="http://schemas.microsoft.com/office/powerpoint/2010/main" val="7183694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BCD7C5-17EC-4245-A808-3E160E620918}" type="slidenum">
              <a:rPr lang="en-US" smtClean="0"/>
              <a:t>6</a:t>
            </a:fld>
            <a:endParaRPr lang="en-US" dirty="0"/>
          </a:p>
        </p:txBody>
      </p:sp>
    </p:spTree>
    <p:extLst>
      <p:ext uri="{BB962C8B-B14F-4D97-AF65-F5344CB8AC3E}">
        <p14:creationId xmlns:p14="http://schemas.microsoft.com/office/powerpoint/2010/main" val="41936883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BCD7C5-17EC-4245-A808-3E160E620918}" type="slidenum">
              <a:rPr lang="en-US" smtClean="0"/>
              <a:t>7</a:t>
            </a:fld>
            <a:endParaRPr lang="en-US" dirty="0"/>
          </a:p>
        </p:txBody>
      </p:sp>
    </p:spTree>
    <p:extLst>
      <p:ext uri="{BB962C8B-B14F-4D97-AF65-F5344CB8AC3E}">
        <p14:creationId xmlns:p14="http://schemas.microsoft.com/office/powerpoint/2010/main" val="11340696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BCD7C5-17EC-4245-A808-3E160E620918}" type="slidenum">
              <a:rPr lang="en-US" smtClean="0"/>
              <a:t>8</a:t>
            </a:fld>
            <a:endParaRPr lang="en-US" dirty="0"/>
          </a:p>
        </p:txBody>
      </p:sp>
    </p:spTree>
    <p:extLst>
      <p:ext uri="{BB962C8B-B14F-4D97-AF65-F5344CB8AC3E}">
        <p14:creationId xmlns:p14="http://schemas.microsoft.com/office/powerpoint/2010/main" val="15896418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BCD7C5-17EC-4245-A808-3E160E620918}" type="slidenum">
              <a:rPr lang="en-US" smtClean="0"/>
              <a:t>9</a:t>
            </a:fld>
            <a:endParaRPr lang="en-US" dirty="0"/>
          </a:p>
        </p:txBody>
      </p:sp>
    </p:spTree>
    <p:extLst>
      <p:ext uri="{BB962C8B-B14F-4D97-AF65-F5344CB8AC3E}">
        <p14:creationId xmlns:p14="http://schemas.microsoft.com/office/powerpoint/2010/main" val="36718772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BCD7C5-17EC-4245-A808-3E160E620918}" type="slidenum">
              <a:rPr lang="en-US" smtClean="0"/>
              <a:t>10</a:t>
            </a:fld>
            <a:endParaRPr lang="en-US" dirty="0"/>
          </a:p>
        </p:txBody>
      </p:sp>
    </p:spTree>
    <p:extLst>
      <p:ext uri="{BB962C8B-B14F-4D97-AF65-F5344CB8AC3E}">
        <p14:creationId xmlns:p14="http://schemas.microsoft.com/office/powerpoint/2010/main" val="33385377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828800"/>
            <a:ext cx="10515600" cy="2733675"/>
          </a:xfrm>
        </p:spPr>
        <p:txBody>
          <a:bodyPr anchor="t"/>
          <a:lstStyle>
            <a:lvl1pPr algn="ct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normAutofit/>
          </a:bodyPr>
          <a:lstStyle>
            <a:lvl1pPr marL="0" indent="0" algn="ctr">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2825198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a:latin typeface="Century Schoolbook" panose="020406040505050203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521071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0053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8100854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828800"/>
            <a:ext cx="10515600" cy="2733675"/>
          </a:xfrm>
        </p:spPr>
        <p:txBody>
          <a:bodyPr anchor="t"/>
          <a:lstStyle>
            <a:lvl1pPr algn="ct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normAutofit/>
          </a:bodyPr>
          <a:lstStyle>
            <a:lvl1pPr marL="0" indent="0" algn="ctr">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63410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a:latin typeface="+mj-lt"/>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F45D50-769C-4166-9104-423A3363434E}" type="datetimeFigureOut">
              <a:rPr lang="en-US" smtClean="0"/>
              <a:t>6/2/2021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546E60-3DB4-49FA-A4A8-EAB6184FB695}" type="slidenum">
              <a:rPr lang="en-US" smtClean="0"/>
              <a:t>‹#›</a:t>
            </a:fld>
            <a:endParaRPr lang="en-US"/>
          </a:p>
        </p:txBody>
      </p:sp>
    </p:spTree>
    <p:extLst>
      <p:ext uri="{BB962C8B-B14F-4D97-AF65-F5344CB8AC3E}">
        <p14:creationId xmlns:p14="http://schemas.microsoft.com/office/powerpoint/2010/main" val="20763177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828800"/>
            <a:ext cx="10515600" cy="2733675"/>
          </a:xfrm>
        </p:spPr>
        <p:txBody>
          <a:bodyPr anchor="t"/>
          <a:lstStyle>
            <a:lvl1pPr algn="ct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normAutofit/>
          </a:bodyPr>
          <a:lstStyle>
            <a:lvl1pPr marL="0" indent="0" algn="ctr">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7592926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705250-4205-4E8C-AA01-379B89684F1F}" type="datetimeFigureOut">
              <a:rPr lang="en-US" smtClean="0"/>
              <a:t>6/2/2021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BFB13E-BA9A-4175-A862-604EEE9353F1}" type="slidenum">
              <a:rPr lang="en-US" smtClean="0"/>
              <a:t>‹#›</a:t>
            </a:fld>
            <a:endParaRPr lang="en-US" dirty="0"/>
          </a:p>
        </p:txBody>
      </p:sp>
    </p:spTree>
    <p:extLst>
      <p:ext uri="{BB962C8B-B14F-4D97-AF65-F5344CB8AC3E}">
        <p14:creationId xmlns:p14="http://schemas.microsoft.com/office/powerpoint/2010/main" val="21029688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a:latin typeface="+mj-lt"/>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F45D50-769C-4166-9104-423A3363434E}" type="datetimeFigureOut">
              <a:rPr lang="en-US" smtClean="0"/>
              <a:t>6/2/2021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3546E60-3DB4-49FA-A4A8-EAB6184FB695}" type="slidenum">
              <a:rPr lang="en-US" smtClean="0"/>
              <a:t>‹#›</a:t>
            </a:fld>
            <a:endParaRPr lang="en-US" dirty="0"/>
          </a:p>
        </p:txBody>
      </p:sp>
    </p:spTree>
    <p:extLst>
      <p:ext uri="{BB962C8B-B14F-4D97-AF65-F5344CB8AC3E}">
        <p14:creationId xmlns:p14="http://schemas.microsoft.com/office/powerpoint/2010/main" val="65210712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8.xml"/><Relationship Id="rId1" Type="http://schemas.openxmlformats.org/officeDocument/2006/relationships/slideLayout" Target="../slideLayouts/slideLayout7.xml"/><Relationship Id="rId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b="1" dirty="0">
                <a:solidFill>
                  <a:schemeClr val="bg1"/>
                </a:solidFill>
                <a:latin typeface="Bookman Old Style" panose="02050604050505020204" pitchFamily="18" charset="0"/>
              </a:rPr>
              <a:t>UFHR </a:t>
            </a:r>
            <a:r>
              <a:rPr lang="en-US" i="1" dirty="0">
                <a:solidFill>
                  <a:schemeClr val="bg1"/>
                </a:solidFill>
                <a:latin typeface="Century Gothic" panose="020B0502020202020204" pitchFamily="34" charset="0"/>
              </a:rPr>
              <a:t>preeminence through people</a:t>
            </a:r>
            <a:endParaRPr lang="en-US" sz="2400" i="1" dirty="0">
              <a:solidFill>
                <a:schemeClr val="bg1"/>
              </a:solidFill>
              <a:latin typeface="Century Gothic" panose="020B0502020202020204" pitchFamily="34" charset="0"/>
            </a:endParaRPr>
          </a:p>
        </p:txBody>
      </p:sp>
      <p:pic>
        <p:nvPicPr>
          <p:cNvPr id="8" name="Picture 7"/>
          <p:cNvPicPr>
            <a:picLocks noChangeAspect="1"/>
          </p:cNvPicPr>
          <p:nvPr userDrawn="1"/>
        </p:nvPicPr>
        <p:blipFill>
          <a:blip r:embed="rId6"/>
          <a:stretch>
            <a:fillRect/>
          </a:stretch>
        </p:blipFill>
        <p:spPr>
          <a:xfrm>
            <a:off x="116200" y="121004"/>
            <a:ext cx="857143" cy="704762"/>
          </a:xfrm>
          <a:prstGeom prst="rect">
            <a:avLst/>
          </a:prstGeom>
        </p:spPr>
      </p:pic>
      <p:cxnSp>
        <p:nvCxnSpPr>
          <p:cNvPr id="9" name="Straight Connector 8"/>
          <p:cNvCxnSpPr/>
          <p:nvPr userDrawn="1"/>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5520022"/>
      </p:ext>
    </p:extLst>
  </p:cSld>
  <p:clrMap bg1="lt1" tx1="dk1" bg2="lt2" tx2="dk2" accent1="accent1" accent2="accent2" accent3="accent3" accent4="accent4" accent5="accent5" accent6="accent6" hlink="hlink" folHlink="folHlink"/>
  <p:sldLayoutIdLst>
    <p:sldLayoutId id="2147483708" r:id="rId1"/>
    <p:sldLayoutId id="2147483706" r:id="rId2"/>
    <p:sldLayoutId id="2147483707" r:id="rId3"/>
    <p:sldLayoutId id="2147483695" r:id="rId4"/>
  </p:sldLayoutIdLst>
  <p:txStyles>
    <p:titleStyle>
      <a:lvl1pPr algn="l" defTabSz="914400" rtl="0" eaLnBrk="1" latinLnBrk="0" hangingPunct="1">
        <a:lnSpc>
          <a:spcPct val="90000"/>
        </a:lnSpc>
        <a:spcBef>
          <a:spcPct val="0"/>
        </a:spcBef>
        <a:buNone/>
        <a:defRPr sz="4400" kern="1200">
          <a:solidFill>
            <a:srgbClr val="FF6405"/>
          </a:solidFill>
          <a:latin typeface="Century Schoolbook" panose="02040604050505020304"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userDrawn="1"/>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b="1" dirty="0">
                <a:solidFill>
                  <a:schemeClr val="bg1"/>
                </a:solidFill>
                <a:latin typeface="Bookman Old Style" panose="02050604050505020204" pitchFamily="18" charset="0"/>
              </a:rPr>
              <a:t>UFHR </a:t>
            </a:r>
            <a:r>
              <a:rPr lang="en-US" i="1" dirty="0">
                <a:solidFill>
                  <a:schemeClr val="bg1"/>
                </a:solidFill>
                <a:latin typeface="Century Gothic" panose="020B0502020202020204" pitchFamily="34" charset="0"/>
              </a:rPr>
              <a:t>preeminence through people</a:t>
            </a:r>
            <a:endParaRPr lang="en-US" sz="2400" i="1" dirty="0">
              <a:solidFill>
                <a:schemeClr val="bg1"/>
              </a:solidFill>
              <a:latin typeface="Century Gothic" panose="020B0502020202020204" pitchFamily="34" charset="0"/>
            </a:endParaRPr>
          </a:p>
        </p:txBody>
      </p:sp>
      <p:pic>
        <p:nvPicPr>
          <p:cNvPr id="8" name="Picture 7"/>
          <p:cNvPicPr>
            <a:picLocks noChangeAspect="1"/>
          </p:cNvPicPr>
          <p:nvPr userDrawn="1"/>
        </p:nvPicPr>
        <p:blipFill>
          <a:blip r:embed="rId4"/>
          <a:stretch>
            <a:fillRect/>
          </a:stretch>
        </p:blipFill>
        <p:spPr>
          <a:xfrm>
            <a:off x="116200" y="121004"/>
            <a:ext cx="857143" cy="704762"/>
          </a:xfrm>
          <a:prstGeom prst="rect">
            <a:avLst/>
          </a:prstGeom>
        </p:spPr>
      </p:pic>
    </p:spTree>
    <p:extLst>
      <p:ext uri="{BB962C8B-B14F-4D97-AF65-F5344CB8AC3E}">
        <p14:creationId xmlns:p14="http://schemas.microsoft.com/office/powerpoint/2010/main" val="1238236787"/>
      </p:ext>
    </p:extLst>
  </p:cSld>
  <p:clrMap bg1="lt1" tx1="dk1" bg2="lt2" tx2="dk2" accent1="accent1" accent2="accent2" accent3="accent3" accent4="accent4" accent5="accent5" accent6="accent6" hlink="hlink" folHlink="folHlink"/>
  <p:sldLayoutIdLst>
    <p:sldLayoutId id="2147483687" r:id="rId1"/>
    <p:sldLayoutId id="2147483686" r:id="rId2"/>
  </p:sldLayoutIdLst>
  <p:txStyles>
    <p:titleStyle>
      <a:lvl1pPr algn="l" defTabSz="914400" rtl="0" eaLnBrk="1" latinLnBrk="0" hangingPunct="1">
        <a:lnSpc>
          <a:spcPct val="90000"/>
        </a:lnSpc>
        <a:spcBef>
          <a:spcPct val="0"/>
        </a:spcBef>
        <a:buNone/>
        <a:defRPr sz="4400" kern="1200">
          <a:solidFill>
            <a:srgbClr val="FF6405"/>
          </a:solidFill>
          <a:latin typeface="Century Schoolbook" panose="02040604050505020304"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userDrawn="1"/>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b="1" dirty="0">
                <a:solidFill>
                  <a:schemeClr val="bg1"/>
                </a:solidFill>
                <a:latin typeface="Bookman Old Style" panose="02050604050505020204" pitchFamily="18" charset="0"/>
              </a:rPr>
              <a:t>UFHR </a:t>
            </a:r>
            <a:r>
              <a:rPr lang="en-US" i="1" dirty="0">
                <a:solidFill>
                  <a:schemeClr val="bg1"/>
                </a:solidFill>
                <a:latin typeface="Century Gothic" panose="020B0502020202020204" pitchFamily="34" charset="0"/>
              </a:rPr>
              <a:t>preeminence through people</a:t>
            </a:r>
            <a:endParaRPr lang="en-US" sz="2400" i="1" dirty="0">
              <a:solidFill>
                <a:schemeClr val="bg1"/>
              </a:solidFill>
              <a:latin typeface="Century Gothic" panose="020B0502020202020204" pitchFamily="34" charset="0"/>
            </a:endParaRPr>
          </a:p>
        </p:txBody>
      </p:sp>
      <p:pic>
        <p:nvPicPr>
          <p:cNvPr id="8" name="Picture 7"/>
          <p:cNvPicPr>
            <a:picLocks noChangeAspect="1"/>
          </p:cNvPicPr>
          <p:nvPr userDrawn="1"/>
        </p:nvPicPr>
        <p:blipFill>
          <a:blip r:embed="rId4"/>
          <a:stretch>
            <a:fillRect/>
          </a:stretch>
        </p:blipFill>
        <p:spPr>
          <a:xfrm>
            <a:off x="116200" y="121004"/>
            <a:ext cx="857143" cy="704762"/>
          </a:xfrm>
          <a:prstGeom prst="rect">
            <a:avLst/>
          </a:prstGeom>
        </p:spPr>
      </p:pic>
    </p:spTree>
    <p:extLst>
      <p:ext uri="{BB962C8B-B14F-4D97-AF65-F5344CB8AC3E}">
        <p14:creationId xmlns:p14="http://schemas.microsoft.com/office/powerpoint/2010/main" val="2664176453"/>
      </p:ext>
    </p:extLst>
  </p:cSld>
  <p:clrMap bg1="lt1" tx1="dk1" bg2="lt2" tx2="dk2" accent1="accent1" accent2="accent2" accent3="accent3" accent4="accent4" accent5="accent5" accent6="accent6" hlink="hlink" folHlink="folHlink"/>
  <p:sldLayoutIdLst>
    <p:sldLayoutId id="2147483685" r:id="rId1"/>
    <p:sldLayoutId id="2147483688" r:id="rId2"/>
  </p:sldLayoutIdLst>
  <p:txStyles>
    <p:titleStyle>
      <a:lvl1pPr algn="l" defTabSz="914400" rtl="0" eaLnBrk="1" latinLnBrk="0" hangingPunct="1">
        <a:lnSpc>
          <a:spcPct val="90000"/>
        </a:lnSpc>
        <a:spcBef>
          <a:spcPct val="0"/>
        </a:spcBef>
        <a:buNone/>
        <a:defRPr sz="4400" kern="1200">
          <a:solidFill>
            <a:srgbClr val="FF6405"/>
          </a:solidFill>
          <a:latin typeface="Century Schoolbook" panose="02040604050505020304"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F45D50-769C-4166-9104-423A3363434E}" type="datetimeFigureOut">
              <a:rPr lang="en-US" smtClean="0"/>
              <a:t>6/2/2021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546E60-3DB4-49FA-A4A8-EAB6184FB695}" type="slidenum">
              <a:rPr lang="en-US" smtClean="0"/>
              <a:t>‹#›</a:t>
            </a:fld>
            <a:endParaRPr lang="en-US" dirty="0"/>
          </a:p>
        </p:txBody>
      </p:sp>
    </p:spTree>
    <p:extLst>
      <p:ext uri="{BB962C8B-B14F-4D97-AF65-F5344CB8AC3E}">
        <p14:creationId xmlns:p14="http://schemas.microsoft.com/office/powerpoint/2010/main" val="3205520022"/>
      </p:ext>
    </p:extLst>
  </p:cSld>
  <p:clrMap bg1="lt1" tx1="dk1" bg2="lt2" tx2="dk2" accent1="accent1" accent2="accent2" accent3="accent3" accent4="accent4" accent5="accent5" accent6="accent6" hlink="hlink" folHlink="folHlink"/>
  <p:sldLayoutIdLst>
    <p:sldLayoutId id="2147483650" r:id="rId1"/>
  </p:sldLayoutIdLst>
  <p:txStyles>
    <p:titleStyle>
      <a:lvl1pPr algn="l" defTabSz="914400" rtl="0" eaLnBrk="1" latinLnBrk="0" hangingPunct="1">
        <a:lnSpc>
          <a:spcPct val="90000"/>
        </a:lnSpc>
        <a:spcBef>
          <a:spcPct val="0"/>
        </a:spcBef>
        <a:buNone/>
        <a:defRPr sz="4400" kern="1200">
          <a:solidFill>
            <a:schemeClr val="tx1"/>
          </a:solidFill>
          <a:latin typeface="Century Schoolbook" panose="02040604050505020304"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hyperlink" Target="mailto:salaryincrease@ufl.edu" TargetMode="External"/><Relationship Id="rId2" Type="http://schemas.openxmlformats.org/officeDocument/2006/relationships/notesSlide" Target="../notesSlides/notesSlide14.xml"/><Relationship Id="rId1" Type="http://schemas.openxmlformats.org/officeDocument/2006/relationships/slideLayout" Target="../slideLayouts/slideLayout9.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hyperlink" Target="https://training.hr.ufl.edu/instructionguides/job_position_actions/remote_work_location_agreements_report.pdf" TargetMode="External"/><Relationship Id="rId2" Type="http://schemas.openxmlformats.org/officeDocument/2006/relationships/notesSlide" Target="../notesSlides/notesSlide16.xml"/><Relationship Id="rId1" Type="http://schemas.openxmlformats.org/officeDocument/2006/relationships/slideLayout" Target="../slideLayouts/slideLayout9.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hyperlink" Target="https://hr.ufl.edu/manager-resources/alternate-work-location/" TargetMode="External"/><Relationship Id="rId2" Type="http://schemas.openxmlformats.org/officeDocument/2006/relationships/notesSlide" Target="../notesSlides/notesSlide17.xml"/><Relationship Id="rId1" Type="http://schemas.openxmlformats.org/officeDocument/2006/relationships/slideLayout" Target="../slideLayouts/slideLayout9.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hyperlink" Target="mailto:RemoteWorkAgreement@hr.ufl.edu" TargetMode="External"/><Relationship Id="rId2" Type="http://schemas.openxmlformats.org/officeDocument/2006/relationships/notesSlide" Target="../notesSlides/notesSlide18.xml"/><Relationship Id="rId1" Type="http://schemas.openxmlformats.org/officeDocument/2006/relationships/slideLayout" Target="../slideLayouts/slideLayout9.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hr.ufl.edu/wp-content/uploads/2018/04/perquisites.pdf" TargetMode="External"/><Relationship Id="rId2" Type="http://schemas.openxmlformats.org/officeDocument/2006/relationships/notesSlide" Target="../notesSlides/notesSlide19.xml"/><Relationship Id="rId1" Type="http://schemas.openxmlformats.org/officeDocument/2006/relationships/slideLayout" Target="../slideLayouts/slideLayout9.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hyperlink" Target="mailto:BA-CFO-CG-Mgmt@mail.ufl.edu" TargetMode="External"/><Relationship Id="rId2" Type="http://schemas.openxmlformats.org/officeDocument/2006/relationships/notesSlide" Target="../notesSlides/notesSlide20.xml"/><Relationship Id="rId1" Type="http://schemas.openxmlformats.org/officeDocument/2006/relationships/slideLayout" Target="../slideLayouts/slideLayout9.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hr.ufl.edu/wp-content/uploads/2018/04/requestaddcomp.pdf" TargetMode="External"/><Relationship Id="rId2" Type="http://schemas.openxmlformats.org/officeDocument/2006/relationships/notesSlide" Target="../notesSlides/notesSlide21.xml"/><Relationship Id="rId1" Type="http://schemas.openxmlformats.org/officeDocument/2006/relationships/slideLayout" Target="../slideLayouts/slideLayout9.xml"/><Relationship Id="rId5" Type="http://schemas.openxmlformats.org/officeDocument/2006/relationships/image" Target="../media/image1.png"/><Relationship Id="rId4" Type="http://schemas.openxmlformats.org/officeDocument/2006/relationships/hyperlink" Target="mailto:HR600Request@ad.ufl.edu"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mailto:compensation@ufl.edu" TargetMode="External"/><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3.xml"/><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hyperlink" Target="mailto:salaryincrease@ufl.edu" TargetMode="External"/><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t="34840" b="4699"/>
          <a:stretch/>
        </p:blipFill>
        <p:spPr>
          <a:xfrm>
            <a:off x="-10633" y="712383"/>
            <a:ext cx="12202632" cy="4725891"/>
          </a:xfrm>
          <a:prstGeom prst="rect">
            <a:avLst/>
          </a:prstGeom>
        </p:spPr>
      </p:pic>
      <p:pic>
        <p:nvPicPr>
          <p:cNvPr id="5" name="Picture 4"/>
          <p:cNvPicPr>
            <a:picLocks noChangeAspect="1"/>
          </p:cNvPicPr>
          <p:nvPr/>
        </p:nvPicPr>
        <p:blipFill>
          <a:blip r:embed="rId3"/>
          <a:stretch>
            <a:fillRect/>
          </a:stretch>
        </p:blipFill>
        <p:spPr>
          <a:xfrm>
            <a:off x="342953" y="304844"/>
            <a:ext cx="857143" cy="704762"/>
          </a:xfrm>
          <a:prstGeom prst="rect">
            <a:avLst/>
          </a:prstGeom>
        </p:spPr>
      </p:pic>
      <p:sp>
        <p:nvSpPr>
          <p:cNvPr id="12" name="Title 11"/>
          <p:cNvSpPr>
            <a:spLocks noGrp="1"/>
          </p:cNvSpPr>
          <p:nvPr>
            <p:ph type="title" idx="4294967295"/>
          </p:nvPr>
        </p:nvSpPr>
        <p:spPr>
          <a:xfrm>
            <a:off x="566036" y="5511644"/>
            <a:ext cx="10515600" cy="947405"/>
          </a:xfrm>
        </p:spPr>
        <p:txBody>
          <a:bodyPr anchor="t"/>
          <a:lstStyle/>
          <a:p>
            <a:r>
              <a:rPr lang="en-US" b="1" dirty="0">
                <a:solidFill>
                  <a:schemeClr val="accent5">
                    <a:lumMod val="75000"/>
                  </a:schemeClr>
                </a:solidFill>
              </a:rPr>
              <a:t>HR Forum</a:t>
            </a:r>
          </a:p>
        </p:txBody>
      </p:sp>
      <p:sp>
        <p:nvSpPr>
          <p:cNvPr id="13" name="Text Placeholder 12"/>
          <p:cNvSpPr>
            <a:spLocks noGrp="1"/>
          </p:cNvSpPr>
          <p:nvPr>
            <p:ph type="body" idx="4294967295"/>
          </p:nvPr>
        </p:nvSpPr>
        <p:spPr>
          <a:xfrm>
            <a:off x="566036" y="6332090"/>
            <a:ext cx="10515600" cy="430213"/>
          </a:xfrm>
        </p:spPr>
        <p:txBody>
          <a:bodyPr>
            <a:normAutofit fontScale="92500" lnSpcReduction="10000"/>
          </a:bodyPr>
          <a:lstStyle/>
          <a:p>
            <a:pPr marL="0" indent="0">
              <a:buNone/>
            </a:pPr>
            <a:r>
              <a:rPr lang="en-US" b="1" dirty="0">
                <a:solidFill>
                  <a:schemeClr val="accent5">
                    <a:lumMod val="75000"/>
                  </a:schemeClr>
                </a:solidFill>
              </a:rPr>
              <a:t>June 2, 2021</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04643" y="4269467"/>
            <a:ext cx="6624088" cy="2295106"/>
          </a:xfrm>
          <a:prstGeom prst="rect">
            <a:avLst/>
          </a:prstGeom>
        </p:spPr>
      </p:pic>
    </p:spTree>
    <p:extLst>
      <p:ext uri="{BB962C8B-B14F-4D97-AF65-F5344CB8AC3E}">
        <p14:creationId xmlns:p14="http://schemas.microsoft.com/office/powerpoint/2010/main" val="459097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p>
            <a:r>
              <a:rPr lang="en-US" dirty="0">
                <a:solidFill>
                  <a:srgbClr val="FF6600"/>
                </a:solidFill>
                <a:latin typeface="Century Schoolbook" panose="02040604050505020304" pitchFamily="18" charset="0"/>
              </a:rPr>
              <a:t>2021-2022 Pay Program</a:t>
            </a:r>
          </a:p>
        </p:txBody>
      </p:sp>
      <p:sp>
        <p:nvSpPr>
          <p:cNvPr id="3" name="Content Placeholder 2"/>
          <p:cNvSpPr>
            <a:spLocks noGrp="1"/>
          </p:cNvSpPr>
          <p:nvPr>
            <p:ph idx="1"/>
          </p:nvPr>
        </p:nvSpPr>
        <p:spPr>
          <a:xfrm>
            <a:off x="838199" y="1825625"/>
            <a:ext cx="10979259" cy="4351338"/>
          </a:xfrm>
        </p:spPr>
        <p:txBody>
          <a:bodyPr>
            <a:normAutofit/>
          </a:bodyPr>
          <a:lstStyle/>
          <a:p>
            <a:pPr marL="0" indent="0">
              <a:buNone/>
            </a:pPr>
            <a:r>
              <a:rPr lang="en-US" b="1" dirty="0"/>
              <a:t>Differentiate Rewards based on Individual Performance and Contribution</a:t>
            </a:r>
          </a:p>
          <a:p>
            <a:pPr>
              <a:buClr>
                <a:schemeClr val="accent3">
                  <a:lumMod val="75000"/>
                </a:schemeClr>
              </a:buClr>
              <a:buFont typeface="Wingdings" panose="05000000000000000000" pitchFamily="2" charset="2"/>
              <a:buChar char="§"/>
            </a:pPr>
            <a:r>
              <a:rPr lang="en-US" sz="2400" dirty="0"/>
              <a:t>Performance is a combination of the outcomes and behaviors which can be assessed using the following four quadrants:</a:t>
            </a:r>
          </a:p>
          <a:p>
            <a:pPr lvl="1">
              <a:buClr>
                <a:schemeClr val="accent3">
                  <a:lumMod val="75000"/>
                </a:schemeClr>
              </a:buClr>
              <a:buFont typeface="Wingdings" panose="05000000000000000000" pitchFamily="2" charset="2"/>
              <a:buChar char="§"/>
            </a:pPr>
            <a:r>
              <a:rPr lang="en-US" b="1" i="1" dirty="0"/>
              <a:t>High Outcomes – High Behaviors:</a:t>
            </a:r>
            <a:r>
              <a:rPr lang="en-US" dirty="0"/>
              <a:t> </a:t>
            </a:r>
          </a:p>
          <a:p>
            <a:pPr lvl="1">
              <a:buClr>
                <a:schemeClr val="accent3">
                  <a:lumMod val="75000"/>
                </a:schemeClr>
              </a:buClr>
              <a:buFont typeface="Wingdings" panose="05000000000000000000" pitchFamily="2" charset="2"/>
              <a:buChar char="§"/>
            </a:pPr>
            <a:r>
              <a:rPr lang="en-US" b="1" i="1" dirty="0"/>
              <a:t>High Outcomes – Low Behaviors:</a:t>
            </a:r>
            <a:r>
              <a:rPr lang="en-US" dirty="0"/>
              <a:t> </a:t>
            </a:r>
          </a:p>
          <a:p>
            <a:pPr lvl="1">
              <a:buClr>
                <a:schemeClr val="accent3">
                  <a:lumMod val="75000"/>
                </a:schemeClr>
              </a:buClr>
              <a:buFont typeface="Wingdings" panose="05000000000000000000" pitchFamily="2" charset="2"/>
              <a:buChar char="§"/>
            </a:pPr>
            <a:r>
              <a:rPr lang="en-US" b="1" i="1" dirty="0"/>
              <a:t>Low Outcomes – High Behaviors:</a:t>
            </a:r>
            <a:r>
              <a:rPr lang="en-US" dirty="0"/>
              <a:t> </a:t>
            </a:r>
          </a:p>
          <a:p>
            <a:pPr lvl="1">
              <a:buClr>
                <a:schemeClr val="accent3">
                  <a:lumMod val="75000"/>
                </a:schemeClr>
              </a:buClr>
              <a:buFont typeface="Wingdings" panose="05000000000000000000" pitchFamily="2" charset="2"/>
              <a:buChar char="§"/>
            </a:pPr>
            <a:r>
              <a:rPr lang="en-US" b="1" i="1" dirty="0"/>
              <a:t>Low Outcomes – Low Behaviors:</a:t>
            </a:r>
            <a:r>
              <a:rPr lang="en-US" dirty="0"/>
              <a:t> </a:t>
            </a:r>
            <a:endParaRPr lang="en-US" sz="2000" dirty="0"/>
          </a:p>
          <a:p>
            <a:pPr marL="0" indent="0">
              <a:buNone/>
            </a:pPr>
            <a:endParaRPr lang="en-US" sz="2400" dirty="0"/>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b="1" dirty="0">
                <a:solidFill>
                  <a:schemeClr val="bg1"/>
                </a:solidFill>
                <a:latin typeface="Bookman Old Style" panose="02050604050505020204" pitchFamily="18" charset="0"/>
              </a:rPr>
              <a:t>UFHR </a:t>
            </a:r>
            <a:r>
              <a:rPr lang="en-US" i="1" dirty="0">
                <a:solidFill>
                  <a:schemeClr val="bg1"/>
                </a:solidFill>
                <a:latin typeface="Century Gothic" panose="020B0502020202020204" pitchFamily="34" charset="0"/>
              </a:rPr>
              <a:t>preeminence through people</a:t>
            </a:r>
            <a:endParaRPr lang="en-US" sz="2400" i="1" dirty="0">
              <a:solidFill>
                <a:schemeClr val="bg1"/>
              </a:solidFill>
              <a:latin typeface="Century Gothic" panose="020B0502020202020204" pitchFamily="34" charset="0"/>
            </a:endParaRPr>
          </a:p>
        </p:txBody>
      </p:sp>
      <p:pic>
        <p:nvPicPr>
          <p:cNvPr id="10" name="Picture 9"/>
          <p:cNvPicPr>
            <a:picLocks noChangeAspect="1"/>
          </p:cNvPicPr>
          <p:nvPr/>
        </p:nvPicPr>
        <p:blipFill>
          <a:blip r:embed="rId3"/>
          <a:stretch>
            <a:fillRect/>
          </a:stretch>
        </p:blipFill>
        <p:spPr>
          <a:xfrm>
            <a:off x="116200" y="121004"/>
            <a:ext cx="857143" cy="704762"/>
          </a:xfrm>
          <a:prstGeom prst="rect">
            <a:avLst/>
          </a:prstGeom>
        </p:spPr>
      </p:pic>
    </p:spTree>
    <p:extLst>
      <p:ext uri="{BB962C8B-B14F-4D97-AF65-F5344CB8AC3E}">
        <p14:creationId xmlns:p14="http://schemas.microsoft.com/office/powerpoint/2010/main" val="18272896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p>
            <a:r>
              <a:rPr lang="en-US" dirty="0">
                <a:solidFill>
                  <a:srgbClr val="FF6600"/>
                </a:solidFill>
                <a:latin typeface="Century Schoolbook" panose="02040604050505020304" pitchFamily="18" charset="0"/>
              </a:rPr>
              <a:t>2021-2022 Pay Program</a:t>
            </a:r>
          </a:p>
        </p:txBody>
      </p:sp>
      <p:sp>
        <p:nvSpPr>
          <p:cNvPr id="3" name="Content Placeholder 2"/>
          <p:cNvSpPr>
            <a:spLocks noGrp="1"/>
          </p:cNvSpPr>
          <p:nvPr>
            <p:ph idx="1"/>
          </p:nvPr>
        </p:nvSpPr>
        <p:spPr/>
        <p:txBody>
          <a:bodyPr>
            <a:normAutofit/>
          </a:bodyPr>
          <a:lstStyle/>
          <a:p>
            <a:pPr marL="0" indent="0">
              <a:buNone/>
            </a:pPr>
            <a:r>
              <a:rPr lang="en-US" b="1" i="1" dirty="0"/>
              <a:t>High Outcomes – High Behaviors:</a:t>
            </a:r>
            <a:r>
              <a:rPr lang="en-US" dirty="0"/>
              <a:t> </a:t>
            </a:r>
          </a:p>
          <a:p>
            <a:pPr>
              <a:buClr>
                <a:schemeClr val="accent3">
                  <a:lumMod val="75000"/>
                </a:schemeClr>
              </a:buClr>
              <a:buFont typeface="Wingdings" panose="05000000000000000000" pitchFamily="2" charset="2"/>
              <a:buChar char="§"/>
            </a:pPr>
            <a:r>
              <a:rPr lang="en-US" dirty="0"/>
              <a:t>Employees in this quadrant are top performers. They achieve high-value outcomes while exhibiting positive behaviors. Departments should ensure that individuals in this quadrant receive increases that reflect their valuable contributions.</a:t>
            </a:r>
          </a:p>
          <a:p>
            <a:endParaRPr lang="en-US" dirty="0"/>
          </a:p>
          <a:p>
            <a:pPr marL="0" indent="0">
              <a:buNone/>
            </a:pPr>
            <a:endParaRPr lang="en-US" sz="2400" dirty="0"/>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b="1" dirty="0">
                <a:solidFill>
                  <a:schemeClr val="bg1"/>
                </a:solidFill>
                <a:latin typeface="Bookman Old Style" panose="02050604050505020204" pitchFamily="18" charset="0"/>
              </a:rPr>
              <a:t>UFHR </a:t>
            </a:r>
            <a:r>
              <a:rPr lang="en-US" i="1" dirty="0">
                <a:solidFill>
                  <a:schemeClr val="bg1"/>
                </a:solidFill>
                <a:latin typeface="Century Gothic" panose="020B0502020202020204" pitchFamily="34" charset="0"/>
              </a:rPr>
              <a:t>preeminence through people</a:t>
            </a:r>
            <a:endParaRPr lang="en-US" sz="2400" i="1" dirty="0">
              <a:solidFill>
                <a:schemeClr val="bg1"/>
              </a:solidFill>
              <a:latin typeface="Century Gothic" panose="020B0502020202020204" pitchFamily="34" charset="0"/>
            </a:endParaRPr>
          </a:p>
        </p:txBody>
      </p:sp>
      <p:pic>
        <p:nvPicPr>
          <p:cNvPr id="10" name="Picture 9"/>
          <p:cNvPicPr>
            <a:picLocks noChangeAspect="1"/>
          </p:cNvPicPr>
          <p:nvPr/>
        </p:nvPicPr>
        <p:blipFill>
          <a:blip r:embed="rId3"/>
          <a:stretch>
            <a:fillRect/>
          </a:stretch>
        </p:blipFill>
        <p:spPr>
          <a:xfrm>
            <a:off x="116200" y="121004"/>
            <a:ext cx="857143" cy="704762"/>
          </a:xfrm>
          <a:prstGeom prst="rect">
            <a:avLst/>
          </a:prstGeom>
        </p:spPr>
      </p:pic>
    </p:spTree>
    <p:extLst>
      <p:ext uri="{BB962C8B-B14F-4D97-AF65-F5344CB8AC3E}">
        <p14:creationId xmlns:p14="http://schemas.microsoft.com/office/powerpoint/2010/main" val="22718222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p>
            <a:r>
              <a:rPr lang="en-US" dirty="0">
                <a:solidFill>
                  <a:srgbClr val="FF6600"/>
                </a:solidFill>
                <a:latin typeface="Century Schoolbook" panose="02040604050505020304" pitchFamily="18" charset="0"/>
              </a:rPr>
              <a:t>2021-2022 Pay Program</a:t>
            </a:r>
          </a:p>
        </p:txBody>
      </p:sp>
      <p:sp>
        <p:nvSpPr>
          <p:cNvPr id="3" name="Content Placeholder 2"/>
          <p:cNvSpPr>
            <a:spLocks noGrp="1"/>
          </p:cNvSpPr>
          <p:nvPr>
            <p:ph idx="1"/>
          </p:nvPr>
        </p:nvSpPr>
        <p:spPr/>
        <p:txBody>
          <a:bodyPr>
            <a:normAutofit/>
          </a:bodyPr>
          <a:lstStyle/>
          <a:p>
            <a:pPr marL="0" indent="0">
              <a:buNone/>
            </a:pPr>
            <a:r>
              <a:rPr lang="en-US" b="1" i="1" dirty="0"/>
              <a:t>Low Outcomes – High Behaviors:</a:t>
            </a:r>
            <a:r>
              <a:rPr lang="en-US" dirty="0"/>
              <a:t> </a:t>
            </a:r>
          </a:p>
          <a:p>
            <a:pPr>
              <a:buClr>
                <a:schemeClr val="accent3">
                  <a:lumMod val="75000"/>
                </a:schemeClr>
              </a:buClr>
              <a:buFont typeface="Wingdings" panose="05000000000000000000" pitchFamily="2" charset="2"/>
              <a:buChar char="§"/>
            </a:pPr>
            <a:r>
              <a:rPr lang="en-US" dirty="0"/>
              <a:t>These employees have not yet achieved performance objectives but demonstrate positive behaviors. </a:t>
            </a:r>
          </a:p>
          <a:p>
            <a:pPr lvl="1">
              <a:buClr>
                <a:schemeClr val="accent3">
                  <a:lumMod val="75000"/>
                </a:schemeClr>
              </a:buClr>
              <a:buFont typeface="Wingdings" panose="05000000000000000000" pitchFamily="2" charset="2"/>
              <a:buChar char="§"/>
            </a:pPr>
            <a:r>
              <a:rPr lang="en-US" dirty="0"/>
              <a:t>Frequently includes individuals who are new to the organization, new to a role, or recently promoted. </a:t>
            </a:r>
          </a:p>
          <a:p>
            <a:pPr lvl="1">
              <a:buClr>
                <a:schemeClr val="accent3">
                  <a:lumMod val="75000"/>
                </a:schemeClr>
              </a:buClr>
              <a:buFont typeface="Wingdings" panose="05000000000000000000" pitchFamily="2" charset="2"/>
              <a:buChar char="§"/>
            </a:pPr>
            <a:r>
              <a:rPr lang="en-US" dirty="0"/>
              <a:t>While these individuals may not yet achieve desired outcomes, they demonstrate positive behaviors that support individual or team performance. </a:t>
            </a:r>
          </a:p>
          <a:p>
            <a:pPr lvl="1">
              <a:buClr>
                <a:schemeClr val="accent3">
                  <a:lumMod val="75000"/>
                </a:schemeClr>
              </a:buClr>
              <a:buFont typeface="Wingdings" panose="05000000000000000000" pitchFamily="2" charset="2"/>
              <a:buChar char="§"/>
            </a:pPr>
            <a:r>
              <a:rPr lang="en-US" dirty="0"/>
              <a:t>Employee increases would generally be less than that received by employees that demonstrate High Outcomes and High Behaviors.</a:t>
            </a:r>
            <a:endParaRPr lang="en-US" sz="2000" dirty="0"/>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b="1" dirty="0">
                <a:solidFill>
                  <a:schemeClr val="bg1"/>
                </a:solidFill>
                <a:latin typeface="Bookman Old Style" panose="02050604050505020204" pitchFamily="18" charset="0"/>
              </a:rPr>
              <a:t>UFHR </a:t>
            </a:r>
            <a:r>
              <a:rPr lang="en-US" i="1" dirty="0">
                <a:solidFill>
                  <a:schemeClr val="bg1"/>
                </a:solidFill>
                <a:latin typeface="Century Gothic" panose="020B0502020202020204" pitchFamily="34" charset="0"/>
              </a:rPr>
              <a:t>preeminence through people</a:t>
            </a:r>
            <a:endParaRPr lang="en-US" sz="2400" i="1" dirty="0">
              <a:solidFill>
                <a:schemeClr val="bg1"/>
              </a:solidFill>
              <a:latin typeface="Century Gothic" panose="020B0502020202020204" pitchFamily="34" charset="0"/>
            </a:endParaRPr>
          </a:p>
        </p:txBody>
      </p:sp>
      <p:pic>
        <p:nvPicPr>
          <p:cNvPr id="10" name="Picture 9"/>
          <p:cNvPicPr>
            <a:picLocks noChangeAspect="1"/>
          </p:cNvPicPr>
          <p:nvPr/>
        </p:nvPicPr>
        <p:blipFill>
          <a:blip r:embed="rId3"/>
          <a:stretch>
            <a:fillRect/>
          </a:stretch>
        </p:blipFill>
        <p:spPr>
          <a:xfrm>
            <a:off x="116200" y="121004"/>
            <a:ext cx="857143" cy="704762"/>
          </a:xfrm>
          <a:prstGeom prst="rect">
            <a:avLst/>
          </a:prstGeom>
        </p:spPr>
      </p:pic>
    </p:spTree>
    <p:extLst>
      <p:ext uri="{BB962C8B-B14F-4D97-AF65-F5344CB8AC3E}">
        <p14:creationId xmlns:p14="http://schemas.microsoft.com/office/powerpoint/2010/main" val="23839069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p>
            <a:r>
              <a:rPr lang="en-US" dirty="0">
                <a:solidFill>
                  <a:srgbClr val="FF6600"/>
                </a:solidFill>
                <a:latin typeface="Century Schoolbook" panose="02040604050505020304" pitchFamily="18" charset="0"/>
              </a:rPr>
              <a:t>2019-2020 Pay Program</a:t>
            </a:r>
          </a:p>
        </p:txBody>
      </p:sp>
      <p:sp>
        <p:nvSpPr>
          <p:cNvPr id="3" name="Content Placeholder 2"/>
          <p:cNvSpPr>
            <a:spLocks noGrp="1"/>
          </p:cNvSpPr>
          <p:nvPr>
            <p:ph idx="1"/>
          </p:nvPr>
        </p:nvSpPr>
        <p:spPr/>
        <p:txBody>
          <a:bodyPr>
            <a:normAutofit lnSpcReduction="10000"/>
          </a:bodyPr>
          <a:lstStyle/>
          <a:p>
            <a:pPr marL="0" indent="0">
              <a:buNone/>
            </a:pPr>
            <a:r>
              <a:rPr lang="en-US" b="1" i="1" dirty="0"/>
              <a:t>Low Outcomes – Low Behaviors:</a:t>
            </a:r>
            <a:r>
              <a:rPr lang="en-US" dirty="0"/>
              <a:t> </a:t>
            </a:r>
          </a:p>
          <a:p>
            <a:pPr>
              <a:buClr>
                <a:schemeClr val="accent3">
                  <a:lumMod val="75000"/>
                </a:schemeClr>
              </a:buClr>
              <a:buFont typeface="Wingdings" panose="05000000000000000000" pitchFamily="2" charset="2"/>
              <a:buChar char="§"/>
            </a:pPr>
            <a:r>
              <a:rPr lang="en-US" dirty="0"/>
              <a:t>This quadrant includes individuals who do not meet performance expectations and demonstrate behaviors that have a negative impact on individual or group performance. </a:t>
            </a:r>
          </a:p>
          <a:p>
            <a:pPr lvl="1">
              <a:buClr>
                <a:schemeClr val="accent3">
                  <a:lumMod val="75000"/>
                </a:schemeClr>
              </a:buClr>
              <a:buFont typeface="Wingdings" panose="05000000000000000000" pitchFamily="2" charset="2"/>
              <a:buChar char="§"/>
            </a:pPr>
            <a:r>
              <a:rPr lang="en-US" dirty="0"/>
              <a:t>Departments should be cautious when determining salary increases for employees in this quadrant as they can be misinterpreted as positive reinforcement for poor performance and for demonstrating negative behaviors which can lead to perceptions of unfairness by coworkers. </a:t>
            </a:r>
          </a:p>
          <a:p>
            <a:pPr lvl="1">
              <a:buClr>
                <a:schemeClr val="accent3">
                  <a:lumMod val="75000"/>
                </a:schemeClr>
              </a:buClr>
              <a:buFont typeface="Wingdings" panose="05000000000000000000" pitchFamily="2" charset="2"/>
              <a:buChar char="§"/>
            </a:pPr>
            <a:r>
              <a:rPr lang="en-US" dirty="0"/>
              <a:t>Departments may choose not to provide salary increases to employees in this quadrant.</a:t>
            </a:r>
          </a:p>
          <a:p>
            <a:pPr lvl="1">
              <a:buClr>
                <a:schemeClr val="accent3">
                  <a:lumMod val="75000"/>
                </a:schemeClr>
              </a:buClr>
              <a:buFont typeface="Wingdings" panose="05000000000000000000" pitchFamily="2" charset="2"/>
              <a:buChar char="§"/>
            </a:pPr>
            <a:r>
              <a:rPr lang="en-US" dirty="0"/>
              <a:t>Modest increases may be provided based on department or college guidelines.</a:t>
            </a:r>
            <a:endParaRPr lang="en-US" sz="1600" dirty="0"/>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b="1" dirty="0">
                <a:solidFill>
                  <a:schemeClr val="bg1"/>
                </a:solidFill>
                <a:latin typeface="Bookman Old Style" panose="02050604050505020204" pitchFamily="18" charset="0"/>
              </a:rPr>
              <a:t>UFHR </a:t>
            </a:r>
            <a:r>
              <a:rPr lang="en-US" i="1" dirty="0">
                <a:solidFill>
                  <a:schemeClr val="bg1"/>
                </a:solidFill>
                <a:latin typeface="Century Gothic" panose="020B0502020202020204" pitchFamily="34" charset="0"/>
              </a:rPr>
              <a:t>preeminence through people</a:t>
            </a:r>
            <a:endParaRPr lang="en-US" sz="2400" i="1" dirty="0">
              <a:solidFill>
                <a:schemeClr val="bg1"/>
              </a:solidFill>
              <a:latin typeface="Century Gothic" panose="020B0502020202020204" pitchFamily="34" charset="0"/>
            </a:endParaRPr>
          </a:p>
        </p:txBody>
      </p:sp>
      <p:pic>
        <p:nvPicPr>
          <p:cNvPr id="10" name="Picture 9"/>
          <p:cNvPicPr>
            <a:picLocks noChangeAspect="1"/>
          </p:cNvPicPr>
          <p:nvPr/>
        </p:nvPicPr>
        <p:blipFill>
          <a:blip r:embed="rId3"/>
          <a:stretch>
            <a:fillRect/>
          </a:stretch>
        </p:blipFill>
        <p:spPr>
          <a:xfrm>
            <a:off x="116200" y="121004"/>
            <a:ext cx="857143" cy="704762"/>
          </a:xfrm>
          <a:prstGeom prst="rect">
            <a:avLst/>
          </a:prstGeom>
        </p:spPr>
      </p:pic>
    </p:spTree>
    <p:extLst>
      <p:ext uri="{BB962C8B-B14F-4D97-AF65-F5344CB8AC3E}">
        <p14:creationId xmlns:p14="http://schemas.microsoft.com/office/powerpoint/2010/main" val="40672560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p>
            <a:r>
              <a:rPr lang="en-US" dirty="0">
                <a:solidFill>
                  <a:srgbClr val="FF6600"/>
                </a:solidFill>
                <a:latin typeface="Century Schoolbook" panose="02040604050505020304" pitchFamily="18" charset="0"/>
              </a:rPr>
              <a:t>2021-2022 Pay Program</a:t>
            </a:r>
          </a:p>
        </p:txBody>
      </p:sp>
      <p:sp>
        <p:nvSpPr>
          <p:cNvPr id="3" name="Content Placeholder 2"/>
          <p:cNvSpPr>
            <a:spLocks noGrp="1"/>
          </p:cNvSpPr>
          <p:nvPr>
            <p:ph idx="1"/>
          </p:nvPr>
        </p:nvSpPr>
        <p:spPr/>
        <p:txBody>
          <a:bodyPr>
            <a:normAutofit fontScale="85000" lnSpcReduction="20000"/>
          </a:bodyPr>
          <a:lstStyle/>
          <a:p>
            <a:pPr marL="0" indent="0">
              <a:buNone/>
            </a:pPr>
            <a:r>
              <a:rPr lang="en-US" b="1" i="1" dirty="0"/>
              <a:t>Calibration Sessions</a:t>
            </a:r>
            <a:endParaRPr lang="en-US" dirty="0"/>
          </a:p>
          <a:p>
            <a:pPr>
              <a:buClr>
                <a:schemeClr val="accent3">
                  <a:lumMod val="75000"/>
                </a:schemeClr>
              </a:buClr>
              <a:buFont typeface="Wingdings" panose="05000000000000000000" pitchFamily="2" charset="2"/>
              <a:buChar char="§"/>
            </a:pPr>
            <a:r>
              <a:rPr lang="en-US" dirty="0"/>
              <a:t>It’s important to ensure performance-based increases are administered in a fair and consistent manner throughout the organization. UFHR recommends using calibration sessions.</a:t>
            </a:r>
          </a:p>
          <a:p>
            <a:pPr>
              <a:buClr>
                <a:schemeClr val="accent3">
                  <a:lumMod val="75000"/>
                </a:schemeClr>
              </a:buClr>
              <a:buFont typeface="Wingdings" panose="05000000000000000000" pitchFamily="2" charset="2"/>
              <a:buChar char="§"/>
            </a:pPr>
            <a:r>
              <a:rPr lang="en-US" dirty="0"/>
              <a:t>The goal of calibrating salary increases is to ensure that managers apply similar standards when evaluating individual contributions and determining rewards. This process helps to level the playing field by neutralizing the impact of a tough evaluator versus an easier evaluator. The review process should typically include the following:</a:t>
            </a:r>
          </a:p>
          <a:p>
            <a:pPr lvl="1">
              <a:buClr>
                <a:schemeClr val="accent3">
                  <a:lumMod val="75000"/>
                </a:schemeClr>
              </a:buClr>
              <a:buFont typeface="Wingdings" panose="05000000000000000000" pitchFamily="2" charset="2"/>
              <a:buChar char="§"/>
            </a:pPr>
            <a:r>
              <a:rPr lang="en-US" dirty="0"/>
              <a:t>Managers determine initial salary increase recommendation based on individual performance</a:t>
            </a:r>
          </a:p>
          <a:p>
            <a:pPr lvl="1">
              <a:buClr>
                <a:schemeClr val="accent3">
                  <a:lumMod val="75000"/>
                </a:schemeClr>
              </a:buClr>
              <a:buFont typeface="Wingdings" panose="05000000000000000000" pitchFamily="2" charset="2"/>
              <a:buChar char="§"/>
            </a:pPr>
            <a:r>
              <a:rPr lang="en-US" dirty="0"/>
              <a:t>Manager recommendations are discussed with the next level supervisor and may include managers who supervise similar groups of employees</a:t>
            </a:r>
          </a:p>
          <a:p>
            <a:pPr lvl="1">
              <a:buClr>
                <a:schemeClr val="accent3">
                  <a:lumMod val="75000"/>
                </a:schemeClr>
              </a:buClr>
              <a:buFont typeface="Wingdings" panose="05000000000000000000" pitchFamily="2" charset="2"/>
              <a:buChar char="§"/>
            </a:pPr>
            <a:r>
              <a:rPr lang="en-US" dirty="0"/>
              <a:t>Calibration session participants adjust salary increase recommendations as appropriate to ensure accuracy and consistency</a:t>
            </a:r>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b="1" dirty="0">
                <a:solidFill>
                  <a:schemeClr val="bg1"/>
                </a:solidFill>
                <a:latin typeface="Bookman Old Style" panose="02050604050505020204" pitchFamily="18" charset="0"/>
              </a:rPr>
              <a:t>UFHR </a:t>
            </a:r>
            <a:r>
              <a:rPr lang="en-US" i="1" dirty="0">
                <a:solidFill>
                  <a:schemeClr val="bg1"/>
                </a:solidFill>
                <a:latin typeface="Century Gothic" panose="020B0502020202020204" pitchFamily="34" charset="0"/>
              </a:rPr>
              <a:t>preeminence through people</a:t>
            </a:r>
            <a:endParaRPr lang="en-US" sz="2400" i="1" dirty="0">
              <a:solidFill>
                <a:schemeClr val="bg1"/>
              </a:solidFill>
              <a:latin typeface="Century Gothic" panose="020B0502020202020204" pitchFamily="34" charset="0"/>
            </a:endParaRPr>
          </a:p>
        </p:txBody>
      </p:sp>
      <p:pic>
        <p:nvPicPr>
          <p:cNvPr id="10" name="Picture 9"/>
          <p:cNvPicPr>
            <a:picLocks noChangeAspect="1"/>
          </p:cNvPicPr>
          <p:nvPr/>
        </p:nvPicPr>
        <p:blipFill>
          <a:blip r:embed="rId3"/>
          <a:stretch>
            <a:fillRect/>
          </a:stretch>
        </p:blipFill>
        <p:spPr>
          <a:xfrm>
            <a:off x="116200" y="121004"/>
            <a:ext cx="857143" cy="704762"/>
          </a:xfrm>
          <a:prstGeom prst="rect">
            <a:avLst/>
          </a:prstGeom>
        </p:spPr>
      </p:pic>
    </p:spTree>
    <p:extLst>
      <p:ext uri="{BB962C8B-B14F-4D97-AF65-F5344CB8AC3E}">
        <p14:creationId xmlns:p14="http://schemas.microsoft.com/office/powerpoint/2010/main" val="869014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p>
            <a:r>
              <a:rPr lang="en-US" dirty="0">
                <a:solidFill>
                  <a:srgbClr val="FF6600"/>
                </a:solidFill>
                <a:latin typeface="Century Schoolbook" panose="02040604050505020304" pitchFamily="18" charset="0"/>
              </a:rPr>
              <a:t>2021-2022 Pay Program</a:t>
            </a:r>
          </a:p>
        </p:txBody>
      </p:sp>
      <p:sp>
        <p:nvSpPr>
          <p:cNvPr id="3" name="Content Placeholder 2"/>
          <p:cNvSpPr>
            <a:spLocks noGrp="1"/>
          </p:cNvSpPr>
          <p:nvPr>
            <p:ph idx="1"/>
          </p:nvPr>
        </p:nvSpPr>
        <p:spPr/>
        <p:txBody>
          <a:bodyPr/>
          <a:lstStyle/>
          <a:p>
            <a:pPr marL="0" indent="0">
              <a:buNone/>
            </a:pPr>
            <a:endParaRPr lang="en-US" sz="1000" dirty="0"/>
          </a:p>
          <a:p>
            <a:pPr marL="0" indent="0">
              <a:buNone/>
            </a:pPr>
            <a:r>
              <a:rPr lang="en-US" dirty="0"/>
              <a:t>Questions?</a:t>
            </a:r>
          </a:p>
          <a:p>
            <a:pPr lvl="1"/>
            <a:r>
              <a:rPr lang="en-US" altLang="en-US" dirty="0"/>
              <a:t>If you have questions, please contact Classification and Compensation at (352) 273-2842 or by email at </a:t>
            </a:r>
            <a:r>
              <a:rPr lang="en-US" altLang="en-US" dirty="0">
                <a:hlinkClick r:id="rId3"/>
              </a:rPr>
              <a:t>salaryincrease@ufl.edu</a:t>
            </a:r>
            <a:r>
              <a:rPr lang="en-US" altLang="en-US" dirty="0"/>
              <a:t>. </a:t>
            </a:r>
          </a:p>
          <a:p>
            <a:pPr lvl="1"/>
            <a:endParaRPr lang="en-US" dirty="0"/>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b="1" dirty="0">
                <a:solidFill>
                  <a:schemeClr val="bg1"/>
                </a:solidFill>
                <a:latin typeface="Bookman Old Style" panose="02050604050505020204" pitchFamily="18" charset="0"/>
              </a:rPr>
              <a:t>UFHR </a:t>
            </a:r>
            <a:r>
              <a:rPr lang="en-US" i="1" dirty="0">
                <a:solidFill>
                  <a:schemeClr val="bg1"/>
                </a:solidFill>
                <a:latin typeface="Century Gothic" panose="020B0502020202020204" pitchFamily="34" charset="0"/>
              </a:rPr>
              <a:t>preeminence through people</a:t>
            </a:r>
            <a:endParaRPr lang="en-US" sz="2400" i="1" dirty="0">
              <a:solidFill>
                <a:schemeClr val="bg1"/>
              </a:solidFill>
              <a:latin typeface="Century Gothic" panose="020B0502020202020204" pitchFamily="34" charset="0"/>
            </a:endParaRPr>
          </a:p>
        </p:txBody>
      </p:sp>
      <p:pic>
        <p:nvPicPr>
          <p:cNvPr id="10" name="Picture 9"/>
          <p:cNvPicPr>
            <a:picLocks noChangeAspect="1"/>
          </p:cNvPicPr>
          <p:nvPr/>
        </p:nvPicPr>
        <p:blipFill>
          <a:blip r:embed="rId4"/>
          <a:stretch>
            <a:fillRect/>
          </a:stretch>
        </p:blipFill>
        <p:spPr>
          <a:xfrm>
            <a:off x="116200" y="121004"/>
            <a:ext cx="857143" cy="704762"/>
          </a:xfrm>
          <a:prstGeom prst="rect">
            <a:avLst/>
          </a:prstGeom>
        </p:spPr>
      </p:pic>
    </p:spTree>
    <p:extLst>
      <p:ext uri="{BB962C8B-B14F-4D97-AF65-F5344CB8AC3E}">
        <p14:creationId xmlns:p14="http://schemas.microsoft.com/office/powerpoint/2010/main" val="6926233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p>
            <a:r>
              <a:rPr lang="en-US" dirty="0">
                <a:solidFill>
                  <a:srgbClr val="FF6600"/>
                </a:solidFill>
                <a:latin typeface="Century Schoolbook" panose="02040604050505020304" pitchFamily="18" charset="0"/>
              </a:rPr>
              <a:t>Remote Work Location Agreements</a:t>
            </a:r>
          </a:p>
        </p:txBody>
      </p:sp>
      <p:sp>
        <p:nvSpPr>
          <p:cNvPr id="3" name="Content Placeholder 2"/>
          <p:cNvSpPr>
            <a:spLocks noGrp="1"/>
          </p:cNvSpPr>
          <p:nvPr>
            <p:ph idx="1"/>
          </p:nvPr>
        </p:nvSpPr>
        <p:spPr/>
        <p:txBody>
          <a:bodyPr/>
          <a:lstStyle/>
          <a:p>
            <a:pPr>
              <a:buClr>
                <a:schemeClr val="accent3">
                  <a:lumMod val="75000"/>
                </a:schemeClr>
              </a:buClr>
              <a:buFont typeface="Wingdings" panose="05000000000000000000" pitchFamily="2" charset="2"/>
              <a:buChar char="§"/>
            </a:pPr>
            <a:r>
              <a:rPr lang="en-US" altLang="en-US" dirty="0"/>
              <a:t>Remote Work Location Agreement (RWLA) </a:t>
            </a:r>
          </a:p>
          <a:p>
            <a:pPr lvl="1">
              <a:buClr>
                <a:schemeClr val="accent3">
                  <a:lumMod val="75000"/>
                </a:schemeClr>
              </a:buClr>
              <a:buFont typeface="Wingdings" panose="05000000000000000000" pitchFamily="2" charset="2"/>
              <a:buChar char="§"/>
            </a:pPr>
            <a:r>
              <a:rPr lang="en-US" altLang="en-US" dirty="0"/>
              <a:t>Authorizes an employee to work from an approved remote location instead of physically traveling to a central UF workplace</a:t>
            </a:r>
          </a:p>
          <a:p>
            <a:pPr lvl="1">
              <a:buClr>
                <a:schemeClr val="accent3">
                  <a:lumMod val="75000"/>
                </a:schemeClr>
              </a:buClr>
              <a:buFont typeface="Wingdings" panose="05000000000000000000" pitchFamily="2" charset="2"/>
              <a:buChar char="§"/>
            </a:pPr>
            <a:r>
              <a:rPr lang="en-US" altLang="en-US" dirty="0"/>
              <a:t>Academic Personnel, TEAMS, USPS, and OPS employees are eligible to work at a remote location immediately upon hire</a:t>
            </a:r>
          </a:p>
          <a:p>
            <a:pPr lvl="1">
              <a:buClr>
                <a:schemeClr val="accent3">
                  <a:lumMod val="75000"/>
                </a:schemeClr>
              </a:buClr>
              <a:buFont typeface="Wingdings" panose="05000000000000000000" pitchFamily="2" charset="2"/>
              <a:buChar char="§"/>
            </a:pPr>
            <a:r>
              <a:rPr lang="en-US" altLang="en-US" dirty="0"/>
              <a:t>Supervisor and the employee have a clear, shared understanding of the employee’s remote work location arrangement</a:t>
            </a:r>
          </a:p>
          <a:p>
            <a:pPr lvl="1">
              <a:buClr>
                <a:schemeClr val="accent3">
                  <a:lumMod val="75000"/>
                </a:schemeClr>
              </a:buClr>
              <a:buFont typeface="Wingdings" panose="05000000000000000000" pitchFamily="2" charset="2"/>
              <a:buChar char="§"/>
            </a:pPr>
            <a:r>
              <a:rPr lang="en-US" altLang="en-US" dirty="0"/>
              <a:t> Working arrangement mutually benefits both the college/unit and the employee</a:t>
            </a:r>
          </a:p>
          <a:p>
            <a:pPr lvl="1">
              <a:buClr>
                <a:schemeClr val="accent3">
                  <a:lumMod val="75000"/>
                </a:schemeClr>
              </a:buClr>
              <a:buFont typeface="Wingdings" panose="05000000000000000000" pitchFamily="2" charset="2"/>
              <a:buChar char="§"/>
            </a:pPr>
            <a:r>
              <a:rPr lang="en-US" altLang="en-US" dirty="0"/>
              <a:t>Director or Department Chair and VP/Dean Approval</a:t>
            </a:r>
          </a:p>
          <a:p>
            <a:pPr lvl="1"/>
            <a:endParaRPr lang="en-US" altLang="en-US" dirty="0"/>
          </a:p>
          <a:p>
            <a:pPr lvl="1"/>
            <a:endParaRPr lang="en-US" altLang="en-US" dirty="0"/>
          </a:p>
          <a:p>
            <a:pPr lvl="1"/>
            <a:endParaRPr lang="en-US" altLang="en-US" dirty="0"/>
          </a:p>
          <a:p>
            <a:pPr marL="0" indent="0">
              <a:buNone/>
            </a:pPr>
            <a:endParaRPr lang="en-US" altLang="en-US" sz="2400" dirty="0"/>
          </a:p>
          <a:p>
            <a:pPr marL="0" indent="0">
              <a:buNone/>
            </a:pPr>
            <a:endParaRPr lang="en-US" dirty="0"/>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Bookman Old Style" panose="02050604050505020204" pitchFamily="18" charset="0"/>
                <a:ea typeface="+mn-ea"/>
                <a:cs typeface="+mn-cs"/>
              </a:rPr>
              <a:t>UFHR </a:t>
            </a:r>
            <a:r>
              <a:rPr kumimoji="0" lang="en-US" sz="1800" b="0" i="1"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preeminence through people</a:t>
            </a:r>
            <a:endParaRPr kumimoji="0" lang="en-US" sz="2400" b="0" i="1"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pic>
        <p:nvPicPr>
          <p:cNvPr id="10" name="Picture 9"/>
          <p:cNvPicPr>
            <a:picLocks noChangeAspect="1"/>
          </p:cNvPicPr>
          <p:nvPr/>
        </p:nvPicPr>
        <p:blipFill>
          <a:blip r:embed="rId3"/>
          <a:stretch>
            <a:fillRect/>
          </a:stretch>
        </p:blipFill>
        <p:spPr>
          <a:xfrm>
            <a:off x="116200" y="121004"/>
            <a:ext cx="857143" cy="704762"/>
          </a:xfrm>
          <a:prstGeom prst="rect">
            <a:avLst/>
          </a:prstGeom>
        </p:spPr>
      </p:pic>
    </p:spTree>
    <p:extLst>
      <p:ext uri="{BB962C8B-B14F-4D97-AF65-F5344CB8AC3E}">
        <p14:creationId xmlns:p14="http://schemas.microsoft.com/office/powerpoint/2010/main" val="10195162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p>
            <a:r>
              <a:rPr lang="en-US" dirty="0">
                <a:solidFill>
                  <a:srgbClr val="FF6600"/>
                </a:solidFill>
                <a:latin typeface="Century Schoolbook" panose="02040604050505020304" pitchFamily="18" charset="0"/>
              </a:rPr>
              <a:t>Remote Work Location Agreements</a:t>
            </a:r>
          </a:p>
        </p:txBody>
      </p:sp>
      <p:sp>
        <p:nvSpPr>
          <p:cNvPr id="3" name="Content Placeholder 2"/>
          <p:cNvSpPr>
            <a:spLocks noGrp="1"/>
          </p:cNvSpPr>
          <p:nvPr>
            <p:ph idx="1"/>
          </p:nvPr>
        </p:nvSpPr>
        <p:spPr/>
        <p:txBody>
          <a:bodyPr/>
          <a:lstStyle/>
          <a:p>
            <a:pPr>
              <a:buClr>
                <a:schemeClr val="accent3">
                  <a:lumMod val="75000"/>
                </a:schemeClr>
              </a:buClr>
              <a:buFont typeface="Wingdings" panose="05000000000000000000" pitchFamily="2" charset="2"/>
              <a:buChar char="§"/>
            </a:pPr>
            <a:r>
              <a:rPr lang="en-US" altLang="en-US" dirty="0"/>
              <a:t>RWLA Updates </a:t>
            </a:r>
          </a:p>
          <a:p>
            <a:pPr lvl="1">
              <a:buClr>
                <a:schemeClr val="accent3">
                  <a:lumMod val="75000"/>
                </a:schemeClr>
              </a:buClr>
              <a:buFont typeface="Wingdings" panose="05000000000000000000" pitchFamily="2" charset="2"/>
              <a:buChar char="§"/>
            </a:pPr>
            <a:r>
              <a:rPr lang="en-US" altLang="en-US" dirty="0"/>
              <a:t>Enterprise Analytics Report</a:t>
            </a:r>
          </a:p>
          <a:p>
            <a:pPr lvl="2">
              <a:buClr>
                <a:schemeClr val="accent3">
                  <a:lumMod val="75000"/>
                </a:schemeClr>
              </a:buClr>
              <a:buFont typeface="Wingdings" panose="05000000000000000000" pitchFamily="2" charset="2"/>
              <a:buChar char="§"/>
            </a:pPr>
            <a:r>
              <a:rPr lang="en-US" altLang="en-US" dirty="0"/>
              <a:t>To aid with identifying employees working remotely</a:t>
            </a:r>
          </a:p>
          <a:p>
            <a:pPr lvl="2">
              <a:buClr>
                <a:schemeClr val="accent3">
                  <a:lumMod val="75000"/>
                </a:schemeClr>
              </a:buClr>
              <a:buFont typeface="Wingdings" panose="05000000000000000000" pitchFamily="2" charset="2"/>
              <a:buChar char="§"/>
            </a:pPr>
            <a:r>
              <a:rPr lang="en-US" altLang="en-US" dirty="0"/>
              <a:t>myUFL &gt; Main Menu &gt; Enterprise Analytics &gt; Access Enterprise Analytics &gt; Human Resources Information &gt; Workforce Information &gt; Remote Work Location Agreements</a:t>
            </a:r>
          </a:p>
          <a:p>
            <a:pPr lvl="1">
              <a:buClr>
                <a:schemeClr val="accent3">
                  <a:lumMod val="75000"/>
                </a:schemeClr>
              </a:buClr>
              <a:buFont typeface="Wingdings" panose="05000000000000000000" pitchFamily="2" charset="2"/>
              <a:buChar char="§"/>
            </a:pPr>
            <a:r>
              <a:rPr lang="en-US" altLang="en-US" dirty="0"/>
              <a:t>Instruction Guide located on the HR website at: </a:t>
            </a:r>
            <a:r>
              <a:rPr lang="en-US" sz="1800" u="sng" dirty="0">
                <a:solidFill>
                  <a:srgbClr val="0000FF"/>
                </a:solidFill>
                <a:effectLst/>
                <a:latin typeface="Calibri" panose="020F0502020204030204" pitchFamily="34" charset="0"/>
                <a:ea typeface="Calibri" panose="020F0502020204030204" pitchFamily="34" charset="0"/>
                <a:hlinkClick r:id="rId3"/>
              </a:rPr>
              <a:t>https://training.hr.ufl.edu/instructionguides/job_position_actions/remote_work_location_agreements_report.pdf</a:t>
            </a:r>
            <a:endParaRPr lang="en-US" sz="1800" u="sng" dirty="0">
              <a:solidFill>
                <a:srgbClr val="0000FF"/>
              </a:solidFill>
              <a:effectLst/>
              <a:latin typeface="Calibri" panose="020F0502020204030204" pitchFamily="34" charset="0"/>
              <a:ea typeface="Calibri" panose="020F0502020204030204" pitchFamily="34" charset="0"/>
            </a:endParaRPr>
          </a:p>
          <a:p>
            <a:pPr lvl="1">
              <a:buClr>
                <a:schemeClr val="accent3">
                  <a:lumMod val="75000"/>
                </a:schemeClr>
              </a:buClr>
              <a:buFont typeface="Wingdings" panose="05000000000000000000" pitchFamily="2" charset="2"/>
              <a:buChar char="§"/>
            </a:pPr>
            <a:r>
              <a:rPr lang="en-US" altLang="en-US" dirty="0"/>
              <a:t>Department chairs and unit leaders may approve up to two days per week to be worked elsewhere as part of an agreed-upon hybrid schedule</a:t>
            </a:r>
          </a:p>
          <a:p>
            <a:pPr lvl="2">
              <a:buClr>
                <a:schemeClr val="accent3">
                  <a:lumMod val="75000"/>
                </a:schemeClr>
              </a:buClr>
              <a:buFont typeface="Wingdings" panose="05000000000000000000" pitchFamily="2" charset="2"/>
              <a:buChar char="§"/>
            </a:pPr>
            <a:r>
              <a:rPr lang="en-US" altLang="en-US" dirty="0"/>
              <a:t>More than 40% of an FTE to be worked elsewhere as part of a hybrid schedule requires the appropriate vice president and </a:t>
            </a:r>
            <a:r>
              <a:rPr lang="en-US" altLang="en-US" dirty="0" err="1"/>
              <a:t>UFHR’s</a:t>
            </a:r>
            <a:r>
              <a:rPr lang="en-US" altLang="en-US" dirty="0"/>
              <a:t> approval</a:t>
            </a:r>
          </a:p>
          <a:p>
            <a:pPr lvl="1"/>
            <a:endParaRPr lang="en-US" altLang="en-US" dirty="0"/>
          </a:p>
          <a:p>
            <a:pPr lvl="1"/>
            <a:endParaRPr lang="en-US" altLang="en-US" dirty="0"/>
          </a:p>
          <a:p>
            <a:pPr marL="0" indent="0">
              <a:buNone/>
            </a:pPr>
            <a:endParaRPr lang="en-US" altLang="en-US" sz="2400" dirty="0"/>
          </a:p>
          <a:p>
            <a:pPr marL="0" indent="0">
              <a:buNone/>
            </a:pPr>
            <a:endParaRPr lang="en-US" dirty="0"/>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Bookman Old Style" panose="02050604050505020204" pitchFamily="18" charset="0"/>
                <a:ea typeface="+mn-ea"/>
                <a:cs typeface="+mn-cs"/>
              </a:rPr>
              <a:t>UFHR </a:t>
            </a:r>
            <a:r>
              <a:rPr kumimoji="0" lang="en-US" sz="1800" b="0" i="1"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preeminence through people</a:t>
            </a:r>
            <a:endParaRPr kumimoji="0" lang="en-US" sz="2400" b="0" i="1"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pic>
        <p:nvPicPr>
          <p:cNvPr id="10" name="Picture 9"/>
          <p:cNvPicPr>
            <a:picLocks noChangeAspect="1"/>
          </p:cNvPicPr>
          <p:nvPr/>
        </p:nvPicPr>
        <p:blipFill>
          <a:blip r:embed="rId4"/>
          <a:stretch>
            <a:fillRect/>
          </a:stretch>
        </p:blipFill>
        <p:spPr>
          <a:xfrm>
            <a:off x="116200" y="121004"/>
            <a:ext cx="857143" cy="704762"/>
          </a:xfrm>
          <a:prstGeom prst="rect">
            <a:avLst/>
          </a:prstGeom>
        </p:spPr>
      </p:pic>
    </p:spTree>
    <p:extLst>
      <p:ext uri="{BB962C8B-B14F-4D97-AF65-F5344CB8AC3E}">
        <p14:creationId xmlns:p14="http://schemas.microsoft.com/office/powerpoint/2010/main" val="655789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p>
            <a:r>
              <a:rPr lang="en-US" dirty="0">
                <a:solidFill>
                  <a:srgbClr val="FF6600"/>
                </a:solidFill>
                <a:latin typeface="Century Schoolbook" panose="02040604050505020304" pitchFamily="18" charset="0"/>
              </a:rPr>
              <a:t>Remote Work Location Agreements</a:t>
            </a:r>
          </a:p>
        </p:txBody>
      </p:sp>
      <p:sp>
        <p:nvSpPr>
          <p:cNvPr id="3" name="Content Placeholder 2"/>
          <p:cNvSpPr>
            <a:spLocks noGrp="1"/>
          </p:cNvSpPr>
          <p:nvPr>
            <p:ph idx="1"/>
          </p:nvPr>
        </p:nvSpPr>
        <p:spPr>
          <a:xfrm>
            <a:off x="738131" y="1866121"/>
            <a:ext cx="11037102" cy="4310841"/>
          </a:xfrm>
        </p:spPr>
        <p:txBody>
          <a:bodyPr>
            <a:normAutofit/>
          </a:bodyPr>
          <a:lstStyle/>
          <a:p>
            <a:pPr>
              <a:buClr>
                <a:schemeClr val="accent3">
                  <a:lumMod val="75000"/>
                </a:schemeClr>
              </a:buClr>
              <a:buFont typeface="Wingdings" panose="05000000000000000000" pitchFamily="2" charset="2"/>
              <a:buChar char="§"/>
            </a:pPr>
            <a:r>
              <a:rPr lang="en-US" altLang="en-US" dirty="0"/>
              <a:t>RWLA that will continue into the  2021-2022 fiscal year should be submitted by July 1.</a:t>
            </a:r>
          </a:p>
          <a:p>
            <a:pPr>
              <a:buClr>
                <a:schemeClr val="accent3">
                  <a:lumMod val="75000"/>
                </a:schemeClr>
              </a:buClr>
              <a:buFont typeface="Wingdings" panose="05000000000000000000" pitchFamily="2" charset="2"/>
              <a:buChar char="§"/>
            </a:pPr>
            <a:r>
              <a:rPr lang="en-US" altLang="en-US" dirty="0"/>
              <a:t>The renewal process is an opportunity to evaluate the success of the work arrangement and make modifications as appropriate.</a:t>
            </a:r>
          </a:p>
          <a:p>
            <a:pPr>
              <a:buClr>
                <a:schemeClr val="accent3">
                  <a:lumMod val="75000"/>
                </a:schemeClr>
              </a:buClr>
              <a:buFont typeface="Wingdings" panose="05000000000000000000" pitchFamily="2" charset="2"/>
              <a:buChar char="§"/>
            </a:pPr>
            <a:r>
              <a:rPr lang="en-US" altLang="en-US" dirty="0"/>
              <a:t>Remote Work Location Agreement electronic form located on the HR website at: </a:t>
            </a:r>
            <a:r>
              <a:rPr lang="en-US" altLang="en-US" dirty="0">
                <a:hlinkClick r:id="rId3"/>
              </a:rPr>
              <a:t>https://hr.ufl.edu/manager-resources/alternate-work-location/</a:t>
            </a:r>
            <a:endParaRPr lang="en-US" altLang="en-US" dirty="0"/>
          </a:p>
          <a:p>
            <a:pPr lvl="1">
              <a:buClr>
                <a:schemeClr val="accent3">
                  <a:lumMod val="75000"/>
                </a:schemeClr>
              </a:buClr>
              <a:buFont typeface="Wingdings" panose="05000000000000000000" pitchFamily="2" charset="2"/>
              <a:buChar char="§"/>
            </a:pPr>
            <a:r>
              <a:rPr lang="en-US" dirty="0"/>
              <a:t>Regardless of the work setting or working scenario, UF regulations and policies apply to all employees of the university</a:t>
            </a:r>
            <a:endParaRPr lang="en-US" altLang="en-US" dirty="0"/>
          </a:p>
          <a:p>
            <a:pPr marL="457200" lvl="1" indent="0">
              <a:buNone/>
            </a:pPr>
            <a:endParaRPr lang="en-US" altLang="en-US" dirty="0"/>
          </a:p>
          <a:p>
            <a:pPr lvl="1"/>
            <a:endParaRPr lang="en-US" altLang="en-US" dirty="0"/>
          </a:p>
          <a:p>
            <a:pPr lvl="1"/>
            <a:endParaRPr lang="en-US" altLang="en-US" dirty="0"/>
          </a:p>
          <a:p>
            <a:pPr marL="0" indent="0">
              <a:buNone/>
            </a:pPr>
            <a:endParaRPr lang="en-US" altLang="en-US" sz="2400" dirty="0"/>
          </a:p>
          <a:p>
            <a:pPr marL="0" indent="0">
              <a:buNone/>
            </a:pPr>
            <a:endParaRPr lang="en-US" dirty="0"/>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Bookman Old Style" panose="02050604050505020204" pitchFamily="18" charset="0"/>
                <a:ea typeface="+mn-ea"/>
                <a:cs typeface="+mn-cs"/>
              </a:rPr>
              <a:t>UFHR </a:t>
            </a:r>
            <a:r>
              <a:rPr kumimoji="0" lang="en-US" sz="1800" b="0" i="1"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preeminence through people</a:t>
            </a:r>
            <a:endParaRPr kumimoji="0" lang="en-US" sz="2400" b="0" i="1"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pic>
        <p:nvPicPr>
          <p:cNvPr id="10" name="Picture 9"/>
          <p:cNvPicPr>
            <a:picLocks noChangeAspect="1"/>
          </p:cNvPicPr>
          <p:nvPr/>
        </p:nvPicPr>
        <p:blipFill>
          <a:blip r:embed="rId4"/>
          <a:stretch>
            <a:fillRect/>
          </a:stretch>
        </p:blipFill>
        <p:spPr>
          <a:xfrm>
            <a:off x="116200" y="121004"/>
            <a:ext cx="857143" cy="704762"/>
          </a:xfrm>
          <a:prstGeom prst="rect">
            <a:avLst/>
          </a:prstGeom>
        </p:spPr>
      </p:pic>
    </p:spTree>
    <p:extLst>
      <p:ext uri="{BB962C8B-B14F-4D97-AF65-F5344CB8AC3E}">
        <p14:creationId xmlns:p14="http://schemas.microsoft.com/office/powerpoint/2010/main" val="1892166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p>
            <a:r>
              <a:rPr lang="en-US" dirty="0">
                <a:solidFill>
                  <a:srgbClr val="FF6600"/>
                </a:solidFill>
                <a:latin typeface="Century Schoolbook" panose="02040604050505020304" pitchFamily="18" charset="0"/>
              </a:rPr>
              <a:t>Questions</a:t>
            </a:r>
          </a:p>
        </p:txBody>
      </p:sp>
      <p:sp>
        <p:nvSpPr>
          <p:cNvPr id="3" name="Content Placeholder 2"/>
          <p:cNvSpPr>
            <a:spLocks noGrp="1"/>
          </p:cNvSpPr>
          <p:nvPr>
            <p:ph idx="1"/>
          </p:nvPr>
        </p:nvSpPr>
        <p:spPr/>
        <p:txBody>
          <a:bodyPr>
            <a:normAutofit/>
          </a:bodyPr>
          <a:lstStyle/>
          <a:p>
            <a:pPr marL="0" marR="0" lvl="0" indent="0" algn="l" defTabSz="914400" rtl="0" eaLnBrk="1" fontAlgn="auto" latinLnBrk="0" hangingPunct="1">
              <a:lnSpc>
                <a:spcPct val="90000"/>
              </a:lnSpc>
              <a:spcBef>
                <a:spcPts val="1000"/>
              </a:spcBef>
              <a:spcAft>
                <a:spcPts val="0"/>
              </a:spcAft>
              <a:buClrTx/>
              <a:buSzTx/>
              <a:buNone/>
              <a:tabLst/>
              <a:defRPr/>
            </a:pPr>
            <a:endParaRPr kumimoji="0" lang="en-US" alt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None/>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mn-ea"/>
                <a:cs typeface="+mn-cs"/>
              </a:rPr>
              <a:t>Please contact Classification &amp; Compensation via email at </a:t>
            </a: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RemoteWorkAgreement@hr.ufl.edu</a:t>
            </a:r>
            <a:endParaRPr lang="en-US" altLang="en-US" sz="2400" dirty="0"/>
          </a:p>
          <a:p>
            <a:endParaRPr lang="en-US" sz="2400" dirty="0"/>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Bookman Old Style" panose="02050604050505020204" pitchFamily="18" charset="0"/>
                <a:ea typeface="+mn-ea"/>
                <a:cs typeface="+mn-cs"/>
              </a:rPr>
              <a:t>UFHR </a:t>
            </a:r>
            <a:r>
              <a:rPr kumimoji="0" lang="en-US" sz="1800" b="0" i="1"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preeminence through people</a:t>
            </a:r>
            <a:endParaRPr kumimoji="0" lang="en-US" sz="2400" b="0" i="1"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pic>
        <p:nvPicPr>
          <p:cNvPr id="10" name="Picture 9"/>
          <p:cNvPicPr>
            <a:picLocks noChangeAspect="1"/>
          </p:cNvPicPr>
          <p:nvPr/>
        </p:nvPicPr>
        <p:blipFill>
          <a:blip r:embed="rId4"/>
          <a:stretch>
            <a:fillRect/>
          </a:stretch>
        </p:blipFill>
        <p:spPr>
          <a:xfrm>
            <a:off x="116200" y="121004"/>
            <a:ext cx="857143" cy="704762"/>
          </a:xfrm>
          <a:prstGeom prst="rect">
            <a:avLst/>
          </a:prstGeom>
        </p:spPr>
      </p:pic>
    </p:spTree>
    <p:extLst>
      <p:ext uri="{BB962C8B-B14F-4D97-AF65-F5344CB8AC3E}">
        <p14:creationId xmlns:p14="http://schemas.microsoft.com/office/powerpoint/2010/main" val="31664493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p>
            <a:r>
              <a:rPr lang="en-US" sz="4800" b="1" dirty="0">
                <a:solidFill>
                  <a:srgbClr val="FF6600"/>
                </a:solidFill>
              </a:rPr>
              <a:t>Today’s Agenda Items</a:t>
            </a:r>
          </a:p>
        </p:txBody>
      </p:sp>
      <p:sp>
        <p:nvSpPr>
          <p:cNvPr id="3" name="Content Placeholder 2"/>
          <p:cNvSpPr>
            <a:spLocks noGrp="1"/>
          </p:cNvSpPr>
          <p:nvPr>
            <p:ph idx="1"/>
          </p:nvPr>
        </p:nvSpPr>
        <p:spPr>
          <a:xfrm>
            <a:off x="639098" y="1836355"/>
            <a:ext cx="11552902" cy="4820455"/>
          </a:xfrm>
        </p:spPr>
        <p:txBody>
          <a:bodyPr>
            <a:normAutofit/>
          </a:bodyPr>
          <a:lstStyle/>
          <a:p>
            <a:pPr>
              <a:buClr>
                <a:schemeClr val="accent3">
                  <a:lumMod val="75000"/>
                </a:schemeClr>
              </a:buClr>
              <a:buFont typeface="Wingdings" panose="05000000000000000000" pitchFamily="2" charset="2"/>
              <a:buChar char="§"/>
              <a:defRPr/>
            </a:pPr>
            <a:r>
              <a:rPr lang="en-US" sz="3100" dirty="0"/>
              <a:t>2021-2022 Pay Program </a:t>
            </a:r>
            <a:r>
              <a:rPr lang="en-US" altLang="en-US" sz="3100" dirty="0">
                <a:solidFill>
                  <a:srgbClr val="000000"/>
                </a:solidFill>
              </a:rPr>
              <a:t>– Brent Goodman</a:t>
            </a:r>
          </a:p>
          <a:p>
            <a:pPr>
              <a:buClr>
                <a:schemeClr val="accent3">
                  <a:lumMod val="75000"/>
                </a:schemeClr>
              </a:buClr>
              <a:buFont typeface="Wingdings" panose="05000000000000000000" pitchFamily="2" charset="2"/>
              <a:buChar char="§"/>
              <a:defRPr/>
            </a:pPr>
            <a:r>
              <a:rPr lang="en-US" altLang="en-US" sz="3100" dirty="0">
                <a:solidFill>
                  <a:srgbClr val="000000"/>
                </a:solidFill>
              </a:rPr>
              <a:t>Remote Work Location Agreements – Brent Goodman</a:t>
            </a:r>
          </a:p>
          <a:p>
            <a:pPr>
              <a:buClr>
                <a:schemeClr val="accent3">
                  <a:lumMod val="75000"/>
                </a:schemeClr>
              </a:buClr>
              <a:buFont typeface="Wingdings" panose="05000000000000000000" pitchFamily="2" charset="2"/>
              <a:buChar char="§"/>
              <a:defRPr/>
            </a:pPr>
            <a:r>
              <a:rPr lang="en-US" altLang="en-US" sz="3100" dirty="0">
                <a:solidFill>
                  <a:srgbClr val="000000"/>
                </a:solidFill>
              </a:rPr>
              <a:t>Annual Renewals – Brent Goodman</a:t>
            </a:r>
          </a:p>
          <a:p>
            <a:pPr>
              <a:buClr>
                <a:schemeClr val="accent3">
                  <a:lumMod val="75000"/>
                </a:schemeClr>
              </a:buClr>
              <a:buFont typeface="Wingdings" panose="05000000000000000000" pitchFamily="2" charset="2"/>
              <a:buChar char="§"/>
              <a:defRPr/>
            </a:pPr>
            <a:r>
              <a:rPr lang="en-US" sz="3100" dirty="0"/>
              <a:t>Change to Offer Letter Template – Johannes </a:t>
            </a:r>
            <a:r>
              <a:rPr lang="en-US" sz="3100" dirty="0" err="1"/>
              <a:t>Traster</a:t>
            </a:r>
            <a:endParaRPr lang="en-US" sz="3100"/>
          </a:p>
          <a:p>
            <a:pPr>
              <a:buClr>
                <a:schemeClr val="accent3">
                  <a:lumMod val="75000"/>
                </a:schemeClr>
              </a:buClr>
              <a:buFont typeface="Wingdings" panose="05000000000000000000" pitchFamily="2" charset="2"/>
              <a:buChar char="§"/>
              <a:defRPr/>
            </a:pPr>
            <a:r>
              <a:rPr lang="en-US" altLang="en-US" sz="3100">
                <a:solidFill>
                  <a:srgbClr val="000000"/>
                </a:solidFill>
              </a:rPr>
              <a:t>Important </a:t>
            </a:r>
            <a:r>
              <a:rPr lang="en-US" altLang="en-US" sz="3100" dirty="0">
                <a:solidFill>
                  <a:srgbClr val="000000"/>
                </a:solidFill>
              </a:rPr>
              <a:t>Dates</a:t>
            </a:r>
          </a:p>
          <a:p>
            <a:endParaRPr lang="en-US" dirty="0"/>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b="1" dirty="0">
                <a:solidFill>
                  <a:schemeClr val="bg1"/>
                </a:solidFill>
                <a:latin typeface="Bookman Old Style" panose="02050604050505020204" pitchFamily="18" charset="0"/>
              </a:rPr>
              <a:t>UFHR </a:t>
            </a:r>
            <a:r>
              <a:rPr lang="en-US" i="1" dirty="0">
                <a:solidFill>
                  <a:schemeClr val="bg1"/>
                </a:solidFill>
                <a:latin typeface="Century Gothic" panose="020B0502020202020204" pitchFamily="34" charset="0"/>
              </a:rPr>
              <a:t>preeminence through people</a:t>
            </a:r>
            <a:endParaRPr lang="en-US" sz="2400" i="1" dirty="0">
              <a:solidFill>
                <a:schemeClr val="bg1"/>
              </a:solidFill>
              <a:latin typeface="Century Gothic" panose="020B0502020202020204" pitchFamily="34" charset="0"/>
            </a:endParaRPr>
          </a:p>
        </p:txBody>
      </p:sp>
      <p:pic>
        <p:nvPicPr>
          <p:cNvPr id="10" name="Picture 9"/>
          <p:cNvPicPr>
            <a:picLocks noChangeAspect="1"/>
          </p:cNvPicPr>
          <p:nvPr/>
        </p:nvPicPr>
        <p:blipFill>
          <a:blip r:embed="rId3"/>
          <a:stretch>
            <a:fillRect/>
          </a:stretch>
        </p:blipFill>
        <p:spPr>
          <a:xfrm>
            <a:off x="116200" y="121004"/>
            <a:ext cx="857143" cy="704762"/>
          </a:xfrm>
          <a:prstGeom prst="rect">
            <a:avLst/>
          </a:prstGeom>
        </p:spPr>
      </p:pic>
    </p:spTree>
    <p:extLst>
      <p:ext uri="{BB962C8B-B14F-4D97-AF65-F5344CB8AC3E}">
        <p14:creationId xmlns:p14="http://schemas.microsoft.com/office/powerpoint/2010/main" val="25447500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p>
            <a:r>
              <a:rPr lang="en-US" dirty="0">
                <a:solidFill>
                  <a:srgbClr val="FF6600"/>
                </a:solidFill>
                <a:latin typeface="Century Schoolbook" panose="02040604050505020304" pitchFamily="18" charset="0"/>
              </a:rPr>
              <a:t>Perquisite Renewals</a:t>
            </a:r>
          </a:p>
        </p:txBody>
      </p:sp>
      <p:sp>
        <p:nvSpPr>
          <p:cNvPr id="3" name="Content Placeholder 2"/>
          <p:cNvSpPr>
            <a:spLocks noGrp="1"/>
          </p:cNvSpPr>
          <p:nvPr>
            <p:ph idx="1"/>
          </p:nvPr>
        </p:nvSpPr>
        <p:spPr/>
        <p:txBody>
          <a:bodyPr>
            <a:normAutofit/>
          </a:bodyPr>
          <a:lstStyle/>
          <a:p>
            <a:pPr>
              <a:buClr>
                <a:schemeClr val="accent3">
                  <a:lumMod val="75000"/>
                </a:schemeClr>
              </a:buClr>
              <a:buFont typeface="Wingdings" panose="05000000000000000000" pitchFamily="2" charset="2"/>
              <a:buChar char="§"/>
            </a:pPr>
            <a:r>
              <a:rPr lang="en-US" dirty="0"/>
              <a:t>As part of the perquisite process, last year we implemented a new perquisite form via OnBase.</a:t>
            </a:r>
          </a:p>
          <a:p>
            <a:pPr marR="0" lvl="0" algn="l" defTabSz="914400" rtl="0" eaLnBrk="1" fontAlgn="auto" latinLnBrk="0" hangingPunct="1">
              <a:lnSpc>
                <a:spcPct val="90000"/>
              </a:lnSpc>
              <a:spcBef>
                <a:spcPts val="1000"/>
              </a:spcBef>
              <a:spcAft>
                <a:spcPts val="0"/>
              </a:spcAft>
              <a:buClr>
                <a:schemeClr val="accent3">
                  <a:lumMod val="75000"/>
                </a:schemeClr>
              </a:buClr>
              <a:buSzTx/>
              <a:buFont typeface="Wingdings" panose="05000000000000000000" pitchFamily="2" charset="2"/>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Requests for new perquisites should be submitted as a new request for the 2021-2022 fiscal year</a:t>
            </a:r>
          </a:p>
          <a:p>
            <a:pPr>
              <a:buClr>
                <a:schemeClr val="accent3">
                  <a:lumMod val="75000"/>
                </a:schemeClr>
              </a:buClr>
              <a:buFont typeface="Wingdings" panose="05000000000000000000" pitchFamily="2" charset="2"/>
              <a:buChar char="§"/>
            </a:pPr>
            <a:r>
              <a:rPr lang="en-US" dirty="0"/>
              <a:t>The perquisite form is located at: </a:t>
            </a:r>
            <a:r>
              <a:rPr lang="en-US" dirty="0">
                <a:hlinkClick r:id="rId3"/>
              </a:rPr>
              <a:t>https://hr.ufl.edu/wp-content/uploads/2018/04/perquisites.pdf</a:t>
            </a:r>
            <a:endParaRPr lang="en-US" dirty="0"/>
          </a:p>
          <a:p>
            <a:pPr marL="0" indent="0">
              <a:buNone/>
            </a:pPr>
            <a:endParaRPr lang="en-US" sz="2400" dirty="0"/>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Bookman Old Style" panose="02050604050505020204" pitchFamily="18" charset="0"/>
                <a:ea typeface="+mn-ea"/>
                <a:cs typeface="+mn-cs"/>
              </a:rPr>
              <a:t>UFHR </a:t>
            </a:r>
            <a:r>
              <a:rPr kumimoji="0" lang="en-US" sz="1800" b="0" i="1"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preeminence through people</a:t>
            </a:r>
            <a:endParaRPr kumimoji="0" lang="en-US" sz="2400" b="0" i="1"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pic>
        <p:nvPicPr>
          <p:cNvPr id="10" name="Picture 9"/>
          <p:cNvPicPr>
            <a:picLocks noChangeAspect="1"/>
          </p:cNvPicPr>
          <p:nvPr/>
        </p:nvPicPr>
        <p:blipFill>
          <a:blip r:embed="rId4"/>
          <a:stretch>
            <a:fillRect/>
          </a:stretch>
        </p:blipFill>
        <p:spPr>
          <a:xfrm>
            <a:off x="116200" y="121004"/>
            <a:ext cx="857143" cy="704762"/>
          </a:xfrm>
          <a:prstGeom prst="rect">
            <a:avLst/>
          </a:prstGeom>
        </p:spPr>
      </p:pic>
    </p:spTree>
    <p:extLst>
      <p:ext uri="{BB962C8B-B14F-4D97-AF65-F5344CB8AC3E}">
        <p14:creationId xmlns:p14="http://schemas.microsoft.com/office/powerpoint/2010/main" val="160488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p>
            <a:r>
              <a:rPr lang="en-US" dirty="0">
                <a:solidFill>
                  <a:srgbClr val="FF6600"/>
                </a:solidFill>
                <a:latin typeface="Century Schoolbook" panose="02040604050505020304" pitchFamily="18" charset="0"/>
              </a:rPr>
              <a:t>HR-600 Renewals</a:t>
            </a:r>
          </a:p>
        </p:txBody>
      </p:sp>
      <p:sp>
        <p:nvSpPr>
          <p:cNvPr id="3" name="Content Placeholder 2"/>
          <p:cNvSpPr>
            <a:spLocks noGrp="1"/>
          </p:cNvSpPr>
          <p:nvPr>
            <p:ph idx="1"/>
          </p:nvPr>
        </p:nvSpPr>
        <p:spPr/>
        <p:txBody>
          <a:bodyPr>
            <a:normAutofit/>
          </a:bodyPr>
          <a:lstStyle/>
          <a:p>
            <a:pPr>
              <a:buClr>
                <a:schemeClr val="accent3">
                  <a:lumMod val="75000"/>
                </a:schemeClr>
              </a:buClr>
              <a:buFont typeface="Wingdings" panose="05000000000000000000" pitchFamily="2" charset="2"/>
              <a:buChar char="§"/>
            </a:pPr>
            <a:r>
              <a:rPr lang="en-US" dirty="0"/>
              <a:t>Departments must renew extra state compensation commitments that extend into the new fiscal or academic year.</a:t>
            </a:r>
          </a:p>
          <a:p>
            <a:pPr>
              <a:buClr>
                <a:schemeClr val="accent3">
                  <a:lumMod val="75000"/>
                </a:schemeClr>
              </a:buClr>
              <a:buFont typeface="Wingdings" panose="05000000000000000000" pitchFamily="2" charset="2"/>
              <a:buChar char="§"/>
            </a:pPr>
            <a:r>
              <a:rPr lang="en-US" dirty="0"/>
              <a:t>An updated HR600 form and DocuSign template is available</a:t>
            </a:r>
          </a:p>
          <a:p>
            <a:pPr>
              <a:buClr>
                <a:schemeClr val="accent3">
                  <a:lumMod val="75000"/>
                </a:schemeClr>
              </a:buClr>
              <a:buFont typeface="Wingdings" panose="05000000000000000000" pitchFamily="2" charset="2"/>
              <a:buChar char="§"/>
            </a:pPr>
            <a:r>
              <a:rPr lang="en-US" dirty="0"/>
              <a:t>The update form clarifies that a Dean’s approval is required to faculty appointments.</a:t>
            </a:r>
          </a:p>
          <a:p>
            <a:pPr>
              <a:buClr>
                <a:schemeClr val="accent3">
                  <a:lumMod val="75000"/>
                </a:schemeClr>
              </a:buClr>
              <a:buFont typeface="Wingdings" panose="05000000000000000000" pitchFamily="2" charset="2"/>
              <a:buChar char="§"/>
            </a:pPr>
            <a:r>
              <a:rPr lang="en-US" dirty="0"/>
              <a:t>UF Research, Grants Accounting, has been added as an additional approver for requests funded form 201 and 209 funds.</a:t>
            </a:r>
          </a:p>
          <a:p>
            <a:pPr lvl="1">
              <a:buClr>
                <a:schemeClr val="accent3">
                  <a:lumMod val="75000"/>
                </a:schemeClr>
              </a:buClr>
              <a:buFont typeface="Wingdings" panose="05000000000000000000" pitchFamily="2" charset="2"/>
              <a:buChar char="§"/>
            </a:pPr>
            <a:r>
              <a:rPr lang="en-US" dirty="0"/>
              <a:t>Requests can be sent to </a:t>
            </a:r>
            <a:r>
              <a:rPr lang="en-US" u="sng" dirty="0">
                <a:hlinkClick r:id="rId3"/>
              </a:rPr>
              <a:t>BA-CFO-CG-Mgmt@mail.ufl.edu</a:t>
            </a:r>
            <a:endParaRPr lang="en-US" dirty="0"/>
          </a:p>
          <a:p>
            <a:pPr marL="0" indent="0">
              <a:buNone/>
            </a:pPr>
            <a:endParaRPr lang="en-US" sz="2400" dirty="0"/>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Bookman Old Style" panose="02050604050505020204" pitchFamily="18" charset="0"/>
                <a:ea typeface="+mn-ea"/>
                <a:cs typeface="+mn-cs"/>
              </a:rPr>
              <a:t>UFHR </a:t>
            </a:r>
            <a:r>
              <a:rPr kumimoji="0" lang="en-US" sz="1800" b="0" i="1"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preeminence through people</a:t>
            </a:r>
            <a:endParaRPr kumimoji="0" lang="en-US" sz="2400" b="0" i="1"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pic>
        <p:nvPicPr>
          <p:cNvPr id="10" name="Picture 9"/>
          <p:cNvPicPr>
            <a:picLocks noChangeAspect="1"/>
          </p:cNvPicPr>
          <p:nvPr/>
        </p:nvPicPr>
        <p:blipFill>
          <a:blip r:embed="rId4"/>
          <a:stretch>
            <a:fillRect/>
          </a:stretch>
        </p:blipFill>
        <p:spPr>
          <a:xfrm>
            <a:off x="116200" y="121004"/>
            <a:ext cx="857143" cy="704762"/>
          </a:xfrm>
          <a:prstGeom prst="rect">
            <a:avLst/>
          </a:prstGeom>
        </p:spPr>
      </p:pic>
    </p:spTree>
    <p:extLst>
      <p:ext uri="{BB962C8B-B14F-4D97-AF65-F5344CB8AC3E}">
        <p14:creationId xmlns:p14="http://schemas.microsoft.com/office/powerpoint/2010/main" val="5608039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p>
            <a:r>
              <a:rPr lang="en-US" dirty="0">
                <a:solidFill>
                  <a:srgbClr val="FF6600"/>
                </a:solidFill>
                <a:latin typeface="Century Schoolbook" panose="02040604050505020304" pitchFamily="18" charset="0"/>
              </a:rPr>
              <a:t>HR-600 Renewals</a:t>
            </a:r>
          </a:p>
        </p:txBody>
      </p:sp>
      <p:sp>
        <p:nvSpPr>
          <p:cNvPr id="3" name="Content Placeholder 2"/>
          <p:cNvSpPr>
            <a:spLocks noGrp="1"/>
          </p:cNvSpPr>
          <p:nvPr>
            <p:ph idx="1"/>
          </p:nvPr>
        </p:nvSpPr>
        <p:spPr/>
        <p:txBody>
          <a:bodyPr>
            <a:normAutofit/>
          </a:bodyPr>
          <a:lstStyle/>
          <a:p>
            <a:pPr>
              <a:buClr>
                <a:schemeClr val="accent3">
                  <a:lumMod val="75000"/>
                </a:schemeClr>
              </a:buClr>
              <a:buFont typeface="Wingdings" panose="05000000000000000000" pitchFamily="2" charset="2"/>
              <a:buChar char="§"/>
            </a:pPr>
            <a:r>
              <a:rPr lang="en-US" dirty="0"/>
              <a:t>Form location: </a:t>
            </a:r>
            <a:r>
              <a:rPr lang="en-US" dirty="0">
                <a:hlinkClick r:id="rId3"/>
              </a:rPr>
              <a:t>https://hr.ufl.edu/wp-content/uploads/2018/04/requestaddcomp.pdf</a:t>
            </a:r>
            <a:endParaRPr lang="en-US" dirty="0"/>
          </a:p>
          <a:p>
            <a:pPr>
              <a:buClr>
                <a:schemeClr val="accent3">
                  <a:lumMod val="75000"/>
                </a:schemeClr>
              </a:buClr>
              <a:buFont typeface="Wingdings" panose="05000000000000000000" pitchFamily="2" charset="2"/>
              <a:buChar char="§"/>
            </a:pPr>
            <a:r>
              <a:rPr lang="en-US" dirty="0"/>
              <a:t>For new or existing commitments for Additional University Employment, complete a Request for Approval of Additional University Employment (HR-600) form and submit it to: </a:t>
            </a:r>
            <a:r>
              <a:rPr lang="en-US" dirty="0">
                <a:hlinkClick r:id="rId4"/>
              </a:rPr>
              <a:t>HR600Request@ad.ufl.edu</a:t>
            </a:r>
            <a:r>
              <a:rPr lang="en-US" dirty="0"/>
              <a:t> </a:t>
            </a:r>
          </a:p>
          <a:p>
            <a:pPr marL="0" indent="0">
              <a:buNone/>
            </a:pPr>
            <a:endParaRPr lang="en-US" sz="2400" dirty="0"/>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Bookman Old Style" panose="02050604050505020204" pitchFamily="18" charset="0"/>
                <a:ea typeface="+mn-ea"/>
                <a:cs typeface="+mn-cs"/>
              </a:rPr>
              <a:t>UFHR </a:t>
            </a:r>
            <a:r>
              <a:rPr kumimoji="0" lang="en-US" sz="1800" b="0" i="1"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preeminence through people</a:t>
            </a:r>
            <a:endParaRPr kumimoji="0" lang="en-US" sz="2400" b="0" i="1"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pic>
        <p:nvPicPr>
          <p:cNvPr id="10" name="Picture 9"/>
          <p:cNvPicPr>
            <a:picLocks noChangeAspect="1"/>
          </p:cNvPicPr>
          <p:nvPr/>
        </p:nvPicPr>
        <p:blipFill>
          <a:blip r:embed="rId5"/>
          <a:stretch>
            <a:fillRect/>
          </a:stretch>
        </p:blipFill>
        <p:spPr>
          <a:xfrm>
            <a:off x="116200" y="121004"/>
            <a:ext cx="857143" cy="704762"/>
          </a:xfrm>
          <a:prstGeom prst="rect">
            <a:avLst/>
          </a:prstGeom>
        </p:spPr>
      </p:pic>
    </p:spTree>
    <p:extLst>
      <p:ext uri="{BB962C8B-B14F-4D97-AF65-F5344CB8AC3E}">
        <p14:creationId xmlns:p14="http://schemas.microsoft.com/office/powerpoint/2010/main" val="41212435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p>
            <a:r>
              <a:rPr lang="en-US" dirty="0">
                <a:solidFill>
                  <a:srgbClr val="FF6600"/>
                </a:solidFill>
                <a:latin typeface="Century Schoolbook" panose="02040604050505020304" pitchFamily="18" charset="0"/>
              </a:rPr>
              <a:t>Questions</a:t>
            </a:r>
          </a:p>
        </p:txBody>
      </p:sp>
      <p:sp>
        <p:nvSpPr>
          <p:cNvPr id="3" name="Content Placeholder 2"/>
          <p:cNvSpPr>
            <a:spLocks noGrp="1"/>
          </p:cNvSpPr>
          <p:nvPr>
            <p:ph idx="1"/>
          </p:nvPr>
        </p:nvSpPr>
        <p:spPr/>
        <p:txBody>
          <a:bodyPr>
            <a:normAutofit/>
          </a:bodyPr>
          <a:lstStyle/>
          <a:p>
            <a:pPr marL="0" indent="0">
              <a:buFontTx/>
              <a:buNone/>
              <a:defRPr/>
            </a:pPr>
            <a:endParaRPr lang="en-US" altLang="en-US" sz="1000" dirty="0"/>
          </a:p>
          <a:p>
            <a:pPr marL="0" indent="0">
              <a:buNone/>
              <a:defRPr/>
            </a:pPr>
            <a:r>
              <a:rPr lang="en-US" altLang="en-US" dirty="0"/>
              <a:t>Please contact Classification &amp; Compensation at </a:t>
            </a:r>
            <a:r>
              <a:rPr lang="en-US" altLang="en-US" dirty="0">
                <a:hlinkClick r:id="rId3"/>
              </a:rPr>
              <a:t>compensation@ufl.edu</a:t>
            </a:r>
            <a:r>
              <a:rPr lang="en-US" altLang="en-US" dirty="0"/>
              <a:t> or by phone at (352)273-2842</a:t>
            </a:r>
          </a:p>
          <a:p>
            <a:endParaRPr lang="en-US" sz="2400" dirty="0"/>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Bookman Old Style" panose="02050604050505020204" pitchFamily="18" charset="0"/>
                <a:ea typeface="+mn-ea"/>
                <a:cs typeface="+mn-cs"/>
              </a:rPr>
              <a:t>UFHR </a:t>
            </a:r>
            <a:r>
              <a:rPr kumimoji="0" lang="en-US" sz="1800" b="0" i="1"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preeminence through people</a:t>
            </a:r>
            <a:endParaRPr kumimoji="0" lang="en-US" sz="2400" b="0" i="1"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pic>
        <p:nvPicPr>
          <p:cNvPr id="10" name="Picture 9"/>
          <p:cNvPicPr>
            <a:picLocks noChangeAspect="1"/>
          </p:cNvPicPr>
          <p:nvPr/>
        </p:nvPicPr>
        <p:blipFill>
          <a:blip r:embed="rId4"/>
          <a:stretch>
            <a:fillRect/>
          </a:stretch>
        </p:blipFill>
        <p:spPr>
          <a:xfrm>
            <a:off x="116200" y="121004"/>
            <a:ext cx="857143" cy="704762"/>
          </a:xfrm>
          <a:prstGeom prst="rect">
            <a:avLst/>
          </a:prstGeom>
        </p:spPr>
      </p:pic>
    </p:spTree>
    <p:extLst>
      <p:ext uri="{BB962C8B-B14F-4D97-AF65-F5344CB8AC3E}">
        <p14:creationId xmlns:p14="http://schemas.microsoft.com/office/powerpoint/2010/main" val="4178914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59397" y="1366221"/>
            <a:ext cx="7724793" cy="656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1850" y="2389239"/>
            <a:ext cx="10515600" cy="2038765"/>
          </a:xfrm>
        </p:spPr>
        <p:txBody>
          <a:bodyPr/>
          <a:lstStyle/>
          <a:p>
            <a:r>
              <a:rPr lang="en-US" dirty="0"/>
              <a:t>Employment Operations &amp; Records</a:t>
            </a:r>
          </a:p>
        </p:txBody>
      </p:sp>
      <p:sp>
        <p:nvSpPr>
          <p:cNvPr id="3" name="Text Placeholder 2"/>
          <p:cNvSpPr>
            <a:spLocks noGrp="1"/>
          </p:cNvSpPr>
          <p:nvPr>
            <p:ph type="body" idx="1"/>
          </p:nvPr>
        </p:nvSpPr>
        <p:spPr>
          <a:xfrm>
            <a:off x="831850" y="4198502"/>
            <a:ext cx="10515600" cy="2038766"/>
          </a:xfrm>
        </p:spPr>
        <p:txBody>
          <a:bodyPr>
            <a:normAutofit/>
          </a:bodyPr>
          <a:lstStyle/>
          <a:p>
            <a:r>
              <a:rPr lang="en-US" altLang="en-US" sz="3200" dirty="0">
                <a:solidFill>
                  <a:schemeClr val="accent5">
                    <a:lumMod val="75000"/>
                  </a:schemeClr>
                </a:solidFill>
              </a:rPr>
              <a:t>Change to Offer Letter Template</a:t>
            </a:r>
          </a:p>
          <a:p>
            <a:endParaRPr lang="en-US" dirty="0"/>
          </a:p>
        </p:txBody>
      </p:sp>
    </p:spTree>
    <p:extLst>
      <p:ext uri="{BB962C8B-B14F-4D97-AF65-F5344CB8AC3E}">
        <p14:creationId xmlns:p14="http://schemas.microsoft.com/office/powerpoint/2010/main" val="25002886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3342" y="365125"/>
            <a:ext cx="10380457" cy="1325563"/>
          </a:xfrm>
        </p:spPr>
        <p:txBody>
          <a:bodyPr anchor="b">
            <a:normAutofit/>
          </a:bodyPr>
          <a:lstStyle/>
          <a:p>
            <a:r>
              <a:rPr lang="en-US" dirty="0">
                <a:solidFill>
                  <a:srgbClr val="FF6600"/>
                </a:solidFill>
              </a:rPr>
              <a:t>COVID-19 Screening Section</a:t>
            </a:r>
          </a:p>
        </p:txBody>
      </p:sp>
      <p:sp>
        <p:nvSpPr>
          <p:cNvPr id="3" name="Content Placeholder 2"/>
          <p:cNvSpPr>
            <a:spLocks noGrp="1"/>
          </p:cNvSpPr>
          <p:nvPr>
            <p:ph idx="1"/>
          </p:nvPr>
        </p:nvSpPr>
        <p:spPr>
          <a:xfrm>
            <a:off x="838199" y="1825625"/>
            <a:ext cx="10515600" cy="4472531"/>
          </a:xfrm>
        </p:spPr>
        <p:txBody>
          <a:bodyPr>
            <a:normAutofit/>
          </a:bodyPr>
          <a:lstStyle/>
          <a:p>
            <a:pPr>
              <a:buClr>
                <a:schemeClr val="accent3">
                  <a:lumMod val="75000"/>
                </a:schemeClr>
              </a:buClr>
              <a:buSzPct val="95000"/>
              <a:buFont typeface="Wingdings" panose="05000000000000000000" pitchFamily="2" charset="2"/>
              <a:buChar char="§"/>
            </a:pPr>
            <a:r>
              <a:rPr lang="en-US" dirty="0">
                <a:latin typeface="Calibri "/>
              </a:rPr>
              <a:t>After June 28, 2021 – the COVID-19 screening section is no longer required for offer letters with an effective start date of June 29 or later</a:t>
            </a:r>
            <a:endParaRPr lang="en-US" b="1" dirty="0">
              <a:solidFill>
                <a:srgbClr val="16B5D2"/>
              </a:solidFill>
              <a:latin typeface="Calibri "/>
            </a:endParaRPr>
          </a:p>
          <a:p>
            <a:pPr>
              <a:buClr>
                <a:schemeClr val="accent3">
                  <a:lumMod val="75000"/>
                </a:schemeClr>
              </a:buClr>
              <a:buSzPct val="95000"/>
              <a:buFont typeface="Wingdings" panose="05000000000000000000" pitchFamily="2" charset="2"/>
              <a:buChar char="§"/>
            </a:pPr>
            <a:r>
              <a:rPr lang="en-US" dirty="0">
                <a:latin typeface="Calibri "/>
              </a:rPr>
              <a:t>The offer letter templates will be updated on June 14, 2021</a:t>
            </a:r>
          </a:p>
          <a:p>
            <a:pPr marL="0" indent="0">
              <a:buClr>
                <a:schemeClr val="accent3">
                  <a:lumMod val="75000"/>
                </a:schemeClr>
              </a:buClr>
              <a:buSzPct val="95000"/>
              <a:buNone/>
            </a:pPr>
            <a:endParaRPr lang="en-US" dirty="0">
              <a:latin typeface="Tw Cen MT" panose="020B0602020104020603" pitchFamily="34" charset="0"/>
            </a:endParaRPr>
          </a:p>
          <a:p>
            <a:pPr marL="457200" lvl="1" indent="0">
              <a:buClr>
                <a:schemeClr val="accent3">
                  <a:lumMod val="75000"/>
                </a:schemeClr>
              </a:buClr>
              <a:buSzPct val="95000"/>
              <a:buNone/>
            </a:pPr>
            <a:endParaRPr lang="en-US" dirty="0">
              <a:latin typeface="Tw Cen MT" panose="020B0602020104020603" pitchFamily="34" charset="0"/>
            </a:endParaRPr>
          </a:p>
          <a:p>
            <a:pPr marL="0" indent="0">
              <a:buClr>
                <a:schemeClr val="accent3">
                  <a:lumMod val="75000"/>
                </a:schemeClr>
              </a:buClr>
              <a:buSzPct val="95000"/>
              <a:buNone/>
            </a:pPr>
            <a:endParaRPr lang="en-US" dirty="0">
              <a:latin typeface="Tw Cen MT" panose="020B0602020104020603" pitchFamily="34" charset="0"/>
            </a:endParaRPr>
          </a:p>
          <a:p>
            <a:pPr marL="0" indent="0">
              <a:buClr>
                <a:schemeClr val="accent3">
                  <a:lumMod val="75000"/>
                </a:schemeClr>
              </a:buClr>
              <a:buSzPct val="95000"/>
              <a:buNone/>
            </a:pPr>
            <a:endParaRPr lang="en-US" dirty="0">
              <a:latin typeface="Tw Cen MT" panose="020B0602020104020603" pitchFamily="34" charset="0"/>
            </a:endParaRPr>
          </a:p>
        </p:txBody>
      </p:sp>
      <p:pic>
        <p:nvPicPr>
          <p:cNvPr id="10" name="Picture 9"/>
          <p:cNvPicPr>
            <a:picLocks noChangeAspect="1"/>
          </p:cNvPicPr>
          <p:nvPr/>
        </p:nvPicPr>
        <p:blipFill>
          <a:blip r:embed="rId3"/>
          <a:stretch>
            <a:fillRect/>
          </a:stretch>
        </p:blipFill>
        <p:spPr>
          <a:xfrm>
            <a:off x="116200" y="121004"/>
            <a:ext cx="857143" cy="704762"/>
          </a:xfrm>
          <a:prstGeom prst="rect">
            <a:avLst/>
          </a:prstGeom>
        </p:spPr>
      </p:pic>
      <p:cxnSp>
        <p:nvCxnSpPr>
          <p:cNvPr id="9" name="Straight Connector 8">
            <a:extLst>
              <a:ext uri="{FF2B5EF4-FFF2-40B4-BE49-F238E27FC236}">
                <a16:creationId xmlns:a16="http://schemas.microsoft.com/office/drawing/2014/main" id="{672DBDF8-78B5-40EF-B01B-B287E7C5D60A}"/>
              </a:ext>
            </a:extLst>
          </p:cNvPr>
          <p:cNvCxnSpPr>
            <a:cxnSpLocks/>
          </p:cNvCxnSpPr>
          <p:nvPr/>
        </p:nvCxnSpPr>
        <p:spPr>
          <a:xfrm>
            <a:off x="738131" y="1712722"/>
            <a:ext cx="8636778"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7" name="Multiplication Sign 6">
            <a:extLst>
              <a:ext uri="{FF2B5EF4-FFF2-40B4-BE49-F238E27FC236}">
                <a16:creationId xmlns:a16="http://schemas.microsoft.com/office/drawing/2014/main" id="{C354FF22-90D8-4D33-9918-B7A73DEB5345}"/>
              </a:ext>
            </a:extLst>
          </p:cNvPr>
          <p:cNvSpPr/>
          <p:nvPr/>
        </p:nvSpPr>
        <p:spPr>
          <a:xfrm>
            <a:off x="800099" y="5019554"/>
            <a:ext cx="1355512" cy="133483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L-Shape 7">
            <a:extLst>
              <a:ext uri="{FF2B5EF4-FFF2-40B4-BE49-F238E27FC236}">
                <a16:creationId xmlns:a16="http://schemas.microsoft.com/office/drawing/2014/main" id="{4255A369-9AA3-4E56-88D6-5346C761E5BC}"/>
              </a:ext>
            </a:extLst>
          </p:cNvPr>
          <p:cNvSpPr/>
          <p:nvPr/>
        </p:nvSpPr>
        <p:spPr>
          <a:xfrm rot="18909503">
            <a:off x="944256" y="4117765"/>
            <a:ext cx="1067199" cy="614983"/>
          </a:xfrm>
          <a:prstGeom prst="corner">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71210B46-DDFF-4D87-B3DA-D186FAB747A9}"/>
              </a:ext>
            </a:extLst>
          </p:cNvPr>
          <p:cNvPicPr>
            <a:picLocks noChangeAspect="1"/>
          </p:cNvPicPr>
          <p:nvPr/>
        </p:nvPicPr>
        <p:blipFill>
          <a:blip r:embed="rId4"/>
          <a:stretch>
            <a:fillRect/>
          </a:stretch>
        </p:blipFill>
        <p:spPr>
          <a:xfrm>
            <a:off x="2263933" y="4028691"/>
            <a:ext cx="8587479" cy="1981726"/>
          </a:xfrm>
          <a:prstGeom prst="rect">
            <a:avLst/>
          </a:prstGeom>
        </p:spPr>
      </p:pic>
    </p:spTree>
    <p:extLst>
      <p:ext uri="{BB962C8B-B14F-4D97-AF65-F5344CB8AC3E}">
        <p14:creationId xmlns:p14="http://schemas.microsoft.com/office/powerpoint/2010/main" val="1068788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3342" y="365125"/>
            <a:ext cx="10380457" cy="1325563"/>
          </a:xfrm>
        </p:spPr>
        <p:txBody>
          <a:bodyPr anchor="b">
            <a:normAutofit/>
          </a:bodyPr>
          <a:lstStyle/>
          <a:p>
            <a:r>
              <a:rPr lang="en-US" dirty="0">
                <a:solidFill>
                  <a:srgbClr val="FF6600"/>
                </a:solidFill>
              </a:rPr>
              <a:t>COVID-19 Screening Section</a:t>
            </a:r>
          </a:p>
        </p:txBody>
      </p:sp>
      <p:sp>
        <p:nvSpPr>
          <p:cNvPr id="3" name="Content Placeholder 2"/>
          <p:cNvSpPr>
            <a:spLocks noGrp="1"/>
          </p:cNvSpPr>
          <p:nvPr>
            <p:ph idx="1"/>
          </p:nvPr>
        </p:nvSpPr>
        <p:spPr>
          <a:xfrm>
            <a:off x="838199" y="1825625"/>
            <a:ext cx="10515600" cy="4472531"/>
          </a:xfrm>
        </p:spPr>
        <p:txBody>
          <a:bodyPr>
            <a:normAutofit/>
          </a:bodyPr>
          <a:lstStyle/>
          <a:p>
            <a:pPr>
              <a:buClr>
                <a:schemeClr val="accent3">
                  <a:lumMod val="75000"/>
                </a:schemeClr>
              </a:buClr>
              <a:buSzPct val="95000"/>
              <a:buFont typeface="Wingdings" panose="05000000000000000000" pitchFamily="2" charset="2"/>
              <a:buChar char="§"/>
            </a:pPr>
            <a:r>
              <a:rPr lang="en-US" dirty="0">
                <a:latin typeface="Calibri "/>
              </a:rPr>
              <a:t>If you are hiring an individual with an effective date on or before June 28</a:t>
            </a:r>
            <a:r>
              <a:rPr lang="en-US" baseline="30000" dirty="0">
                <a:latin typeface="Calibri "/>
              </a:rPr>
              <a:t>th</a:t>
            </a:r>
            <a:r>
              <a:rPr lang="en-US" dirty="0">
                <a:latin typeface="Calibri "/>
              </a:rPr>
              <a:t>, the COVID-19 screening section must be included in the offer letter </a:t>
            </a:r>
          </a:p>
          <a:p>
            <a:pPr>
              <a:buClr>
                <a:schemeClr val="accent3">
                  <a:lumMod val="75000"/>
                </a:schemeClr>
              </a:buClr>
              <a:buSzPct val="95000"/>
              <a:buFont typeface="Wingdings" panose="05000000000000000000" pitchFamily="2" charset="2"/>
              <a:buChar char="§"/>
            </a:pPr>
            <a:endParaRPr lang="en-US" dirty="0">
              <a:latin typeface="Calibri "/>
            </a:endParaRPr>
          </a:p>
          <a:p>
            <a:pPr>
              <a:buClr>
                <a:schemeClr val="accent3">
                  <a:lumMod val="75000"/>
                </a:schemeClr>
              </a:buClr>
              <a:buSzPct val="95000"/>
              <a:buFont typeface="Wingdings" panose="05000000000000000000" pitchFamily="2" charset="2"/>
              <a:buChar char="§"/>
            </a:pPr>
            <a:r>
              <a:rPr lang="en-US" dirty="0">
                <a:latin typeface="Calibri "/>
              </a:rPr>
              <a:t>If you are hiring an individual with an effective date on or after June 29</a:t>
            </a:r>
            <a:r>
              <a:rPr lang="en-US" baseline="30000" dirty="0">
                <a:latin typeface="Calibri "/>
              </a:rPr>
              <a:t>th</a:t>
            </a:r>
            <a:r>
              <a:rPr lang="en-US" dirty="0">
                <a:latin typeface="Calibri "/>
              </a:rPr>
              <a:t>, the COVID-19 screening section may be removed from the offer letter </a:t>
            </a:r>
          </a:p>
          <a:p>
            <a:pPr>
              <a:buClr>
                <a:schemeClr val="accent3">
                  <a:lumMod val="75000"/>
                </a:schemeClr>
              </a:buClr>
              <a:buSzPct val="95000"/>
              <a:buFont typeface="Wingdings" panose="05000000000000000000" pitchFamily="2" charset="2"/>
              <a:buChar char="§"/>
            </a:pPr>
            <a:endParaRPr lang="en-US" dirty="0">
              <a:latin typeface="Calibri "/>
            </a:endParaRPr>
          </a:p>
          <a:p>
            <a:pPr>
              <a:buClr>
                <a:schemeClr val="accent3">
                  <a:lumMod val="75000"/>
                </a:schemeClr>
              </a:buClr>
              <a:buSzPct val="95000"/>
              <a:buFont typeface="Wingdings" panose="05000000000000000000" pitchFamily="2" charset="2"/>
              <a:buChar char="§"/>
            </a:pPr>
            <a:r>
              <a:rPr lang="en-US" dirty="0">
                <a:latin typeface="Calibri "/>
              </a:rPr>
              <a:t>Questions?</a:t>
            </a:r>
            <a:endParaRPr lang="en-US" dirty="0">
              <a:latin typeface="Tw Cen MT" panose="020B0602020104020603" pitchFamily="34" charset="0"/>
            </a:endParaRPr>
          </a:p>
          <a:p>
            <a:pPr marL="0" indent="0">
              <a:buClr>
                <a:schemeClr val="accent3">
                  <a:lumMod val="75000"/>
                </a:schemeClr>
              </a:buClr>
              <a:buSzPct val="95000"/>
              <a:buNone/>
            </a:pPr>
            <a:endParaRPr lang="en-US" dirty="0">
              <a:latin typeface="Tw Cen MT" panose="020B0602020104020603" pitchFamily="34" charset="0"/>
            </a:endParaRPr>
          </a:p>
          <a:p>
            <a:pPr marL="0" indent="0">
              <a:buClr>
                <a:schemeClr val="accent3">
                  <a:lumMod val="75000"/>
                </a:schemeClr>
              </a:buClr>
              <a:buSzPct val="95000"/>
              <a:buNone/>
            </a:pPr>
            <a:endParaRPr lang="en-US" dirty="0">
              <a:latin typeface="Tw Cen MT" panose="020B0602020104020603" pitchFamily="34" charset="0"/>
            </a:endParaRPr>
          </a:p>
        </p:txBody>
      </p:sp>
      <p:pic>
        <p:nvPicPr>
          <p:cNvPr id="10" name="Picture 9"/>
          <p:cNvPicPr>
            <a:picLocks noChangeAspect="1"/>
          </p:cNvPicPr>
          <p:nvPr/>
        </p:nvPicPr>
        <p:blipFill>
          <a:blip r:embed="rId3"/>
          <a:stretch>
            <a:fillRect/>
          </a:stretch>
        </p:blipFill>
        <p:spPr>
          <a:xfrm>
            <a:off x="116200" y="121004"/>
            <a:ext cx="857143" cy="704762"/>
          </a:xfrm>
          <a:prstGeom prst="rect">
            <a:avLst/>
          </a:prstGeom>
        </p:spPr>
      </p:pic>
      <p:cxnSp>
        <p:nvCxnSpPr>
          <p:cNvPr id="9" name="Straight Connector 8">
            <a:extLst>
              <a:ext uri="{FF2B5EF4-FFF2-40B4-BE49-F238E27FC236}">
                <a16:creationId xmlns:a16="http://schemas.microsoft.com/office/drawing/2014/main" id="{672DBDF8-78B5-40EF-B01B-B287E7C5D60A}"/>
              </a:ext>
            </a:extLst>
          </p:cNvPr>
          <p:cNvCxnSpPr>
            <a:cxnSpLocks/>
          </p:cNvCxnSpPr>
          <p:nvPr/>
        </p:nvCxnSpPr>
        <p:spPr>
          <a:xfrm>
            <a:off x="738131" y="1712722"/>
            <a:ext cx="8636778"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66460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73394" y="365125"/>
            <a:ext cx="10380406" cy="1325563"/>
          </a:xfrm>
        </p:spPr>
        <p:txBody>
          <a:bodyPr>
            <a:normAutofit/>
          </a:bodyPr>
          <a:lstStyle/>
          <a:p>
            <a:r>
              <a:rPr lang="en-US" altLang="en-US" sz="4800" b="1" dirty="0"/>
              <a:t>Important Dates</a:t>
            </a:r>
          </a:p>
        </p:txBody>
      </p:sp>
      <p:sp>
        <p:nvSpPr>
          <p:cNvPr id="5" name="Content Placeholder 4"/>
          <p:cNvSpPr>
            <a:spLocks noGrp="1"/>
          </p:cNvSpPr>
          <p:nvPr>
            <p:ph idx="1"/>
          </p:nvPr>
        </p:nvSpPr>
        <p:spPr>
          <a:xfrm>
            <a:off x="658678" y="1869000"/>
            <a:ext cx="11277022" cy="4158174"/>
          </a:xfrm>
        </p:spPr>
        <p:txBody>
          <a:bodyPr>
            <a:normAutofit/>
          </a:bodyPr>
          <a:lstStyle/>
          <a:p>
            <a:pPr>
              <a:buClr>
                <a:schemeClr val="accent3">
                  <a:lumMod val="75000"/>
                </a:schemeClr>
              </a:buClr>
              <a:buFont typeface="Wingdings" panose="05000000000000000000" pitchFamily="2" charset="2"/>
              <a:buChar char="§"/>
              <a:defRPr/>
            </a:pPr>
            <a:r>
              <a:rPr lang="en-US" altLang="en-US" sz="3200" b="1" dirty="0"/>
              <a:t>UF Holiday </a:t>
            </a:r>
            <a:r>
              <a:rPr lang="en-US" altLang="en-US" sz="3200" dirty="0"/>
              <a:t>– July 5</a:t>
            </a:r>
          </a:p>
          <a:p>
            <a:pPr>
              <a:buClr>
                <a:schemeClr val="accent3">
                  <a:lumMod val="75000"/>
                </a:schemeClr>
              </a:buClr>
              <a:buFont typeface="Wingdings" panose="05000000000000000000" pitchFamily="2" charset="2"/>
              <a:buChar char="§"/>
              <a:defRPr/>
            </a:pPr>
            <a:r>
              <a:rPr lang="en-US" altLang="en-US" sz="3200" b="1" dirty="0"/>
              <a:t>Upcoming HR Forum </a:t>
            </a:r>
            <a:r>
              <a:rPr lang="en-US" altLang="en-US" sz="3600" b="1" dirty="0"/>
              <a:t>– </a:t>
            </a:r>
            <a:r>
              <a:rPr lang="en-US" altLang="en-US" sz="3200" dirty="0"/>
              <a:t>August 4 @ 10 a.m. </a:t>
            </a:r>
            <a:r>
              <a:rPr lang="en-US" altLang="en-US" sz="3200" i="1" dirty="0"/>
              <a:t>(July Forum cancelled)</a:t>
            </a:r>
            <a:endParaRPr lang="en-US" altLang="en-US" sz="2800" i="1" dirty="0"/>
          </a:p>
          <a:p>
            <a:pPr>
              <a:buClr>
                <a:schemeClr val="accent3">
                  <a:lumMod val="75000"/>
                </a:schemeClr>
              </a:buClr>
              <a:buFont typeface="Wingdings" panose="05000000000000000000" pitchFamily="2" charset="2"/>
              <a:buChar char="§"/>
              <a:defRPr/>
            </a:pPr>
            <a:endParaRPr lang="en-US" altLang="en-US" sz="3200" dirty="0"/>
          </a:p>
          <a:p>
            <a:pPr>
              <a:buClr>
                <a:schemeClr val="accent3">
                  <a:lumMod val="75000"/>
                </a:schemeClr>
              </a:buClr>
              <a:buFont typeface="Wingdings" panose="05000000000000000000" pitchFamily="2" charset="2"/>
              <a:buChar char="§"/>
              <a:defRPr/>
            </a:pPr>
            <a:endParaRPr lang="en-US" altLang="en-US" sz="2800" dirty="0"/>
          </a:p>
        </p:txBody>
      </p:sp>
    </p:spTree>
    <p:extLst>
      <p:ext uri="{BB962C8B-B14F-4D97-AF65-F5344CB8AC3E}">
        <p14:creationId xmlns:p14="http://schemas.microsoft.com/office/powerpoint/2010/main" val="11397430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t="32508" b="4699"/>
          <a:stretch/>
        </p:blipFill>
        <p:spPr>
          <a:xfrm>
            <a:off x="-10633" y="579939"/>
            <a:ext cx="12202632" cy="4908144"/>
          </a:xfrm>
          <a:prstGeom prst="rect">
            <a:avLst/>
          </a:prstGeom>
        </p:spPr>
      </p:pic>
      <p:pic>
        <p:nvPicPr>
          <p:cNvPr id="5" name="Picture 4"/>
          <p:cNvPicPr>
            <a:picLocks noChangeAspect="1"/>
          </p:cNvPicPr>
          <p:nvPr/>
        </p:nvPicPr>
        <p:blipFill>
          <a:blip r:embed="rId3"/>
          <a:stretch>
            <a:fillRect/>
          </a:stretch>
        </p:blipFill>
        <p:spPr>
          <a:xfrm>
            <a:off x="342953" y="304844"/>
            <a:ext cx="857143" cy="704762"/>
          </a:xfrm>
          <a:prstGeom prst="rect">
            <a:avLst/>
          </a:prstGeom>
        </p:spPr>
      </p:pic>
      <p:sp>
        <p:nvSpPr>
          <p:cNvPr id="12" name="Title 11"/>
          <p:cNvSpPr>
            <a:spLocks noGrp="1"/>
          </p:cNvSpPr>
          <p:nvPr>
            <p:ph type="title" idx="4294967295"/>
          </p:nvPr>
        </p:nvSpPr>
        <p:spPr>
          <a:xfrm>
            <a:off x="1988771" y="1792452"/>
            <a:ext cx="8203824" cy="2826613"/>
          </a:xfrm>
          <a:solidFill>
            <a:srgbClr val="002060">
              <a:alpha val="51000"/>
            </a:srgbClr>
          </a:solidFill>
        </p:spPr>
        <p:txBody>
          <a:bodyPr anchor="ctr">
            <a:noAutofit/>
          </a:bodyPr>
          <a:lstStyle/>
          <a:p>
            <a:pPr algn="ctr"/>
            <a:r>
              <a:rPr lang="en-US" sz="5400" b="1" dirty="0">
                <a:solidFill>
                  <a:schemeClr val="bg1"/>
                </a:solidFill>
                <a:latin typeface="+mn-lt"/>
              </a:rPr>
              <a:t>Thank you </a:t>
            </a:r>
            <a:br>
              <a:rPr lang="en-US" sz="5400" b="1" dirty="0">
                <a:solidFill>
                  <a:schemeClr val="bg1"/>
                </a:solidFill>
                <a:latin typeface="+mn-lt"/>
              </a:rPr>
            </a:br>
            <a:r>
              <a:rPr lang="en-US" sz="5400" b="1" dirty="0">
                <a:solidFill>
                  <a:schemeClr val="bg1"/>
                </a:solidFill>
                <a:latin typeface="+mn-lt"/>
              </a:rPr>
              <a:t>for attending the </a:t>
            </a:r>
            <a:br>
              <a:rPr lang="en-US" sz="5400" b="1" dirty="0">
                <a:solidFill>
                  <a:schemeClr val="bg1"/>
                </a:solidFill>
                <a:latin typeface="+mn-lt"/>
              </a:rPr>
            </a:br>
            <a:r>
              <a:rPr lang="en-US" sz="5400" b="1" dirty="0">
                <a:solidFill>
                  <a:schemeClr val="bg1"/>
                </a:solidFill>
                <a:latin typeface="+mn-lt"/>
              </a:rPr>
              <a:t>HR Forum</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48625" y="5871182"/>
            <a:ext cx="2474976" cy="682752"/>
          </a:xfrm>
          <a:prstGeom prst="rect">
            <a:avLst/>
          </a:prstGeom>
        </p:spPr>
      </p:pic>
    </p:spTree>
    <p:extLst>
      <p:ext uri="{BB962C8B-B14F-4D97-AF65-F5344CB8AC3E}">
        <p14:creationId xmlns:p14="http://schemas.microsoft.com/office/powerpoint/2010/main" val="1005276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59397" y="1366221"/>
            <a:ext cx="7724793" cy="656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8200" y="2022438"/>
            <a:ext cx="10515600" cy="2038765"/>
          </a:xfrm>
        </p:spPr>
        <p:txBody>
          <a:bodyPr/>
          <a:lstStyle/>
          <a:p>
            <a:r>
              <a:rPr lang="en-US" dirty="0"/>
              <a:t>Classification &amp; Compensation</a:t>
            </a:r>
          </a:p>
        </p:txBody>
      </p:sp>
      <p:sp>
        <p:nvSpPr>
          <p:cNvPr id="3" name="Text Placeholder 2"/>
          <p:cNvSpPr>
            <a:spLocks noGrp="1"/>
          </p:cNvSpPr>
          <p:nvPr>
            <p:ph type="body" idx="1"/>
          </p:nvPr>
        </p:nvSpPr>
        <p:spPr>
          <a:xfrm>
            <a:off x="838200" y="3816180"/>
            <a:ext cx="10515600" cy="2038766"/>
          </a:xfrm>
        </p:spPr>
        <p:txBody>
          <a:bodyPr>
            <a:normAutofit/>
          </a:bodyPr>
          <a:lstStyle/>
          <a:p>
            <a:r>
              <a:rPr lang="en-US" altLang="en-US" sz="3200" dirty="0">
                <a:solidFill>
                  <a:schemeClr val="accent5">
                    <a:lumMod val="75000"/>
                  </a:schemeClr>
                </a:solidFill>
              </a:rPr>
              <a:t>2021-2022 Pay Program</a:t>
            </a:r>
          </a:p>
          <a:p>
            <a:r>
              <a:rPr lang="en-US" altLang="en-US" sz="3200" dirty="0">
                <a:solidFill>
                  <a:schemeClr val="accent5">
                    <a:lumMod val="75000"/>
                  </a:schemeClr>
                </a:solidFill>
              </a:rPr>
              <a:t>Remote Work Location Agreements</a:t>
            </a:r>
          </a:p>
          <a:p>
            <a:r>
              <a:rPr lang="en-US" altLang="en-US" sz="3200" dirty="0">
                <a:solidFill>
                  <a:schemeClr val="accent5">
                    <a:lumMod val="75000"/>
                  </a:schemeClr>
                </a:solidFill>
              </a:rPr>
              <a:t>Annual Renewals</a:t>
            </a:r>
          </a:p>
          <a:p>
            <a:endParaRPr lang="en-US" altLang="en-US" sz="3200" dirty="0">
              <a:solidFill>
                <a:schemeClr val="accent5">
                  <a:lumMod val="75000"/>
                </a:schemeClr>
              </a:solidFill>
            </a:endParaRPr>
          </a:p>
          <a:p>
            <a:endParaRPr lang="en-US" dirty="0"/>
          </a:p>
        </p:txBody>
      </p:sp>
    </p:spTree>
    <p:extLst>
      <p:ext uri="{BB962C8B-B14F-4D97-AF65-F5344CB8AC3E}">
        <p14:creationId xmlns:p14="http://schemas.microsoft.com/office/powerpoint/2010/main" val="41686327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p>
            <a:r>
              <a:rPr lang="en-US" dirty="0">
                <a:solidFill>
                  <a:srgbClr val="FF6600"/>
                </a:solidFill>
                <a:latin typeface="Century Schoolbook" panose="02040604050505020304" pitchFamily="18" charset="0"/>
              </a:rPr>
              <a:t>2021-2022 Pay Program</a:t>
            </a:r>
          </a:p>
        </p:txBody>
      </p:sp>
      <p:sp>
        <p:nvSpPr>
          <p:cNvPr id="3" name="Content Placeholder 2"/>
          <p:cNvSpPr>
            <a:spLocks noGrp="1"/>
          </p:cNvSpPr>
          <p:nvPr>
            <p:ph idx="1"/>
          </p:nvPr>
        </p:nvSpPr>
        <p:spPr/>
        <p:txBody>
          <a:bodyPr/>
          <a:lstStyle/>
          <a:p>
            <a:pPr>
              <a:buClr>
                <a:schemeClr val="accent3">
                  <a:lumMod val="75000"/>
                </a:schemeClr>
              </a:buClr>
              <a:buFont typeface="Wingdings" panose="05000000000000000000" pitchFamily="2" charset="2"/>
              <a:buChar char="§"/>
            </a:pPr>
            <a:r>
              <a:rPr lang="en-US" altLang="en-US" sz="2400" dirty="0"/>
              <a:t>In May, UF communicated to Deans and Vice President a salary increase program that will provide a 3% salary increase pool for merit increases effective July 1</a:t>
            </a:r>
            <a:r>
              <a:rPr lang="en-US" altLang="en-US" sz="2400" baseline="30000" dirty="0"/>
              <a:t>st</a:t>
            </a:r>
            <a:r>
              <a:rPr lang="en-US" altLang="en-US" sz="2400" dirty="0"/>
              <a:t> for 12-month; August 7</a:t>
            </a:r>
            <a:r>
              <a:rPr lang="en-US" altLang="en-US" sz="2400" baseline="30000" dirty="0"/>
              <a:t>th</a:t>
            </a:r>
            <a:r>
              <a:rPr lang="en-US" altLang="en-US" sz="2400" dirty="0"/>
              <a:t> for 10-month; and August 16</a:t>
            </a:r>
            <a:r>
              <a:rPr lang="en-US" altLang="en-US" sz="2400" baseline="30000" dirty="0"/>
              <a:t>th</a:t>
            </a:r>
            <a:r>
              <a:rPr lang="en-US" altLang="en-US" sz="2400" dirty="0"/>
              <a:t> for 9-month employees.</a:t>
            </a:r>
          </a:p>
          <a:p>
            <a:pPr>
              <a:buClr>
                <a:schemeClr val="accent3">
                  <a:lumMod val="75000"/>
                </a:schemeClr>
              </a:buClr>
              <a:buFont typeface="Wingdings" panose="05000000000000000000" pitchFamily="2" charset="2"/>
              <a:buChar char="§"/>
            </a:pPr>
            <a:r>
              <a:rPr lang="en-US" altLang="en-US" sz="2400" dirty="0"/>
              <a:t>Salary increases for employees in a bargaining unit are subject to union negotiation.</a:t>
            </a:r>
          </a:p>
          <a:p>
            <a:pPr marL="0" indent="0">
              <a:buNone/>
            </a:pPr>
            <a:endParaRPr lang="en-US" dirty="0"/>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b="1" dirty="0">
                <a:solidFill>
                  <a:schemeClr val="bg1"/>
                </a:solidFill>
                <a:latin typeface="Bookman Old Style" panose="02050604050505020204" pitchFamily="18" charset="0"/>
              </a:rPr>
              <a:t>UFHR </a:t>
            </a:r>
            <a:r>
              <a:rPr lang="en-US" i="1" dirty="0">
                <a:solidFill>
                  <a:schemeClr val="bg1"/>
                </a:solidFill>
                <a:latin typeface="Century Gothic" panose="020B0502020202020204" pitchFamily="34" charset="0"/>
              </a:rPr>
              <a:t>preeminence through people</a:t>
            </a:r>
            <a:endParaRPr lang="en-US" sz="2400" i="1" dirty="0">
              <a:solidFill>
                <a:schemeClr val="bg1"/>
              </a:solidFill>
              <a:latin typeface="Century Gothic" panose="020B0502020202020204" pitchFamily="34" charset="0"/>
            </a:endParaRPr>
          </a:p>
        </p:txBody>
      </p:sp>
      <p:pic>
        <p:nvPicPr>
          <p:cNvPr id="10" name="Picture 9"/>
          <p:cNvPicPr>
            <a:picLocks noChangeAspect="1"/>
          </p:cNvPicPr>
          <p:nvPr/>
        </p:nvPicPr>
        <p:blipFill>
          <a:blip r:embed="rId3"/>
          <a:stretch>
            <a:fillRect/>
          </a:stretch>
        </p:blipFill>
        <p:spPr>
          <a:xfrm>
            <a:off x="116200" y="121004"/>
            <a:ext cx="857143" cy="704762"/>
          </a:xfrm>
          <a:prstGeom prst="rect">
            <a:avLst/>
          </a:prstGeom>
        </p:spPr>
      </p:pic>
    </p:spTree>
    <p:extLst>
      <p:ext uri="{BB962C8B-B14F-4D97-AF65-F5344CB8AC3E}">
        <p14:creationId xmlns:p14="http://schemas.microsoft.com/office/powerpoint/2010/main" val="33146801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p>
            <a:r>
              <a:rPr lang="en-US" dirty="0">
                <a:solidFill>
                  <a:srgbClr val="FF6600"/>
                </a:solidFill>
                <a:latin typeface="Century Schoolbook" panose="02040604050505020304" pitchFamily="18" charset="0"/>
              </a:rPr>
              <a:t>2021-2022 Pay Program</a:t>
            </a:r>
          </a:p>
        </p:txBody>
      </p:sp>
      <p:sp>
        <p:nvSpPr>
          <p:cNvPr id="3" name="Content Placeholder 2"/>
          <p:cNvSpPr>
            <a:spLocks noGrp="1"/>
          </p:cNvSpPr>
          <p:nvPr>
            <p:ph idx="1"/>
          </p:nvPr>
        </p:nvSpPr>
        <p:spPr/>
        <p:txBody>
          <a:bodyPr>
            <a:normAutofit lnSpcReduction="10000"/>
          </a:bodyPr>
          <a:lstStyle/>
          <a:p>
            <a:pPr marL="0" indent="0">
              <a:buClr>
                <a:schemeClr val="accent3">
                  <a:lumMod val="75000"/>
                </a:schemeClr>
              </a:buClr>
              <a:buNone/>
              <a:defRPr/>
            </a:pPr>
            <a:r>
              <a:rPr lang="en-US" b="1" dirty="0"/>
              <a:t>Eligibility Criteria</a:t>
            </a:r>
          </a:p>
          <a:p>
            <a:pPr>
              <a:buClr>
                <a:schemeClr val="accent3">
                  <a:lumMod val="75000"/>
                </a:schemeClr>
              </a:buClr>
              <a:buFont typeface="Wingdings" panose="05000000000000000000" pitchFamily="2" charset="2"/>
              <a:buChar char="§"/>
              <a:defRPr/>
            </a:pPr>
            <a:r>
              <a:rPr lang="en-US" sz="2400" dirty="0"/>
              <a:t>To be eligible for a salary increase, employees must be hired on or before March 1, 2021 </a:t>
            </a:r>
          </a:p>
          <a:p>
            <a:pPr>
              <a:buClr>
                <a:schemeClr val="accent3">
                  <a:lumMod val="75000"/>
                </a:schemeClr>
              </a:buClr>
              <a:buFont typeface="Wingdings" panose="05000000000000000000" pitchFamily="2" charset="2"/>
              <a:buChar char="§"/>
              <a:defRPr/>
            </a:pPr>
            <a:r>
              <a:rPr lang="en-US" sz="2400" dirty="0"/>
              <a:t>Employees who have received notification of non-renewal or layoff are not eligible for a merit increase. </a:t>
            </a:r>
          </a:p>
          <a:p>
            <a:pPr>
              <a:buClr>
                <a:schemeClr val="accent3">
                  <a:lumMod val="75000"/>
                </a:schemeClr>
              </a:buClr>
              <a:buFont typeface="Wingdings" panose="05000000000000000000" pitchFamily="2" charset="2"/>
              <a:buChar char="§"/>
              <a:defRPr/>
            </a:pPr>
            <a:r>
              <a:rPr lang="en-US" sz="2400" dirty="0"/>
              <a:t>Employees who have received discipline in the form of a written reprimand or who have been suspended since January 1, 2021, are also not eligible for a merit increase.</a:t>
            </a:r>
          </a:p>
          <a:p>
            <a:pPr>
              <a:buClr>
                <a:schemeClr val="accent3">
                  <a:lumMod val="75000"/>
                </a:schemeClr>
              </a:buClr>
              <a:buFont typeface="Wingdings" panose="05000000000000000000" pitchFamily="2" charset="2"/>
              <a:buChar char="§"/>
              <a:defRPr/>
            </a:pPr>
            <a:r>
              <a:rPr lang="en-US" sz="2400" dirty="0"/>
              <a:t>Faculty who are currently on a performance improvement plan are not eligible for a merit increase.</a:t>
            </a:r>
          </a:p>
          <a:p>
            <a:pPr>
              <a:buClr>
                <a:schemeClr val="accent3">
                  <a:lumMod val="75000"/>
                </a:schemeClr>
              </a:buClr>
              <a:buFont typeface="Wingdings" panose="05000000000000000000" pitchFamily="2" charset="2"/>
              <a:buChar char="§"/>
              <a:defRPr/>
            </a:pPr>
            <a:r>
              <a:rPr lang="en-US" sz="2400" dirty="0"/>
              <a:t>OPS employees are not considered eligible for the salary increase program.</a:t>
            </a:r>
          </a:p>
          <a:p>
            <a:pPr marL="0" indent="0">
              <a:buNone/>
            </a:pPr>
            <a:endParaRPr lang="en-US" dirty="0"/>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b="1" dirty="0">
                <a:solidFill>
                  <a:schemeClr val="bg1"/>
                </a:solidFill>
                <a:latin typeface="Bookman Old Style" panose="02050604050505020204" pitchFamily="18" charset="0"/>
              </a:rPr>
              <a:t>UFHR </a:t>
            </a:r>
            <a:r>
              <a:rPr lang="en-US" i="1" dirty="0">
                <a:solidFill>
                  <a:schemeClr val="bg1"/>
                </a:solidFill>
                <a:latin typeface="Century Gothic" panose="020B0502020202020204" pitchFamily="34" charset="0"/>
              </a:rPr>
              <a:t>preeminence through people</a:t>
            </a:r>
            <a:endParaRPr lang="en-US" sz="2400" i="1" dirty="0">
              <a:solidFill>
                <a:schemeClr val="bg1"/>
              </a:solidFill>
              <a:latin typeface="Century Gothic" panose="020B0502020202020204" pitchFamily="34" charset="0"/>
            </a:endParaRPr>
          </a:p>
        </p:txBody>
      </p:sp>
      <p:pic>
        <p:nvPicPr>
          <p:cNvPr id="10" name="Picture 9"/>
          <p:cNvPicPr>
            <a:picLocks noChangeAspect="1"/>
          </p:cNvPicPr>
          <p:nvPr/>
        </p:nvPicPr>
        <p:blipFill>
          <a:blip r:embed="rId3"/>
          <a:stretch>
            <a:fillRect/>
          </a:stretch>
        </p:blipFill>
        <p:spPr>
          <a:xfrm>
            <a:off x="116200" y="121004"/>
            <a:ext cx="857143" cy="704762"/>
          </a:xfrm>
          <a:prstGeom prst="rect">
            <a:avLst/>
          </a:prstGeom>
        </p:spPr>
      </p:pic>
    </p:spTree>
    <p:extLst>
      <p:ext uri="{BB962C8B-B14F-4D97-AF65-F5344CB8AC3E}">
        <p14:creationId xmlns:p14="http://schemas.microsoft.com/office/powerpoint/2010/main" val="21313748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p>
            <a:r>
              <a:rPr lang="en-US" dirty="0">
                <a:solidFill>
                  <a:srgbClr val="FF6600"/>
                </a:solidFill>
                <a:latin typeface="Century Schoolbook" panose="02040604050505020304" pitchFamily="18" charset="0"/>
              </a:rPr>
              <a:t>2021-2022 Pay Program</a:t>
            </a:r>
          </a:p>
        </p:txBody>
      </p:sp>
      <p:sp>
        <p:nvSpPr>
          <p:cNvPr id="3" name="Content Placeholder 2"/>
          <p:cNvSpPr>
            <a:spLocks noGrp="1"/>
          </p:cNvSpPr>
          <p:nvPr>
            <p:ph idx="1"/>
          </p:nvPr>
        </p:nvSpPr>
        <p:spPr/>
        <p:txBody>
          <a:bodyPr/>
          <a:lstStyle/>
          <a:p>
            <a:pPr marL="0" indent="0">
              <a:spcBef>
                <a:spcPct val="0"/>
              </a:spcBef>
              <a:buClr>
                <a:schemeClr val="accent3">
                  <a:lumMod val="75000"/>
                </a:schemeClr>
              </a:buClr>
              <a:buNone/>
              <a:tabLst>
                <a:tab pos="457200" algn="l"/>
              </a:tabLst>
              <a:defRPr/>
            </a:pPr>
            <a:r>
              <a:rPr lang="en-US" altLang="en-US" b="1" dirty="0"/>
              <a:t>Implementation Considerations</a:t>
            </a:r>
          </a:p>
          <a:p>
            <a:pPr>
              <a:spcBef>
                <a:spcPct val="0"/>
              </a:spcBef>
              <a:buClr>
                <a:schemeClr val="accent3">
                  <a:lumMod val="75000"/>
                </a:schemeClr>
              </a:buClr>
              <a:buFont typeface="Wingdings" panose="05000000000000000000" pitchFamily="2" charset="2"/>
              <a:buChar char="§"/>
              <a:tabLst>
                <a:tab pos="457200" algn="l"/>
              </a:tabLst>
              <a:defRPr/>
            </a:pPr>
            <a:r>
              <a:rPr lang="en-US" altLang="en-US" sz="2400" dirty="0"/>
              <a:t>Actions that modify an employee’s job data record and have an effective date after June 14, 2021, can cause an error to occur when the raise file is executed.  As a result, departments should minimize job and position actions that impact employee job data records.</a:t>
            </a:r>
          </a:p>
          <a:p>
            <a:pPr>
              <a:spcBef>
                <a:spcPct val="0"/>
              </a:spcBef>
              <a:buClr>
                <a:schemeClr val="accent3">
                  <a:lumMod val="75000"/>
                </a:schemeClr>
              </a:buClr>
              <a:buFont typeface="Wingdings" panose="05000000000000000000" pitchFamily="2" charset="2"/>
              <a:buChar char="§"/>
              <a:tabLst>
                <a:tab pos="457200" algn="l"/>
              </a:tabLst>
              <a:defRPr/>
            </a:pPr>
            <a:r>
              <a:rPr lang="en-US" altLang="en-US" sz="2400" dirty="0"/>
              <a:t>In order to ensure units have an opportunity to review individual salary increases, salary increases will be viewable in myUFL on Tuesday, July 6</a:t>
            </a:r>
            <a:r>
              <a:rPr lang="en-US" altLang="en-US" sz="2400" baseline="30000" dirty="0"/>
              <a:t>th</a:t>
            </a:r>
            <a:r>
              <a:rPr lang="en-US" altLang="en-US" sz="2400" dirty="0"/>
              <a:t>.</a:t>
            </a:r>
          </a:p>
          <a:p>
            <a:pPr>
              <a:spcBef>
                <a:spcPct val="0"/>
              </a:spcBef>
              <a:buClr>
                <a:schemeClr val="accent3">
                  <a:lumMod val="75000"/>
                </a:schemeClr>
              </a:buClr>
              <a:buFont typeface="Wingdings" panose="05000000000000000000" pitchFamily="2" charset="2"/>
              <a:buChar char="§"/>
              <a:tabLst>
                <a:tab pos="457200" algn="l"/>
              </a:tabLst>
              <a:defRPr/>
            </a:pPr>
            <a:r>
              <a:rPr lang="en-US" altLang="en-US" sz="2400" dirty="0"/>
              <a:t>Adjustments or corrections should be submitted to </a:t>
            </a:r>
            <a:r>
              <a:rPr lang="en-US" altLang="en-US" sz="2400" dirty="0">
                <a:hlinkClick r:id="rId3"/>
              </a:rPr>
              <a:t>salaryincrease@ufl.edu</a:t>
            </a:r>
            <a:r>
              <a:rPr lang="en-US" altLang="en-US" sz="2400" dirty="0"/>
              <a:t> by Wednesday, June 30</a:t>
            </a:r>
            <a:r>
              <a:rPr lang="en-US" altLang="en-US" sz="2400" baseline="30000" dirty="0"/>
              <a:t>th</a:t>
            </a:r>
            <a:r>
              <a:rPr lang="en-US" altLang="en-US" sz="2400" dirty="0"/>
              <a:t>.</a:t>
            </a:r>
          </a:p>
          <a:p>
            <a:pPr marL="0" indent="0">
              <a:buNone/>
            </a:pPr>
            <a:endParaRPr lang="en-US" dirty="0"/>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b="1" dirty="0">
                <a:solidFill>
                  <a:schemeClr val="bg1"/>
                </a:solidFill>
                <a:latin typeface="Bookman Old Style" panose="02050604050505020204" pitchFamily="18" charset="0"/>
              </a:rPr>
              <a:t>UFHR </a:t>
            </a:r>
            <a:r>
              <a:rPr lang="en-US" i="1" dirty="0">
                <a:solidFill>
                  <a:schemeClr val="bg1"/>
                </a:solidFill>
                <a:latin typeface="Century Gothic" panose="020B0502020202020204" pitchFamily="34" charset="0"/>
              </a:rPr>
              <a:t>preeminence through people</a:t>
            </a:r>
            <a:endParaRPr lang="en-US" sz="2400" i="1" dirty="0">
              <a:solidFill>
                <a:schemeClr val="bg1"/>
              </a:solidFill>
              <a:latin typeface="Century Gothic" panose="020B0502020202020204" pitchFamily="34" charset="0"/>
            </a:endParaRPr>
          </a:p>
        </p:txBody>
      </p:sp>
      <p:pic>
        <p:nvPicPr>
          <p:cNvPr id="10" name="Picture 9"/>
          <p:cNvPicPr>
            <a:picLocks noChangeAspect="1"/>
          </p:cNvPicPr>
          <p:nvPr/>
        </p:nvPicPr>
        <p:blipFill>
          <a:blip r:embed="rId4"/>
          <a:stretch>
            <a:fillRect/>
          </a:stretch>
        </p:blipFill>
        <p:spPr>
          <a:xfrm>
            <a:off x="116200" y="121004"/>
            <a:ext cx="857143" cy="704762"/>
          </a:xfrm>
          <a:prstGeom prst="rect">
            <a:avLst/>
          </a:prstGeom>
        </p:spPr>
      </p:pic>
    </p:spTree>
    <p:extLst>
      <p:ext uri="{BB962C8B-B14F-4D97-AF65-F5344CB8AC3E}">
        <p14:creationId xmlns:p14="http://schemas.microsoft.com/office/powerpoint/2010/main" val="35463450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p>
            <a:r>
              <a:rPr lang="en-US" dirty="0">
                <a:solidFill>
                  <a:srgbClr val="FF6600"/>
                </a:solidFill>
                <a:latin typeface="Century Schoolbook" panose="02040604050505020304" pitchFamily="18" charset="0"/>
              </a:rPr>
              <a:t>2021-2022 Pay Program</a:t>
            </a:r>
          </a:p>
        </p:txBody>
      </p:sp>
      <p:sp>
        <p:nvSpPr>
          <p:cNvPr id="3" name="Content Placeholder 2"/>
          <p:cNvSpPr>
            <a:spLocks noGrp="1"/>
          </p:cNvSpPr>
          <p:nvPr>
            <p:ph idx="1"/>
          </p:nvPr>
        </p:nvSpPr>
        <p:spPr/>
        <p:txBody>
          <a:bodyPr/>
          <a:lstStyle/>
          <a:p>
            <a:pPr marL="0" indent="0">
              <a:spcBef>
                <a:spcPct val="0"/>
              </a:spcBef>
              <a:buClr>
                <a:schemeClr val="accent3">
                  <a:lumMod val="75000"/>
                </a:schemeClr>
              </a:buClr>
              <a:buNone/>
              <a:tabLst>
                <a:tab pos="457200" algn="l"/>
              </a:tabLst>
              <a:defRPr/>
            </a:pPr>
            <a:r>
              <a:rPr lang="en-US" altLang="en-US" b="1" dirty="0"/>
              <a:t>Implementation Timeline</a:t>
            </a:r>
          </a:p>
          <a:p>
            <a:pPr>
              <a:spcBef>
                <a:spcPct val="0"/>
              </a:spcBef>
              <a:buClr>
                <a:schemeClr val="accent3">
                  <a:lumMod val="75000"/>
                </a:schemeClr>
              </a:buClr>
              <a:buFont typeface="Wingdings" panose="05000000000000000000" pitchFamily="2" charset="2"/>
              <a:buChar char="§"/>
              <a:tabLst>
                <a:tab pos="457200" algn="l"/>
              </a:tabLst>
              <a:defRPr/>
            </a:pPr>
            <a:r>
              <a:rPr lang="en-US" altLang="en-US" sz="2400" dirty="0"/>
              <a:t>Monday, June 14, 2021 </a:t>
            </a:r>
            <a:r>
              <a:rPr lang="en-US" altLang="en-US" sz="2400" b="1" dirty="0"/>
              <a:t>– </a:t>
            </a:r>
            <a:r>
              <a:rPr lang="en-US" altLang="en-US" sz="2400" dirty="0"/>
              <a:t>Raise file opens to departments</a:t>
            </a:r>
          </a:p>
          <a:p>
            <a:pPr>
              <a:spcBef>
                <a:spcPct val="0"/>
              </a:spcBef>
              <a:buClr>
                <a:schemeClr val="accent3">
                  <a:lumMod val="75000"/>
                </a:schemeClr>
              </a:buClr>
              <a:buFont typeface="Wingdings" panose="05000000000000000000" pitchFamily="2" charset="2"/>
              <a:buChar char="§"/>
              <a:tabLst>
                <a:tab pos="457200" algn="l"/>
              </a:tabLst>
              <a:defRPr/>
            </a:pPr>
            <a:endParaRPr lang="en-US" altLang="en-US" sz="2400" b="1" dirty="0"/>
          </a:p>
          <a:p>
            <a:pPr>
              <a:spcBef>
                <a:spcPct val="0"/>
              </a:spcBef>
              <a:buClr>
                <a:schemeClr val="accent3">
                  <a:lumMod val="75000"/>
                </a:schemeClr>
              </a:buClr>
              <a:buFont typeface="Wingdings" panose="05000000000000000000" pitchFamily="2" charset="2"/>
              <a:buChar char="§"/>
              <a:tabLst>
                <a:tab pos="457200" algn="l"/>
              </a:tabLst>
              <a:defRPr/>
            </a:pPr>
            <a:r>
              <a:rPr lang="en-US" altLang="en-US" sz="2400" dirty="0"/>
              <a:t>Wednesday, June 30, 2021 5:00 PM– Raise file closes to departments</a:t>
            </a:r>
          </a:p>
          <a:p>
            <a:pPr>
              <a:spcBef>
                <a:spcPct val="0"/>
              </a:spcBef>
              <a:buClr>
                <a:schemeClr val="accent3">
                  <a:lumMod val="75000"/>
                </a:schemeClr>
              </a:buClr>
              <a:buFont typeface="Wingdings" panose="05000000000000000000" pitchFamily="2" charset="2"/>
              <a:buChar char="§"/>
              <a:tabLst>
                <a:tab pos="457200" algn="l"/>
              </a:tabLst>
              <a:defRPr/>
            </a:pPr>
            <a:endParaRPr lang="en-US" altLang="en-US" sz="2400" b="1" dirty="0"/>
          </a:p>
          <a:p>
            <a:pPr>
              <a:spcBef>
                <a:spcPct val="0"/>
              </a:spcBef>
              <a:buClr>
                <a:schemeClr val="accent3">
                  <a:lumMod val="75000"/>
                </a:schemeClr>
              </a:buClr>
              <a:buFont typeface="Wingdings" panose="05000000000000000000" pitchFamily="2" charset="2"/>
              <a:buChar char="§"/>
              <a:tabLst>
                <a:tab pos="457200" algn="l"/>
              </a:tabLst>
              <a:defRPr/>
            </a:pPr>
            <a:r>
              <a:rPr lang="en-US" altLang="en-US" sz="2400" dirty="0"/>
              <a:t>Tuesday, July 6, 2021 – Raises viewable in myUFL</a:t>
            </a:r>
            <a:endParaRPr lang="en-US" altLang="en-US" sz="2400" b="1" dirty="0"/>
          </a:p>
          <a:p>
            <a:pPr>
              <a:spcBef>
                <a:spcPct val="0"/>
              </a:spcBef>
              <a:buClr>
                <a:schemeClr val="accent3">
                  <a:lumMod val="75000"/>
                </a:schemeClr>
              </a:buClr>
              <a:buFont typeface="Wingdings" panose="05000000000000000000" pitchFamily="2" charset="2"/>
              <a:buChar char="§"/>
              <a:tabLst>
                <a:tab pos="457200" algn="l"/>
              </a:tabLst>
              <a:defRPr/>
            </a:pPr>
            <a:endParaRPr lang="en-US" altLang="en-US" sz="2400" b="1" dirty="0"/>
          </a:p>
          <a:p>
            <a:pPr>
              <a:spcBef>
                <a:spcPct val="0"/>
              </a:spcBef>
              <a:buClr>
                <a:schemeClr val="accent3">
                  <a:lumMod val="75000"/>
                </a:schemeClr>
              </a:buClr>
              <a:buFont typeface="Wingdings" panose="05000000000000000000" pitchFamily="2" charset="2"/>
              <a:buChar char="§"/>
              <a:tabLst>
                <a:tab pos="457200" algn="l"/>
              </a:tabLst>
              <a:defRPr/>
            </a:pPr>
            <a:r>
              <a:rPr lang="en-US" altLang="en-US" sz="2400" dirty="0"/>
              <a:t>Friday, July 16, 2021– salary increases for 12-month employees included in employee paychecks</a:t>
            </a:r>
          </a:p>
          <a:p>
            <a:pPr marL="0" indent="0">
              <a:buNone/>
            </a:pPr>
            <a:endParaRPr lang="en-US" dirty="0"/>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b="1" dirty="0">
                <a:solidFill>
                  <a:schemeClr val="bg1"/>
                </a:solidFill>
                <a:latin typeface="Bookman Old Style" panose="02050604050505020204" pitchFamily="18" charset="0"/>
              </a:rPr>
              <a:t>UFHR </a:t>
            </a:r>
            <a:r>
              <a:rPr lang="en-US" i="1" dirty="0">
                <a:solidFill>
                  <a:schemeClr val="bg1"/>
                </a:solidFill>
                <a:latin typeface="Century Gothic" panose="020B0502020202020204" pitchFamily="34" charset="0"/>
              </a:rPr>
              <a:t>preeminence through people</a:t>
            </a:r>
            <a:endParaRPr lang="en-US" sz="2400" i="1" dirty="0">
              <a:solidFill>
                <a:schemeClr val="bg1"/>
              </a:solidFill>
              <a:latin typeface="Century Gothic" panose="020B0502020202020204" pitchFamily="34" charset="0"/>
            </a:endParaRPr>
          </a:p>
        </p:txBody>
      </p:sp>
      <p:pic>
        <p:nvPicPr>
          <p:cNvPr id="10" name="Picture 9"/>
          <p:cNvPicPr>
            <a:picLocks noChangeAspect="1"/>
          </p:cNvPicPr>
          <p:nvPr/>
        </p:nvPicPr>
        <p:blipFill>
          <a:blip r:embed="rId3"/>
          <a:stretch>
            <a:fillRect/>
          </a:stretch>
        </p:blipFill>
        <p:spPr>
          <a:xfrm>
            <a:off x="116200" y="121004"/>
            <a:ext cx="857143" cy="704762"/>
          </a:xfrm>
          <a:prstGeom prst="rect">
            <a:avLst/>
          </a:prstGeom>
        </p:spPr>
      </p:pic>
    </p:spTree>
    <p:extLst>
      <p:ext uri="{BB962C8B-B14F-4D97-AF65-F5344CB8AC3E}">
        <p14:creationId xmlns:p14="http://schemas.microsoft.com/office/powerpoint/2010/main" val="10175995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p>
            <a:r>
              <a:rPr lang="en-US" dirty="0">
                <a:solidFill>
                  <a:srgbClr val="FF6600"/>
                </a:solidFill>
                <a:latin typeface="Century Schoolbook" panose="02040604050505020304" pitchFamily="18" charset="0"/>
              </a:rPr>
              <a:t>2021-2022 Pay Program</a:t>
            </a:r>
          </a:p>
        </p:txBody>
      </p:sp>
      <p:sp>
        <p:nvSpPr>
          <p:cNvPr id="3" name="Content Placeholder 2"/>
          <p:cNvSpPr>
            <a:spLocks noGrp="1"/>
          </p:cNvSpPr>
          <p:nvPr>
            <p:ph idx="1"/>
          </p:nvPr>
        </p:nvSpPr>
        <p:spPr/>
        <p:txBody>
          <a:bodyPr>
            <a:normAutofit/>
          </a:bodyPr>
          <a:lstStyle/>
          <a:p>
            <a:pPr marL="0" indent="0">
              <a:buNone/>
            </a:pPr>
            <a:r>
              <a:rPr lang="en-US" b="1" dirty="0"/>
              <a:t>Additional Materials</a:t>
            </a:r>
          </a:p>
          <a:p>
            <a:pPr>
              <a:buClr>
                <a:schemeClr val="accent3">
                  <a:lumMod val="75000"/>
                </a:schemeClr>
              </a:buClr>
              <a:buFont typeface="Wingdings" panose="05000000000000000000" pitchFamily="2" charset="2"/>
              <a:buChar char="§"/>
            </a:pPr>
            <a:r>
              <a:rPr lang="en-US" dirty="0"/>
              <a:t>This week, we will publish several supporting documents on Classification &amp; Compensation’s website. These include:</a:t>
            </a:r>
          </a:p>
          <a:p>
            <a:pPr lvl="1">
              <a:buClr>
                <a:schemeClr val="accent3">
                  <a:lumMod val="75000"/>
                </a:schemeClr>
              </a:buClr>
              <a:buFont typeface="Wingdings" panose="05000000000000000000" pitchFamily="2" charset="2"/>
              <a:buChar char="§"/>
            </a:pPr>
            <a:r>
              <a:rPr lang="en-US" dirty="0"/>
              <a:t>Raise File Instruction guide – will provide additional guidance on how to access and enter raises in myUFL</a:t>
            </a:r>
          </a:p>
          <a:p>
            <a:pPr lvl="1">
              <a:buClr>
                <a:schemeClr val="accent3">
                  <a:lumMod val="75000"/>
                </a:schemeClr>
              </a:buClr>
              <a:buFont typeface="Wingdings" panose="05000000000000000000" pitchFamily="2" charset="2"/>
              <a:buChar char="§"/>
            </a:pPr>
            <a:r>
              <a:rPr lang="en-US" dirty="0"/>
              <a:t>Manager Guide - Provides recommendations on determining individual merit increases</a:t>
            </a:r>
          </a:p>
          <a:p>
            <a:pPr lvl="1">
              <a:buClr>
                <a:schemeClr val="accent3">
                  <a:lumMod val="75000"/>
                </a:schemeClr>
              </a:buClr>
              <a:buFont typeface="Wingdings" panose="05000000000000000000" pitchFamily="2" charset="2"/>
              <a:buChar char="§"/>
            </a:pPr>
            <a:r>
              <a:rPr lang="en-US" dirty="0"/>
              <a:t>FAQs – Answer to frequently asked questions</a:t>
            </a:r>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b="1" dirty="0">
                <a:solidFill>
                  <a:schemeClr val="bg1"/>
                </a:solidFill>
                <a:latin typeface="Bookman Old Style" panose="02050604050505020204" pitchFamily="18" charset="0"/>
              </a:rPr>
              <a:t>UFHR </a:t>
            </a:r>
            <a:r>
              <a:rPr lang="en-US" i="1" dirty="0">
                <a:solidFill>
                  <a:schemeClr val="bg1"/>
                </a:solidFill>
                <a:latin typeface="Century Gothic" panose="020B0502020202020204" pitchFamily="34" charset="0"/>
              </a:rPr>
              <a:t>preeminence through people</a:t>
            </a:r>
            <a:endParaRPr lang="en-US" sz="2400" i="1" dirty="0">
              <a:solidFill>
                <a:schemeClr val="bg1"/>
              </a:solidFill>
              <a:latin typeface="Century Gothic" panose="020B0502020202020204" pitchFamily="34" charset="0"/>
            </a:endParaRPr>
          </a:p>
        </p:txBody>
      </p:sp>
      <p:pic>
        <p:nvPicPr>
          <p:cNvPr id="10" name="Picture 9"/>
          <p:cNvPicPr>
            <a:picLocks noChangeAspect="1"/>
          </p:cNvPicPr>
          <p:nvPr/>
        </p:nvPicPr>
        <p:blipFill>
          <a:blip r:embed="rId3"/>
          <a:stretch>
            <a:fillRect/>
          </a:stretch>
        </p:blipFill>
        <p:spPr>
          <a:xfrm>
            <a:off x="116200" y="121004"/>
            <a:ext cx="857143" cy="704762"/>
          </a:xfrm>
          <a:prstGeom prst="rect">
            <a:avLst/>
          </a:prstGeom>
        </p:spPr>
      </p:pic>
    </p:spTree>
    <p:extLst>
      <p:ext uri="{BB962C8B-B14F-4D97-AF65-F5344CB8AC3E}">
        <p14:creationId xmlns:p14="http://schemas.microsoft.com/office/powerpoint/2010/main" val="16739635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p>
            <a:r>
              <a:rPr lang="en-US" dirty="0">
                <a:solidFill>
                  <a:srgbClr val="FF6600"/>
                </a:solidFill>
                <a:latin typeface="Century Schoolbook" panose="02040604050505020304" pitchFamily="18" charset="0"/>
              </a:rPr>
              <a:t>2021-2022 Pay Program</a:t>
            </a:r>
          </a:p>
        </p:txBody>
      </p:sp>
      <p:sp>
        <p:nvSpPr>
          <p:cNvPr id="3" name="Content Placeholder 2"/>
          <p:cNvSpPr>
            <a:spLocks noGrp="1"/>
          </p:cNvSpPr>
          <p:nvPr>
            <p:ph idx="1"/>
          </p:nvPr>
        </p:nvSpPr>
        <p:spPr/>
        <p:txBody>
          <a:bodyPr>
            <a:normAutofit/>
          </a:bodyPr>
          <a:lstStyle/>
          <a:p>
            <a:pPr marL="0" indent="0">
              <a:spcBef>
                <a:spcPct val="0"/>
              </a:spcBef>
              <a:buFontTx/>
              <a:buNone/>
              <a:tabLst>
                <a:tab pos="457200" algn="l"/>
              </a:tabLst>
              <a:defRPr/>
            </a:pPr>
            <a:r>
              <a:rPr lang="en-US" altLang="en-US" b="1" dirty="0"/>
              <a:t>Recommendations for Managers and Departments</a:t>
            </a:r>
          </a:p>
          <a:p>
            <a:pPr>
              <a:spcBef>
                <a:spcPct val="0"/>
              </a:spcBef>
              <a:buClr>
                <a:schemeClr val="accent3">
                  <a:lumMod val="75000"/>
                </a:schemeClr>
              </a:buClr>
              <a:buFont typeface="Wingdings" panose="05000000000000000000" pitchFamily="2" charset="2"/>
              <a:buChar char="§"/>
              <a:tabLst>
                <a:tab pos="457200" algn="l"/>
              </a:tabLst>
              <a:defRPr/>
            </a:pPr>
            <a:r>
              <a:rPr lang="en-US" altLang="en-US" sz="2400" dirty="0"/>
              <a:t>As a manager, providing fair and competitive compensation is vital to attracting, retaining, and rewarding your employees. While there are a variety of approaches, including monetary and non-monetary rewards, it’s important that salary increases recognize each employee’s contribution to university.</a:t>
            </a:r>
          </a:p>
          <a:p>
            <a:pPr>
              <a:spcBef>
                <a:spcPct val="0"/>
              </a:spcBef>
              <a:buClr>
                <a:schemeClr val="accent3">
                  <a:lumMod val="75000"/>
                </a:schemeClr>
              </a:buClr>
              <a:buFont typeface="Wingdings" panose="05000000000000000000" pitchFamily="2" charset="2"/>
              <a:buChar char="§"/>
              <a:tabLst>
                <a:tab pos="457200" algn="l"/>
              </a:tabLst>
              <a:defRPr/>
            </a:pPr>
            <a:endParaRPr lang="en-US" altLang="en-US" sz="2400" dirty="0"/>
          </a:p>
          <a:p>
            <a:pPr>
              <a:spcBef>
                <a:spcPct val="0"/>
              </a:spcBef>
              <a:buClr>
                <a:schemeClr val="accent3">
                  <a:lumMod val="75000"/>
                </a:schemeClr>
              </a:buClr>
              <a:buFont typeface="Wingdings" panose="05000000000000000000" pitchFamily="2" charset="2"/>
              <a:buChar char="§"/>
              <a:tabLst>
                <a:tab pos="457200" algn="l"/>
              </a:tabLst>
              <a:defRPr/>
            </a:pPr>
            <a:r>
              <a:rPr lang="en-US" altLang="en-US" sz="2400" dirty="0"/>
              <a:t>While colleges and units have the flexibility to establish salary increase criteria for their units, UF Human Resources (UFHR) recommends that managers differentiate rewards based on individual contributions/performance and that units calibrate rewards in order to ensure fair and consistent implementation. Please contact your college or department HR representative for unit specific salary increase guidelines.</a:t>
            </a:r>
          </a:p>
          <a:p>
            <a:pPr marL="0" indent="0">
              <a:buNone/>
            </a:pPr>
            <a:endParaRPr lang="en-US" dirty="0"/>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b="1" dirty="0">
                <a:solidFill>
                  <a:schemeClr val="bg1"/>
                </a:solidFill>
                <a:latin typeface="Bookman Old Style" panose="02050604050505020204" pitchFamily="18" charset="0"/>
              </a:rPr>
              <a:t>UFHR </a:t>
            </a:r>
            <a:r>
              <a:rPr lang="en-US" i="1" dirty="0">
                <a:solidFill>
                  <a:schemeClr val="bg1"/>
                </a:solidFill>
                <a:latin typeface="Century Gothic" panose="020B0502020202020204" pitchFamily="34" charset="0"/>
              </a:rPr>
              <a:t>preeminence through people</a:t>
            </a:r>
            <a:endParaRPr lang="en-US" sz="2400" i="1" dirty="0">
              <a:solidFill>
                <a:schemeClr val="bg1"/>
              </a:solidFill>
              <a:latin typeface="Century Gothic" panose="020B0502020202020204" pitchFamily="34" charset="0"/>
            </a:endParaRPr>
          </a:p>
        </p:txBody>
      </p:sp>
      <p:pic>
        <p:nvPicPr>
          <p:cNvPr id="10" name="Picture 9"/>
          <p:cNvPicPr>
            <a:picLocks noChangeAspect="1"/>
          </p:cNvPicPr>
          <p:nvPr/>
        </p:nvPicPr>
        <p:blipFill>
          <a:blip r:embed="rId3"/>
          <a:stretch>
            <a:fillRect/>
          </a:stretch>
        </p:blipFill>
        <p:spPr>
          <a:xfrm>
            <a:off x="116200" y="121004"/>
            <a:ext cx="857143" cy="704762"/>
          </a:xfrm>
          <a:prstGeom prst="rect">
            <a:avLst/>
          </a:prstGeom>
        </p:spPr>
      </p:pic>
    </p:spTree>
    <p:extLst>
      <p:ext uri="{BB962C8B-B14F-4D97-AF65-F5344CB8AC3E}">
        <p14:creationId xmlns:p14="http://schemas.microsoft.com/office/powerpoint/2010/main" val="29570114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36391</TotalTime>
  <Words>1759</Words>
  <Application>Microsoft Office PowerPoint</Application>
  <PresentationFormat>Widescreen</PresentationFormat>
  <Paragraphs>193</Paragraphs>
  <Slides>28</Slides>
  <Notes>26</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28</vt:i4>
      </vt:variant>
    </vt:vector>
  </HeadingPairs>
  <TitlesOfParts>
    <vt:vector size="41" baseType="lpstr">
      <vt:lpstr>Arial</vt:lpstr>
      <vt:lpstr>Bookman Old Style</vt:lpstr>
      <vt:lpstr>Calibri</vt:lpstr>
      <vt:lpstr>Calibri </vt:lpstr>
      <vt:lpstr>Calibri Light</vt:lpstr>
      <vt:lpstr>Century Gothic</vt:lpstr>
      <vt:lpstr>Century Schoolbook</vt:lpstr>
      <vt:lpstr>Tw Cen MT</vt:lpstr>
      <vt:lpstr>Wingdings</vt:lpstr>
      <vt:lpstr>Office Theme</vt:lpstr>
      <vt:lpstr>1_Office Theme</vt:lpstr>
      <vt:lpstr>2_Office Theme</vt:lpstr>
      <vt:lpstr>Office Theme</vt:lpstr>
      <vt:lpstr>HR Forum</vt:lpstr>
      <vt:lpstr>Today’s Agenda Items</vt:lpstr>
      <vt:lpstr>Classification &amp; Compensation</vt:lpstr>
      <vt:lpstr>2021-2022 Pay Program</vt:lpstr>
      <vt:lpstr>2021-2022 Pay Program</vt:lpstr>
      <vt:lpstr>2021-2022 Pay Program</vt:lpstr>
      <vt:lpstr>2021-2022 Pay Program</vt:lpstr>
      <vt:lpstr>2021-2022 Pay Program</vt:lpstr>
      <vt:lpstr>2021-2022 Pay Program</vt:lpstr>
      <vt:lpstr>2021-2022 Pay Program</vt:lpstr>
      <vt:lpstr>2021-2022 Pay Program</vt:lpstr>
      <vt:lpstr>2021-2022 Pay Program</vt:lpstr>
      <vt:lpstr>2019-2020 Pay Program</vt:lpstr>
      <vt:lpstr>2021-2022 Pay Program</vt:lpstr>
      <vt:lpstr>2021-2022 Pay Program</vt:lpstr>
      <vt:lpstr>Remote Work Location Agreements</vt:lpstr>
      <vt:lpstr>Remote Work Location Agreements</vt:lpstr>
      <vt:lpstr>Remote Work Location Agreements</vt:lpstr>
      <vt:lpstr>Questions</vt:lpstr>
      <vt:lpstr>Perquisite Renewals</vt:lpstr>
      <vt:lpstr>HR-600 Renewals</vt:lpstr>
      <vt:lpstr>HR-600 Renewals</vt:lpstr>
      <vt:lpstr>Questions</vt:lpstr>
      <vt:lpstr>Employment Operations &amp; Records</vt:lpstr>
      <vt:lpstr>COVID-19 Screening Section</vt:lpstr>
      <vt:lpstr>COVID-19 Screening Section</vt:lpstr>
      <vt:lpstr>Important Dates</vt:lpstr>
      <vt:lpstr>Thank you  for attending the  HR Forum</vt:lpstr>
    </vt:vector>
  </TitlesOfParts>
  <Company>Customer Technology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Gould,Angela</dc:creator>
  <cp:lastModifiedBy>Green,Sommer C</cp:lastModifiedBy>
  <cp:revision>526</cp:revision>
  <cp:lastPrinted>2020-02-05T12:54:08Z</cp:lastPrinted>
  <dcterms:created xsi:type="dcterms:W3CDTF">2017-01-03T16:22:19Z</dcterms:created>
  <dcterms:modified xsi:type="dcterms:W3CDTF">2021-06-02T14:19:48Z</dcterms:modified>
</cp:coreProperties>
</file>