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 id="2147483699" r:id="rId2"/>
    <p:sldMasterId id="2147483684" r:id="rId3"/>
    <p:sldMasterId id="2147483709" r:id="rId4"/>
    <p:sldMasterId id="2147483714" r:id="rId5"/>
    <p:sldMasterId id="2147483648" r:id="rId6"/>
  </p:sldMasterIdLst>
  <p:notesMasterIdLst>
    <p:notesMasterId r:id="rId45"/>
  </p:notesMasterIdLst>
  <p:sldIdLst>
    <p:sldId id="278" r:id="rId7"/>
    <p:sldId id="261" r:id="rId8"/>
    <p:sldId id="603" r:id="rId9"/>
    <p:sldId id="604" r:id="rId10"/>
    <p:sldId id="605" r:id="rId11"/>
    <p:sldId id="606" r:id="rId12"/>
    <p:sldId id="607" r:id="rId13"/>
    <p:sldId id="608" r:id="rId14"/>
    <p:sldId id="574" r:id="rId15"/>
    <p:sldId id="630" r:id="rId16"/>
    <p:sldId id="577" r:id="rId17"/>
    <p:sldId id="612" r:id="rId18"/>
    <p:sldId id="613" r:id="rId19"/>
    <p:sldId id="614" r:id="rId20"/>
    <p:sldId id="615" r:id="rId21"/>
    <p:sldId id="616" r:id="rId22"/>
    <p:sldId id="617" r:id="rId23"/>
    <p:sldId id="618" r:id="rId24"/>
    <p:sldId id="619" r:id="rId25"/>
    <p:sldId id="629" r:id="rId26"/>
    <p:sldId id="621" r:id="rId27"/>
    <p:sldId id="622" r:id="rId28"/>
    <p:sldId id="623" r:id="rId29"/>
    <p:sldId id="624" r:id="rId30"/>
    <p:sldId id="625" r:id="rId31"/>
    <p:sldId id="626" r:id="rId32"/>
    <p:sldId id="627" r:id="rId33"/>
    <p:sldId id="628" r:id="rId34"/>
    <p:sldId id="633" r:id="rId35"/>
    <p:sldId id="634" r:id="rId36"/>
    <p:sldId id="635" r:id="rId37"/>
    <p:sldId id="636" r:id="rId38"/>
    <p:sldId id="637" r:id="rId39"/>
    <p:sldId id="638" r:id="rId40"/>
    <p:sldId id="631" r:id="rId41"/>
    <p:sldId id="632" r:id="rId42"/>
    <p:sldId id="316" r:id="rId43"/>
    <p:sldId id="317" r:id="rId44"/>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rera,Kay H" initials="BH" lastIdx="12" clrIdx="0">
    <p:extLst>
      <p:ext uri="{19B8F6BF-5375-455C-9EA6-DF929625EA0E}">
        <p15:presenceInfo xmlns:p15="http://schemas.microsoft.com/office/powerpoint/2012/main" userId="S-1-5-21-1308237860-4193317556-336787646-559629" providerId="AD"/>
      </p:ext>
    </p:extLst>
  </p:cmAuthor>
  <p:cmAuthor id="2" name="Salva,Christina" initials="S" lastIdx="5" clrIdx="1">
    <p:extLst>
      <p:ext uri="{19B8F6BF-5375-455C-9EA6-DF929625EA0E}">
        <p15:presenceInfo xmlns:p15="http://schemas.microsoft.com/office/powerpoint/2012/main" userId="S-1-5-21-1308237860-4193317556-336787646-10182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405"/>
    <a:srgbClr val="19C9E1"/>
    <a:srgbClr val="E65800"/>
    <a:srgbClr val="DE5500"/>
    <a:srgbClr val="FF6600"/>
    <a:srgbClr val="C24702"/>
    <a:srgbClr val="FC5D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85562" autoAdjust="0"/>
  </p:normalViewPr>
  <p:slideViewPr>
    <p:cSldViewPr snapToGrid="0">
      <p:cViewPr varScale="1">
        <p:scale>
          <a:sx n="123" d="100"/>
          <a:sy n="123" d="100"/>
        </p:scale>
        <p:origin x="114" y="2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commentAuthors" Target="commentAuthor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96FF8D-CCF1-429A-81B8-00B73F72049F}" type="doc">
      <dgm:prSet loTypeId="urn:microsoft.com/office/officeart/2005/8/layout/chevron2" loCatId="process" qsTypeId="urn:microsoft.com/office/officeart/2005/8/quickstyle/simple2" qsCatId="simple" csTypeId="urn:microsoft.com/office/officeart/2005/8/colors/accent1_2" csCatId="accent1" phldr="1"/>
      <dgm:spPr/>
      <dgm:t>
        <a:bodyPr/>
        <a:lstStyle/>
        <a:p>
          <a:endParaRPr lang="en-US"/>
        </a:p>
      </dgm:t>
    </dgm:pt>
    <dgm:pt modelId="{D74156C6-5094-4B46-9C7C-CBA821FDD38E}">
      <dgm:prSet phldrT="[Text]"/>
      <dgm:spPr/>
      <dgm:t>
        <a:bodyPr/>
        <a:lstStyle/>
        <a:p>
          <a:r>
            <a:rPr lang="en-US" dirty="0"/>
            <a:t>July </a:t>
          </a:r>
        </a:p>
      </dgm:t>
    </dgm:pt>
    <dgm:pt modelId="{98A530CF-6065-4A2B-BFD2-ADF73F21B457}" type="parTrans" cxnId="{11E2C28D-DE83-4374-B695-35640CC0B261}">
      <dgm:prSet/>
      <dgm:spPr/>
      <dgm:t>
        <a:bodyPr/>
        <a:lstStyle/>
        <a:p>
          <a:endParaRPr lang="en-US"/>
        </a:p>
      </dgm:t>
    </dgm:pt>
    <dgm:pt modelId="{389D1BCF-116D-4FA8-953E-E6519DFCA9CC}" type="sibTrans" cxnId="{11E2C28D-DE83-4374-B695-35640CC0B261}">
      <dgm:prSet/>
      <dgm:spPr/>
      <dgm:t>
        <a:bodyPr/>
        <a:lstStyle/>
        <a:p>
          <a:endParaRPr lang="en-US"/>
        </a:p>
      </dgm:t>
    </dgm:pt>
    <dgm:pt modelId="{DB155B7E-BA8E-45D6-87A9-F14C58886871}">
      <dgm:prSet phldrT="[Text]"/>
      <dgm:spPr/>
      <dgm:t>
        <a:bodyPr/>
        <a:lstStyle/>
        <a:p>
          <a:r>
            <a:rPr lang="en-US" dirty="0"/>
            <a:t>Begin Review of Current/Initial J-1 Visitors </a:t>
          </a:r>
        </a:p>
      </dgm:t>
    </dgm:pt>
    <dgm:pt modelId="{25D83123-1EA6-40E7-9177-CA46AB127573}" type="parTrans" cxnId="{0BEB70F2-7D58-4285-9A6C-709F47FC7E47}">
      <dgm:prSet/>
      <dgm:spPr/>
      <dgm:t>
        <a:bodyPr/>
        <a:lstStyle/>
        <a:p>
          <a:endParaRPr lang="en-US"/>
        </a:p>
      </dgm:t>
    </dgm:pt>
    <dgm:pt modelId="{67884980-C696-4637-8F95-C6104F0CFDB4}" type="sibTrans" cxnId="{0BEB70F2-7D58-4285-9A6C-709F47FC7E47}">
      <dgm:prSet/>
      <dgm:spPr/>
      <dgm:t>
        <a:bodyPr/>
        <a:lstStyle/>
        <a:p>
          <a:endParaRPr lang="en-US"/>
        </a:p>
      </dgm:t>
    </dgm:pt>
    <dgm:pt modelId="{BC5183DD-B726-4670-9E3A-0B49CABE605D}">
      <dgm:prSet phldrT="[Text]"/>
      <dgm:spPr/>
      <dgm:t>
        <a:bodyPr/>
        <a:lstStyle/>
        <a:p>
          <a:r>
            <a:rPr lang="en-US" dirty="0"/>
            <a:t>Aug-Sept</a:t>
          </a:r>
        </a:p>
      </dgm:t>
    </dgm:pt>
    <dgm:pt modelId="{637570E6-77C5-4018-81DA-5A7E387749E8}" type="parTrans" cxnId="{1320F602-9F43-4AC1-8744-EC71175EBA91}">
      <dgm:prSet/>
      <dgm:spPr/>
      <dgm:t>
        <a:bodyPr/>
        <a:lstStyle/>
        <a:p>
          <a:endParaRPr lang="en-US"/>
        </a:p>
      </dgm:t>
    </dgm:pt>
    <dgm:pt modelId="{CAE87352-0F06-4661-93DB-6BB2342E6CBA}" type="sibTrans" cxnId="{1320F602-9F43-4AC1-8744-EC71175EBA91}">
      <dgm:prSet/>
      <dgm:spPr/>
      <dgm:t>
        <a:bodyPr/>
        <a:lstStyle/>
        <a:p>
          <a:endParaRPr lang="en-US"/>
        </a:p>
      </dgm:t>
    </dgm:pt>
    <dgm:pt modelId="{C55317DA-B1CD-4440-9845-1AF78AE4AF45}">
      <dgm:prSet phldrT="[Text]"/>
      <dgm:spPr/>
      <dgm:t>
        <a:bodyPr/>
        <a:lstStyle/>
        <a:p>
          <a:r>
            <a:rPr lang="en-US" dirty="0"/>
            <a:t>New Policy Announced</a:t>
          </a:r>
        </a:p>
      </dgm:t>
    </dgm:pt>
    <dgm:pt modelId="{37398029-9AC4-4253-9F62-DD11662370FE}" type="parTrans" cxnId="{7554B39F-723A-425D-828A-9333A2707951}">
      <dgm:prSet/>
      <dgm:spPr/>
      <dgm:t>
        <a:bodyPr/>
        <a:lstStyle/>
        <a:p>
          <a:endParaRPr lang="en-US"/>
        </a:p>
      </dgm:t>
    </dgm:pt>
    <dgm:pt modelId="{28B41027-F2D3-4753-BBE3-97AFABFB084E}" type="sibTrans" cxnId="{7554B39F-723A-425D-828A-9333A2707951}">
      <dgm:prSet/>
      <dgm:spPr/>
      <dgm:t>
        <a:bodyPr/>
        <a:lstStyle/>
        <a:p>
          <a:endParaRPr lang="en-US"/>
        </a:p>
      </dgm:t>
    </dgm:pt>
    <dgm:pt modelId="{A64A9A25-1766-4AD2-A9CA-A5B8F93B3C54}">
      <dgm:prSet phldrT="[Text]"/>
      <dgm:spPr/>
      <dgm:t>
        <a:bodyPr/>
        <a:lstStyle/>
        <a:p>
          <a:r>
            <a:rPr lang="en-US" dirty="0"/>
            <a:t>Phased roll out begins</a:t>
          </a:r>
        </a:p>
      </dgm:t>
    </dgm:pt>
    <dgm:pt modelId="{AE2C8AC1-5868-4890-B9F4-D089545673FF}" type="parTrans" cxnId="{DE2F3642-2EBF-4C19-9FF9-E34FACD75A2B}">
      <dgm:prSet/>
      <dgm:spPr/>
      <dgm:t>
        <a:bodyPr/>
        <a:lstStyle/>
        <a:p>
          <a:endParaRPr lang="en-US"/>
        </a:p>
      </dgm:t>
    </dgm:pt>
    <dgm:pt modelId="{E618B0B3-EC4A-44BE-BA5C-02ED692EBE57}" type="sibTrans" cxnId="{DE2F3642-2EBF-4C19-9FF9-E34FACD75A2B}">
      <dgm:prSet/>
      <dgm:spPr/>
      <dgm:t>
        <a:bodyPr/>
        <a:lstStyle/>
        <a:p>
          <a:endParaRPr lang="en-US"/>
        </a:p>
      </dgm:t>
    </dgm:pt>
    <dgm:pt modelId="{5D2C8F92-9C39-43BA-8F42-7A1121DEB8EC}">
      <dgm:prSet phldrT="[Text]"/>
      <dgm:spPr/>
      <dgm:t>
        <a:bodyPr/>
        <a:lstStyle/>
        <a:p>
          <a:r>
            <a:rPr lang="en-US" dirty="0"/>
            <a:t>Oct</a:t>
          </a:r>
        </a:p>
      </dgm:t>
    </dgm:pt>
    <dgm:pt modelId="{ABDE153A-2192-4134-8463-40E244EEB147}" type="parTrans" cxnId="{CB30BAB6-8D69-4686-9825-556F961FEC87}">
      <dgm:prSet/>
      <dgm:spPr/>
      <dgm:t>
        <a:bodyPr/>
        <a:lstStyle/>
        <a:p>
          <a:endParaRPr lang="en-US"/>
        </a:p>
      </dgm:t>
    </dgm:pt>
    <dgm:pt modelId="{F00966D0-25E2-4A84-97B9-A8038ABAC77F}" type="sibTrans" cxnId="{CB30BAB6-8D69-4686-9825-556F961FEC87}">
      <dgm:prSet/>
      <dgm:spPr/>
      <dgm:t>
        <a:bodyPr/>
        <a:lstStyle/>
        <a:p>
          <a:endParaRPr lang="en-US"/>
        </a:p>
      </dgm:t>
    </dgm:pt>
    <dgm:pt modelId="{0A573584-57A7-42A5-8658-CDD30DF0AF27}">
      <dgm:prSet phldrT="[Text]"/>
      <dgm:spPr/>
      <dgm:t>
        <a:bodyPr/>
        <a:lstStyle/>
        <a:p>
          <a:r>
            <a:rPr lang="en-US" dirty="0"/>
            <a:t>Campus-wide Implementation</a:t>
          </a:r>
        </a:p>
      </dgm:t>
    </dgm:pt>
    <dgm:pt modelId="{64EDC524-0207-40DE-AE1F-9F94E3A72C28}" type="parTrans" cxnId="{012DB44D-A820-4EEB-986F-767336A6D8DF}">
      <dgm:prSet/>
      <dgm:spPr/>
      <dgm:t>
        <a:bodyPr/>
        <a:lstStyle/>
        <a:p>
          <a:endParaRPr lang="en-US"/>
        </a:p>
      </dgm:t>
    </dgm:pt>
    <dgm:pt modelId="{102B8E3D-0D5D-490C-990F-584E7EFDB6D1}" type="sibTrans" cxnId="{012DB44D-A820-4EEB-986F-767336A6D8DF}">
      <dgm:prSet/>
      <dgm:spPr/>
      <dgm:t>
        <a:bodyPr/>
        <a:lstStyle/>
        <a:p>
          <a:endParaRPr lang="en-US"/>
        </a:p>
      </dgm:t>
    </dgm:pt>
    <dgm:pt modelId="{5FB29B67-C77A-41D4-8D81-FA720200E4D9}">
      <dgm:prSet phldrT="[Text]"/>
      <dgm:spPr/>
      <dgm:t>
        <a:bodyPr/>
        <a:lstStyle/>
        <a:p>
          <a:r>
            <a:rPr lang="en-US" dirty="0"/>
            <a:t>Final Salesforce Testing</a:t>
          </a:r>
        </a:p>
      </dgm:t>
    </dgm:pt>
    <dgm:pt modelId="{B645D9FD-E6E7-44F3-87A9-3DEA0131B00E}" type="parTrans" cxnId="{3EB7711C-160B-4B97-BAE3-1171C71765D5}">
      <dgm:prSet/>
      <dgm:spPr/>
      <dgm:t>
        <a:bodyPr/>
        <a:lstStyle/>
        <a:p>
          <a:endParaRPr lang="en-US"/>
        </a:p>
      </dgm:t>
    </dgm:pt>
    <dgm:pt modelId="{9AF60F5C-732A-4EF9-94BF-5D88E228030A}" type="sibTrans" cxnId="{3EB7711C-160B-4B97-BAE3-1171C71765D5}">
      <dgm:prSet/>
      <dgm:spPr/>
      <dgm:t>
        <a:bodyPr/>
        <a:lstStyle/>
        <a:p>
          <a:endParaRPr lang="en-US"/>
        </a:p>
      </dgm:t>
    </dgm:pt>
    <dgm:pt modelId="{09C316C1-5D65-4BE9-91A7-1ACD6376B74C}">
      <dgm:prSet phldrT="[Text]"/>
      <dgm:spPr/>
      <dgm:t>
        <a:bodyPr/>
        <a:lstStyle/>
        <a:p>
          <a:r>
            <a:rPr lang="en-US" dirty="0"/>
            <a:t>Policy and Implementation Plan to FID Task Group </a:t>
          </a:r>
        </a:p>
      </dgm:t>
    </dgm:pt>
    <dgm:pt modelId="{46E66106-2733-4485-9CC4-F2A3CE103C54}" type="parTrans" cxnId="{A13DF700-BD62-4B28-A82E-42A8EECCEB21}">
      <dgm:prSet/>
      <dgm:spPr/>
      <dgm:t>
        <a:bodyPr/>
        <a:lstStyle/>
        <a:p>
          <a:endParaRPr lang="en-US"/>
        </a:p>
      </dgm:t>
    </dgm:pt>
    <dgm:pt modelId="{82749884-70B6-4B66-9A2A-CC1BEEF8E4EC}" type="sibTrans" cxnId="{A13DF700-BD62-4B28-A82E-42A8EECCEB21}">
      <dgm:prSet/>
      <dgm:spPr/>
      <dgm:t>
        <a:bodyPr/>
        <a:lstStyle/>
        <a:p>
          <a:endParaRPr lang="en-US"/>
        </a:p>
      </dgm:t>
    </dgm:pt>
    <dgm:pt modelId="{FF51E11A-407D-4315-91A0-C6059EE88CEF}">
      <dgm:prSet phldrT="[Text]"/>
      <dgm:spPr/>
      <dgm:t>
        <a:bodyPr/>
        <a:lstStyle/>
        <a:p>
          <a:r>
            <a:rPr lang="en-US" dirty="0"/>
            <a:t>Training begins</a:t>
          </a:r>
        </a:p>
      </dgm:t>
    </dgm:pt>
    <dgm:pt modelId="{8296AAF1-699C-4E4D-8F85-4EF73C246B8C}" type="parTrans" cxnId="{384D88B7-C911-4439-9F64-94B070DEE2B3}">
      <dgm:prSet/>
      <dgm:spPr/>
      <dgm:t>
        <a:bodyPr/>
        <a:lstStyle/>
        <a:p>
          <a:endParaRPr lang="en-US"/>
        </a:p>
      </dgm:t>
    </dgm:pt>
    <dgm:pt modelId="{4FA3E796-BF3C-4F1C-B2B5-C2DC9D34E3DF}" type="sibTrans" cxnId="{384D88B7-C911-4439-9F64-94B070DEE2B3}">
      <dgm:prSet/>
      <dgm:spPr/>
      <dgm:t>
        <a:bodyPr/>
        <a:lstStyle/>
        <a:p>
          <a:endParaRPr lang="en-US"/>
        </a:p>
      </dgm:t>
    </dgm:pt>
    <dgm:pt modelId="{5DEB0D07-1197-4A95-B2A7-2904910DA5D2}" type="pres">
      <dgm:prSet presAssocID="{4D96FF8D-CCF1-429A-81B8-00B73F72049F}" presName="linearFlow" presStyleCnt="0">
        <dgm:presLayoutVars>
          <dgm:dir/>
          <dgm:animLvl val="lvl"/>
          <dgm:resizeHandles val="exact"/>
        </dgm:presLayoutVars>
      </dgm:prSet>
      <dgm:spPr/>
    </dgm:pt>
    <dgm:pt modelId="{763F88F3-A1AF-4DB0-B23F-0288C50B4A7D}" type="pres">
      <dgm:prSet presAssocID="{D74156C6-5094-4B46-9C7C-CBA821FDD38E}" presName="composite" presStyleCnt="0"/>
      <dgm:spPr/>
    </dgm:pt>
    <dgm:pt modelId="{4CFE7B87-40AE-4402-A79B-7BE861DE0D18}" type="pres">
      <dgm:prSet presAssocID="{D74156C6-5094-4B46-9C7C-CBA821FDD38E}" presName="parentText" presStyleLbl="alignNode1" presStyleIdx="0" presStyleCnt="3">
        <dgm:presLayoutVars>
          <dgm:chMax val="1"/>
          <dgm:bulletEnabled val="1"/>
        </dgm:presLayoutVars>
      </dgm:prSet>
      <dgm:spPr/>
    </dgm:pt>
    <dgm:pt modelId="{42C7FADA-D513-463F-BA71-90367A8D4619}" type="pres">
      <dgm:prSet presAssocID="{D74156C6-5094-4B46-9C7C-CBA821FDD38E}" presName="descendantText" presStyleLbl="alignAcc1" presStyleIdx="0" presStyleCnt="3">
        <dgm:presLayoutVars>
          <dgm:bulletEnabled val="1"/>
        </dgm:presLayoutVars>
      </dgm:prSet>
      <dgm:spPr/>
    </dgm:pt>
    <dgm:pt modelId="{1FEAACBB-0AAB-425F-92A2-E7EADA811B5B}" type="pres">
      <dgm:prSet presAssocID="{389D1BCF-116D-4FA8-953E-E6519DFCA9CC}" presName="sp" presStyleCnt="0"/>
      <dgm:spPr/>
    </dgm:pt>
    <dgm:pt modelId="{608DAAE4-C127-4F1A-88D6-7C4327B046EC}" type="pres">
      <dgm:prSet presAssocID="{BC5183DD-B726-4670-9E3A-0B49CABE605D}" presName="composite" presStyleCnt="0"/>
      <dgm:spPr/>
    </dgm:pt>
    <dgm:pt modelId="{B703198F-A45C-4C1D-9C2F-428A3A682BDB}" type="pres">
      <dgm:prSet presAssocID="{BC5183DD-B726-4670-9E3A-0B49CABE605D}" presName="parentText" presStyleLbl="alignNode1" presStyleIdx="1" presStyleCnt="3">
        <dgm:presLayoutVars>
          <dgm:chMax val="1"/>
          <dgm:bulletEnabled val="1"/>
        </dgm:presLayoutVars>
      </dgm:prSet>
      <dgm:spPr/>
    </dgm:pt>
    <dgm:pt modelId="{F18D2E41-591F-43FA-B7D1-1AB578A4ED0F}" type="pres">
      <dgm:prSet presAssocID="{BC5183DD-B726-4670-9E3A-0B49CABE605D}" presName="descendantText" presStyleLbl="alignAcc1" presStyleIdx="1" presStyleCnt="3" custLinFactNeighborX="0" custLinFactNeighborY="1637">
        <dgm:presLayoutVars>
          <dgm:bulletEnabled val="1"/>
        </dgm:presLayoutVars>
      </dgm:prSet>
      <dgm:spPr/>
    </dgm:pt>
    <dgm:pt modelId="{AFBA0DE6-A7A5-465D-8C45-D9A1E82C76DD}" type="pres">
      <dgm:prSet presAssocID="{CAE87352-0F06-4661-93DB-6BB2342E6CBA}" presName="sp" presStyleCnt="0"/>
      <dgm:spPr/>
    </dgm:pt>
    <dgm:pt modelId="{966F8A2D-1436-436B-9CB8-2100948762C5}" type="pres">
      <dgm:prSet presAssocID="{5D2C8F92-9C39-43BA-8F42-7A1121DEB8EC}" presName="composite" presStyleCnt="0"/>
      <dgm:spPr/>
    </dgm:pt>
    <dgm:pt modelId="{A23F8F9B-B56B-4EB2-881F-2A3EB4DAFEE8}" type="pres">
      <dgm:prSet presAssocID="{5D2C8F92-9C39-43BA-8F42-7A1121DEB8EC}" presName="parentText" presStyleLbl="alignNode1" presStyleIdx="2" presStyleCnt="3">
        <dgm:presLayoutVars>
          <dgm:chMax val="1"/>
          <dgm:bulletEnabled val="1"/>
        </dgm:presLayoutVars>
      </dgm:prSet>
      <dgm:spPr/>
    </dgm:pt>
    <dgm:pt modelId="{270DBA71-043C-441F-98EE-39C5063809AF}" type="pres">
      <dgm:prSet presAssocID="{5D2C8F92-9C39-43BA-8F42-7A1121DEB8EC}" presName="descendantText" presStyleLbl="alignAcc1" presStyleIdx="2" presStyleCnt="3">
        <dgm:presLayoutVars>
          <dgm:bulletEnabled val="1"/>
        </dgm:presLayoutVars>
      </dgm:prSet>
      <dgm:spPr/>
    </dgm:pt>
  </dgm:ptLst>
  <dgm:cxnLst>
    <dgm:cxn modelId="{A13DF700-BD62-4B28-A82E-42A8EECCEB21}" srcId="{D74156C6-5094-4B46-9C7C-CBA821FDD38E}" destId="{09C316C1-5D65-4BE9-91A7-1ACD6376B74C}" srcOrd="1" destOrd="0" parTransId="{46E66106-2733-4485-9CC4-F2A3CE103C54}" sibTransId="{82749884-70B6-4B66-9A2A-CC1BEEF8E4EC}"/>
    <dgm:cxn modelId="{1320F602-9F43-4AC1-8744-EC71175EBA91}" srcId="{4D96FF8D-CCF1-429A-81B8-00B73F72049F}" destId="{BC5183DD-B726-4670-9E3A-0B49CABE605D}" srcOrd="1" destOrd="0" parTransId="{637570E6-77C5-4018-81DA-5A7E387749E8}" sibTransId="{CAE87352-0F06-4661-93DB-6BB2342E6CBA}"/>
    <dgm:cxn modelId="{B5364F0D-99EA-4447-8600-5B21DA2DA930}" type="presOf" srcId="{D74156C6-5094-4B46-9C7C-CBA821FDD38E}" destId="{4CFE7B87-40AE-4402-A79B-7BE861DE0D18}" srcOrd="0" destOrd="0" presId="urn:microsoft.com/office/officeart/2005/8/layout/chevron2"/>
    <dgm:cxn modelId="{3EB7711C-160B-4B97-BAE3-1171C71765D5}" srcId="{BC5183DD-B726-4670-9E3A-0B49CABE605D}" destId="{5FB29B67-C77A-41D4-8D81-FA720200E4D9}" srcOrd="2" destOrd="0" parTransId="{B645D9FD-E6E7-44F3-87A9-3DEA0131B00E}" sibTransId="{9AF60F5C-732A-4EF9-94BF-5D88E228030A}"/>
    <dgm:cxn modelId="{9BC0353C-51A3-45D5-967E-B70766290DE7}" type="presOf" srcId="{FF51E11A-407D-4315-91A0-C6059EE88CEF}" destId="{F18D2E41-591F-43FA-B7D1-1AB578A4ED0F}" srcOrd="0" destOrd="1" presId="urn:microsoft.com/office/officeart/2005/8/layout/chevron2"/>
    <dgm:cxn modelId="{DE2F3642-2EBF-4C19-9FF9-E34FACD75A2B}" srcId="{BC5183DD-B726-4670-9E3A-0B49CABE605D}" destId="{A64A9A25-1766-4AD2-A9CA-A5B8F93B3C54}" srcOrd="3" destOrd="0" parTransId="{AE2C8AC1-5868-4890-B9F4-D089545673FF}" sibTransId="{E618B0B3-EC4A-44BE-BA5C-02ED692EBE57}"/>
    <dgm:cxn modelId="{CF387F64-BE35-49F7-A851-A3923AED5DB8}" type="presOf" srcId="{5FB29B67-C77A-41D4-8D81-FA720200E4D9}" destId="{F18D2E41-591F-43FA-B7D1-1AB578A4ED0F}" srcOrd="0" destOrd="2" presId="urn:microsoft.com/office/officeart/2005/8/layout/chevron2"/>
    <dgm:cxn modelId="{012DB44D-A820-4EEB-986F-767336A6D8DF}" srcId="{5D2C8F92-9C39-43BA-8F42-7A1121DEB8EC}" destId="{0A573584-57A7-42A5-8658-CDD30DF0AF27}" srcOrd="0" destOrd="0" parTransId="{64EDC524-0207-40DE-AE1F-9F94E3A72C28}" sibTransId="{102B8E3D-0D5D-490C-990F-584E7EFDB6D1}"/>
    <dgm:cxn modelId="{5F2B8056-2A18-43A7-9BC1-655819C6FE55}" type="presOf" srcId="{0A573584-57A7-42A5-8658-CDD30DF0AF27}" destId="{270DBA71-043C-441F-98EE-39C5063809AF}" srcOrd="0" destOrd="0" presId="urn:microsoft.com/office/officeart/2005/8/layout/chevron2"/>
    <dgm:cxn modelId="{11E2C28D-DE83-4374-B695-35640CC0B261}" srcId="{4D96FF8D-CCF1-429A-81B8-00B73F72049F}" destId="{D74156C6-5094-4B46-9C7C-CBA821FDD38E}" srcOrd="0" destOrd="0" parTransId="{98A530CF-6065-4A2B-BFD2-ADF73F21B457}" sibTransId="{389D1BCF-116D-4FA8-953E-E6519DFCA9CC}"/>
    <dgm:cxn modelId="{793F608F-E3D0-4FCA-968F-3E3FC11F9A5D}" type="presOf" srcId="{BC5183DD-B726-4670-9E3A-0B49CABE605D}" destId="{B703198F-A45C-4C1D-9C2F-428A3A682BDB}" srcOrd="0" destOrd="0" presId="urn:microsoft.com/office/officeart/2005/8/layout/chevron2"/>
    <dgm:cxn modelId="{7221489F-EBEB-46AA-BBDA-5BD644ED6629}" type="presOf" srcId="{C55317DA-B1CD-4440-9845-1AF78AE4AF45}" destId="{F18D2E41-591F-43FA-B7D1-1AB578A4ED0F}" srcOrd="0" destOrd="0" presId="urn:microsoft.com/office/officeart/2005/8/layout/chevron2"/>
    <dgm:cxn modelId="{7554B39F-723A-425D-828A-9333A2707951}" srcId="{BC5183DD-B726-4670-9E3A-0B49CABE605D}" destId="{C55317DA-B1CD-4440-9845-1AF78AE4AF45}" srcOrd="0" destOrd="0" parTransId="{37398029-9AC4-4253-9F62-DD11662370FE}" sibTransId="{28B41027-F2D3-4753-BBE3-97AFABFB084E}"/>
    <dgm:cxn modelId="{C9DC5FA7-EC29-476A-A514-651274C26747}" type="presOf" srcId="{09C316C1-5D65-4BE9-91A7-1ACD6376B74C}" destId="{42C7FADA-D513-463F-BA71-90367A8D4619}" srcOrd="0" destOrd="1" presId="urn:microsoft.com/office/officeart/2005/8/layout/chevron2"/>
    <dgm:cxn modelId="{93E663AB-5CB1-4A37-97A6-95D885E69524}" type="presOf" srcId="{A64A9A25-1766-4AD2-A9CA-A5B8F93B3C54}" destId="{F18D2E41-591F-43FA-B7D1-1AB578A4ED0F}" srcOrd="0" destOrd="3" presId="urn:microsoft.com/office/officeart/2005/8/layout/chevron2"/>
    <dgm:cxn modelId="{CB30BAB6-8D69-4686-9825-556F961FEC87}" srcId="{4D96FF8D-CCF1-429A-81B8-00B73F72049F}" destId="{5D2C8F92-9C39-43BA-8F42-7A1121DEB8EC}" srcOrd="2" destOrd="0" parTransId="{ABDE153A-2192-4134-8463-40E244EEB147}" sibTransId="{F00966D0-25E2-4A84-97B9-A8038ABAC77F}"/>
    <dgm:cxn modelId="{384D88B7-C911-4439-9F64-94B070DEE2B3}" srcId="{BC5183DD-B726-4670-9E3A-0B49CABE605D}" destId="{FF51E11A-407D-4315-91A0-C6059EE88CEF}" srcOrd="1" destOrd="0" parTransId="{8296AAF1-699C-4E4D-8F85-4EF73C246B8C}" sibTransId="{4FA3E796-BF3C-4F1C-B2B5-C2DC9D34E3DF}"/>
    <dgm:cxn modelId="{408C8FC4-25ED-46FD-AD31-87A906D5F989}" type="presOf" srcId="{4D96FF8D-CCF1-429A-81B8-00B73F72049F}" destId="{5DEB0D07-1197-4A95-B2A7-2904910DA5D2}" srcOrd="0" destOrd="0" presId="urn:microsoft.com/office/officeart/2005/8/layout/chevron2"/>
    <dgm:cxn modelId="{A84D62DD-1E8D-44E0-9D9D-51A79A4C65C5}" type="presOf" srcId="{DB155B7E-BA8E-45D6-87A9-F14C58886871}" destId="{42C7FADA-D513-463F-BA71-90367A8D4619}" srcOrd="0" destOrd="0" presId="urn:microsoft.com/office/officeart/2005/8/layout/chevron2"/>
    <dgm:cxn modelId="{53540BE6-A47D-43A2-B74F-0A7905B633AA}" type="presOf" srcId="{5D2C8F92-9C39-43BA-8F42-7A1121DEB8EC}" destId="{A23F8F9B-B56B-4EB2-881F-2A3EB4DAFEE8}" srcOrd="0" destOrd="0" presId="urn:microsoft.com/office/officeart/2005/8/layout/chevron2"/>
    <dgm:cxn modelId="{0BEB70F2-7D58-4285-9A6C-709F47FC7E47}" srcId="{D74156C6-5094-4B46-9C7C-CBA821FDD38E}" destId="{DB155B7E-BA8E-45D6-87A9-F14C58886871}" srcOrd="0" destOrd="0" parTransId="{25D83123-1EA6-40E7-9177-CA46AB127573}" sibTransId="{67884980-C696-4637-8F95-C6104F0CFDB4}"/>
    <dgm:cxn modelId="{CAB652C6-E862-4FD5-997A-917F79D923B7}" type="presParOf" srcId="{5DEB0D07-1197-4A95-B2A7-2904910DA5D2}" destId="{763F88F3-A1AF-4DB0-B23F-0288C50B4A7D}" srcOrd="0" destOrd="0" presId="urn:microsoft.com/office/officeart/2005/8/layout/chevron2"/>
    <dgm:cxn modelId="{41BB9A3D-581D-4438-8FFC-C38F51985170}" type="presParOf" srcId="{763F88F3-A1AF-4DB0-B23F-0288C50B4A7D}" destId="{4CFE7B87-40AE-4402-A79B-7BE861DE0D18}" srcOrd="0" destOrd="0" presId="urn:microsoft.com/office/officeart/2005/8/layout/chevron2"/>
    <dgm:cxn modelId="{A09DBDE7-1E94-4BF1-8DF8-37BCD958A5E0}" type="presParOf" srcId="{763F88F3-A1AF-4DB0-B23F-0288C50B4A7D}" destId="{42C7FADA-D513-463F-BA71-90367A8D4619}" srcOrd="1" destOrd="0" presId="urn:microsoft.com/office/officeart/2005/8/layout/chevron2"/>
    <dgm:cxn modelId="{A55C897E-80F4-40C4-896D-0453F68AF230}" type="presParOf" srcId="{5DEB0D07-1197-4A95-B2A7-2904910DA5D2}" destId="{1FEAACBB-0AAB-425F-92A2-E7EADA811B5B}" srcOrd="1" destOrd="0" presId="urn:microsoft.com/office/officeart/2005/8/layout/chevron2"/>
    <dgm:cxn modelId="{A2C4B97E-A288-4844-A379-7B7F616518A2}" type="presParOf" srcId="{5DEB0D07-1197-4A95-B2A7-2904910DA5D2}" destId="{608DAAE4-C127-4F1A-88D6-7C4327B046EC}" srcOrd="2" destOrd="0" presId="urn:microsoft.com/office/officeart/2005/8/layout/chevron2"/>
    <dgm:cxn modelId="{44F715B4-C307-44F7-936B-10A0EBD4E726}" type="presParOf" srcId="{608DAAE4-C127-4F1A-88D6-7C4327B046EC}" destId="{B703198F-A45C-4C1D-9C2F-428A3A682BDB}" srcOrd="0" destOrd="0" presId="urn:microsoft.com/office/officeart/2005/8/layout/chevron2"/>
    <dgm:cxn modelId="{631C8325-E9F0-4CB0-B935-1CD2F0D3CCD5}" type="presParOf" srcId="{608DAAE4-C127-4F1A-88D6-7C4327B046EC}" destId="{F18D2E41-591F-43FA-B7D1-1AB578A4ED0F}" srcOrd="1" destOrd="0" presId="urn:microsoft.com/office/officeart/2005/8/layout/chevron2"/>
    <dgm:cxn modelId="{0B1A2D46-F759-49E7-BDB3-80D813E280C4}" type="presParOf" srcId="{5DEB0D07-1197-4A95-B2A7-2904910DA5D2}" destId="{AFBA0DE6-A7A5-465D-8C45-D9A1E82C76DD}" srcOrd="3" destOrd="0" presId="urn:microsoft.com/office/officeart/2005/8/layout/chevron2"/>
    <dgm:cxn modelId="{E0DA4D28-33B2-4D1B-B871-FFEC6E8A1650}" type="presParOf" srcId="{5DEB0D07-1197-4A95-B2A7-2904910DA5D2}" destId="{966F8A2D-1436-436B-9CB8-2100948762C5}" srcOrd="4" destOrd="0" presId="urn:microsoft.com/office/officeart/2005/8/layout/chevron2"/>
    <dgm:cxn modelId="{89973F4B-D888-4D3F-AE04-0F0A230995FA}" type="presParOf" srcId="{966F8A2D-1436-436B-9CB8-2100948762C5}" destId="{A23F8F9B-B56B-4EB2-881F-2A3EB4DAFEE8}" srcOrd="0" destOrd="0" presId="urn:microsoft.com/office/officeart/2005/8/layout/chevron2"/>
    <dgm:cxn modelId="{477AB173-FDED-4C1A-AEEC-058D89CE0EC5}" type="presParOf" srcId="{966F8A2D-1436-436B-9CB8-2100948762C5}" destId="{270DBA71-043C-441F-98EE-39C5063809A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32C612-E142-4C25-AECC-0B245876EAC9}" type="doc">
      <dgm:prSet loTypeId="urn:microsoft.com/office/officeart/2005/8/layout/StepDownProcess" loCatId="process" qsTypeId="urn:microsoft.com/office/officeart/2005/8/quickstyle/simple1" qsCatId="simple" csTypeId="urn:microsoft.com/office/officeart/2005/8/colors/colorful4" csCatId="colorful" phldr="1"/>
      <dgm:spPr/>
      <dgm:t>
        <a:bodyPr/>
        <a:lstStyle/>
        <a:p>
          <a:endParaRPr lang="en-US"/>
        </a:p>
      </dgm:t>
    </dgm:pt>
    <dgm:pt modelId="{77677127-9B80-4C4F-B3C1-099DAC3D8C59}">
      <dgm:prSet phldrT="[Text]"/>
      <dgm:spPr/>
      <dgm:t>
        <a:bodyPr/>
        <a:lstStyle/>
        <a:p>
          <a:r>
            <a:rPr lang="en-US" dirty="0"/>
            <a:t>Beta Testing</a:t>
          </a:r>
        </a:p>
      </dgm:t>
    </dgm:pt>
    <dgm:pt modelId="{83D9F715-D3D6-41A7-9C37-8819FDD58C11}" type="parTrans" cxnId="{CF748F78-5E7F-4D82-9396-0E6623EFF6C2}">
      <dgm:prSet/>
      <dgm:spPr/>
      <dgm:t>
        <a:bodyPr/>
        <a:lstStyle/>
        <a:p>
          <a:endParaRPr lang="en-US"/>
        </a:p>
      </dgm:t>
    </dgm:pt>
    <dgm:pt modelId="{397C5BEA-9D43-466F-8091-3A76F89B0199}" type="sibTrans" cxnId="{CF748F78-5E7F-4D82-9396-0E6623EFF6C2}">
      <dgm:prSet/>
      <dgm:spPr/>
      <dgm:t>
        <a:bodyPr/>
        <a:lstStyle/>
        <a:p>
          <a:endParaRPr lang="en-US"/>
        </a:p>
      </dgm:t>
    </dgm:pt>
    <dgm:pt modelId="{33D3C430-2686-4225-A8BC-C3EC5EE8AA3B}">
      <dgm:prSet phldrT="[Text]"/>
      <dgm:spPr/>
      <dgm:t>
        <a:bodyPr/>
        <a:lstStyle/>
        <a:p>
          <a:r>
            <a:rPr lang="en-US" dirty="0"/>
            <a:t>Phase I</a:t>
          </a:r>
        </a:p>
      </dgm:t>
    </dgm:pt>
    <dgm:pt modelId="{4300E402-BDE0-413B-AE5D-829791D56080}" type="parTrans" cxnId="{0DCADE3C-0965-4423-B6CC-2FC9EC2D671F}">
      <dgm:prSet/>
      <dgm:spPr/>
      <dgm:t>
        <a:bodyPr/>
        <a:lstStyle/>
        <a:p>
          <a:endParaRPr lang="en-US"/>
        </a:p>
      </dgm:t>
    </dgm:pt>
    <dgm:pt modelId="{31CE7132-2E4C-49C8-92BF-834C92107E8A}" type="sibTrans" cxnId="{0DCADE3C-0965-4423-B6CC-2FC9EC2D671F}">
      <dgm:prSet/>
      <dgm:spPr/>
      <dgm:t>
        <a:bodyPr/>
        <a:lstStyle/>
        <a:p>
          <a:endParaRPr lang="en-US"/>
        </a:p>
      </dgm:t>
    </dgm:pt>
    <dgm:pt modelId="{367B0F2C-DFDA-4468-8252-05C44DB1EDB6}">
      <dgm:prSet phldrT="[Text]"/>
      <dgm:spPr/>
      <dgm:t>
        <a:bodyPr/>
        <a:lstStyle/>
        <a:p>
          <a:r>
            <a:rPr lang="en-US" dirty="0"/>
            <a:t>Vet Med.</a:t>
          </a:r>
        </a:p>
      </dgm:t>
    </dgm:pt>
    <dgm:pt modelId="{464D647A-1E58-4A88-98D4-E06BF46EDCFB}" type="parTrans" cxnId="{A949A0AE-1891-402A-9019-3213A785AE7D}">
      <dgm:prSet/>
      <dgm:spPr/>
      <dgm:t>
        <a:bodyPr/>
        <a:lstStyle/>
        <a:p>
          <a:endParaRPr lang="en-US"/>
        </a:p>
      </dgm:t>
    </dgm:pt>
    <dgm:pt modelId="{CE261840-5B09-4D11-A305-C90E9FDA1F59}" type="sibTrans" cxnId="{A949A0AE-1891-402A-9019-3213A785AE7D}">
      <dgm:prSet/>
      <dgm:spPr/>
      <dgm:t>
        <a:bodyPr/>
        <a:lstStyle/>
        <a:p>
          <a:endParaRPr lang="en-US"/>
        </a:p>
      </dgm:t>
    </dgm:pt>
    <dgm:pt modelId="{FD8D7E4B-B1F1-483E-8235-846DCF507FA1}">
      <dgm:prSet phldrT="[Text]"/>
      <dgm:spPr/>
      <dgm:t>
        <a:bodyPr/>
        <a:lstStyle/>
        <a:p>
          <a:r>
            <a:rPr lang="en-US" dirty="0"/>
            <a:t>Phase II</a:t>
          </a:r>
        </a:p>
      </dgm:t>
    </dgm:pt>
    <dgm:pt modelId="{0C4C97F6-590C-4F85-ACFC-56B35AEF925D}" type="parTrans" cxnId="{A7A1BEB0-C227-44F8-9D6D-D460340831D2}">
      <dgm:prSet/>
      <dgm:spPr/>
      <dgm:t>
        <a:bodyPr/>
        <a:lstStyle/>
        <a:p>
          <a:endParaRPr lang="en-US"/>
        </a:p>
      </dgm:t>
    </dgm:pt>
    <dgm:pt modelId="{9A5DAAF4-B6D2-4DB5-9F70-D70B38209AC0}" type="sibTrans" cxnId="{A7A1BEB0-C227-44F8-9D6D-D460340831D2}">
      <dgm:prSet/>
      <dgm:spPr/>
      <dgm:t>
        <a:bodyPr/>
        <a:lstStyle/>
        <a:p>
          <a:endParaRPr lang="en-US"/>
        </a:p>
      </dgm:t>
    </dgm:pt>
    <dgm:pt modelId="{425A81C4-6290-4054-99FC-500B40845A94}">
      <dgm:prSet phldrT="[Text]"/>
      <dgm:spPr/>
      <dgm:t>
        <a:bodyPr/>
        <a:lstStyle/>
        <a:p>
          <a:r>
            <a:rPr lang="en-US" dirty="0"/>
            <a:t>CLAS</a:t>
          </a:r>
        </a:p>
      </dgm:t>
    </dgm:pt>
    <dgm:pt modelId="{D4ABFC48-E258-4345-A917-79B689D33FEF}" type="parTrans" cxnId="{81938329-E931-452D-BC13-1BF18E04FF34}">
      <dgm:prSet/>
      <dgm:spPr/>
      <dgm:t>
        <a:bodyPr/>
        <a:lstStyle/>
        <a:p>
          <a:endParaRPr lang="en-US"/>
        </a:p>
      </dgm:t>
    </dgm:pt>
    <dgm:pt modelId="{BE935039-A62F-4935-8AC8-375991B5FA8F}" type="sibTrans" cxnId="{81938329-E931-452D-BC13-1BF18E04FF34}">
      <dgm:prSet/>
      <dgm:spPr/>
      <dgm:t>
        <a:bodyPr/>
        <a:lstStyle/>
        <a:p>
          <a:endParaRPr lang="en-US"/>
        </a:p>
      </dgm:t>
    </dgm:pt>
    <dgm:pt modelId="{EF000D6C-5926-4D35-81EE-3DE108AE7279}">
      <dgm:prSet phldrT="[Text]"/>
      <dgm:spPr/>
      <dgm:t>
        <a:bodyPr/>
        <a:lstStyle/>
        <a:p>
          <a:r>
            <a:rPr lang="en-US" dirty="0"/>
            <a:t>College of the Arts</a:t>
          </a:r>
        </a:p>
      </dgm:t>
    </dgm:pt>
    <dgm:pt modelId="{2467E505-AC72-4221-B472-D54A0E7422CD}" type="parTrans" cxnId="{3F9D727E-05F9-4D61-BF5B-F2DE3EDA2F46}">
      <dgm:prSet/>
      <dgm:spPr/>
      <dgm:t>
        <a:bodyPr/>
        <a:lstStyle/>
        <a:p>
          <a:endParaRPr lang="en-US"/>
        </a:p>
      </dgm:t>
    </dgm:pt>
    <dgm:pt modelId="{D253F040-5BB4-436D-87FB-68A823DB79AE}" type="sibTrans" cxnId="{3F9D727E-05F9-4D61-BF5B-F2DE3EDA2F46}">
      <dgm:prSet/>
      <dgm:spPr/>
      <dgm:t>
        <a:bodyPr/>
        <a:lstStyle/>
        <a:p>
          <a:endParaRPr lang="en-US"/>
        </a:p>
      </dgm:t>
    </dgm:pt>
    <dgm:pt modelId="{46EA7465-7B7E-42CA-A2CF-46A4CBDE14BD}">
      <dgm:prSet phldrT="[Text]"/>
      <dgm:spPr/>
      <dgm:t>
        <a:bodyPr/>
        <a:lstStyle/>
        <a:p>
          <a:r>
            <a:rPr lang="en-US" dirty="0"/>
            <a:t>Engineering</a:t>
          </a:r>
        </a:p>
      </dgm:t>
    </dgm:pt>
    <dgm:pt modelId="{B350A996-ADCB-4104-AEFA-94903DEA28D2}" type="parTrans" cxnId="{F6906FD2-72B5-4D7F-B2D1-D825AB89930B}">
      <dgm:prSet/>
      <dgm:spPr/>
      <dgm:t>
        <a:bodyPr/>
        <a:lstStyle/>
        <a:p>
          <a:endParaRPr lang="en-US"/>
        </a:p>
      </dgm:t>
    </dgm:pt>
    <dgm:pt modelId="{2E382A38-815D-4395-927C-0ACC1EA46165}" type="sibTrans" cxnId="{F6906FD2-72B5-4D7F-B2D1-D825AB89930B}">
      <dgm:prSet/>
      <dgm:spPr/>
      <dgm:t>
        <a:bodyPr/>
        <a:lstStyle/>
        <a:p>
          <a:endParaRPr lang="en-US"/>
        </a:p>
      </dgm:t>
    </dgm:pt>
    <dgm:pt modelId="{2E2EBD01-E9B0-4D52-805D-A5CDE8B26653}">
      <dgm:prSet phldrT="[Text]"/>
      <dgm:spPr/>
      <dgm:t>
        <a:bodyPr/>
        <a:lstStyle/>
        <a:p>
          <a:r>
            <a:rPr lang="en-US" dirty="0"/>
            <a:t>College of Medicine</a:t>
          </a:r>
        </a:p>
      </dgm:t>
    </dgm:pt>
    <dgm:pt modelId="{CB7CE527-0080-4717-807F-D435A6A58A5F}" type="parTrans" cxnId="{00965E16-A8B2-4020-B885-449D90CD0A7A}">
      <dgm:prSet/>
      <dgm:spPr/>
      <dgm:t>
        <a:bodyPr/>
        <a:lstStyle/>
        <a:p>
          <a:endParaRPr lang="en-US"/>
        </a:p>
      </dgm:t>
    </dgm:pt>
    <dgm:pt modelId="{401E1792-0EB7-4918-9FC2-B6B73A1F3300}" type="sibTrans" cxnId="{00965E16-A8B2-4020-B885-449D90CD0A7A}">
      <dgm:prSet/>
      <dgm:spPr/>
      <dgm:t>
        <a:bodyPr/>
        <a:lstStyle/>
        <a:p>
          <a:endParaRPr lang="en-US"/>
        </a:p>
      </dgm:t>
    </dgm:pt>
    <dgm:pt modelId="{E9359B27-7FA2-455B-B8AF-DEE645D139CA}">
      <dgm:prSet phldrT="[Text]"/>
      <dgm:spPr/>
      <dgm:t>
        <a:bodyPr/>
        <a:lstStyle/>
        <a:p>
          <a:r>
            <a:rPr lang="en-US" dirty="0"/>
            <a:t>Phase III</a:t>
          </a:r>
        </a:p>
      </dgm:t>
    </dgm:pt>
    <dgm:pt modelId="{4BF669B4-C4F9-4BE1-B3F1-F28E0B9D6C68}" type="parTrans" cxnId="{F83A9BE3-D3E6-41C2-9C03-BD0FC7A5B088}">
      <dgm:prSet/>
      <dgm:spPr/>
      <dgm:t>
        <a:bodyPr/>
        <a:lstStyle/>
        <a:p>
          <a:endParaRPr lang="en-US"/>
        </a:p>
      </dgm:t>
    </dgm:pt>
    <dgm:pt modelId="{B6D5FC7D-3CFB-4833-AF04-34BF1AFA23B0}" type="sibTrans" cxnId="{F83A9BE3-D3E6-41C2-9C03-BD0FC7A5B088}">
      <dgm:prSet/>
      <dgm:spPr/>
      <dgm:t>
        <a:bodyPr/>
        <a:lstStyle/>
        <a:p>
          <a:endParaRPr lang="en-US"/>
        </a:p>
      </dgm:t>
    </dgm:pt>
    <dgm:pt modelId="{E9681BB3-94D1-4A58-9841-3C40AF75C9D5}">
      <dgm:prSet phldrT="[Text]"/>
      <dgm:spPr/>
      <dgm:t>
        <a:bodyPr/>
        <a:lstStyle/>
        <a:p>
          <a:r>
            <a:rPr lang="en-US" dirty="0"/>
            <a:t>Campus Wide</a:t>
          </a:r>
        </a:p>
      </dgm:t>
    </dgm:pt>
    <dgm:pt modelId="{26359FEE-0520-4B20-ACB6-9776687588A3}" type="parTrans" cxnId="{270300EE-150C-436A-886B-565301E614FB}">
      <dgm:prSet/>
      <dgm:spPr/>
      <dgm:t>
        <a:bodyPr/>
        <a:lstStyle/>
        <a:p>
          <a:endParaRPr lang="en-US"/>
        </a:p>
      </dgm:t>
    </dgm:pt>
    <dgm:pt modelId="{FD6846EF-243B-4E0B-9715-9A04CE732C9E}" type="sibTrans" cxnId="{270300EE-150C-436A-886B-565301E614FB}">
      <dgm:prSet/>
      <dgm:spPr/>
      <dgm:t>
        <a:bodyPr/>
        <a:lstStyle/>
        <a:p>
          <a:endParaRPr lang="en-US"/>
        </a:p>
      </dgm:t>
    </dgm:pt>
    <dgm:pt modelId="{4DF168D0-0F26-4633-A517-49790CE3C5D4}">
      <dgm:prSet phldrT="[Text]"/>
      <dgm:spPr/>
      <dgm:t>
        <a:bodyPr/>
        <a:lstStyle/>
        <a:p>
          <a:r>
            <a:rPr lang="en-US" dirty="0"/>
            <a:t>Pharmacy</a:t>
          </a:r>
        </a:p>
      </dgm:t>
    </dgm:pt>
    <dgm:pt modelId="{AA7199CE-C82D-49E3-B6E2-B49F45EC7253}" type="parTrans" cxnId="{3A315175-1D1C-4612-A452-7AF371D80E88}">
      <dgm:prSet/>
      <dgm:spPr/>
      <dgm:t>
        <a:bodyPr/>
        <a:lstStyle/>
        <a:p>
          <a:endParaRPr lang="en-US"/>
        </a:p>
      </dgm:t>
    </dgm:pt>
    <dgm:pt modelId="{B3524374-63E8-47B4-A3EE-31CD3FDF1DFA}" type="sibTrans" cxnId="{3A315175-1D1C-4612-A452-7AF371D80E88}">
      <dgm:prSet/>
      <dgm:spPr/>
      <dgm:t>
        <a:bodyPr/>
        <a:lstStyle/>
        <a:p>
          <a:endParaRPr lang="en-US"/>
        </a:p>
      </dgm:t>
    </dgm:pt>
    <dgm:pt modelId="{9E619873-885A-4143-91E3-50ED87D400E0}">
      <dgm:prSet phldrT="[Text]"/>
      <dgm:spPr/>
      <dgm:t>
        <a:bodyPr/>
        <a:lstStyle/>
        <a:p>
          <a:r>
            <a:rPr lang="en-US"/>
            <a:t>IFAS</a:t>
          </a:r>
          <a:endParaRPr lang="en-US" dirty="0"/>
        </a:p>
      </dgm:t>
    </dgm:pt>
    <dgm:pt modelId="{6CAECB51-F833-45B1-AD1A-B673FC4560E2}" type="parTrans" cxnId="{B1BF9938-7D5F-4D0B-BF6E-08E26358BD54}">
      <dgm:prSet/>
      <dgm:spPr/>
      <dgm:t>
        <a:bodyPr/>
        <a:lstStyle/>
        <a:p>
          <a:endParaRPr lang="en-US"/>
        </a:p>
      </dgm:t>
    </dgm:pt>
    <dgm:pt modelId="{A5B5BC36-6B37-46ED-8A50-324D239E33D2}" type="sibTrans" cxnId="{B1BF9938-7D5F-4D0B-BF6E-08E26358BD54}">
      <dgm:prSet/>
      <dgm:spPr/>
      <dgm:t>
        <a:bodyPr/>
        <a:lstStyle/>
        <a:p>
          <a:endParaRPr lang="en-US"/>
        </a:p>
      </dgm:t>
    </dgm:pt>
    <dgm:pt modelId="{1424C7F2-20FF-4EF6-B801-FC85BB618F71}" type="pres">
      <dgm:prSet presAssocID="{5F32C612-E142-4C25-AECC-0B245876EAC9}" presName="rootnode" presStyleCnt="0">
        <dgm:presLayoutVars>
          <dgm:chMax/>
          <dgm:chPref/>
          <dgm:dir/>
          <dgm:animLvl val="lvl"/>
        </dgm:presLayoutVars>
      </dgm:prSet>
      <dgm:spPr/>
    </dgm:pt>
    <dgm:pt modelId="{D5CDA89C-3EA1-4AA0-9748-B7FD13AF9986}" type="pres">
      <dgm:prSet presAssocID="{77677127-9B80-4C4F-B3C1-099DAC3D8C59}" presName="composite" presStyleCnt="0"/>
      <dgm:spPr/>
    </dgm:pt>
    <dgm:pt modelId="{B826EEBD-84DD-4086-825E-3E7FC48E7573}" type="pres">
      <dgm:prSet presAssocID="{77677127-9B80-4C4F-B3C1-099DAC3D8C59}" presName="bentUpArrow1" presStyleLbl="alignImgPlace1" presStyleIdx="0" presStyleCnt="3"/>
      <dgm:spPr/>
    </dgm:pt>
    <dgm:pt modelId="{F262D936-2AC5-41F3-899A-DC98020C5ECB}" type="pres">
      <dgm:prSet presAssocID="{77677127-9B80-4C4F-B3C1-099DAC3D8C59}" presName="ParentText" presStyleLbl="node1" presStyleIdx="0" presStyleCnt="4">
        <dgm:presLayoutVars>
          <dgm:chMax val="1"/>
          <dgm:chPref val="1"/>
          <dgm:bulletEnabled val="1"/>
        </dgm:presLayoutVars>
      </dgm:prSet>
      <dgm:spPr/>
    </dgm:pt>
    <dgm:pt modelId="{CF43599B-A4C2-4270-B4B9-D4C5982F152B}" type="pres">
      <dgm:prSet presAssocID="{77677127-9B80-4C4F-B3C1-099DAC3D8C59}" presName="ChildText" presStyleLbl="revTx" presStyleIdx="0" presStyleCnt="4">
        <dgm:presLayoutVars>
          <dgm:chMax val="0"/>
          <dgm:chPref val="0"/>
          <dgm:bulletEnabled val="1"/>
        </dgm:presLayoutVars>
      </dgm:prSet>
      <dgm:spPr/>
    </dgm:pt>
    <dgm:pt modelId="{93C1030F-6BE7-49B2-98BA-C82BB8719316}" type="pres">
      <dgm:prSet presAssocID="{397C5BEA-9D43-466F-8091-3A76F89B0199}" presName="sibTrans" presStyleCnt="0"/>
      <dgm:spPr/>
    </dgm:pt>
    <dgm:pt modelId="{3B00B74A-8511-447E-99C2-7C5B2B9D062A}" type="pres">
      <dgm:prSet presAssocID="{33D3C430-2686-4225-A8BC-C3EC5EE8AA3B}" presName="composite" presStyleCnt="0"/>
      <dgm:spPr/>
    </dgm:pt>
    <dgm:pt modelId="{5CCFF39A-1D78-48A3-A35E-3972697605DA}" type="pres">
      <dgm:prSet presAssocID="{33D3C430-2686-4225-A8BC-C3EC5EE8AA3B}" presName="bentUpArrow1" presStyleLbl="alignImgPlace1" presStyleIdx="1" presStyleCnt="3"/>
      <dgm:spPr/>
    </dgm:pt>
    <dgm:pt modelId="{DF058AF3-4AC4-4731-90B1-BE33596955BA}" type="pres">
      <dgm:prSet presAssocID="{33D3C430-2686-4225-A8BC-C3EC5EE8AA3B}" presName="ParentText" presStyleLbl="node1" presStyleIdx="1" presStyleCnt="4">
        <dgm:presLayoutVars>
          <dgm:chMax val="1"/>
          <dgm:chPref val="1"/>
          <dgm:bulletEnabled val="1"/>
        </dgm:presLayoutVars>
      </dgm:prSet>
      <dgm:spPr/>
    </dgm:pt>
    <dgm:pt modelId="{D34D684B-CBE4-4411-A650-70CECC7B1B19}" type="pres">
      <dgm:prSet presAssocID="{33D3C430-2686-4225-A8BC-C3EC5EE8AA3B}" presName="ChildText" presStyleLbl="revTx" presStyleIdx="1" presStyleCnt="4">
        <dgm:presLayoutVars>
          <dgm:chMax val="0"/>
          <dgm:chPref val="0"/>
          <dgm:bulletEnabled val="1"/>
        </dgm:presLayoutVars>
      </dgm:prSet>
      <dgm:spPr/>
    </dgm:pt>
    <dgm:pt modelId="{96294BF6-2D3B-4B53-8F42-A31E4EA52BD5}" type="pres">
      <dgm:prSet presAssocID="{31CE7132-2E4C-49C8-92BF-834C92107E8A}" presName="sibTrans" presStyleCnt="0"/>
      <dgm:spPr/>
    </dgm:pt>
    <dgm:pt modelId="{F4D834DB-E1B5-413F-9AE8-CB846A98A71F}" type="pres">
      <dgm:prSet presAssocID="{FD8D7E4B-B1F1-483E-8235-846DCF507FA1}" presName="composite" presStyleCnt="0"/>
      <dgm:spPr/>
    </dgm:pt>
    <dgm:pt modelId="{AB803B95-6BB8-4DE7-863D-32C4423CA46A}" type="pres">
      <dgm:prSet presAssocID="{FD8D7E4B-B1F1-483E-8235-846DCF507FA1}" presName="bentUpArrow1" presStyleLbl="alignImgPlace1" presStyleIdx="2" presStyleCnt="3"/>
      <dgm:spPr/>
    </dgm:pt>
    <dgm:pt modelId="{8994BB07-B9D2-440A-8DCA-FB95D673A095}" type="pres">
      <dgm:prSet presAssocID="{FD8D7E4B-B1F1-483E-8235-846DCF507FA1}" presName="ParentText" presStyleLbl="node1" presStyleIdx="2" presStyleCnt="4">
        <dgm:presLayoutVars>
          <dgm:chMax val="1"/>
          <dgm:chPref val="1"/>
          <dgm:bulletEnabled val="1"/>
        </dgm:presLayoutVars>
      </dgm:prSet>
      <dgm:spPr/>
    </dgm:pt>
    <dgm:pt modelId="{72B647B3-0865-4DD9-9DF1-ED0DC646F8B1}" type="pres">
      <dgm:prSet presAssocID="{FD8D7E4B-B1F1-483E-8235-846DCF507FA1}" presName="ChildText" presStyleLbl="revTx" presStyleIdx="2" presStyleCnt="4">
        <dgm:presLayoutVars>
          <dgm:chMax val="0"/>
          <dgm:chPref val="0"/>
          <dgm:bulletEnabled val="1"/>
        </dgm:presLayoutVars>
      </dgm:prSet>
      <dgm:spPr/>
    </dgm:pt>
    <dgm:pt modelId="{B1790729-91E3-4D8F-BB41-9E62401DC08C}" type="pres">
      <dgm:prSet presAssocID="{9A5DAAF4-B6D2-4DB5-9F70-D70B38209AC0}" presName="sibTrans" presStyleCnt="0"/>
      <dgm:spPr/>
    </dgm:pt>
    <dgm:pt modelId="{62EAC608-64EE-48EB-BC96-D68601E382B6}" type="pres">
      <dgm:prSet presAssocID="{E9359B27-7FA2-455B-B8AF-DEE645D139CA}" presName="composite" presStyleCnt="0"/>
      <dgm:spPr/>
    </dgm:pt>
    <dgm:pt modelId="{D09E90AC-8079-400A-8BD5-BD19B0444E3F}" type="pres">
      <dgm:prSet presAssocID="{E9359B27-7FA2-455B-B8AF-DEE645D139CA}" presName="ParentText" presStyleLbl="node1" presStyleIdx="3" presStyleCnt="4">
        <dgm:presLayoutVars>
          <dgm:chMax val="1"/>
          <dgm:chPref val="1"/>
          <dgm:bulletEnabled val="1"/>
        </dgm:presLayoutVars>
      </dgm:prSet>
      <dgm:spPr/>
    </dgm:pt>
    <dgm:pt modelId="{0692AA2E-F5CF-40EF-B513-0F4FE60A51E6}" type="pres">
      <dgm:prSet presAssocID="{E9359B27-7FA2-455B-B8AF-DEE645D139CA}" presName="FinalChildText" presStyleLbl="revTx" presStyleIdx="3" presStyleCnt="4">
        <dgm:presLayoutVars>
          <dgm:chMax val="0"/>
          <dgm:chPref val="0"/>
          <dgm:bulletEnabled val="1"/>
        </dgm:presLayoutVars>
      </dgm:prSet>
      <dgm:spPr/>
    </dgm:pt>
  </dgm:ptLst>
  <dgm:cxnLst>
    <dgm:cxn modelId="{00965E16-A8B2-4020-B885-449D90CD0A7A}" srcId="{33D3C430-2686-4225-A8BC-C3EC5EE8AA3B}" destId="{2E2EBD01-E9B0-4D52-805D-A5CDE8B26653}" srcOrd="0" destOrd="0" parTransId="{CB7CE527-0080-4717-807F-D435A6A58A5F}" sibTransId="{401E1792-0EB7-4918-9FC2-B6B73A1F3300}"/>
    <dgm:cxn modelId="{81938329-E931-452D-BC13-1BF18E04FF34}" srcId="{FD8D7E4B-B1F1-483E-8235-846DCF507FA1}" destId="{425A81C4-6290-4054-99FC-500B40845A94}" srcOrd="0" destOrd="0" parTransId="{D4ABFC48-E258-4345-A917-79B689D33FEF}" sibTransId="{BE935039-A62F-4935-8AC8-375991B5FA8F}"/>
    <dgm:cxn modelId="{08474E31-11A7-4853-9067-2FBF81D0DF23}" type="presOf" srcId="{E9359B27-7FA2-455B-B8AF-DEE645D139CA}" destId="{D09E90AC-8079-400A-8BD5-BD19B0444E3F}" srcOrd="0" destOrd="0" presId="urn:microsoft.com/office/officeart/2005/8/layout/StepDownProcess"/>
    <dgm:cxn modelId="{B1BF9938-7D5F-4D0B-BF6E-08E26358BD54}" srcId="{77677127-9B80-4C4F-B3C1-099DAC3D8C59}" destId="{9E619873-885A-4143-91E3-50ED87D400E0}" srcOrd="2" destOrd="0" parTransId="{6CAECB51-F833-45B1-AD1A-B673FC4560E2}" sibTransId="{A5B5BC36-6B37-46ED-8A50-324D239E33D2}"/>
    <dgm:cxn modelId="{0DCADE3C-0965-4423-B6CC-2FC9EC2D671F}" srcId="{5F32C612-E142-4C25-AECC-0B245876EAC9}" destId="{33D3C430-2686-4225-A8BC-C3EC5EE8AA3B}" srcOrd="1" destOrd="0" parTransId="{4300E402-BDE0-413B-AE5D-829791D56080}" sibTransId="{31CE7132-2E4C-49C8-92BF-834C92107E8A}"/>
    <dgm:cxn modelId="{16890540-978C-4037-BEEE-7A2B38F69378}" type="presOf" srcId="{9E619873-885A-4143-91E3-50ED87D400E0}" destId="{CF43599B-A4C2-4270-B4B9-D4C5982F152B}" srcOrd="0" destOrd="2" presId="urn:microsoft.com/office/officeart/2005/8/layout/StepDownProcess"/>
    <dgm:cxn modelId="{CD6C3D40-5342-4E31-85E7-237D709BF3D3}" type="presOf" srcId="{46EA7465-7B7E-42CA-A2CF-46A4CBDE14BD}" destId="{CF43599B-A4C2-4270-B4B9-D4C5982F152B}" srcOrd="0" destOrd="0" presId="urn:microsoft.com/office/officeart/2005/8/layout/StepDownProcess"/>
    <dgm:cxn modelId="{05043E40-5BCF-45A3-B184-7A88EE33EF85}" type="presOf" srcId="{5F32C612-E142-4C25-AECC-0B245876EAC9}" destId="{1424C7F2-20FF-4EF6-B801-FC85BB618F71}" srcOrd="0" destOrd="0" presId="urn:microsoft.com/office/officeart/2005/8/layout/StepDownProcess"/>
    <dgm:cxn modelId="{237D6E48-3BCC-429F-B942-F20B940D8163}" type="presOf" srcId="{425A81C4-6290-4054-99FC-500B40845A94}" destId="{72B647B3-0865-4DD9-9DF1-ED0DC646F8B1}" srcOrd="0" destOrd="0" presId="urn:microsoft.com/office/officeart/2005/8/layout/StepDownProcess"/>
    <dgm:cxn modelId="{5CB5AE71-07B1-433C-936F-F27B63F9F0DC}" type="presOf" srcId="{367B0F2C-DFDA-4468-8252-05C44DB1EDB6}" destId="{D34D684B-CBE4-4411-A650-70CECC7B1B19}" srcOrd="0" destOrd="1" presId="urn:microsoft.com/office/officeart/2005/8/layout/StepDownProcess"/>
    <dgm:cxn modelId="{8E710A55-71AD-483A-A911-AF2D7C729466}" type="presOf" srcId="{2E2EBD01-E9B0-4D52-805D-A5CDE8B26653}" destId="{D34D684B-CBE4-4411-A650-70CECC7B1B19}" srcOrd="0" destOrd="0" presId="urn:microsoft.com/office/officeart/2005/8/layout/StepDownProcess"/>
    <dgm:cxn modelId="{3A315175-1D1C-4612-A452-7AF371D80E88}" srcId="{77677127-9B80-4C4F-B3C1-099DAC3D8C59}" destId="{4DF168D0-0F26-4633-A517-49790CE3C5D4}" srcOrd="1" destOrd="0" parTransId="{AA7199CE-C82D-49E3-B6E2-B49F45EC7253}" sibTransId="{B3524374-63E8-47B4-A3EE-31CD3FDF1DFA}"/>
    <dgm:cxn modelId="{074A0456-9A37-4CD8-BB40-A04C589D818E}" type="presOf" srcId="{FD8D7E4B-B1F1-483E-8235-846DCF507FA1}" destId="{8994BB07-B9D2-440A-8DCA-FB95D673A095}" srcOrd="0" destOrd="0" presId="urn:microsoft.com/office/officeart/2005/8/layout/StepDownProcess"/>
    <dgm:cxn modelId="{04784177-693F-40A1-B058-382514912827}" type="presOf" srcId="{E9681BB3-94D1-4A58-9841-3C40AF75C9D5}" destId="{0692AA2E-F5CF-40EF-B513-0F4FE60A51E6}" srcOrd="0" destOrd="0" presId="urn:microsoft.com/office/officeart/2005/8/layout/StepDownProcess"/>
    <dgm:cxn modelId="{CF748F78-5E7F-4D82-9396-0E6623EFF6C2}" srcId="{5F32C612-E142-4C25-AECC-0B245876EAC9}" destId="{77677127-9B80-4C4F-B3C1-099DAC3D8C59}" srcOrd="0" destOrd="0" parTransId="{83D9F715-D3D6-41A7-9C37-8819FDD58C11}" sibTransId="{397C5BEA-9D43-466F-8091-3A76F89B0199}"/>
    <dgm:cxn modelId="{AB186159-48D1-43D8-A0E7-7C35CE431C1C}" type="presOf" srcId="{77677127-9B80-4C4F-B3C1-099DAC3D8C59}" destId="{F262D936-2AC5-41F3-899A-DC98020C5ECB}" srcOrd="0" destOrd="0" presId="urn:microsoft.com/office/officeart/2005/8/layout/StepDownProcess"/>
    <dgm:cxn modelId="{3F9D727E-05F9-4D61-BF5B-F2DE3EDA2F46}" srcId="{FD8D7E4B-B1F1-483E-8235-846DCF507FA1}" destId="{EF000D6C-5926-4D35-81EE-3DE108AE7279}" srcOrd="1" destOrd="0" parTransId="{2467E505-AC72-4221-B472-D54A0E7422CD}" sibTransId="{D253F040-5BB4-436D-87FB-68A823DB79AE}"/>
    <dgm:cxn modelId="{A949A0AE-1891-402A-9019-3213A785AE7D}" srcId="{33D3C430-2686-4225-A8BC-C3EC5EE8AA3B}" destId="{367B0F2C-DFDA-4468-8252-05C44DB1EDB6}" srcOrd="1" destOrd="0" parTransId="{464D647A-1E58-4A88-98D4-E06BF46EDCFB}" sibTransId="{CE261840-5B09-4D11-A305-C90E9FDA1F59}"/>
    <dgm:cxn modelId="{A7A1BEB0-C227-44F8-9D6D-D460340831D2}" srcId="{5F32C612-E142-4C25-AECC-0B245876EAC9}" destId="{FD8D7E4B-B1F1-483E-8235-846DCF507FA1}" srcOrd="2" destOrd="0" parTransId="{0C4C97F6-590C-4F85-ACFC-56B35AEF925D}" sibTransId="{9A5DAAF4-B6D2-4DB5-9F70-D70B38209AC0}"/>
    <dgm:cxn modelId="{7CACDCC4-DBBC-474F-B266-633B2611C436}" type="presOf" srcId="{33D3C430-2686-4225-A8BC-C3EC5EE8AA3B}" destId="{DF058AF3-4AC4-4731-90B1-BE33596955BA}" srcOrd="0" destOrd="0" presId="urn:microsoft.com/office/officeart/2005/8/layout/StepDownProcess"/>
    <dgm:cxn modelId="{F6906FD2-72B5-4D7F-B2D1-D825AB89930B}" srcId="{77677127-9B80-4C4F-B3C1-099DAC3D8C59}" destId="{46EA7465-7B7E-42CA-A2CF-46A4CBDE14BD}" srcOrd="0" destOrd="0" parTransId="{B350A996-ADCB-4104-AEFA-94903DEA28D2}" sibTransId="{2E382A38-815D-4395-927C-0ACC1EA46165}"/>
    <dgm:cxn modelId="{BCB65CE2-DB0F-4FE9-8D58-BA92AF6C2E0C}" type="presOf" srcId="{4DF168D0-0F26-4633-A517-49790CE3C5D4}" destId="{CF43599B-A4C2-4270-B4B9-D4C5982F152B}" srcOrd="0" destOrd="1" presId="urn:microsoft.com/office/officeart/2005/8/layout/StepDownProcess"/>
    <dgm:cxn modelId="{F83A9BE3-D3E6-41C2-9C03-BD0FC7A5B088}" srcId="{5F32C612-E142-4C25-AECC-0B245876EAC9}" destId="{E9359B27-7FA2-455B-B8AF-DEE645D139CA}" srcOrd="3" destOrd="0" parTransId="{4BF669B4-C4F9-4BE1-B3F1-F28E0B9D6C68}" sibTransId="{B6D5FC7D-3CFB-4833-AF04-34BF1AFA23B0}"/>
    <dgm:cxn modelId="{7FE3FDE8-AEB6-4279-B174-814B9312D394}" type="presOf" srcId="{EF000D6C-5926-4D35-81EE-3DE108AE7279}" destId="{72B647B3-0865-4DD9-9DF1-ED0DC646F8B1}" srcOrd="0" destOrd="1" presId="urn:microsoft.com/office/officeart/2005/8/layout/StepDownProcess"/>
    <dgm:cxn modelId="{270300EE-150C-436A-886B-565301E614FB}" srcId="{E9359B27-7FA2-455B-B8AF-DEE645D139CA}" destId="{E9681BB3-94D1-4A58-9841-3C40AF75C9D5}" srcOrd="0" destOrd="0" parTransId="{26359FEE-0520-4B20-ACB6-9776687588A3}" sibTransId="{FD6846EF-243B-4E0B-9715-9A04CE732C9E}"/>
    <dgm:cxn modelId="{23BA20A6-856A-47F9-9596-401BF9253C3D}" type="presParOf" srcId="{1424C7F2-20FF-4EF6-B801-FC85BB618F71}" destId="{D5CDA89C-3EA1-4AA0-9748-B7FD13AF9986}" srcOrd="0" destOrd="0" presId="urn:microsoft.com/office/officeart/2005/8/layout/StepDownProcess"/>
    <dgm:cxn modelId="{C8A1BD3F-8EFD-4067-8757-30C8433E158A}" type="presParOf" srcId="{D5CDA89C-3EA1-4AA0-9748-B7FD13AF9986}" destId="{B826EEBD-84DD-4086-825E-3E7FC48E7573}" srcOrd="0" destOrd="0" presId="urn:microsoft.com/office/officeart/2005/8/layout/StepDownProcess"/>
    <dgm:cxn modelId="{CDF95AB1-1C1A-4953-A749-9459E662538C}" type="presParOf" srcId="{D5CDA89C-3EA1-4AA0-9748-B7FD13AF9986}" destId="{F262D936-2AC5-41F3-899A-DC98020C5ECB}" srcOrd="1" destOrd="0" presId="urn:microsoft.com/office/officeart/2005/8/layout/StepDownProcess"/>
    <dgm:cxn modelId="{E04234F9-71F3-4548-A45C-89269DEBFBDE}" type="presParOf" srcId="{D5CDA89C-3EA1-4AA0-9748-B7FD13AF9986}" destId="{CF43599B-A4C2-4270-B4B9-D4C5982F152B}" srcOrd="2" destOrd="0" presId="urn:microsoft.com/office/officeart/2005/8/layout/StepDownProcess"/>
    <dgm:cxn modelId="{05B446D9-C68E-4BB7-BFFA-96E7BBF3F170}" type="presParOf" srcId="{1424C7F2-20FF-4EF6-B801-FC85BB618F71}" destId="{93C1030F-6BE7-49B2-98BA-C82BB8719316}" srcOrd="1" destOrd="0" presId="urn:microsoft.com/office/officeart/2005/8/layout/StepDownProcess"/>
    <dgm:cxn modelId="{76018B9E-07A0-43FD-A0A6-E70DEBFBB710}" type="presParOf" srcId="{1424C7F2-20FF-4EF6-B801-FC85BB618F71}" destId="{3B00B74A-8511-447E-99C2-7C5B2B9D062A}" srcOrd="2" destOrd="0" presId="urn:microsoft.com/office/officeart/2005/8/layout/StepDownProcess"/>
    <dgm:cxn modelId="{FE310B19-7832-430B-87D1-2BCF243FF590}" type="presParOf" srcId="{3B00B74A-8511-447E-99C2-7C5B2B9D062A}" destId="{5CCFF39A-1D78-48A3-A35E-3972697605DA}" srcOrd="0" destOrd="0" presId="urn:microsoft.com/office/officeart/2005/8/layout/StepDownProcess"/>
    <dgm:cxn modelId="{06BB3774-7E29-4B43-B2B3-0566EE02DBBC}" type="presParOf" srcId="{3B00B74A-8511-447E-99C2-7C5B2B9D062A}" destId="{DF058AF3-4AC4-4731-90B1-BE33596955BA}" srcOrd="1" destOrd="0" presId="urn:microsoft.com/office/officeart/2005/8/layout/StepDownProcess"/>
    <dgm:cxn modelId="{7CF748DE-C561-44B5-8A91-C47259E90592}" type="presParOf" srcId="{3B00B74A-8511-447E-99C2-7C5B2B9D062A}" destId="{D34D684B-CBE4-4411-A650-70CECC7B1B19}" srcOrd="2" destOrd="0" presId="urn:microsoft.com/office/officeart/2005/8/layout/StepDownProcess"/>
    <dgm:cxn modelId="{0429C429-04EC-41E3-809F-4C040A7B5510}" type="presParOf" srcId="{1424C7F2-20FF-4EF6-B801-FC85BB618F71}" destId="{96294BF6-2D3B-4B53-8F42-A31E4EA52BD5}" srcOrd="3" destOrd="0" presId="urn:microsoft.com/office/officeart/2005/8/layout/StepDownProcess"/>
    <dgm:cxn modelId="{4DBBBB6B-61BD-4565-88C6-3F095A2721E7}" type="presParOf" srcId="{1424C7F2-20FF-4EF6-B801-FC85BB618F71}" destId="{F4D834DB-E1B5-413F-9AE8-CB846A98A71F}" srcOrd="4" destOrd="0" presId="urn:microsoft.com/office/officeart/2005/8/layout/StepDownProcess"/>
    <dgm:cxn modelId="{3DDC1F04-0AA1-461C-9EF5-0A6A3FADC21F}" type="presParOf" srcId="{F4D834DB-E1B5-413F-9AE8-CB846A98A71F}" destId="{AB803B95-6BB8-4DE7-863D-32C4423CA46A}" srcOrd="0" destOrd="0" presId="urn:microsoft.com/office/officeart/2005/8/layout/StepDownProcess"/>
    <dgm:cxn modelId="{DBD7A627-600E-4E36-861A-97EC18D28D0C}" type="presParOf" srcId="{F4D834DB-E1B5-413F-9AE8-CB846A98A71F}" destId="{8994BB07-B9D2-440A-8DCA-FB95D673A095}" srcOrd="1" destOrd="0" presId="urn:microsoft.com/office/officeart/2005/8/layout/StepDownProcess"/>
    <dgm:cxn modelId="{D86C5621-A064-4018-BE4D-782F4951036F}" type="presParOf" srcId="{F4D834DB-E1B5-413F-9AE8-CB846A98A71F}" destId="{72B647B3-0865-4DD9-9DF1-ED0DC646F8B1}" srcOrd="2" destOrd="0" presId="urn:microsoft.com/office/officeart/2005/8/layout/StepDownProcess"/>
    <dgm:cxn modelId="{17D3B945-AAEF-4E69-8445-2EF2A0690B08}" type="presParOf" srcId="{1424C7F2-20FF-4EF6-B801-FC85BB618F71}" destId="{B1790729-91E3-4D8F-BB41-9E62401DC08C}" srcOrd="5" destOrd="0" presId="urn:microsoft.com/office/officeart/2005/8/layout/StepDownProcess"/>
    <dgm:cxn modelId="{F9211898-86BE-4768-B451-5436C3D9CD48}" type="presParOf" srcId="{1424C7F2-20FF-4EF6-B801-FC85BB618F71}" destId="{62EAC608-64EE-48EB-BC96-D68601E382B6}" srcOrd="6" destOrd="0" presId="urn:microsoft.com/office/officeart/2005/8/layout/StepDownProcess"/>
    <dgm:cxn modelId="{9098BCBE-579A-48FB-9139-2C8A36904A87}" type="presParOf" srcId="{62EAC608-64EE-48EB-BC96-D68601E382B6}" destId="{D09E90AC-8079-400A-8BD5-BD19B0444E3F}" srcOrd="0" destOrd="0" presId="urn:microsoft.com/office/officeart/2005/8/layout/StepDownProcess"/>
    <dgm:cxn modelId="{C9CB1A24-7E65-4415-9451-0985FA4B607D}" type="presParOf" srcId="{62EAC608-64EE-48EB-BC96-D68601E382B6}" destId="{0692AA2E-F5CF-40EF-B513-0F4FE60A51E6}" srcOrd="1" destOrd="0" presId="urn:microsoft.com/office/officeart/2005/8/layout/StepDown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FE7B87-40AE-4402-A79B-7BE861DE0D18}">
      <dsp:nvSpPr>
        <dsp:cNvPr id="0" name=""/>
        <dsp:cNvSpPr/>
      </dsp:nvSpPr>
      <dsp:spPr>
        <a:xfrm rot="5400000">
          <a:off x="-300293" y="303715"/>
          <a:ext cx="2001959" cy="140137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July </a:t>
          </a:r>
        </a:p>
      </dsp:txBody>
      <dsp:txXfrm rot="-5400000">
        <a:off x="2" y="704107"/>
        <a:ext cx="1401371" cy="600588"/>
      </dsp:txXfrm>
    </dsp:sp>
    <dsp:sp modelId="{42C7FADA-D513-463F-BA71-90367A8D4619}">
      <dsp:nvSpPr>
        <dsp:cNvPr id="0" name=""/>
        <dsp:cNvSpPr/>
      </dsp:nvSpPr>
      <dsp:spPr>
        <a:xfrm rot="5400000">
          <a:off x="2564271" y="-1159478"/>
          <a:ext cx="1301273" cy="362707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Begin Review of Current/Initial J-1 Visitors </a:t>
          </a:r>
        </a:p>
        <a:p>
          <a:pPr marL="171450" lvl="1" indent="-171450" algn="l" defTabSz="800100">
            <a:lnSpc>
              <a:spcPct val="90000"/>
            </a:lnSpc>
            <a:spcBef>
              <a:spcPct val="0"/>
            </a:spcBef>
            <a:spcAft>
              <a:spcPct val="15000"/>
            </a:spcAft>
            <a:buChar char="•"/>
          </a:pPr>
          <a:r>
            <a:rPr lang="en-US" sz="1800" kern="1200" dirty="0"/>
            <a:t>Policy and Implementation Plan to FID Task Group </a:t>
          </a:r>
        </a:p>
      </dsp:txBody>
      <dsp:txXfrm rot="-5400000">
        <a:off x="1401372" y="66944"/>
        <a:ext cx="3563550" cy="1174227"/>
      </dsp:txXfrm>
    </dsp:sp>
    <dsp:sp modelId="{B703198F-A45C-4C1D-9C2F-428A3A682BDB}">
      <dsp:nvSpPr>
        <dsp:cNvPr id="0" name=""/>
        <dsp:cNvSpPr/>
      </dsp:nvSpPr>
      <dsp:spPr>
        <a:xfrm rot="5400000">
          <a:off x="-300293" y="2115256"/>
          <a:ext cx="2001959" cy="140137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Aug-Sept</a:t>
          </a:r>
        </a:p>
      </dsp:txBody>
      <dsp:txXfrm rot="-5400000">
        <a:off x="2" y="2515648"/>
        <a:ext cx="1401371" cy="600588"/>
      </dsp:txXfrm>
    </dsp:sp>
    <dsp:sp modelId="{F18D2E41-591F-43FA-B7D1-1AB578A4ED0F}">
      <dsp:nvSpPr>
        <dsp:cNvPr id="0" name=""/>
        <dsp:cNvSpPr/>
      </dsp:nvSpPr>
      <dsp:spPr>
        <a:xfrm rot="5400000">
          <a:off x="2564271" y="673364"/>
          <a:ext cx="1301273" cy="362707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New Policy Announced</a:t>
          </a:r>
        </a:p>
        <a:p>
          <a:pPr marL="171450" lvl="1" indent="-171450" algn="l" defTabSz="800100">
            <a:lnSpc>
              <a:spcPct val="90000"/>
            </a:lnSpc>
            <a:spcBef>
              <a:spcPct val="0"/>
            </a:spcBef>
            <a:spcAft>
              <a:spcPct val="15000"/>
            </a:spcAft>
            <a:buChar char="•"/>
          </a:pPr>
          <a:r>
            <a:rPr lang="en-US" sz="1800" kern="1200" dirty="0"/>
            <a:t>Training begins</a:t>
          </a:r>
        </a:p>
        <a:p>
          <a:pPr marL="171450" lvl="1" indent="-171450" algn="l" defTabSz="800100">
            <a:lnSpc>
              <a:spcPct val="90000"/>
            </a:lnSpc>
            <a:spcBef>
              <a:spcPct val="0"/>
            </a:spcBef>
            <a:spcAft>
              <a:spcPct val="15000"/>
            </a:spcAft>
            <a:buChar char="•"/>
          </a:pPr>
          <a:r>
            <a:rPr lang="en-US" sz="1800" kern="1200" dirty="0"/>
            <a:t>Final Salesforce Testing</a:t>
          </a:r>
        </a:p>
        <a:p>
          <a:pPr marL="171450" lvl="1" indent="-171450" algn="l" defTabSz="800100">
            <a:lnSpc>
              <a:spcPct val="90000"/>
            </a:lnSpc>
            <a:spcBef>
              <a:spcPct val="0"/>
            </a:spcBef>
            <a:spcAft>
              <a:spcPct val="15000"/>
            </a:spcAft>
            <a:buChar char="•"/>
          </a:pPr>
          <a:r>
            <a:rPr lang="en-US" sz="1800" kern="1200" dirty="0"/>
            <a:t>Phased roll out begins</a:t>
          </a:r>
        </a:p>
      </dsp:txBody>
      <dsp:txXfrm rot="-5400000">
        <a:off x="1401372" y="1899787"/>
        <a:ext cx="3563550" cy="1174227"/>
      </dsp:txXfrm>
    </dsp:sp>
    <dsp:sp modelId="{A23F8F9B-B56B-4EB2-881F-2A3EB4DAFEE8}">
      <dsp:nvSpPr>
        <dsp:cNvPr id="0" name=""/>
        <dsp:cNvSpPr/>
      </dsp:nvSpPr>
      <dsp:spPr>
        <a:xfrm rot="5400000">
          <a:off x="-300293" y="3926798"/>
          <a:ext cx="2001959" cy="140137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Oct</a:t>
          </a:r>
        </a:p>
      </dsp:txBody>
      <dsp:txXfrm rot="-5400000">
        <a:off x="2" y="4327190"/>
        <a:ext cx="1401371" cy="600588"/>
      </dsp:txXfrm>
    </dsp:sp>
    <dsp:sp modelId="{270DBA71-043C-441F-98EE-39C5063809AF}">
      <dsp:nvSpPr>
        <dsp:cNvPr id="0" name=""/>
        <dsp:cNvSpPr/>
      </dsp:nvSpPr>
      <dsp:spPr>
        <a:xfrm rot="5400000">
          <a:off x="2564271" y="2463604"/>
          <a:ext cx="1301273" cy="362707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Campus-wide Implementation</a:t>
          </a:r>
        </a:p>
      </dsp:txBody>
      <dsp:txXfrm rot="-5400000">
        <a:off x="1401372" y="3690027"/>
        <a:ext cx="3563550" cy="11742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6EEBD-84DD-4086-825E-3E7FC48E7573}">
      <dsp:nvSpPr>
        <dsp:cNvPr id="0" name=""/>
        <dsp:cNvSpPr/>
      </dsp:nvSpPr>
      <dsp:spPr>
        <a:xfrm rot="5400000">
          <a:off x="223712" y="2019775"/>
          <a:ext cx="832597" cy="947882"/>
        </a:xfrm>
        <a:prstGeom prst="bentUpArrow">
          <a:avLst>
            <a:gd name="adj1" fmla="val 32840"/>
            <a:gd name="adj2" fmla="val 25000"/>
            <a:gd name="adj3" fmla="val 35780"/>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62D936-2AC5-41F3-899A-DC98020C5ECB}">
      <dsp:nvSpPr>
        <dsp:cNvPr id="0" name=""/>
        <dsp:cNvSpPr/>
      </dsp:nvSpPr>
      <dsp:spPr>
        <a:xfrm>
          <a:off x="3124" y="1096824"/>
          <a:ext cx="1401604" cy="981077"/>
        </a:xfrm>
        <a:prstGeom prst="roundRect">
          <a:avLst>
            <a:gd name="adj" fmla="val 166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Beta Testing</a:t>
          </a:r>
        </a:p>
      </dsp:txBody>
      <dsp:txXfrm>
        <a:off x="51025" y="1144725"/>
        <a:ext cx="1305802" cy="885275"/>
      </dsp:txXfrm>
    </dsp:sp>
    <dsp:sp modelId="{CF43599B-A4C2-4270-B4B9-D4C5982F152B}">
      <dsp:nvSpPr>
        <dsp:cNvPr id="0" name=""/>
        <dsp:cNvSpPr/>
      </dsp:nvSpPr>
      <dsp:spPr>
        <a:xfrm>
          <a:off x="1404729" y="1190392"/>
          <a:ext cx="1019393" cy="792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Engineering</a:t>
          </a:r>
        </a:p>
        <a:p>
          <a:pPr marL="114300" lvl="1" indent="-114300" algn="l" defTabSz="533400">
            <a:lnSpc>
              <a:spcPct val="90000"/>
            </a:lnSpc>
            <a:spcBef>
              <a:spcPct val="0"/>
            </a:spcBef>
            <a:spcAft>
              <a:spcPct val="15000"/>
            </a:spcAft>
            <a:buChar char="•"/>
          </a:pPr>
          <a:r>
            <a:rPr lang="en-US" sz="1200" kern="1200" dirty="0"/>
            <a:t>Pharmacy</a:t>
          </a:r>
        </a:p>
        <a:p>
          <a:pPr marL="114300" lvl="1" indent="-114300" algn="l" defTabSz="533400">
            <a:lnSpc>
              <a:spcPct val="90000"/>
            </a:lnSpc>
            <a:spcBef>
              <a:spcPct val="0"/>
            </a:spcBef>
            <a:spcAft>
              <a:spcPct val="15000"/>
            </a:spcAft>
            <a:buChar char="•"/>
          </a:pPr>
          <a:r>
            <a:rPr lang="en-US" sz="1200" kern="1200"/>
            <a:t>IFAS</a:t>
          </a:r>
          <a:endParaRPr lang="en-US" sz="1200" kern="1200" dirty="0"/>
        </a:p>
      </dsp:txBody>
      <dsp:txXfrm>
        <a:off x="1404729" y="1190392"/>
        <a:ext cx="1019393" cy="792950"/>
      </dsp:txXfrm>
    </dsp:sp>
    <dsp:sp modelId="{5CCFF39A-1D78-48A3-A35E-3972697605DA}">
      <dsp:nvSpPr>
        <dsp:cNvPr id="0" name=""/>
        <dsp:cNvSpPr/>
      </dsp:nvSpPr>
      <dsp:spPr>
        <a:xfrm rot="5400000">
          <a:off x="1385791" y="3121849"/>
          <a:ext cx="832597" cy="947882"/>
        </a:xfrm>
        <a:prstGeom prst="bentUpArrow">
          <a:avLst>
            <a:gd name="adj1" fmla="val 32840"/>
            <a:gd name="adj2" fmla="val 25000"/>
            <a:gd name="adj3" fmla="val 35780"/>
          </a:avLst>
        </a:prstGeom>
        <a:solidFill>
          <a:schemeClr val="accent4">
            <a:tint val="50000"/>
            <a:hueOff val="5749951"/>
            <a:satOff val="-31524"/>
            <a:lumOff val="34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058AF3-4AC4-4731-90B1-BE33596955BA}">
      <dsp:nvSpPr>
        <dsp:cNvPr id="0" name=""/>
        <dsp:cNvSpPr/>
      </dsp:nvSpPr>
      <dsp:spPr>
        <a:xfrm>
          <a:off x="1165203" y="2198898"/>
          <a:ext cx="1401604" cy="981077"/>
        </a:xfrm>
        <a:prstGeom prst="roundRect">
          <a:avLst>
            <a:gd name="adj" fmla="val 16670"/>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Phase I</a:t>
          </a:r>
        </a:p>
      </dsp:txBody>
      <dsp:txXfrm>
        <a:off x="1213104" y="2246799"/>
        <a:ext cx="1305802" cy="885275"/>
      </dsp:txXfrm>
    </dsp:sp>
    <dsp:sp modelId="{D34D684B-CBE4-4411-A650-70CECC7B1B19}">
      <dsp:nvSpPr>
        <dsp:cNvPr id="0" name=""/>
        <dsp:cNvSpPr/>
      </dsp:nvSpPr>
      <dsp:spPr>
        <a:xfrm>
          <a:off x="2566807" y="2292466"/>
          <a:ext cx="1019393" cy="792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College of Medicine</a:t>
          </a:r>
        </a:p>
        <a:p>
          <a:pPr marL="114300" lvl="1" indent="-114300" algn="l" defTabSz="533400">
            <a:lnSpc>
              <a:spcPct val="90000"/>
            </a:lnSpc>
            <a:spcBef>
              <a:spcPct val="0"/>
            </a:spcBef>
            <a:spcAft>
              <a:spcPct val="15000"/>
            </a:spcAft>
            <a:buChar char="•"/>
          </a:pPr>
          <a:r>
            <a:rPr lang="en-US" sz="1200" kern="1200" dirty="0"/>
            <a:t>Vet Med.</a:t>
          </a:r>
        </a:p>
      </dsp:txBody>
      <dsp:txXfrm>
        <a:off x="2566807" y="2292466"/>
        <a:ext cx="1019393" cy="792950"/>
      </dsp:txXfrm>
    </dsp:sp>
    <dsp:sp modelId="{AB803B95-6BB8-4DE7-863D-32C4423CA46A}">
      <dsp:nvSpPr>
        <dsp:cNvPr id="0" name=""/>
        <dsp:cNvSpPr/>
      </dsp:nvSpPr>
      <dsp:spPr>
        <a:xfrm rot="5400000">
          <a:off x="2547870" y="4223923"/>
          <a:ext cx="832597" cy="947882"/>
        </a:xfrm>
        <a:prstGeom prst="bentUpArrow">
          <a:avLst>
            <a:gd name="adj1" fmla="val 32840"/>
            <a:gd name="adj2" fmla="val 25000"/>
            <a:gd name="adj3" fmla="val 35780"/>
          </a:avLst>
        </a:prstGeom>
        <a:solidFill>
          <a:schemeClr val="accent4">
            <a:tint val="50000"/>
            <a:hueOff val="11499901"/>
            <a:satOff val="-63047"/>
            <a:lumOff val="68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94BB07-B9D2-440A-8DCA-FB95D673A095}">
      <dsp:nvSpPr>
        <dsp:cNvPr id="0" name=""/>
        <dsp:cNvSpPr/>
      </dsp:nvSpPr>
      <dsp:spPr>
        <a:xfrm>
          <a:off x="2327282" y="3300972"/>
          <a:ext cx="1401604" cy="981077"/>
        </a:xfrm>
        <a:prstGeom prst="roundRect">
          <a:avLst>
            <a:gd name="adj" fmla="val 16670"/>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Phase II</a:t>
          </a:r>
        </a:p>
      </dsp:txBody>
      <dsp:txXfrm>
        <a:off x="2375183" y="3348873"/>
        <a:ext cx="1305802" cy="885275"/>
      </dsp:txXfrm>
    </dsp:sp>
    <dsp:sp modelId="{72B647B3-0865-4DD9-9DF1-ED0DC646F8B1}">
      <dsp:nvSpPr>
        <dsp:cNvPr id="0" name=""/>
        <dsp:cNvSpPr/>
      </dsp:nvSpPr>
      <dsp:spPr>
        <a:xfrm>
          <a:off x="3728886" y="3394540"/>
          <a:ext cx="1019393" cy="792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CLAS</a:t>
          </a:r>
        </a:p>
        <a:p>
          <a:pPr marL="114300" lvl="1" indent="-114300" algn="l" defTabSz="533400">
            <a:lnSpc>
              <a:spcPct val="90000"/>
            </a:lnSpc>
            <a:spcBef>
              <a:spcPct val="0"/>
            </a:spcBef>
            <a:spcAft>
              <a:spcPct val="15000"/>
            </a:spcAft>
            <a:buChar char="•"/>
          </a:pPr>
          <a:r>
            <a:rPr lang="en-US" sz="1200" kern="1200" dirty="0"/>
            <a:t>College of the Arts</a:t>
          </a:r>
        </a:p>
      </dsp:txBody>
      <dsp:txXfrm>
        <a:off x="3728886" y="3394540"/>
        <a:ext cx="1019393" cy="792950"/>
      </dsp:txXfrm>
    </dsp:sp>
    <dsp:sp modelId="{D09E90AC-8079-400A-8BD5-BD19B0444E3F}">
      <dsp:nvSpPr>
        <dsp:cNvPr id="0" name=""/>
        <dsp:cNvSpPr/>
      </dsp:nvSpPr>
      <dsp:spPr>
        <a:xfrm>
          <a:off x="3489361" y="4403045"/>
          <a:ext cx="1401604" cy="981077"/>
        </a:xfrm>
        <a:prstGeom prst="roundRect">
          <a:avLst>
            <a:gd name="adj" fmla="val 1667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Phase III</a:t>
          </a:r>
        </a:p>
      </dsp:txBody>
      <dsp:txXfrm>
        <a:off x="3537262" y="4450946"/>
        <a:ext cx="1305802" cy="885275"/>
      </dsp:txXfrm>
    </dsp:sp>
    <dsp:sp modelId="{0692AA2E-F5CF-40EF-B513-0F4FE60A51E6}">
      <dsp:nvSpPr>
        <dsp:cNvPr id="0" name=""/>
        <dsp:cNvSpPr/>
      </dsp:nvSpPr>
      <dsp:spPr>
        <a:xfrm>
          <a:off x="4890965" y="4496614"/>
          <a:ext cx="1019393" cy="792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Campus Wide</a:t>
          </a:r>
        </a:p>
      </dsp:txBody>
      <dsp:txXfrm>
        <a:off x="4890965" y="4496614"/>
        <a:ext cx="1019393" cy="79295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3943" cy="35237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5273004" y="0"/>
            <a:ext cx="4033943" cy="352375"/>
          </a:xfrm>
          <a:prstGeom prst="rect">
            <a:avLst/>
          </a:prstGeom>
        </p:spPr>
        <p:txBody>
          <a:bodyPr vert="horz" lIns="93324" tIns="46662" rIns="93324" bIns="46662" rtlCol="0"/>
          <a:lstStyle>
            <a:lvl1pPr algn="r">
              <a:defRPr sz="1200"/>
            </a:lvl1pPr>
          </a:lstStyle>
          <a:p>
            <a:fld id="{DE7C9419-65CE-4FD7-A936-319F3A4AEB74}" type="datetimeFigureOut">
              <a:rPr lang="en-US" smtClean="0"/>
              <a:t>8/4/2021</a:t>
            </a:fld>
            <a:endParaRPr lang="en-US" dirty="0"/>
          </a:p>
        </p:txBody>
      </p:sp>
      <p:sp>
        <p:nvSpPr>
          <p:cNvPr id="4" name="Slide Image Placeholder 3"/>
          <p:cNvSpPr>
            <a:spLocks noGrp="1" noRot="1" noChangeAspect="1"/>
          </p:cNvSpPr>
          <p:nvPr>
            <p:ph type="sldImg" idx="2"/>
          </p:nvPr>
        </p:nvSpPr>
        <p:spPr>
          <a:xfrm>
            <a:off x="2547938" y="877888"/>
            <a:ext cx="4213225" cy="2370137"/>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930910" y="3379866"/>
            <a:ext cx="7447280" cy="2765346"/>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70727"/>
            <a:ext cx="4033943" cy="352374"/>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73004" y="6670727"/>
            <a:ext cx="4033943" cy="352374"/>
          </a:xfrm>
          <a:prstGeom prst="rect">
            <a:avLst/>
          </a:prstGeom>
        </p:spPr>
        <p:txBody>
          <a:bodyPr vert="horz" lIns="93324" tIns="46662" rIns="93324" bIns="46662" rtlCol="0" anchor="b"/>
          <a:lstStyle>
            <a:lvl1pPr algn="r">
              <a:defRPr sz="1200"/>
            </a:lvl1pPr>
          </a:lstStyle>
          <a:p>
            <a:fld id="{23BCD7C5-17EC-4245-A808-3E160E620918}" type="slidenum">
              <a:rPr lang="en-US" smtClean="0"/>
              <a:t>‹#›</a:t>
            </a:fld>
            <a:endParaRPr lang="en-US" dirty="0"/>
          </a:p>
        </p:txBody>
      </p:sp>
    </p:spTree>
    <p:extLst>
      <p:ext uri="{BB962C8B-B14F-4D97-AF65-F5344CB8AC3E}">
        <p14:creationId xmlns:p14="http://schemas.microsoft.com/office/powerpoint/2010/main" val="1851734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2</a:t>
            </a:fld>
            <a:endParaRPr lang="en-US" dirty="0"/>
          </a:p>
        </p:txBody>
      </p:sp>
    </p:spTree>
    <p:extLst>
      <p:ext uri="{BB962C8B-B14F-4D97-AF65-F5344CB8AC3E}">
        <p14:creationId xmlns:p14="http://schemas.microsoft.com/office/powerpoint/2010/main" val="1287209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17</a:t>
            </a:fld>
            <a:endParaRPr lang="en-US" dirty="0"/>
          </a:p>
        </p:txBody>
      </p:sp>
    </p:spTree>
    <p:extLst>
      <p:ext uri="{BB962C8B-B14F-4D97-AF65-F5344CB8AC3E}">
        <p14:creationId xmlns:p14="http://schemas.microsoft.com/office/powerpoint/2010/main" val="3671877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18</a:t>
            </a:fld>
            <a:endParaRPr lang="en-US" dirty="0"/>
          </a:p>
        </p:txBody>
      </p:sp>
    </p:spTree>
    <p:extLst>
      <p:ext uri="{BB962C8B-B14F-4D97-AF65-F5344CB8AC3E}">
        <p14:creationId xmlns:p14="http://schemas.microsoft.com/office/powerpoint/2010/main" val="3338537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19</a:t>
            </a:fld>
            <a:endParaRPr lang="en-US" dirty="0"/>
          </a:p>
        </p:txBody>
      </p:sp>
    </p:spTree>
    <p:extLst>
      <p:ext uri="{BB962C8B-B14F-4D97-AF65-F5344CB8AC3E}">
        <p14:creationId xmlns:p14="http://schemas.microsoft.com/office/powerpoint/2010/main" val="2151410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20</a:t>
            </a:fld>
            <a:endParaRPr lang="en-US" dirty="0"/>
          </a:p>
        </p:txBody>
      </p:sp>
    </p:spTree>
    <p:extLst>
      <p:ext uri="{BB962C8B-B14F-4D97-AF65-F5344CB8AC3E}">
        <p14:creationId xmlns:p14="http://schemas.microsoft.com/office/powerpoint/2010/main" val="3879576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21</a:t>
            </a:fld>
            <a:endParaRPr lang="en-US" dirty="0"/>
          </a:p>
        </p:txBody>
      </p:sp>
    </p:spTree>
    <p:extLst>
      <p:ext uri="{BB962C8B-B14F-4D97-AF65-F5344CB8AC3E}">
        <p14:creationId xmlns:p14="http://schemas.microsoft.com/office/powerpoint/2010/main" val="3760409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5148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23</a:t>
            </a:fld>
            <a:endParaRPr lang="en-US" dirty="0"/>
          </a:p>
        </p:txBody>
      </p:sp>
    </p:spTree>
    <p:extLst>
      <p:ext uri="{BB962C8B-B14F-4D97-AF65-F5344CB8AC3E}">
        <p14:creationId xmlns:p14="http://schemas.microsoft.com/office/powerpoint/2010/main" val="12872096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24</a:t>
            </a:fld>
            <a:endParaRPr lang="en-US" dirty="0"/>
          </a:p>
        </p:txBody>
      </p:sp>
    </p:spTree>
    <p:extLst>
      <p:ext uri="{BB962C8B-B14F-4D97-AF65-F5344CB8AC3E}">
        <p14:creationId xmlns:p14="http://schemas.microsoft.com/office/powerpoint/2010/main" val="13758097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94757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26</a:t>
            </a:fld>
            <a:endParaRPr lang="en-US" dirty="0"/>
          </a:p>
        </p:txBody>
      </p:sp>
    </p:spTree>
    <p:extLst>
      <p:ext uri="{BB962C8B-B14F-4D97-AF65-F5344CB8AC3E}">
        <p14:creationId xmlns:p14="http://schemas.microsoft.com/office/powerpoint/2010/main" val="538116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Section</a:t>
            </a:r>
            <a:r>
              <a:rPr lang="en-US" baseline="0"/>
              <a:t> slide</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39C4E5-ABF4-4239-92B7-27FC8F0DD7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69659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27</a:t>
            </a:fld>
            <a:endParaRPr lang="en-US" dirty="0"/>
          </a:p>
        </p:txBody>
      </p:sp>
    </p:spTree>
    <p:extLst>
      <p:ext uri="{BB962C8B-B14F-4D97-AF65-F5344CB8AC3E}">
        <p14:creationId xmlns:p14="http://schemas.microsoft.com/office/powerpoint/2010/main" val="7511610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88008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a:t>
            </a:r>
            <a:r>
              <a:rPr lang="en-US" baseline="0" dirty="0"/>
              <a:t> slide</a:t>
            </a:r>
            <a:endParaRPr lang="en-US" dirty="0"/>
          </a:p>
        </p:txBody>
      </p:sp>
      <p:sp>
        <p:nvSpPr>
          <p:cNvPr id="4" name="Slide Number Placeholder 3"/>
          <p:cNvSpPr>
            <a:spLocks noGrp="1"/>
          </p:cNvSpPr>
          <p:nvPr>
            <p:ph type="sldNum" sz="quarter" idx="10"/>
          </p:nvPr>
        </p:nvSpPr>
        <p:spPr/>
        <p:txBody>
          <a:bodyPr/>
          <a:lstStyle/>
          <a:p>
            <a:fld id="{2E39C4E5-ABF4-4239-92B7-27FC8F0DD728}" type="slidenum">
              <a:rPr lang="en-US" smtClean="0"/>
              <a:t>29</a:t>
            </a:fld>
            <a:endParaRPr lang="en-US"/>
          </a:p>
        </p:txBody>
      </p:sp>
    </p:spTree>
    <p:extLst>
      <p:ext uri="{BB962C8B-B14F-4D97-AF65-F5344CB8AC3E}">
        <p14:creationId xmlns:p14="http://schemas.microsoft.com/office/powerpoint/2010/main" val="13984879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30</a:t>
            </a:fld>
            <a:endParaRPr lang="en-US"/>
          </a:p>
        </p:txBody>
      </p:sp>
    </p:spTree>
    <p:extLst>
      <p:ext uri="{BB962C8B-B14F-4D97-AF65-F5344CB8AC3E}">
        <p14:creationId xmlns:p14="http://schemas.microsoft.com/office/powerpoint/2010/main" val="25046649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31</a:t>
            </a:fld>
            <a:endParaRPr lang="en-US" dirty="0"/>
          </a:p>
        </p:txBody>
      </p:sp>
    </p:spTree>
    <p:extLst>
      <p:ext uri="{BB962C8B-B14F-4D97-AF65-F5344CB8AC3E}">
        <p14:creationId xmlns:p14="http://schemas.microsoft.com/office/powerpoint/2010/main" val="18065412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BCD7C5-17EC-4245-A808-3E160E620918}" type="slidenum">
              <a:rPr lang="en-US" smtClean="0"/>
              <a:t>32</a:t>
            </a:fld>
            <a:endParaRPr lang="en-US"/>
          </a:p>
        </p:txBody>
      </p:sp>
    </p:spTree>
    <p:extLst>
      <p:ext uri="{BB962C8B-B14F-4D97-AF65-F5344CB8AC3E}">
        <p14:creationId xmlns:p14="http://schemas.microsoft.com/office/powerpoint/2010/main" val="11142037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BCD7C5-17EC-4245-A808-3E160E620918}" type="slidenum">
              <a:rPr lang="en-US" smtClean="0"/>
              <a:t>33</a:t>
            </a:fld>
            <a:endParaRPr lang="en-US"/>
          </a:p>
        </p:txBody>
      </p:sp>
    </p:spTree>
    <p:extLst>
      <p:ext uri="{BB962C8B-B14F-4D97-AF65-F5344CB8AC3E}">
        <p14:creationId xmlns:p14="http://schemas.microsoft.com/office/powerpoint/2010/main" val="32193830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One thing is clear today: The need for Resilience and Mindfulness is here to stay. With the increasing frequency and severity of shocks and changes that can shake us up, learning to be more</a:t>
            </a:r>
            <a:r>
              <a:rPr lang="en-US" baseline="0"/>
              <a:t> resilience can enhance the quality of our work experience.</a:t>
            </a:r>
            <a:endParaRPr lang="en-US"/>
          </a:p>
          <a:p>
            <a:endParaRPr lang="en-US"/>
          </a:p>
          <a:p>
            <a:r>
              <a:rPr lang="en-US"/>
              <a:t>The GBAS Resilience at Work series will take a holistic approach to consider all aspects of resilience – physical, cognitive, emotional and spiritual (purpose and values) within the professional context. Throughout the five sessions we will incorporate concepts of work resilience with opportunities for increased self-awareness through mindfulness. You will also be able to explore ideas and gain support from group conversations with the community of participants as well as a smaller cluster of peers at each session. </a:t>
            </a:r>
          </a:p>
          <a:p>
            <a:r>
              <a:rPr lang="en-US"/>
              <a:t>  </a:t>
            </a:r>
            <a:endParaRPr lang="en-US">
              <a:cs typeface="Calibri"/>
            </a:endParaRPr>
          </a:p>
          <a:p>
            <a:r>
              <a:rPr lang="en-US"/>
              <a:t>Participants are expected to attend all sessions and carve aside time for self-reflection and light homework between meetings. At the end of the series, you will have gained a deeper understanding of how to nurture your resilience for wellbeing and sustained work performance. </a:t>
            </a:r>
          </a:p>
          <a:p>
            <a:endParaRPr lang="en-US">
              <a:cs typeface="Calibri"/>
            </a:endParaRPr>
          </a:p>
          <a:p>
            <a:r>
              <a:rPr lang="en-US">
                <a:cs typeface="Calibri"/>
              </a:rPr>
              <a:t>The sessions will be on Tuesdays from 10 to noon, running every other week from Feb 23 to April 20.</a:t>
            </a:r>
            <a:r>
              <a:rPr lang="en-US" baseline="0">
                <a:cs typeface="Calibri"/>
              </a:rPr>
              <a:t> </a:t>
            </a:r>
            <a:endParaRPr lang="en-US">
              <a:cs typeface="Calibri"/>
            </a:endParaRPr>
          </a:p>
          <a:p>
            <a:r>
              <a:rPr lang="en-US"/>
              <a:t> </a:t>
            </a:r>
            <a:endParaRPr lang="en-US" sz="1200" kern="1200">
              <a:solidFill>
                <a:schemeClr val="tx1"/>
              </a:solidFill>
              <a:effectLst/>
              <a:latin typeface="+mn-lt"/>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82872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Section</a:t>
            </a:r>
            <a:r>
              <a:rPr lang="en-US" baseline="0"/>
              <a:t> slide</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39C4E5-ABF4-4239-92B7-27FC8F0DD7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35013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1606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You might want to consider making this less technical language in the </a:t>
            </a:r>
            <a:r>
              <a:rPr lang="en-US" sz="1800" dirty="0" err="1">
                <a:effectLst/>
                <a:latin typeface="Segoe UI" panose="020B0502040204020203" pitchFamily="34" charset="0"/>
              </a:rPr>
              <a:t>powerpoint</a:t>
            </a:r>
            <a:r>
              <a:rPr lang="en-US" sz="1800" dirty="0">
                <a:effectLst/>
                <a:latin typeface="Segoe UI" panose="020B0502040204020203" pitchFamily="34" charset="0"/>
              </a:rPr>
              <a:t> slide. More like "Learn how to figure out what is really causing the problem you are encountering so that you can solve that problem quicker" Then the talking points to that bullet would be. We'll be learning both the principles of good root cause analysis and </a:t>
            </a:r>
            <a:r>
              <a:rPr lang="en-US" sz="1800" dirty="0" err="1">
                <a:effectLst/>
                <a:latin typeface="Segoe UI" panose="020B0502040204020203" pitchFamily="34" charset="0"/>
              </a:rPr>
              <a:t>introducting</a:t>
            </a:r>
            <a:r>
              <a:rPr lang="en-US" sz="1800" dirty="0">
                <a:effectLst/>
                <a:latin typeface="Segoe UI" panose="020B0502040204020203" pitchFamily="34" charset="0"/>
              </a:rPr>
              <a:t> you to three tools that are specifically designed to help you ask the right questions and pinpoint the underlying cause. I wouldn't name the tools in either the slide or the talking points. A lot of people think they already know these tools or have blown them off as "extra" that are not necessary to figuring this type of thing out.</a:t>
            </a:r>
            <a:endParaRPr lang="en-US" sz="1800" dirty="0">
              <a:effectLst/>
              <a:latin typeface="Arial" panose="020B0604020202020204" pitchFamily="34" charset="0"/>
            </a:endParaRPr>
          </a:p>
          <a:p>
            <a:endParaRPr lang="en-US" sz="1200" dirty="0"/>
          </a:p>
          <a:p>
            <a:r>
              <a:rPr lang="en-US" sz="1200" dirty="0"/>
              <a:t>Partnering with colleagues from UF JAX</a:t>
            </a:r>
          </a:p>
          <a:p>
            <a:r>
              <a:rPr lang="en-US" sz="1200" dirty="0"/>
              <a:t>Learn tools such as the 5 Whys, Fishbone Diagrams, and Flow Charting</a:t>
            </a:r>
          </a:p>
          <a:p>
            <a:r>
              <a:rPr lang="en-US" sz="1200" dirty="0"/>
              <a:t>Attend this hands-on session designed around a challenge at UF</a:t>
            </a:r>
            <a:endParaRPr lang="en-US" altLang="en-US" dirty="0"/>
          </a:p>
          <a:p>
            <a:pPr>
              <a:defRPr/>
            </a:pPr>
            <a:endParaRPr lang="en-US" dirty="0">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75065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BCD7C5-17EC-4245-A808-3E160E620918}" type="slidenum">
              <a:rPr lang="en-US" smtClean="0"/>
              <a:t>37</a:t>
            </a:fld>
            <a:endParaRPr lang="en-US" dirty="0"/>
          </a:p>
        </p:txBody>
      </p:sp>
    </p:spTree>
    <p:extLst>
      <p:ext uri="{BB962C8B-B14F-4D97-AF65-F5344CB8AC3E}">
        <p14:creationId xmlns:p14="http://schemas.microsoft.com/office/powerpoint/2010/main" val="3350460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Section</a:t>
            </a:r>
            <a:r>
              <a:rPr lang="en-US" baseline="0"/>
              <a:t> slide</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39C4E5-ABF4-4239-92B7-27FC8F0DD7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7817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12</a:t>
            </a:fld>
            <a:endParaRPr lang="en-US" dirty="0"/>
          </a:p>
        </p:txBody>
      </p:sp>
    </p:spTree>
    <p:extLst>
      <p:ext uri="{BB962C8B-B14F-4D97-AF65-F5344CB8AC3E}">
        <p14:creationId xmlns:p14="http://schemas.microsoft.com/office/powerpoint/2010/main" val="1287209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13</a:t>
            </a:fld>
            <a:endParaRPr lang="en-US" dirty="0"/>
          </a:p>
        </p:txBody>
      </p:sp>
    </p:spTree>
    <p:extLst>
      <p:ext uri="{BB962C8B-B14F-4D97-AF65-F5344CB8AC3E}">
        <p14:creationId xmlns:p14="http://schemas.microsoft.com/office/powerpoint/2010/main" val="718369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14</a:t>
            </a:fld>
            <a:endParaRPr lang="en-US" dirty="0"/>
          </a:p>
        </p:txBody>
      </p:sp>
    </p:spTree>
    <p:extLst>
      <p:ext uri="{BB962C8B-B14F-4D97-AF65-F5344CB8AC3E}">
        <p14:creationId xmlns:p14="http://schemas.microsoft.com/office/powerpoint/2010/main" val="4193688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15</a:t>
            </a:fld>
            <a:endParaRPr lang="en-US" dirty="0"/>
          </a:p>
        </p:txBody>
      </p:sp>
    </p:spTree>
    <p:extLst>
      <p:ext uri="{BB962C8B-B14F-4D97-AF65-F5344CB8AC3E}">
        <p14:creationId xmlns:p14="http://schemas.microsoft.com/office/powerpoint/2010/main" val="1134069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16</a:t>
            </a:fld>
            <a:endParaRPr lang="en-US" dirty="0"/>
          </a:p>
        </p:txBody>
      </p:sp>
    </p:spTree>
    <p:extLst>
      <p:ext uri="{BB962C8B-B14F-4D97-AF65-F5344CB8AC3E}">
        <p14:creationId xmlns:p14="http://schemas.microsoft.com/office/powerpoint/2010/main" val="1589641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828800"/>
            <a:ext cx="10515600" cy="2733675"/>
          </a:xfrm>
        </p:spPr>
        <p:txBody>
          <a:bodyPr anchor="t"/>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282519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5">
                    <a:lumMod val="75000"/>
                  </a:schemeClr>
                </a:solidFill>
              </a:defRPr>
            </a:lvl1pPr>
          </a:lstStyle>
          <a:p>
            <a:r>
              <a:rPr lang="en-US" dirty="0"/>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79B5B70-7BCB-6E49-98CE-C027918E633A}" type="datetimeFigureOut">
              <a:rPr lang="en-US" smtClean="0"/>
              <a:t>8/4/2021</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8A719E0-387C-5046-BA46-94297A2954A5}" type="slidenum">
              <a:rPr lang="en-US" smtClean="0"/>
              <a:t>‹#›</a:t>
            </a:fld>
            <a:endParaRPr lang="en-US"/>
          </a:p>
        </p:txBody>
      </p:sp>
    </p:spTree>
    <p:extLst>
      <p:ext uri="{BB962C8B-B14F-4D97-AF65-F5344CB8AC3E}">
        <p14:creationId xmlns:p14="http://schemas.microsoft.com/office/powerpoint/2010/main" val="1921081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79B5B70-7BCB-6E49-98CE-C027918E633A}" type="datetimeFigureOut">
              <a:rPr lang="en-US" smtClean="0"/>
              <a:t>8/4/2021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8A719E0-387C-5046-BA46-94297A2954A5}" type="slidenum">
              <a:rPr lang="en-US" smtClean="0"/>
              <a:t>‹#›</a:t>
            </a:fld>
            <a:endParaRPr lang="en-US"/>
          </a:p>
        </p:txBody>
      </p:sp>
    </p:spTree>
    <p:extLst>
      <p:ext uri="{BB962C8B-B14F-4D97-AF65-F5344CB8AC3E}">
        <p14:creationId xmlns:p14="http://schemas.microsoft.com/office/powerpoint/2010/main" val="2025350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79B5B70-7BCB-6E49-98CE-C027918E633A}" type="datetimeFigureOut">
              <a:rPr lang="en-US" smtClean="0"/>
              <a:t>8/4/2021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8A719E0-387C-5046-BA46-94297A2954A5}" type="slidenum">
              <a:rPr lang="en-US" smtClean="0"/>
              <a:t>‹#›</a:t>
            </a:fld>
            <a:endParaRPr lang="en-US"/>
          </a:p>
        </p:txBody>
      </p:sp>
    </p:spTree>
    <p:extLst>
      <p:ext uri="{BB962C8B-B14F-4D97-AF65-F5344CB8AC3E}">
        <p14:creationId xmlns:p14="http://schemas.microsoft.com/office/powerpoint/2010/main" val="1848998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7F45D50-769C-4166-9104-423A3363434E}" type="datetimeFigureOut">
              <a:rPr lang="en-US" smtClean="0"/>
              <a:t>8/4/2021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546E60-3DB4-49FA-A4A8-EAB6184FB695}" type="slidenum">
              <a:rPr lang="en-US" smtClean="0"/>
              <a:t>‹#›</a:t>
            </a:fld>
            <a:endParaRPr lang="en-US" dirty="0"/>
          </a:p>
        </p:txBody>
      </p:sp>
    </p:spTree>
    <p:extLst>
      <p:ext uri="{BB962C8B-B14F-4D97-AF65-F5344CB8AC3E}">
        <p14:creationId xmlns:p14="http://schemas.microsoft.com/office/powerpoint/2010/main" val="3433371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a:latin typeface="+mj-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F45D50-769C-4166-9104-423A3363434E}" type="datetimeFigureOut">
              <a:rPr lang="en-US" smtClean="0"/>
              <a:t>8/4/2021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546E60-3DB4-49FA-A4A8-EAB6184FB695}" type="slidenum">
              <a:rPr lang="en-US" smtClean="0"/>
              <a:t>‹#›</a:t>
            </a:fld>
            <a:endParaRPr lang="en-US" dirty="0"/>
          </a:p>
        </p:txBody>
      </p:sp>
    </p:spTree>
    <p:extLst>
      <p:ext uri="{BB962C8B-B14F-4D97-AF65-F5344CB8AC3E}">
        <p14:creationId xmlns:p14="http://schemas.microsoft.com/office/powerpoint/2010/main" val="652107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F45D50-769C-4166-9104-423A3363434E}" type="datetimeFigureOut">
              <a:rPr lang="en-US" smtClean="0"/>
              <a:t>8/4/2021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546E60-3DB4-49FA-A4A8-EAB6184FB695}" type="slidenum">
              <a:rPr lang="en-US" smtClean="0"/>
              <a:t>‹#›</a:t>
            </a:fld>
            <a:endParaRPr lang="en-US" dirty="0"/>
          </a:p>
        </p:txBody>
      </p:sp>
    </p:spTree>
    <p:extLst>
      <p:ext uri="{BB962C8B-B14F-4D97-AF65-F5344CB8AC3E}">
        <p14:creationId xmlns:p14="http://schemas.microsoft.com/office/powerpoint/2010/main" val="272005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F45D50-769C-4166-9104-423A3363434E}" type="datetimeFigureOut">
              <a:rPr lang="en-US" smtClean="0"/>
              <a:t>8/4/2021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546E60-3DB4-49FA-A4A8-EAB6184FB695}" type="slidenum">
              <a:rPr lang="en-US" smtClean="0"/>
              <a:t>‹#›</a:t>
            </a:fld>
            <a:endParaRPr lang="en-US" dirty="0"/>
          </a:p>
        </p:txBody>
      </p:sp>
    </p:spTree>
    <p:extLst>
      <p:ext uri="{BB962C8B-B14F-4D97-AF65-F5344CB8AC3E}">
        <p14:creationId xmlns:p14="http://schemas.microsoft.com/office/powerpoint/2010/main" val="1628998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F45D50-769C-4166-9104-423A3363434E}" type="datetimeFigureOut">
              <a:rPr lang="en-US" smtClean="0"/>
              <a:t>8/4/2021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3546E60-3DB4-49FA-A4A8-EAB6184FB695}" type="slidenum">
              <a:rPr lang="en-US" smtClean="0"/>
              <a:t>‹#›</a:t>
            </a:fld>
            <a:endParaRPr lang="en-US" dirty="0"/>
          </a:p>
        </p:txBody>
      </p:sp>
    </p:spTree>
    <p:extLst>
      <p:ext uri="{BB962C8B-B14F-4D97-AF65-F5344CB8AC3E}">
        <p14:creationId xmlns:p14="http://schemas.microsoft.com/office/powerpoint/2010/main" val="19646409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F45D50-769C-4166-9104-423A3363434E}" type="datetimeFigureOut">
              <a:rPr lang="en-US" smtClean="0"/>
              <a:t>8/4/2021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3546E60-3DB4-49FA-A4A8-EAB6184FB695}" type="slidenum">
              <a:rPr lang="en-US" smtClean="0"/>
              <a:t>‹#›</a:t>
            </a:fld>
            <a:endParaRPr lang="en-US" dirty="0"/>
          </a:p>
        </p:txBody>
      </p:sp>
    </p:spTree>
    <p:extLst>
      <p:ext uri="{BB962C8B-B14F-4D97-AF65-F5344CB8AC3E}">
        <p14:creationId xmlns:p14="http://schemas.microsoft.com/office/powerpoint/2010/main" val="28100854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F45D50-769C-4166-9104-423A3363434E}" type="datetimeFigureOut">
              <a:rPr lang="en-US" smtClean="0"/>
              <a:t>8/4/2021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3546E60-3DB4-49FA-A4A8-EAB6184FB695}" type="slidenum">
              <a:rPr lang="en-US" smtClean="0"/>
              <a:t>‹#›</a:t>
            </a:fld>
            <a:endParaRPr lang="en-US" dirty="0"/>
          </a:p>
        </p:txBody>
      </p:sp>
    </p:spTree>
    <p:extLst>
      <p:ext uri="{BB962C8B-B14F-4D97-AF65-F5344CB8AC3E}">
        <p14:creationId xmlns:p14="http://schemas.microsoft.com/office/powerpoint/2010/main" val="2344694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a:latin typeface="Century Schoolbook" panose="020406040505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21071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F45D50-769C-4166-9104-423A3363434E}" type="datetimeFigureOut">
              <a:rPr lang="en-US" smtClean="0"/>
              <a:t>8/4/2021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546E60-3DB4-49FA-A4A8-EAB6184FB695}" type="slidenum">
              <a:rPr lang="en-US" smtClean="0"/>
              <a:t>‹#›</a:t>
            </a:fld>
            <a:endParaRPr lang="en-US" dirty="0"/>
          </a:p>
        </p:txBody>
      </p:sp>
    </p:spTree>
    <p:extLst>
      <p:ext uri="{BB962C8B-B14F-4D97-AF65-F5344CB8AC3E}">
        <p14:creationId xmlns:p14="http://schemas.microsoft.com/office/powerpoint/2010/main" val="20966793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F45D50-769C-4166-9104-423A3363434E}" type="datetimeFigureOut">
              <a:rPr lang="en-US" smtClean="0"/>
              <a:t>8/4/2021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546E60-3DB4-49FA-A4A8-EAB6184FB695}" type="slidenum">
              <a:rPr lang="en-US" smtClean="0"/>
              <a:t>‹#›</a:t>
            </a:fld>
            <a:endParaRPr lang="en-US" dirty="0"/>
          </a:p>
        </p:txBody>
      </p:sp>
    </p:spTree>
    <p:extLst>
      <p:ext uri="{BB962C8B-B14F-4D97-AF65-F5344CB8AC3E}">
        <p14:creationId xmlns:p14="http://schemas.microsoft.com/office/powerpoint/2010/main" val="30224632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F45D50-769C-4166-9104-423A3363434E}" type="datetimeFigureOut">
              <a:rPr lang="en-US" smtClean="0"/>
              <a:t>8/4/2021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546E60-3DB4-49FA-A4A8-EAB6184FB695}" type="slidenum">
              <a:rPr lang="en-US" smtClean="0"/>
              <a:t>‹#›</a:t>
            </a:fld>
            <a:endParaRPr lang="en-US" dirty="0"/>
          </a:p>
        </p:txBody>
      </p:sp>
    </p:spTree>
    <p:extLst>
      <p:ext uri="{BB962C8B-B14F-4D97-AF65-F5344CB8AC3E}">
        <p14:creationId xmlns:p14="http://schemas.microsoft.com/office/powerpoint/2010/main" val="23064955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F45D50-769C-4166-9104-423A3363434E}" type="datetimeFigureOut">
              <a:rPr lang="en-US" smtClean="0"/>
              <a:t>8/4/2021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546E60-3DB4-49FA-A4A8-EAB6184FB695}" type="slidenum">
              <a:rPr lang="en-US" smtClean="0"/>
              <a:t>‹#›</a:t>
            </a:fld>
            <a:endParaRPr lang="en-US" dirty="0"/>
          </a:p>
        </p:txBody>
      </p:sp>
    </p:spTree>
    <p:extLst>
      <p:ext uri="{BB962C8B-B14F-4D97-AF65-F5344CB8AC3E}">
        <p14:creationId xmlns:p14="http://schemas.microsoft.com/office/powerpoint/2010/main" val="28764366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06651-ED78-4D84-BB7D-A00018DF1C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1B699A-D788-4420-8402-595F3F3F29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F5B661-6756-4972-86FE-5A391DC41495}"/>
              </a:ext>
            </a:extLst>
          </p:cNvPr>
          <p:cNvSpPr>
            <a:spLocks noGrp="1"/>
          </p:cNvSpPr>
          <p:nvPr>
            <p:ph type="dt" sz="half" idx="10"/>
          </p:nvPr>
        </p:nvSpPr>
        <p:spPr/>
        <p:txBody>
          <a:bodyPr/>
          <a:lstStyle/>
          <a:p>
            <a:fld id="{3D7D77EE-B870-4C33-A250-4C41509319D3}" type="datetimeFigureOut">
              <a:rPr lang="en-US" smtClean="0"/>
              <a:t>8/4/2021</a:t>
            </a:fld>
            <a:endParaRPr lang="en-US"/>
          </a:p>
        </p:txBody>
      </p:sp>
      <p:sp>
        <p:nvSpPr>
          <p:cNvPr id="5" name="Footer Placeholder 4">
            <a:extLst>
              <a:ext uri="{FF2B5EF4-FFF2-40B4-BE49-F238E27FC236}">
                <a16:creationId xmlns:a16="http://schemas.microsoft.com/office/drawing/2014/main" id="{AE9741D7-7FC6-40CA-8BFA-05B3C82C24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87AB2D-7899-4BDA-A831-7D7A1E358414}"/>
              </a:ext>
            </a:extLst>
          </p:cNvPr>
          <p:cNvSpPr>
            <a:spLocks noGrp="1"/>
          </p:cNvSpPr>
          <p:nvPr>
            <p:ph type="sldNum" sz="quarter" idx="12"/>
          </p:nvPr>
        </p:nvSpPr>
        <p:spPr/>
        <p:txBody>
          <a:bodyPr/>
          <a:lstStyle/>
          <a:p>
            <a:fld id="{075407CC-D362-4524-9E46-CAC4070F0C4E}" type="slidenum">
              <a:rPr lang="en-US" smtClean="0"/>
              <a:t>‹#›</a:t>
            </a:fld>
            <a:endParaRPr lang="en-US"/>
          </a:p>
        </p:txBody>
      </p:sp>
    </p:spTree>
    <p:extLst>
      <p:ext uri="{BB962C8B-B14F-4D97-AF65-F5344CB8AC3E}">
        <p14:creationId xmlns:p14="http://schemas.microsoft.com/office/powerpoint/2010/main" val="7288015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B84A1-475F-43C4-B1EB-D155A4CFCA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015905-AE70-4D85-9EBE-F25D6AC501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50A112-882B-4597-B6D4-76DBEF5AEA9D}"/>
              </a:ext>
            </a:extLst>
          </p:cNvPr>
          <p:cNvSpPr>
            <a:spLocks noGrp="1"/>
          </p:cNvSpPr>
          <p:nvPr>
            <p:ph type="dt" sz="half" idx="10"/>
          </p:nvPr>
        </p:nvSpPr>
        <p:spPr/>
        <p:txBody>
          <a:bodyPr/>
          <a:lstStyle/>
          <a:p>
            <a:fld id="{3D7D77EE-B870-4C33-A250-4C41509319D3}" type="datetimeFigureOut">
              <a:rPr lang="en-US" smtClean="0"/>
              <a:t>8/4/2021</a:t>
            </a:fld>
            <a:endParaRPr lang="en-US"/>
          </a:p>
        </p:txBody>
      </p:sp>
      <p:sp>
        <p:nvSpPr>
          <p:cNvPr id="5" name="Footer Placeholder 4">
            <a:extLst>
              <a:ext uri="{FF2B5EF4-FFF2-40B4-BE49-F238E27FC236}">
                <a16:creationId xmlns:a16="http://schemas.microsoft.com/office/drawing/2014/main" id="{9A63F74B-4AA7-4686-9F9C-19D70840D1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41A924-742E-492D-BABB-BCF3C10EF8CC}"/>
              </a:ext>
            </a:extLst>
          </p:cNvPr>
          <p:cNvSpPr>
            <a:spLocks noGrp="1"/>
          </p:cNvSpPr>
          <p:nvPr>
            <p:ph type="sldNum" sz="quarter" idx="12"/>
          </p:nvPr>
        </p:nvSpPr>
        <p:spPr/>
        <p:txBody>
          <a:bodyPr/>
          <a:lstStyle/>
          <a:p>
            <a:fld id="{075407CC-D362-4524-9E46-CAC4070F0C4E}" type="slidenum">
              <a:rPr lang="en-US" smtClean="0"/>
              <a:t>‹#›</a:t>
            </a:fld>
            <a:endParaRPr lang="en-US"/>
          </a:p>
        </p:txBody>
      </p:sp>
    </p:spTree>
    <p:extLst>
      <p:ext uri="{BB962C8B-B14F-4D97-AF65-F5344CB8AC3E}">
        <p14:creationId xmlns:p14="http://schemas.microsoft.com/office/powerpoint/2010/main" val="36342066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A21CC-2AD4-447D-BD7E-B3EE4632BE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43EE89-5BAC-44AF-B774-1E51AD4E5C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AC1759-6383-4F08-A53E-9A34F08C6817}"/>
              </a:ext>
            </a:extLst>
          </p:cNvPr>
          <p:cNvSpPr>
            <a:spLocks noGrp="1"/>
          </p:cNvSpPr>
          <p:nvPr>
            <p:ph type="dt" sz="half" idx="10"/>
          </p:nvPr>
        </p:nvSpPr>
        <p:spPr/>
        <p:txBody>
          <a:bodyPr/>
          <a:lstStyle/>
          <a:p>
            <a:fld id="{3D7D77EE-B870-4C33-A250-4C41509319D3}" type="datetimeFigureOut">
              <a:rPr lang="en-US" smtClean="0"/>
              <a:t>8/4/2021</a:t>
            </a:fld>
            <a:endParaRPr lang="en-US"/>
          </a:p>
        </p:txBody>
      </p:sp>
      <p:sp>
        <p:nvSpPr>
          <p:cNvPr id="5" name="Footer Placeholder 4">
            <a:extLst>
              <a:ext uri="{FF2B5EF4-FFF2-40B4-BE49-F238E27FC236}">
                <a16:creationId xmlns:a16="http://schemas.microsoft.com/office/drawing/2014/main" id="{0D986B58-B0DC-451F-A8E7-B066BEE1B4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6671CF-D782-40D9-87D1-9CFD87DF4310}"/>
              </a:ext>
            </a:extLst>
          </p:cNvPr>
          <p:cNvSpPr>
            <a:spLocks noGrp="1"/>
          </p:cNvSpPr>
          <p:nvPr>
            <p:ph type="sldNum" sz="quarter" idx="12"/>
          </p:nvPr>
        </p:nvSpPr>
        <p:spPr/>
        <p:txBody>
          <a:bodyPr/>
          <a:lstStyle/>
          <a:p>
            <a:fld id="{075407CC-D362-4524-9E46-CAC4070F0C4E}" type="slidenum">
              <a:rPr lang="en-US" smtClean="0"/>
              <a:t>‹#›</a:t>
            </a:fld>
            <a:endParaRPr lang="en-US"/>
          </a:p>
        </p:txBody>
      </p:sp>
    </p:spTree>
    <p:extLst>
      <p:ext uri="{BB962C8B-B14F-4D97-AF65-F5344CB8AC3E}">
        <p14:creationId xmlns:p14="http://schemas.microsoft.com/office/powerpoint/2010/main" val="14380086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C7145-7C55-465C-BFAE-BB6923194A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C43256-0030-4F20-B6EA-CF85FAE22B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178491-7D16-4659-B125-3B485E7FDC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3ED17E-D729-483A-85E5-BA6BD5B5CA13}"/>
              </a:ext>
            </a:extLst>
          </p:cNvPr>
          <p:cNvSpPr>
            <a:spLocks noGrp="1"/>
          </p:cNvSpPr>
          <p:nvPr>
            <p:ph type="dt" sz="half" idx="10"/>
          </p:nvPr>
        </p:nvSpPr>
        <p:spPr/>
        <p:txBody>
          <a:bodyPr/>
          <a:lstStyle/>
          <a:p>
            <a:fld id="{3D7D77EE-B870-4C33-A250-4C41509319D3}" type="datetimeFigureOut">
              <a:rPr lang="en-US" smtClean="0"/>
              <a:t>8/4/2021</a:t>
            </a:fld>
            <a:endParaRPr lang="en-US"/>
          </a:p>
        </p:txBody>
      </p:sp>
      <p:sp>
        <p:nvSpPr>
          <p:cNvPr id="6" name="Footer Placeholder 5">
            <a:extLst>
              <a:ext uri="{FF2B5EF4-FFF2-40B4-BE49-F238E27FC236}">
                <a16:creationId xmlns:a16="http://schemas.microsoft.com/office/drawing/2014/main" id="{6B0B512E-B527-4888-B17F-49F3D85E02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E1611C-A184-4EA4-A0B3-D3B0D6361509}"/>
              </a:ext>
            </a:extLst>
          </p:cNvPr>
          <p:cNvSpPr>
            <a:spLocks noGrp="1"/>
          </p:cNvSpPr>
          <p:nvPr>
            <p:ph type="sldNum" sz="quarter" idx="12"/>
          </p:nvPr>
        </p:nvSpPr>
        <p:spPr/>
        <p:txBody>
          <a:bodyPr/>
          <a:lstStyle/>
          <a:p>
            <a:fld id="{075407CC-D362-4524-9E46-CAC4070F0C4E}" type="slidenum">
              <a:rPr lang="en-US" smtClean="0"/>
              <a:t>‹#›</a:t>
            </a:fld>
            <a:endParaRPr lang="en-US"/>
          </a:p>
        </p:txBody>
      </p:sp>
    </p:spTree>
    <p:extLst>
      <p:ext uri="{BB962C8B-B14F-4D97-AF65-F5344CB8AC3E}">
        <p14:creationId xmlns:p14="http://schemas.microsoft.com/office/powerpoint/2010/main" val="36598399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99C14-142C-446D-98BA-ECC71FC86F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AB60C1-0C62-42CD-8C8D-34EB632D26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CA9870-D674-4741-AB64-6C8D38D7A6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B18474-CC3B-43E7-A6AB-5CA79B11B1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F25C06-E6CC-4769-B86A-D61E338559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4B5712-8914-4592-8C07-498BB640A97A}"/>
              </a:ext>
            </a:extLst>
          </p:cNvPr>
          <p:cNvSpPr>
            <a:spLocks noGrp="1"/>
          </p:cNvSpPr>
          <p:nvPr>
            <p:ph type="dt" sz="half" idx="10"/>
          </p:nvPr>
        </p:nvSpPr>
        <p:spPr/>
        <p:txBody>
          <a:bodyPr/>
          <a:lstStyle/>
          <a:p>
            <a:fld id="{3D7D77EE-B870-4C33-A250-4C41509319D3}" type="datetimeFigureOut">
              <a:rPr lang="en-US" smtClean="0"/>
              <a:t>8/4/2021</a:t>
            </a:fld>
            <a:endParaRPr lang="en-US"/>
          </a:p>
        </p:txBody>
      </p:sp>
      <p:sp>
        <p:nvSpPr>
          <p:cNvPr id="8" name="Footer Placeholder 7">
            <a:extLst>
              <a:ext uri="{FF2B5EF4-FFF2-40B4-BE49-F238E27FC236}">
                <a16:creationId xmlns:a16="http://schemas.microsoft.com/office/drawing/2014/main" id="{60CF725D-637B-417D-9540-DF784A25126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303582-5F2E-4E06-B6BD-C06D760311AC}"/>
              </a:ext>
            </a:extLst>
          </p:cNvPr>
          <p:cNvSpPr>
            <a:spLocks noGrp="1"/>
          </p:cNvSpPr>
          <p:nvPr>
            <p:ph type="sldNum" sz="quarter" idx="12"/>
          </p:nvPr>
        </p:nvSpPr>
        <p:spPr/>
        <p:txBody>
          <a:bodyPr/>
          <a:lstStyle/>
          <a:p>
            <a:fld id="{075407CC-D362-4524-9E46-CAC4070F0C4E}" type="slidenum">
              <a:rPr lang="en-US" smtClean="0"/>
              <a:t>‹#›</a:t>
            </a:fld>
            <a:endParaRPr lang="en-US"/>
          </a:p>
        </p:txBody>
      </p:sp>
    </p:spTree>
    <p:extLst>
      <p:ext uri="{BB962C8B-B14F-4D97-AF65-F5344CB8AC3E}">
        <p14:creationId xmlns:p14="http://schemas.microsoft.com/office/powerpoint/2010/main" val="10983322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6D09C-F5C7-4A79-9F84-55CE956252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050D20-CF6A-4C8F-B04C-8107E4F545DD}"/>
              </a:ext>
            </a:extLst>
          </p:cNvPr>
          <p:cNvSpPr>
            <a:spLocks noGrp="1"/>
          </p:cNvSpPr>
          <p:nvPr>
            <p:ph type="dt" sz="half" idx="10"/>
          </p:nvPr>
        </p:nvSpPr>
        <p:spPr/>
        <p:txBody>
          <a:bodyPr/>
          <a:lstStyle/>
          <a:p>
            <a:fld id="{3D7D77EE-B870-4C33-A250-4C41509319D3}" type="datetimeFigureOut">
              <a:rPr lang="en-US" smtClean="0"/>
              <a:t>8/4/2021</a:t>
            </a:fld>
            <a:endParaRPr lang="en-US"/>
          </a:p>
        </p:txBody>
      </p:sp>
      <p:sp>
        <p:nvSpPr>
          <p:cNvPr id="4" name="Footer Placeholder 3">
            <a:extLst>
              <a:ext uri="{FF2B5EF4-FFF2-40B4-BE49-F238E27FC236}">
                <a16:creationId xmlns:a16="http://schemas.microsoft.com/office/drawing/2014/main" id="{3A8365BF-02BE-4E38-97B8-E79DF03FEB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895A13-5401-48B9-A13B-0A22E0D16AD2}"/>
              </a:ext>
            </a:extLst>
          </p:cNvPr>
          <p:cNvSpPr>
            <a:spLocks noGrp="1"/>
          </p:cNvSpPr>
          <p:nvPr>
            <p:ph type="sldNum" sz="quarter" idx="12"/>
          </p:nvPr>
        </p:nvSpPr>
        <p:spPr/>
        <p:txBody>
          <a:bodyPr/>
          <a:lstStyle/>
          <a:p>
            <a:fld id="{075407CC-D362-4524-9E46-CAC4070F0C4E}" type="slidenum">
              <a:rPr lang="en-US" smtClean="0"/>
              <a:t>‹#›</a:t>
            </a:fld>
            <a:endParaRPr lang="en-US"/>
          </a:p>
        </p:txBody>
      </p:sp>
    </p:spTree>
    <p:extLst>
      <p:ext uri="{BB962C8B-B14F-4D97-AF65-F5344CB8AC3E}">
        <p14:creationId xmlns:p14="http://schemas.microsoft.com/office/powerpoint/2010/main" val="2901272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0053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325E19-05D1-4965-BA3F-3A1B401DD719}"/>
              </a:ext>
            </a:extLst>
          </p:cNvPr>
          <p:cNvSpPr>
            <a:spLocks noGrp="1"/>
          </p:cNvSpPr>
          <p:nvPr>
            <p:ph type="dt" sz="half" idx="10"/>
          </p:nvPr>
        </p:nvSpPr>
        <p:spPr/>
        <p:txBody>
          <a:bodyPr/>
          <a:lstStyle/>
          <a:p>
            <a:fld id="{3D7D77EE-B870-4C33-A250-4C41509319D3}" type="datetimeFigureOut">
              <a:rPr lang="en-US" smtClean="0"/>
              <a:t>8/4/2021</a:t>
            </a:fld>
            <a:endParaRPr lang="en-US"/>
          </a:p>
        </p:txBody>
      </p:sp>
      <p:sp>
        <p:nvSpPr>
          <p:cNvPr id="3" name="Footer Placeholder 2">
            <a:extLst>
              <a:ext uri="{FF2B5EF4-FFF2-40B4-BE49-F238E27FC236}">
                <a16:creationId xmlns:a16="http://schemas.microsoft.com/office/drawing/2014/main" id="{0BC8BD7C-9097-42AC-BAED-FB18373A2E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52D6F0-9E65-45F7-B642-0F37C9086A27}"/>
              </a:ext>
            </a:extLst>
          </p:cNvPr>
          <p:cNvSpPr>
            <a:spLocks noGrp="1"/>
          </p:cNvSpPr>
          <p:nvPr>
            <p:ph type="sldNum" sz="quarter" idx="12"/>
          </p:nvPr>
        </p:nvSpPr>
        <p:spPr/>
        <p:txBody>
          <a:bodyPr/>
          <a:lstStyle/>
          <a:p>
            <a:fld id="{075407CC-D362-4524-9E46-CAC4070F0C4E}" type="slidenum">
              <a:rPr lang="en-US" smtClean="0"/>
              <a:t>‹#›</a:t>
            </a:fld>
            <a:endParaRPr lang="en-US"/>
          </a:p>
        </p:txBody>
      </p:sp>
    </p:spTree>
    <p:extLst>
      <p:ext uri="{BB962C8B-B14F-4D97-AF65-F5344CB8AC3E}">
        <p14:creationId xmlns:p14="http://schemas.microsoft.com/office/powerpoint/2010/main" val="17192935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AB69A-58A5-4AC1-9723-8120589356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10E296-7FC6-44BD-AC8E-779B881819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665CC5-3C67-41BC-A78C-4B0C06B149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C6099D-9BCD-44A5-B5E5-754707108D8D}"/>
              </a:ext>
            </a:extLst>
          </p:cNvPr>
          <p:cNvSpPr>
            <a:spLocks noGrp="1"/>
          </p:cNvSpPr>
          <p:nvPr>
            <p:ph type="dt" sz="half" idx="10"/>
          </p:nvPr>
        </p:nvSpPr>
        <p:spPr/>
        <p:txBody>
          <a:bodyPr/>
          <a:lstStyle/>
          <a:p>
            <a:fld id="{3D7D77EE-B870-4C33-A250-4C41509319D3}" type="datetimeFigureOut">
              <a:rPr lang="en-US" smtClean="0"/>
              <a:t>8/4/2021</a:t>
            </a:fld>
            <a:endParaRPr lang="en-US"/>
          </a:p>
        </p:txBody>
      </p:sp>
      <p:sp>
        <p:nvSpPr>
          <p:cNvPr id="6" name="Footer Placeholder 5">
            <a:extLst>
              <a:ext uri="{FF2B5EF4-FFF2-40B4-BE49-F238E27FC236}">
                <a16:creationId xmlns:a16="http://schemas.microsoft.com/office/drawing/2014/main" id="{B03209A8-8936-4397-8D56-8D5ADFA80D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82466B-124E-4A24-8DB4-0E8C3177B2E1}"/>
              </a:ext>
            </a:extLst>
          </p:cNvPr>
          <p:cNvSpPr>
            <a:spLocks noGrp="1"/>
          </p:cNvSpPr>
          <p:nvPr>
            <p:ph type="sldNum" sz="quarter" idx="12"/>
          </p:nvPr>
        </p:nvSpPr>
        <p:spPr/>
        <p:txBody>
          <a:bodyPr/>
          <a:lstStyle/>
          <a:p>
            <a:fld id="{075407CC-D362-4524-9E46-CAC4070F0C4E}" type="slidenum">
              <a:rPr lang="en-US" smtClean="0"/>
              <a:t>‹#›</a:t>
            </a:fld>
            <a:endParaRPr lang="en-US"/>
          </a:p>
        </p:txBody>
      </p:sp>
    </p:spTree>
    <p:extLst>
      <p:ext uri="{BB962C8B-B14F-4D97-AF65-F5344CB8AC3E}">
        <p14:creationId xmlns:p14="http://schemas.microsoft.com/office/powerpoint/2010/main" val="31907088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29153-CE1A-4D25-B700-EE33DD93A9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057CDAF-64EB-4759-8850-0425FE9A75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A21DA4-F077-46D8-B520-B820F36675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BD422B-9F72-4963-832F-8FD8B790E49F}"/>
              </a:ext>
            </a:extLst>
          </p:cNvPr>
          <p:cNvSpPr>
            <a:spLocks noGrp="1"/>
          </p:cNvSpPr>
          <p:nvPr>
            <p:ph type="dt" sz="half" idx="10"/>
          </p:nvPr>
        </p:nvSpPr>
        <p:spPr/>
        <p:txBody>
          <a:bodyPr/>
          <a:lstStyle/>
          <a:p>
            <a:fld id="{3D7D77EE-B870-4C33-A250-4C41509319D3}" type="datetimeFigureOut">
              <a:rPr lang="en-US" smtClean="0"/>
              <a:t>8/4/2021</a:t>
            </a:fld>
            <a:endParaRPr lang="en-US"/>
          </a:p>
        </p:txBody>
      </p:sp>
      <p:sp>
        <p:nvSpPr>
          <p:cNvPr id="6" name="Footer Placeholder 5">
            <a:extLst>
              <a:ext uri="{FF2B5EF4-FFF2-40B4-BE49-F238E27FC236}">
                <a16:creationId xmlns:a16="http://schemas.microsoft.com/office/drawing/2014/main" id="{C50ABCAD-E102-42F3-BE61-19F3AF88FE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D3A745-8C50-42F3-850B-E83CBF2C3AB7}"/>
              </a:ext>
            </a:extLst>
          </p:cNvPr>
          <p:cNvSpPr>
            <a:spLocks noGrp="1"/>
          </p:cNvSpPr>
          <p:nvPr>
            <p:ph type="sldNum" sz="quarter" idx="12"/>
          </p:nvPr>
        </p:nvSpPr>
        <p:spPr/>
        <p:txBody>
          <a:bodyPr/>
          <a:lstStyle/>
          <a:p>
            <a:fld id="{075407CC-D362-4524-9E46-CAC4070F0C4E}" type="slidenum">
              <a:rPr lang="en-US" smtClean="0"/>
              <a:t>‹#›</a:t>
            </a:fld>
            <a:endParaRPr lang="en-US"/>
          </a:p>
        </p:txBody>
      </p:sp>
    </p:spTree>
    <p:extLst>
      <p:ext uri="{BB962C8B-B14F-4D97-AF65-F5344CB8AC3E}">
        <p14:creationId xmlns:p14="http://schemas.microsoft.com/office/powerpoint/2010/main" val="33653364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98AA-7F67-420E-B62C-FE48761E74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7C8D9CE-A1BE-4264-B8CD-75CF7ECBA8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80E316-1FDF-4F1A-9605-76939DA87CD9}"/>
              </a:ext>
            </a:extLst>
          </p:cNvPr>
          <p:cNvSpPr>
            <a:spLocks noGrp="1"/>
          </p:cNvSpPr>
          <p:nvPr>
            <p:ph type="dt" sz="half" idx="10"/>
          </p:nvPr>
        </p:nvSpPr>
        <p:spPr/>
        <p:txBody>
          <a:bodyPr/>
          <a:lstStyle/>
          <a:p>
            <a:fld id="{3D7D77EE-B870-4C33-A250-4C41509319D3}" type="datetimeFigureOut">
              <a:rPr lang="en-US" smtClean="0"/>
              <a:t>8/4/2021</a:t>
            </a:fld>
            <a:endParaRPr lang="en-US"/>
          </a:p>
        </p:txBody>
      </p:sp>
      <p:sp>
        <p:nvSpPr>
          <p:cNvPr id="5" name="Footer Placeholder 4">
            <a:extLst>
              <a:ext uri="{FF2B5EF4-FFF2-40B4-BE49-F238E27FC236}">
                <a16:creationId xmlns:a16="http://schemas.microsoft.com/office/drawing/2014/main" id="{151C8226-E259-48D4-8C2E-917170880D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A6AC43-2413-4F33-AF19-F41C388DC381}"/>
              </a:ext>
            </a:extLst>
          </p:cNvPr>
          <p:cNvSpPr>
            <a:spLocks noGrp="1"/>
          </p:cNvSpPr>
          <p:nvPr>
            <p:ph type="sldNum" sz="quarter" idx="12"/>
          </p:nvPr>
        </p:nvSpPr>
        <p:spPr/>
        <p:txBody>
          <a:bodyPr/>
          <a:lstStyle/>
          <a:p>
            <a:fld id="{075407CC-D362-4524-9E46-CAC4070F0C4E}" type="slidenum">
              <a:rPr lang="en-US" smtClean="0"/>
              <a:t>‹#›</a:t>
            </a:fld>
            <a:endParaRPr lang="en-US"/>
          </a:p>
        </p:txBody>
      </p:sp>
    </p:spTree>
    <p:extLst>
      <p:ext uri="{BB962C8B-B14F-4D97-AF65-F5344CB8AC3E}">
        <p14:creationId xmlns:p14="http://schemas.microsoft.com/office/powerpoint/2010/main" val="21577418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E2B3ED-F24A-4D0C-A0E3-316DEEDBD7D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C9B1AD-CECD-4BFF-9C0F-7BCCE26F54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4CCB7C-159A-4A24-A648-834E5F5F608B}"/>
              </a:ext>
            </a:extLst>
          </p:cNvPr>
          <p:cNvSpPr>
            <a:spLocks noGrp="1"/>
          </p:cNvSpPr>
          <p:nvPr>
            <p:ph type="dt" sz="half" idx="10"/>
          </p:nvPr>
        </p:nvSpPr>
        <p:spPr/>
        <p:txBody>
          <a:bodyPr/>
          <a:lstStyle/>
          <a:p>
            <a:fld id="{3D7D77EE-B870-4C33-A250-4C41509319D3}" type="datetimeFigureOut">
              <a:rPr lang="en-US" smtClean="0"/>
              <a:t>8/4/2021</a:t>
            </a:fld>
            <a:endParaRPr lang="en-US"/>
          </a:p>
        </p:txBody>
      </p:sp>
      <p:sp>
        <p:nvSpPr>
          <p:cNvPr id="5" name="Footer Placeholder 4">
            <a:extLst>
              <a:ext uri="{FF2B5EF4-FFF2-40B4-BE49-F238E27FC236}">
                <a16:creationId xmlns:a16="http://schemas.microsoft.com/office/drawing/2014/main" id="{000653CC-F27A-4B37-931C-972FFF3E1D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A1164A-9FFA-4147-A466-8827E1D382E9}"/>
              </a:ext>
            </a:extLst>
          </p:cNvPr>
          <p:cNvSpPr>
            <a:spLocks noGrp="1"/>
          </p:cNvSpPr>
          <p:nvPr>
            <p:ph type="sldNum" sz="quarter" idx="12"/>
          </p:nvPr>
        </p:nvSpPr>
        <p:spPr/>
        <p:txBody>
          <a:bodyPr/>
          <a:lstStyle/>
          <a:p>
            <a:fld id="{075407CC-D362-4524-9E46-CAC4070F0C4E}" type="slidenum">
              <a:rPr lang="en-US" smtClean="0"/>
              <a:t>‹#›</a:t>
            </a:fld>
            <a:endParaRPr lang="en-US"/>
          </a:p>
        </p:txBody>
      </p:sp>
    </p:spTree>
    <p:extLst>
      <p:ext uri="{BB962C8B-B14F-4D97-AF65-F5344CB8AC3E}">
        <p14:creationId xmlns:p14="http://schemas.microsoft.com/office/powerpoint/2010/main" val="1605467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10085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828800"/>
            <a:ext cx="10515600" cy="2733675"/>
          </a:xfrm>
        </p:spPr>
        <p:txBody>
          <a:bodyPr anchor="t"/>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6341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a:latin typeface="+mj-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F45D50-769C-4166-9104-423A3363434E}" type="datetimeFigureOut">
              <a:rPr lang="en-US" smtClean="0"/>
              <a:t>8/4/2021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546E60-3DB4-49FA-A4A8-EAB6184FB695}" type="slidenum">
              <a:rPr lang="en-US" smtClean="0"/>
              <a:t>‹#›</a:t>
            </a:fld>
            <a:endParaRPr lang="en-US" dirty="0"/>
          </a:p>
        </p:txBody>
      </p:sp>
    </p:spTree>
    <p:extLst>
      <p:ext uri="{BB962C8B-B14F-4D97-AF65-F5344CB8AC3E}">
        <p14:creationId xmlns:p14="http://schemas.microsoft.com/office/powerpoint/2010/main" val="3892794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828800"/>
            <a:ext cx="10515600" cy="2733675"/>
          </a:xfrm>
        </p:spPr>
        <p:txBody>
          <a:bodyPr anchor="t"/>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59292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705250-4205-4E8C-AA01-379B89684F1F}" type="datetimeFigureOut">
              <a:rPr lang="en-US" smtClean="0"/>
              <a:t>8/4/2021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BFB13E-BA9A-4175-A862-604EEE9353F1}" type="slidenum">
              <a:rPr lang="en-US" smtClean="0"/>
              <a:t>‹#›</a:t>
            </a:fld>
            <a:endParaRPr lang="en-US" dirty="0"/>
          </a:p>
        </p:txBody>
      </p:sp>
    </p:spTree>
    <p:extLst>
      <p:ext uri="{BB962C8B-B14F-4D97-AF65-F5344CB8AC3E}">
        <p14:creationId xmlns:p14="http://schemas.microsoft.com/office/powerpoint/2010/main" val="2102968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79B5B70-7BCB-6E49-98CE-C027918E633A}" type="datetimeFigureOut">
              <a:rPr lang="en-US" smtClean="0"/>
              <a:t>8/4/2021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8A719E0-387C-5046-BA46-94297A2954A5}" type="slidenum">
              <a:rPr lang="en-US" smtClean="0"/>
              <a:t>‹#›</a:t>
            </a:fld>
            <a:endParaRPr lang="en-US"/>
          </a:p>
        </p:txBody>
      </p:sp>
    </p:spTree>
    <p:extLst>
      <p:ext uri="{BB962C8B-B14F-4D97-AF65-F5344CB8AC3E}">
        <p14:creationId xmlns:p14="http://schemas.microsoft.com/office/powerpoint/2010/main" val="2961110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3.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2.png"/><Relationship Id="rId5" Type="http://schemas.openxmlformats.org/officeDocument/2006/relationships/theme" Target="../theme/theme4.xml"/><Relationship Id="rId4"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8" name="Picture 7"/>
          <p:cNvPicPr>
            <a:picLocks noChangeAspect="1"/>
          </p:cNvPicPr>
          <p:nvPr userDrawn="1"/>
        </p:nvPicPr>
        <p:blipFill>
          <a:blip r:embed="rId6"/>
          <a:stretch>
            <a:fillRect/>
          </a:stretch>
        </p:blipFill>
        <p:spPr>
          <a:xfrm>
            <a:off x="116200" y="121004"/>
            <a:ext cx="857143" cy="704762"/>
          </a:xfrm>
          <a:prstGeom prst="rect">
            <a:avLst/>
          </a:prstGeom>
        </p:spPr>
      </p:pic>
      <p:cxnSp>
        <p:nvCxnSpPr>
          <p:cNvPr id="9" name="Straight Connector 8"/>
          <p:cNvCxnSpPr/>
          <p:nvPr userDrawn="1"/>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5520022"/>
      </p:ext>
    </p:extLst>
  </p:cSld>
  <p:clrMap bg1="lt1" tx1="dk1" bg2="lt2" tx2="dk2" accent1="accent1" accent2="accent2" accent3="accent3" accent4="accent4" accent5="accent5" accent6="accent6" hlink="hlink" folHlink="folHlink"/>
  <p:sldLayoutIdLst>
    <p:sldLayoutId id="2147483708" r:id="rId1"/>
    <p:sldLayoutId id="2147483706" r:id="rId2"/>
    <p:sldLayoutId id="2147483707" r:id="rId3"/>
    <p:sldLayoutId id="2147483695" r:id="rId4"/>
  </p:sldLayoutIdLst>
  <p:txStyles>
    <p:titleStyle>
      <a:lvl1pPr algn="l" defTabSz="914400" rtl="0" eaLnBrk="1" latinLnBrk="0" hangingPunct="1">
        <a:lnSpc>
          <a:spcPct val="90000"/>
        </a:lnSpc>
        <a:spcBef>
          <a:spcPct val="0"/>
        </a:spcBef>
        <a:buNone/>
        <a:defRPr sz="4400" kern="1200">
          <a:solidFill>
            <a:srgbClr val="FF6405"/>
          </a:solidFill>
          <a:latin typeface="Century Schoolbook" panose="020406040505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8" name="Picture 7"/>
          <p:cNvPicPr>
            <a:picLocks noChangeAspect="1"/>
          </p:cNvPicPr>
          <p:nvPr userDrawn="1"/>
        </p:nvPicPr>
        <p:blipFill>
          <a:blip r:embed="rId4"/>
          <a:stretch>
            <a:fillRect/>
          </a:stretch>
        </p:blipFill>
        <p:spPr>
          <a:xfrm>
            <a:off x="116200" y="121004"/>
            <a:ext cx="857143" cy="704762"/>
          </a:xfrm>
          <a:prstGeom prst="rect">
            <a:avLst/>
          </a:prstGeom>
        </p:spPr>
      </p:pic>
    </p:spTree>
    <p:extLst>
      <p:ext uri="{BB962C8B-B14F-4D97-AF65-F5344CB8AC3E}">
        <p14:creationId xmlns:p14="http://schemas.microsoft.com/office/powerpoint/2010/main" val="1238236787"/>
      </p:ext>
    </p:extLst>
  </p:cSld>
  <p:clrMap bg1="lt1" tx1="dk1" bg2="lt2" tx2="dk2" accent1="accent1" accent2="accent2" accent3="accent3" accent4="accent4" accent5="accent5" accent6="accent6" hlink="hlink" folHlink="folHlink"/>
  <p:sldLayoutIdLst>
    <p:sldLayoutId id="2147483687" r:id="rId1"/>
    <p:sldLayoutId id="2147483662" r:id="rId2"/>
  </p:sldLayoutIdLst>
  <p:txStyles>
    <p:titleStyle>
      <a:lvl1pPr algn="l" defTabSz="914400" rtl="0" eaLnBrk="1" latinLnBrk="0" hangingPunct="1">
        <a:lnSpc>
          <a:spcPct val="90000"/>
        </a:lnSpc>
        <a:spcBef>
          <a:spcPct val="0"/>
        </a:spcBef>
        <a:buNone/>
        <a:defRPr sz="4400" kern="1200">
          <a:solidFill>
            <a:srgbClr val="FF6405"/>
          </a:solidFill>
          <a:latin typeface="Century Schoolbook" panose="020406040505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8" name="Picture 7"/>
          <p:cNvPicPr>
            <a:picLocks noChangeAspect="1"/>
          </p:cNvPicPr>
          <p:nvPr userDrawn="1"/>
        </p:nvPicPr>
        <p:blipFill>
          <a:blip r:embed="rId4"/>
          <a:stretch>
            <a:fillRect/>
          </a:stretch>
        </p:blipFill>
        <p:spPr>
          <a:xfrm>
            <a:off x="116200" y="121004"/>
            <a:ext cx="857143" cy="704762"/>
          </a:xfrm>
          <a:prstGeom prst="rect">
            <a:avLst/>
          </a:prstGeom>
        </p:spPr>
      </p:pic>
    </p:spTree>
    <p:extLst>
      <p:ext uri="{BB962C8B-B14F-4D97-AF65-F5344CB8AC3E}">
        <p14:creationId xmlns:p14="http://schemas.microsoft.com/office/powerpoint/2010/main" val="2664176453"/>
      </p:ext>
    </p:extLst>
  </p:cSld>
  <p:clrMap bg1="lt1" tx1="dk1" bg2="lt2" tx2="dk2" accent1="accent1" accent2="accent2" accent3="accent3" accent4="accent4" accent5="accent5" accent6="accent6" hlink="hlink" folHlink="folHlink"/>
  <p:sldLayoutIdLst>
    <p:sldLayoutId id="2147483685" r:id="rId1"/>
    <p:sldLayoutId id="2147483688" r:id="rId2"/>
  </p:sldLayoutIdLst>
  <p:txStyles>
    <p:titleStyle>
      <a:lvl1pPr algn="l" defTabSz="914400" rtl="0" eaLnBrk="1" latinLnBrk="0" hangingPunct="1">
        <a:lnSpc>
          <a:spcPct val="90000"/>
        </a:lnSpc>
        <a:spcBef>
          <a:spcPct val="0"/>
        </a:spcBef>
        <a:buNone/>
        <a:defRPr sz="4400" kern="1200">
          <a:solidFill>
            <a:srgbClr val="FF6405"/>
          </a:solidFill>
          <a:latin typeface="Century Schoolbook" panose="020406040505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6">
            <a:extLst>
              <a:ext uri="{BEBA8EAE-BF5A-486C-A8C5-ECC9F3942E4B}">
                <a14:imgProps xmlns:a14="http://schemas.microsoft.com/office/drawing/2010/main">
                  <a14:imgLayer>
                    <a14:imgEffect>
                      <a14:sharpenSoften amount="50000"/>
                    </a14:imgEffect>
                    <a14:imgEffect>
                      <a14:brightnessContrast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a:ln>
            <a:noFill/>
          </a:ln>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E0DDA20A-9DF5-B544-8724-0802580B5FA9}"/>
              </a:ext>
            </a:extLst>
          </p:cNvPr>
          <p:cNvPicPr>
            <a:picLocks noChangeAspect="1"/>
          </p:cNvPicPr>
          <p:nvPr userDrawn="1"/>
        </p:nvPicPr>
        <p:blipFill>
          <a:blip r:embed="rId7"/>
          <a:stretch>
            <a:fillRect/>
          </a:stretch>
        </p:blipFill>
        <p:spPr>
          <a:xfrm>
            <a:off x="9075003" y="6036879"/>
            <a:ext cx="2449125" cy="502098"/>
          </a:xfrm>
          <a:prstGeom prst="rect">
            <a:avLst/>
          </a:prstGeom>
          <a:ln>
            <a:noFill/>
          </a:ln>
        </p:spPr>
      </p:pic>
    </p:spTree>
    <p:extLst>
      <p:ext uri="{BB962C8B-B14F-4D97-AF65-F5344CB8AC3E}">
        <p14:creationId xmlns:p14="http://schemas.microsoft.com/office/powerpoint/2010/main" val="59106091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1" r:id="rId3"/>
    <p:sldLayoutId id="214748371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F45D50-769C-4166-9104-423A3363434E}" type="datetimeFigureOut">
              <a:rPr lang="en-US" smtClean="0"/>
              <a:t>8/4/2021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546E60-3DB4-49FA-A4A8-EAB6184FB695}" type="slidenum">
              <a:rPr lang="en-US" smtClean="0"/>
              <a:t>‹#›</a:t>
            </a:fld>
            <a:endParaRPr lang="en-US" dirty="0"/>
          </a:p>
        </p:txBody>
      </p:sp>
    </p:spTree>
    <p:extLst>
      <p:ext uri="{BB962C8B-B14F-4D97-AF65-F5344CB8AC3E}">
        <p14:creationId xmlns:p14="http://schemas.microsoft.com/office/powerpoint/2010/main" val="320552002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Century Schoolbook" panose="020406040505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78C566-0575-4FAB-B5E3-295B080C11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D09740-E598-4D5A-9A4C-2B35F174D5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CCC68E-48E9-49F5-8621-BE4AFE63F9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7D77EE-B870-4C33-A250-4C41509319D3}" type="datetimeFigureOut">
              <a:rPr lang="en-US" smtClean="0"/>
              <a:t>8/4/2021</a:t>
            </a:fld>
            <a:endParaRPr lang="en-US"/>
          </a:p>
        </p:txBody>
      </p:sp>
      <p:sp>
        <p:nvSpPr>
          <p:cNvPr id="5" name="Footer Placeholder 4">
            <a:extLst>
              <a:ext uri="{FF2B5EF4-FFF2-40B4-BE49-F238E27FC236}">
                <a16:creationId xmlns:a16="http://schemas.microsoft.com/office/drawing/2014/main" id="{FBEB000F-6502-4AE7-8692-71305B8E03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8DB8AF-3543-45F2-8EEF-26499A9E39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5407CC-D362-4524-9E46-CAC4070F0C4E}" type="slidenum">
              <a:rPr lang="en-US" smtClean="0"/>
              <a:t>‹#›</a:t>
            </a:fld>
            <a:endParaRPr lang="en-US"/>
          </a:p>
        </p:txBody>
      </p:sp>
    </p:spTree>
    <p:extLst>
      <p:ext uri="{BB962C8B-B14F-4D97-AF65-F5344CB8AC3E}">
        <p14:creationId xmlns:p14="http://schemas.microsoft.com/office/powerpoint/2010/main" val="3539607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mailto:salaryincrease@ufl.edu"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hyperlink" Target="mailto:salaryincrease@ufl.edu"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mailto:compensation@ufl.edu"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mailto:compensation@ufl.edu"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mailto:compensation@ufl.edu"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mailto:compensation@ufl.edu"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mailto:talent@hr.ufl.edu"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34840" b="4699"/>
          <a:stretch/>
        </p:blipFill>
        <p:spPr>
          <a:xfrm>
            <a:off x="-10633" y="712383"/>
            <a:ext cx="12202632" cy="4725891"/>
          </a:xfrm>
          <a:prstGeom prst="rect">
            <a:avLst/>
          </a:prstGeom>
        </p:spPr>
      </p:pic>
      <p:pic>
        <p:nvPicPr>
          <p:cNvPr id="5" name="Picture 4"/>
          <p:cNvPicPr>
            <a:picLocks noChangeAspect="1"/>
          </p:cNvPicPr>
          <p:nvPr/>
        </p:nvPicPr>
        <p:blipFill>
          <a:blip r:embed="rId3"/>
          <a:stretch>
            <a:fillRect/>
          </a:stretch>
        </p:blipFill>
        <p:spPr>
          <a:xfrm>
            <a:off x="342953" y="304844"/>
            <a:ext cx="857143" cy="704762"/>
          </a:xfrm>
          <a:prstGeom prst="rect">
            <a:avLst/>
          </a:prstGeom>
        </p:spPr>
      </p:pic>
      <p:sp>
        <p:nvSpPr>
          <p:cNvPr id="12" name="Title 11"/>
          <p:cNvSpPr>
            <a:spLocks noGrp="1"/>
          </p:cNvSpPr>
          <p:nvPr>
            <p:ph type="title" idx="4294967295"/>
          </p:nvPr>
        </p:nvSpPr>
        <p:spPr>
          <a:xfrm>
            <a:off x="566036" y="5511644"/>
            <a:ext cx="10515600" cy="947405"/>
          </a:xfrm>
        </p:spPr>
        <p:txBody>
          <a:bodyPr anchor="t"/>
          <a:lstStyle/>
          <a:p>
            <a:r>
              <a:rPr lang="en-US" b="1" dirty="0">
                <a:solidFill>
                  <a:schemeClr val="accent5">
                    <a:lumMod val="75000"/>
                  </a:schemeClr>
                </a:solidFill>
              </a:rPr>
              <a:t>HR Forum</a:t>
            </a:r>
          </a:p>
        </p:txBody>
      </p:sp>
      <p:sp>
        <p:nvSpPr>
          <p:cNvPr id="13" name="Text Placeholder 12"/>
          <p:cNvSpPr>
            <a:spLocks noGrp="1"/>
          </p:cNvSpPr>
          <p:nvPr>
            <p:ph type="body" idx="4294967295"/>
          </p:nvPr>
        </p:nvSpPr>
        <p:spPr>
          <a:xfrm>
            <a:off x="566036" y="6332090"/>
            <a:ext cx="10515600" cy="430213"/>
          </a:xfrm>
        </p:spPr>
        <p:txBody>
          <a:bodyPr>
            <a:normAutofit fontScale="92500" lnSpcReduction="10000"/>
          </a:bodyPr>
          <a:lstStyle/>
          <a:p>
            <a:pPr marL="0" indent="0">
              <a:buNone/>
            </a:pPr>
            <a:r>
              <a:rPr lang="en-US" b="1" dirty="0">
                <a:solidFill>
                  <a:schemeClr val="accent5">
                    <a:lumMod val="75000"/>
                  </a:schemeClr>
                </a:solidFill>
              </a:rPr>
              <a:t>August 4, 2021</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4643" y="4269467"/>
            <a:ext cx="6624088" cy="2295106"/>
          </a:xfrm>
          <a:prstGeom prst="rect">
            <a:avLst/>
          </a:prstGeom>
        </p:spPr>
      </p:pic>
    </p:spTree>
    <p:extLst>
      <p:ext uri="{BB962C8B-B14F-4D97-AF65-F5344CB8AC3E}">
        <p14:creationId xmlns:p14="http://schemas.microsoft.com/office/powerpoint/2010/main" val="45909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71671"/>
            <a:ext cx="10515600" cy="4217751"/>
          </a:xfrm>
        </p:spPr>
        <p:txBody>
          <a:bodyPr vert="horz" lIns="91440" tIns="45720" rIns="91440" bIns="45720" rtlCol="0" anchor="t">
            <a:normAutofit/>
          </a:bodyPr>
          <a:lstStyle/>
          <a:p>
            <a:pPr>
              <a:buNone/>
            </a:pPr>
            <a:r>
              <a:rPr lang="en-US" sz="3200" b="1" dirty="0"/>
              <a:t>GBAS Fall Workshop 2021</a:t>
            </a:r>
            <a:endParaRPr lang="en-US" dirty="0">
              <a:cs typeface="Calibri"/>
            </a:endParaRPr>
          </a:p>
          <a:p>
            <a:pPr marL="0" indent="0">
              <a:buNone/>
            </a:pPr>
            <a:r>
              <a:rPr lang="en-US" sz="2400" dirty="0">
                <a:effectLst/>
                <a:latin typeface="Segoe UI" panose="020B0502040204020203" pitchFamily="34" charset="0"/>
              </a:rPr>
              <a:t>Learn how to determine what is </a:t>
            </a:r>
            <a:r>
              <a:rPr lang="en-US" sz="2400" b="1" i="1" dirty="0">
                <a:effectLst/>
                <a:latin typeface="Segoe UI" panose="020B0502040204020203" pitchFamily="34" charset="0"/>
              </a:rPr>
              <a:t>really causing </a:t>
            </a:r>
            <a:r>
              <a:rPr lang="en-US" sz="2400" dirty="0">
                <a:effectLst/>
                <a:latin typeface="Segoe UI" panose="020B0502040204020203" pitchFamily="34" charset="0"/>
              </a:rPr>
              <a:t>the problem you are encountering so that you can solve the real issue.</a:t>
            </a:r>
          </a:p>
          <a:p>
            <a:pPr marL="0" indent="0">
              <a:buNone/>
            </a:pPr>
            <a:r>
              <a:rPr lang="en-US" sz="2400" dirty="0">
                <a:latin typeface="Segoe UI" panose="020B0502040204020203" pitchFamily="34" charset="0"/>
              </a:rPr>
              <a:t>W</a:t>
            </a:r>
            <a:r>
              <a:rPr lang="en-US" sz="2400" dirty="0">
                <a:effectLst/>
                <a:latin typeface="Segoe UI" panose="020B0502040204020203" pitchFamily="34" charset="0"/>
              </a:rPr>
              <a:t>e are designing a scenario </a:t>
            </a:r>
            <a:r>
              <a:rPr lang="en-US" sz="2400">
                <a:effectLst/>
                <a:latin typeface="Segoe UI" panose="020B0502040204020203" pitchFamily="34" charset="0"/>
              </a:rPr>
              <a:t>to analyze, </a:t>
            </a:r>
            <a:r>
              <a:rPr lang="en-US" sz="2400" dirty="0">
                <a:effectLst/>
                <a:latin typeface="Segoe UI" panose="020B0502040204020203" pitchFamily="34" charset="0"/>
              </a:rPr>
              <a:t>which will apply to every business administrator at UF either directly or indirectly. </a:t>
            </a:r>
          </a:p>
          <a:p>
            <a:pPr marL="0" indent="0">
              <a:buNone/>
            </a:pPr>
            <a:r>
              <a:rPr lang="en-US" sz="2400" dirty="0">
                <a:effectLst/>
                <a:latin typeface="Segoe UI" panose="020B0502040204020203" pitchFamily="34" charset="0"/>
              </a:rPr>
              <a:t>You will have an opportunity to discuss and apply Root Cause Analysis tools to the scenario with UF experts.</a:t>
            </a:r>
          </a:p>
          <a:p>
            <a:endParaRPr lang="en-US" sz="600" dirty="0">
              <a:latin typeface="Segoe UI" panose="020B0502040204020203" pitchFamily="34" charset="0"/>
            </a:endParaRPr>
          </a:p>
          <a:p>
            <a:pPr marL="0" indent="0" algn="ctr">
              <a:buNone/>
            </a:pPr>
            <a:r>
              <a:rPr lang="en-US" sz="2400" dirty="0"/>
              <a:t>Mark the time on your calendar for </a:t>
            </a:r>
            <a:r>
              <a:rPr lang="en-US" sz="2400" b="1" dirty="0"/>
              <a:t>September 23 from 9am to 12 noon. </a:t>
            </a:r>
            <a:br>
              <a:rPr lang="en-US" sz="2400" b="1" dirty="0"/>
            </a:br>
            <a:r>
              <a:rPr lang="en-US" sz="2400" dirty="0"/>
              <a:t>The workshop will be a Virtual Training in Zoom. </a:t>
            </a:r>
            <a:br>
              <a:rPr lang="en-US" sz="2400" dirty="0"/>
            </a:br>
            <a:r>
              <a:rPr lang="en-US" sz="2400" dirty="0"/>
              <a:t>Registration will open on August 31.</a:t>
            </a:r>
          </a:p>
          <a:p>
            <a:endParaRPr lang="en-US" sz="1800" dirty="0">
              <a:effectLst/>
              <a:latin typeface="Arial" panose="020B0604020202020204" pitchFamily="34" charset="0"/>
            </a:endParaRPr>
          </a:p>
          <a:p>
            <a:endParaRPr lang="en-US" sz="1800" dirty="0">
              <a:effectLst/>
              <a:latin typeface="Arial" panose="020B0604020202020204" pitchFamily="34" charset="0"/>
            </a:endParaRPr>
          </a:p>
          <a:p>
            <a:endParaRPr lang="en-US" altLang="en-US" dirty="0"/>
          </a:p>
          <a:p>
            <a:pPr marL="0" indent="0">
              <a:buNone/>
            </a:pPr>
            <a:endParaRPr lang="en-US" altLang="en-US" sz="2400" dirty="0"/>
          </a:p>
          <a:p>
            <a:pPr marL="0" indent="0">
              <a:buNone/>
            </a:pPr>
            <a:endParaRPr lang="en-US" dirty="0"/>
          </a:p>
        </p:txBody>
      </p:sp>
      <p:sp>
        <p:nvSpPr>
          <p:cNvPr id="2" name="Title 1"/>
          <p:cNvSpPr>
            <a:spLocks noGrp="1"/>
          </p:cNvSpPr>
          <p:nvPr>
            <p:ph type="title"/>
          </p:nvPr>
        </p:nvSpPr>
        <p:spPr/>
        <p:txBody>
          <a:bodyPr anchor="b">
            <a:normAutofit/>
          </a:bodyPr>
          <a:lstStyle/>
          <a:p>
            <a:r>
              <a:rPr lang="en-US" dirty="0">
                <a:latin typeface="Century Schoolbook"/>
              </a:rPr>
              <a:t>Root Cause Analysis</a:t>
            </a:r>
            <a:endParaRPr lang="en-US" dirty="0">
              <a:solidFill>
                <a:srgbClr val="FF6600"/>
              </a:solidFill>
              <a:latin typeface="Century Schoolbook" panose="02040604050505020304" pitchFamily="18" charset="0"/>
            </a:endParaRP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163835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9397" y="1366221"/>
            <a:ext cx="7724793"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022438"/>
            <a:ext cx="10515600" cy="2038765"/>
          </a:xfrm>
        </p:spPr>
        <p:txBody>
          <a:bodyPr/>
          <a:lstStyle/>
          <a:p>
            <a:r>
              <a:rPr lang="en-US" dirty="0"/>
              <a:t>Classification &amp; Compensation</a:t>
            </a:r>
          </a:p>
        </p:txBody>
      </p:sp>
      <p:sp>
        <p:nvSpPr>
          <p:cNvPr id="3" name="Text Placeholder 2"/>
          <p:cNvSpPr>
            <a:spLocks noGrp="1"/>
          </p:cNvSpPr>
          <p:nvPr>
            <p:ph type="body" idx="1"/>
          </p:nvPr>
        </p:nvSpPr>
        <p:spPr>
          <a:xfrm>
            <a:off x="838200" y="3816180"/>
            <a:ext cx="10515600" cy="2038766"/>
          </a:xfrm>
        </p:spPr>
        <p:txBody>
          <a:bodyPr>
            <a:normAutofit lnSpcReduction="10000"/>
          </a:bodyPr>
          <a:lstStyle/>
          <a:p>
            <a:r>
              <a:rPr lang="en-US" altLang="en-US" sz="3200" dirty="0">
                <a:solidFill>
                  <a:schemeClr val="accent5">
                    <a:lumMod val="75000"/>
                  </a:schemeClr>
                </a:solidFill>
              </a:rPr>
              <a:t>2021-2022 Pay Program</a:t>
            </a:r>
          </a:p>
          <a:p>
            <a:r>
              <a:rPr lang="en-US" altLang="en-US" sz="3200" dirty="0">
                <a:solidFill>
                  <a:schemeClr val="accent5">
                    <a:lumMod val="75000"/>
                  </a:schemeClr>
                </a:solidFill>
              </a:rPr>
              <a:t>HR-600 Reminder</a:t>
            </a:r>
          </a:p>
          <a:p>
            <a:r>
              <a:rPr lang="en-US" altLang="en-US" sz="3200" dirty="0">
                <a:solidFill>
                  <a:schemeClr val="accent5">
                    <a:lumMod val="75000"/>
                  </a:schemeClr>
                </a:solidFill>
              </a:rPr>
              <a:t>Florida Minimum Wage</a:t>
            </a:r>
          </a:p>
          <a:p>
            <a:r>
              <a:rPr lang="en-US" altLang="en-US" sz="3200" dirty="0">
                <a:solidFill>
                  <a:schemeClr val="accent5">
                    <a:lumMod val="75000"/>
                  </a:schemeClr>
                </a:solidFill>
              </a:rPr>
              <a:t>Florida Bonus Statute and Proposed BOG Regulation</a:t>
            </a:r>
          </a:p>
          <a:p>
            <a:endParaRPr lang="en-US" altLang="en-US" sz="3200" dirty="0">
              <a:solidFill>
                <a:schemeClr val="accent5">
                  <a:lumMod val="75000"/>
                </a:schemeClr>
              </a:solidFill>
            </a:endParaRPr>
          </a:p>
          <a:p>
            <a:endParaRPr lang="en-US" dirty="0"/>
          </a:p>
        </p:txBody>
      </p:sp>
    </p:spTree>
    <p:extLst>
      <p:ext uri="{BB962C8B-B14F-4D97-AF65-F5344CB8AC3E}">
        <p14:creationId xmlns:p14="http://schemas.microsoft.com/office/powerpoint/2010/main" val="4168632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2021-2022 Pay Program</a:t>
            </a:r>
          </a:p>
        </p:txBody>
      </p:sp>
      <p:sp>
        <p:nvSpPr>
          <p:cNvPr id="3" name="Content Placeholder 2"/>
          <p:cNvSpPr>
            <a:spLocks noGrp="1"/>
          </p:cNvSpPr>
          <p:nvPr>
            <p:ph idx="1"/>
          </p:nvPr>
        </p:nvSpPr>
        <p:spPr/>
        <p:txBody>
          <a:bodyPr/>
          <a:lstStyle/>
          <a:p>
            <a:r>
              <a:rPr lang="en-US" altLang="en-US" sz="2400" dirty="0"/>
              <a:t>In May, UF communicated to Deans and Vice Presidents a salary increase program that will provide a 3% salary increase pool for merit increases effective July 1</a:t>
            </a:r>
            <a:r>
              <a:rPr lang="en-US" altLang="en-US" sz="2400" baseline="30000" dirty="0"/>
              <a:t>st</a:t>
            </a:r>
            <a:r>
              <a:rPr lang="en-US" altLang="en-US" sz="2400" dirty="0"/>
              <a:t> for 12-month; July 30</a:t>
            </a:r>
            <a:r>
              <a:rPr lang="en-US" altLang="en-US" sz="2400" baseline="30000" dirty="0"/>
              <a:t>th</a:t>
            </a:r>
            <a:r>
              <a:rPr lang="en-US" altLang="en-US" sz="2400" dirty="0"/>
              <a:t> for 10-month; and August 16</a:t>
            </a:r>
            <a:r>
              <a:rPr lang="en-US" altLang="en-US" sz="2400" baseline="30000" dirty="0"/>
              <a:t>th</a:t>
            </a:r>
            <a:r>
              <a:rPr lang="en-US" altLang="en-US" sz="2400" dirty="0"/>
              <a:t> for 9-month employees.</a:t>
            </a:r>
          </a:p>
          <a:p>
            <a:r>
              <a:rPr lang="en-US" altLang="en-US" sz="2400" dirty="0"/>
              <a:t>Salary increases for employees in a bargaining unit are subject to union negotiation.</a:t>
            </a:r>
          </a:p>
          <a:p>
            <a:pPr lvl="1"/>
            <a:r>
              <a:rPr lang="en-US" altLang="en-US" sz="2000" dirty="0"/>
              <a:t>UF has reached a tentative agreement with AFSCME for a 3% salary increase for covered USPS employees.</a:t>
            </a:r>
          </a:p>
          <a:p>
            <a:pPr lvl="1"/>
            <a:r>
              <a:rPr lang="en-US" altLang="en-US" sz="2000" dirty="0"/>
              <a:t>UF has reached a tentative agreement with UFF that will provide a 1.5% across-the-board and 1.5% merit pool for in-unit faculty.</a:t>
            </a:r>
          </a:p>
          <a:p>
            <a:pPr lvl="1"/>
            <a:r>
              <a:rPr lang="en-US" altLang="en-US" sz="2000" dirty="0"/>
              <a:t>Both agreements are pending ratification by the union membership and Board of Trustees.</a:t>
            </a:r>
          </a:p>
          <a:p>
            <a:pPr marL="0" indent="0">
              <a:buNone/>
            </a:pPr>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640718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2021-2022 Pay Program</a:t>
            </a:r>
          </a:p>
        </p:txBody>
      </p:sp>
      <p:sp>
        <p:nvSpPr>
          <p:cNvPr id="3" name="Content Placeholder 2"/>
          <p:cNvSpPr>
            <a:spLocks noGrp="1"/>
          </p:cNvSpPr>
          <p:nvPr>
            <p:ph idx="1"/>
          </p:nvPr>
        </p:nvSpPr>
        <p:spPr/>
        <p:txBody>
          <a:bodyPr/>
          <a:lstStyle/>
          <a:p>
            <a:pPr marL="0" indent="0">
              <a:buFontTx/>
              <a:buNone/>
              <a:defRPr/>
            </a:pPr>
            <a:r>
              <a:rPr lang="en-US" sz="2400" b="1" dirty="0"/>
              <a:t>Eligibility Criteria</a:t>
            </a:r>
          </a:p>
          <a:p>
            <a:pPr>
              <a:defRPr/>
            </a:pPr>
            <a:r>
              <a:rPr lang="en-US" sz="2400" dirty="0"/>
              <a:t>To be eligible for a salary increase, employees must be hired on or before March 1, 2021.</a:t>
            </a:r>
          </a:p>
          <a:p>
            <a:pPr>
              <a:defRPr/>
            </a:pPr>
            <a:r>
              <a:rPr lang="en-US" sz="2400" dirty="0"/>
              <a:t>Employees who have received notification of non-renewal or layoff are not eligible for a merit increase. </a:t>
            </a:r>
          </a:p>
          <a:p>
            <a:pPr>
              <a:defRPr/>
            </a:pPr>
            <a:r>
              <a:rPr lang="en-US" sz="2400" dirty="0"/>
              <a:t>Employees who have received discipline in the form of a written reprimand or who have been suspended since January 1, 2021, are also not eligible for a merit increase.</a:t>
            </a:r>
          </a:p>
          <a:p>
            <a:pPr>
              <a:defRPr/>
            </a:pPr>
            <a:r>
              <a:rPr lang="en-US" sz="2400" dirty="0"/>
              <a:t>Faculty who are currently on a performance improvement plan are not eligible for a merit increase.</a:t>
            </a:r>
          </a:p>
          <a:p>
            <a:pPr>
              <a:defRPr/>
            </a:pPr>
            <a:r>
              <a:rPr lang="en-US" sz="2400" dirty="0"/>
              <a:t>OPS employees are not considered eligible for the salary increase program.</a:t>
            </a:r>
          </a:p>
          <a:p>
            <a:pPr marL="0" indent="0">
              <a:buNone/>
            </a:pPr>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2131374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2021-2022 Pay Program</a:t>
            </a:r>
          </a:p>
        </p:txBody>
      </p:sp>
      <p:sp>
        <p:nvSpPr>
          <p:cNvPr id="3" name="Content Placeholder 2"/>
          <p:cNvSpPr>
            <a:spLocks noGrp="1"/>
          </p:cNvSpPr>
          <p:nvPr>
            <p:ph idx="1"/>
          </p:nvPr>
        </p:nvSpPr>
        <p:spPr/>
        <p:txBody>
          <a:bodyPr/>
          <a:lstStyle/>
          <a:p>
            <a:pPr marL="0" indent="0">
              <a:spcBef>
                <a:spcPct val="0"/>
              </a:spcBef>
              <a:buFontTx/>
              <a:buNone/>
              <a:tabLst>
                <a:tab pos="457200" algn="l"/>
              </a:tabLst>
              <a:defRPr/>
            </a:pPr>
            <a:r>
              <a:rPr lang="en-US" altLang="en-US" sz="2400" b="1" dirty="0"/>
              <a:t>Implementation Considerations</a:t>
            </a:r>
          </a:p>
          <a:p>
            <a:pPr>
              <a:spcBef>
                <a:spcPct val="0"/>
              </a:spcBef>
              <a:tabLst>
                <a:tab pos="457200" algn="l"/>
              </a:tabLst>
              <a:defRPr/>
            </a:pPr>
            <a:r>
              <a:rPr lang="en-US" altLang="en-US" sz="2400" dirty="0"/>
              <a:t>Actions that modify an employee’s job data record and have an effective date after July 1, 2021, can cause an error to occur when the raise file is executed.  As a result, departments should minimize job and position actions that impact employee job data records.</a:t>
            </a:r>
          </a:p>
          <a:p>
            <a:pPr>
              <a:spcBef>
                <a:spcPct val="0"/>
              </a:spcBef>
              <a:tabLst>
                <a:tab pos="457200" algn="l"/>
              </a:tabLst>
              <a:defRPr/>
            </a:pPr>
            <a:r>
              <a:rPr lang="en-US" altLang="en-US" sz="2400" dirty="0"/>
              <a:t>In order to ensure units have an opportunity to review individual salary increases, salary increases will be viewable in myUFL on August 30</a:t>
            </a:r>
            <a:r>
              <a:rPr lang="en-US" altLang="en-US" sz="2400" baseline="30000" dirty="0"/>
              <a:t>th</a:t>
            </a:r>
            <a:r>
              <a:rPr lang="en-US" altLang="en-US" sz="2400" dirty="0"/>
              <a:t>.</a:t>
            </a:r>
          </a:p>
          <a:p>
            <a:pPr>
              <a:spcBef>
                <a:spcPct val="0"/>
              </a:spcBef>
              <a:tabLst>
                <a:tab pos="457200" algn="l"/>
              </a:tabLst>
              <a:defRPr/>
            </a:pPr>
            <a:r>
              <a:rPr lang="en-US" altLang="en-US" sz="2400" dirty="0"/>
              <a:t>Adjustments or corrections should be submitted to </a:t>
            </a:r>
            <a:r>
              <a:rPr lang="en-US" altLang="en-US" sz="2400" dirty="0">
                <a:hlinkClick r:id="rId3"/>
              </a:rPr>
              <a:t>salaryincrease@ufl.edu</a:t>
            </a:r>
            <a:r>
              <a:rPr lang="en-US" altLang="en-US" sz="2400" dirty="0"/>
              <a:t> by August 20</a:t>
            </a:r>
            <a:r>
              <a:rPr lang="en-US" altLang="en-US" sz="2400" baseline="30000" dirty="0"/>
              <a:t>th</a:t>
            </a:r>
            <a:r>
              <a:rPr lang="en-US" altLang="en-US" sz="2400" dirty="0"/>
              <a:t>.</a:t>
            </a:r>
          </a:p>
          <a:p>
            <a:pPr marL="0" indent="0">
              <a:buNone/>
            </a:pPr>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4"/>
          <a:stretch>
            <a:fillRect/>
          </a:stretch>
        </p:blipFill>
        <p:spPr>
          <a:xfrm>
            <a:off x="116200" y="121004"/>
            <a:ext cx="857143" cy="704762"/>
          </a:xfrm>
          <a:prstGeom prst="rect">
            <a:avLst/>
          </a:prstGeom>
        </p:spPr>
      </p:pic>
    </p:spTree>
    <p:extLst>
      <p:ext uri="{BB962C8B-B14F-4D97-AF65-F5344CB8AC3E}">
        <p14:creationId xmlns:p14="http://schemas.microsoft.com/office/powerpoint/2010/main" val="3546345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2021-2022 Pay Program</a:t>
            </a:r>
          </a:p>
        </p:txBody>
      </p:sp>
      <p:sp>
        <p:nvSpPr>
          <p:cNvPr id="3" name="Content Placeholder 2"/>
          <p:cNvSpPr>
            <a:spLocks noGrp="1"/>
          </p:cNvSpPr>
          <p:nvPr>
            <p:ph idx="1"/>
          </p:nvPr>
        </p:nvSpPr>
        <p:spPr/>
        <p:txBody>
          <a:bodyPr/>
          <a:lstStyle/>
          <a:p>
            <a:pPr marL="0" indent="0">
              <a:spcBef>
                <a:spcPct val="0"/>
              </a:spcBef>
              <a:buFontTx/>
              <a:buNone/>
              <a:tabLst>
                <a:tab pos="457200" algn="l"/>
              </a:tabLst>
              <a:defRPr/>
            </a:pPr>
            <a:r>
              <a:rPr lang="en-US" altLang="en-US" sz="2400" b="1" dirty="0"/>
              <a:t>Implementation Timeline</a:t>
            </a:r>
          </a:p>
          <a:p>
            <a:pPr>
              <a:spcBef>
                <a:spcPct val="0"/>
              </a:spcBef>
              <a:tabLst>
                <a:tab pos="457200" algn="l"/>
              </a:tabLst>
              <a:defRPr/>
            </a:pPr>
            <a:r>
              <a:rPr lang="en-US" altLang="en-US" sz="2400" dirty="0"/>
              <a:t>Monday, August 2</a:t>
            </a:r>
            <a:r>
              <a:rPr lang="en-US" altLang="en-US" sz="2400" baseline="30000" dirty="0"/>
              <a:t>nd</a:t>
            </a:r>
            <a:r>
              <a:rPr lang="en-US" altLang="en-US" sz="2400" dirty="0"/>
              <a:t> –</a:t>
            </a:r>
            <a:r>
              <a:rPr lang="en-US" altLang="en-US" sz="2400" b="1" dirty="0"/>
              <a:t> </a:t>
            </a:r>
            <a:r>
              <a:rPr lang="en-US" altLang="en-US" sz="2400" dirty="0"/>
              <a:t>Raise file opens to departments</a:t>
            </a:r>
          </a:p>
          <a:p>
            <a:pPr>
              <a:spcBef>
                <a:spcPct val="0"/>
              </a:spcBef>
              <a:tabLst>
                <a:tab pos="457200" algn="l"/>
              </a:tabLst>
              <a:defRPr/>
            </a:pPr>
            <a:endParaRPr lang="en-US" altLang="en-US" sz="2400" b="1" dirty="0"/>
          </a:p>
          <a:p>
            <a:pPr>
              <a:spcBef>
                <a:spcPct val="0"/>
              </a:spcBef>
              <a:tabLst>
                <a:tab pos="457200" algn="l"/>
              </a:tabLst>
              <a:defRPr/>
            </a:pPr>
            <a:r>
              <a:rPr lang="en-US" altLang="en-US" sz="2400" dirty="0"/>
              <a:t>Friday, August 20</a:t>
            </a:r>
            <a:r>
              <a:rPr lang="en-US" altLang="en-US" sz="2400" baseline="30000" dirty="0"/>
              <a:t>th</a:t>
            </a:r>
            <a:r>
              <a:rPr lang="en-US" altLang="en-US" sz="2400" dirty="0"/>
              <a:t> 5:00 PM – Raise file closes to departments</a:t>
            </a:r>
          </a:p>
          <a:p>
            <a:pPr marL="0" indent="0">
              <a:spcBef>
                <a:spcPct val="0"/>
              </a:spcBef>
              <a:buFontTx/>
              <a:buNone/>
              <a:tabLst>
                <a:tab pos="457200" algn="l"/>
              </a:tabLst>
              <a:defRPr/>
            </a:pPr>
            <a:endParaRPr lang="en-US" altLang="en-US" sz="2400" b="1" dirty="0"/>
          </a:p>
          <a:p>
            <a:pPr>
              <a:spcBef>
                <a:spcPct val="0"/>
              </a:spcBef>
              <a:tabLst>
                <a:tab pos="457200" algn="l"/>
              </a:tabLst>
              <a:defRPr/>
            </a:pPr>
            <a:r>
              <a:rPr lang="en-US" altLang="en-US" sz="2400" dirty="0"/>
              <a:t>Monday, August 30, 2021 – Raises viewable in myUFL</a:t>
            </a:r>
            <a:endParaRPr lang="en-US" altLang="en-US" sz="2400" b="1" dirty="0"/>
          </a:p>
          <a:p>
            <a:pPr marL="0" indent="0">
              <a:spcBef>
                <a:spcPct val="0"/>
              </a:spcBef>
              <a:buFontTx/>
              <a:buNone/>
              <a:tabLst>
                <a:tab pos="457200" algn="l"/>
              </a:tabLst>
              <a:defRPr/>
            </a:pPr>
            <a:endParaRPr lang="en-US" altLang="en-US" sz="2400" b="1" dirty="0"/>
          </a:p>
          <a:p>
            <a:pPr>
              <a:spcBef>
                <a:spcPct val="0"/>
              </a:spcBef>
              <a:tabLst>
                <a:tab pos="457200" algn="l"/>
              </a:tabLst>
              <a:defRPr/>
            </a:pPr>
            <a:r>
              <a:rPr lang="en-US" altLang="en-US" sz="2400" dirty="0"/>
              <a:t>Friday, September 10, 2021 – Salary increases in employee paychecks</a:t>
            </a:r>
          </a:p>
          <a:p>
            <a:pPr marL="0" indent="0">
              <a:buNone/>
            </a:pPr>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1017599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2021-2022 Pay Program</a:t>
            </a:r>
          </a:p>
        </p:txBody>
      </p:sp>
      <p:sp>
        <p:nvSpPr>
          <p:cNvPr id="3" name="Content Placeholder 2"/>
          <p:cNvSpPr>
            <a:spLocks noGrp="1"/>
          </p:cNvSpPr>
          <p:nvPr>
            <p:ph idx="1"/>
          </p:nvPr>
        </p:nvSpPr>
        <p:spPr/>
        <p:txBody>
          <a:bodyPr>
            <a:normAutofit/>
          </a:bodyPr>
          <a:lstStyle/>
          <a:p>
            <a:pPr marL="0" indent="0">
              <a:buNone/>
            </a:pPr>
            <a:r>
              <a:rPr lang="en-US" b="1" i="1" dirty="0"/>
              <a:t>Additional Materials</a:t>
            </a:r>
          </a:p>
          <a:p>
            <a:r>
              <a:rPr lang="en-US" i="1" dirty="0"/>
              <a:t>This week, we will publish several supporting documents on Classification &amp; Compensation’s website. These include:</a:t>
            </a:r>
          </a:p>
          <a:p>
            <a:pPr lvl="1"/>
            <a:r>
              <a:rPr lang="en-US" dirty="0"/>
              <a:t>Raise File Instruction guide – Provides additional guidance on how to access and enter raises in myUFL</a:t>
            </a:r>
          </a:p>
          <a:p>
            <a:pPr lvl="1"/>
            <a:r>
              <a:rPr lang="en-US" dirty="0"/>
              <a:t>Manager Guide – Provides recommendations on determining individual merit increases</a:t>
            </a:r>
          </a:p>
          <a:p>
            <a:pPr lvl="1"/>
            <a:r>
              <a:rPr lang="en-US" dirty="0"/>
              <a:t>FAQs – Answers to frequently asked questions</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1673963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2021-2022 Pay Program</a:t>
            </a:r>
          </a:p>
        </p:txBody>
      </p:sp>
      <p:sp>
        <p:nvSpPr>
          <p:cNvPr id="3" name="Content Placeholder 2"/>
          <p:cNvSpPr>
            <a:spLocks noGrp="1"/>
          </p:cNvSpPr>
          <p:nvPr>
            <p:ph idx="1"/>
          </p:nvPr>
        </p:nvSpPr>
        <p:spPr/>
        <p:txBody>
          <a:bodyPr>
            <a:normAutofit/>
          </a:bodyPr>
          <a:lstStyle/>
          <a:p>
            <a:pPr marL="0" indent="0">
              <a:spcBef>
                <a:spcPct val="0"/>
              </a:spcBef>
              <a:buFontTx/>
              <a:buNone/>
              <a:tabLst>
                <a:tab pos="457200" algn="l"/>
              </a:tabLst>
              <a:defRPr/>
            </a:pPr>
            <a:r>
              <a:rPr lang="en-US" altLang="en-US" sz="2400" b="1" dirty="0"/>
              <a:t>Recommendations for Managers and Departments</a:t>
            </a:r>
          </a:p>
          <a:p>
            <a:pPr>
              <a:spcBef>
                <a:spcPct val="0"/>
              </a:spcBef>
              <a:tabLst>
                <a:tab pos="457200" algn="l"/>
              </a:tabLst>
              <a:defRPr/>
            </a:pPr>
            <a:r>
              <a:rPr lang="en-US" altLang="en-US" sz="2400" dirty="0"/>
              <a:t>As a manager, providing fair and competitive compensation is vital to attracting, retaining, and rewarding your employees. While there are a variety of approaches, including monetary and non-monetary rewards, it’s important that salary increases recognize each employee’s contribution to university.</a:t>
            </a:r>
          </a:p>
          <a:p>
            <a:pPr>
              <a:spcBef>
                <a:spcPct val="0"/>
              </a:spcBef>
              <a:tabLst>
                <a:tab pos="457200" algn="l"/>
              </a:tabLst>
              <a:defRPr/>
            </a:pPr>
            <a:endParaRPr lang="en-US" altLang="en-US" sz="2400" dirty="0"/>
          </a:p>
          <a:p>
            <a:pPr>
              <a:spcBef>
                <a:spcPct val="0"/>
              </a:spcBef>
              <a:tabLst>
                <a:tab pos="457200" algn="l"/>
              </a:tabLst>
              <a:defRPr/>
            </a:pPr>
            <a:r>
              <a:rPr lang="en-US" altLang="en-US" sz="2400" dirty="0"/>
              <a:t>While colleges and units have the flexibility to establish salary increase criteria for their units, UF Human Resources (UFHR) recommends that managers differentiate rewards based on individual contributions/performance and that units calibrate rewards in order to ensure fair and consistent implementation. Please contact your college or department HR representative for unit specific salary increase guidelines.</a:t>
            </a:r>
          </a:p>
          <a:p>
            <a:pPr marL="0" indent="0">
              <a:buNone/>
            </a:pPr>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2957011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2021-2022 Pay Program</a:t>
            </a:r>
          </a:p>
        </p:txBody>
      </p:sp>
      <p:sp>
        <p:nvSpPr>
          <p:cNvPr id="3" name="Content Placeholder 2"/>
          <p:cNvSpPr>
            <a:spLocks noGrp="1"/>
          </p:cNvSpPr>
          <p:nvPr>
            <p:ph idx="1"/>
          </p:nvPr>
        </p:nvSpPr>
        <p:spPr/>
        <p:txBody>
          <a:bodyPr>
            <a:normAutofit/>
          </a:bodyPr>
          <a:lstStyle/>
          <a:p>
            <a:pPr marL="0" indent="0">
              <a:buNone/>
            </a:pPr>
            <a:r>
              <a:rPr lang="en-US" sz="2400" b="1" dirty="0"/>
              <a:t>Differentiate Rewards based on Individual Performance and Contribution</a:t>
            </a:r>
          </a:p>
          <a:p>
            <a:r>
              <a:rPr lang="en-US" sz="2400" dirty="0"/>
              <a:t>Performance is a combination of the outcomes and behaviors which can be assessed using the following four quadrants:</a:t>
            </a:r>
          </a:p>
          <a:p>
            <a:pPr lvl="1"/>
            <a:r>
              <a:rPr lang="en-US" b="1" i="1" dirty="0"/>
              <a:t>High Outcomes – High Behaviors</a:t>
            </a:r>
            <a:endParaRPr lang="en-US" dirty="0"/>
          </a:p>
          <a:p>
            <a:pPr lvl="1"/>
            <a:r>
              <a:rPr lang="en-US" b="1" i="1" dirty="0"/>
              <a:t>High Outcomes – Low Behaviors</a:t>
            </a:r>
            <a:r>
              <a:rPr lang="en-US" dirty="0"/>
              <a:t> </a:t>
            </a:r>
          </a:p>
          <a:p>
            <a:pPr lvl="1"/>
            <a:r>
              <a:rPr lang="en-US" b="1" i="1" dirty="0"/>
              <a:t>Low Outcomes – High Behaviors</a:t>
            </a:r>
            <a:r>
              <a:rPr lang="en-US" dirty="0"/>
              <a:t> </a:t>
            </a:r>
          </a:p>
          <a:p>
            <a:pPr lvl="1"/>
            <a:r>
              <a:rPr lang="en-US" b="1" i="1" dirty="0"/>
              <a:t>Low Outcomes – Low Behaviors</a:t>
            </a:r>
            <a:r>
              <a:rPr lang="en-US" dirty="0"/>
              <a:t> </a:t>
            </a:r>
            <a:endParaRPr lang="en-US" sz="2000" dirty="0"/>
          </a:p>
          <a:p>
            <a:pPr marL="0" indent="0">
              <a:buNone/>
            </a:pPr>
            <a:endParaRPr lang="en-US" sz="2400"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1827289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2021-2022 Pay Program</a:t>
            </a:r>
          </a:p>
        </p:txBody>
      </p:sp>
      <p:sp>
        <p:nvSpPr>
          <p:cNvPr id="3" name="Content Placeholder 2"/>
          <p:cNvSpPr>
            <a:spLocks noGrp="1"/>
          </p:cNvSpPr>
          <p:nvPr>
            <p:ph idx="1"/>
          </p:nvPr>
        </p:nvSpPr>
        <p:spPr/>
        <p:txBody>
          <a:bodyPr/>
          <a:lstStyle/>
          <a:p>
            <a:pPr marL="0" indent="0">
              <a:buNone/>
            </a:pPr>
            <a:r>
              <a:rPr lang="en-US" dirty="0"/>
              <a:t>Questions?</a:t>
            </a:r>
          </a:p>
          <a:p>
            <a:pPr lvl="1"/>
            <a:r>
              <a:rPr lang="en-US" altLang="en-US" dirty="0"/>
              <a:t>If you have questions, please contact Classification and Compensation at (352) 273-2842 or by email at </a:t>
            </a:r>
            <a:r>
              <a:rPr lang="en-US" altLang="en-US" dirty="0">
                <a:hlinkClick r:id="rId3"/>
              </a:rPr>
              <a:t>salaryincrease@ufl.edu</a:t>
            </a:r>
            <a:r>
              <a:rPr lang="en-US" altLang="en-US" dirty="0"/>
              <a:t>. </a:t>
            </a:r>
          </a:p>
          <a:p>
            <a:pPr lvl="1"/>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4"/>
          <a:stretch>
            <a:fillRect/>
          </a:stretch>
        </p:blipFill>
        <p:spPr>
          <a:xfrm>
            <a:off x="116200" y="121004"/>
            <a:ext cx="857143" cy="704762"/>
          </a:xfrm>
          <a:prstGeom prst="rect">
            <a:avLst/>
          </a:prstGeom>
        </p:spPr>
      </p:pic>
    </p:spTree>
    <p:extLst>
      <p:ext uri="{BB962C8B-B14F-4D97-AF65-F5344CB8AC3E}">
        <p14:creationId xmlns:p14="http://schemas.microsoft.com/office/powerpoint/2010/main" val="692623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sz="4800" b="1" dirty="0">
                <a:solidFill>
                  <a:srgbClr val="FF6600"/>
                </a:solidFill>
              </a:rPr>
              <a:t>Today’s Agenda Items</a:t>
            </a:r>
          </a:p>
        </p:txBody>
      </p:sp>
      <p:sp>
        <p:nvSpPr>
          <p:cNvPr id="3" name="Content Placeholder 2"/>
          <p:cNvSpPr>
            <a:spLocks noGrp="1"/>
          </p:cNvSpPr>
          <p:nvPr>
            <p:ph idx="1"/>
          </p:nvPr>
        </p:nvSpPr>
        <p:spPr>
          <a:xfrm>
            <a:off x="639098" y="1836355"/>
            <a:ext cx="11552902" cy="4820455"/>
          </a:xfrm>
        </p:spPr>
        <p:txBody>
          <a:bodyPr>
            <a:normAutofit fontScale="92500" lnSpcReduction="10000"/>
          </a:bodyPr>
          <a:lstStyle/>
          <a:p>
            <a:pPr>
              <a:buClr>
                <a:schemeClr val="accent3">
                  <a:lumMod val="75000"/>
                </a:schemeClr>
              </a:buClr>
              <a:buFont typeface="Wingdings" panose="05000000000000000000" pitchFamily="2" charset="2"/>
              <a:buChar char="§"/>
              <a:defRPr/>
            </a:pPr>
            <a:r>
              <a:rPr lang="en-US" sz="3100" dirty="0"/>
              <a:t>HB 7017 Visitors </a:t>
            </a:r>
            <a:r>
              <a:rPr lang="en-US" altLang="en-US" sz="3100" dirty="0">
                <a:solidFill>
                  <a:srgbClr val="000000"/>
                </a:solidFill>
              </a:rPr>
              <a:t>– Cassandra Farley</a:t>
            </a:r>
          </a:p>
          <a:p>
            <a:pPr>
              <a:buClr>
                <a:schemeClr val="accent3">
                  <a:lumMod val="75000"/>
                </a:schemeClr>
              </a:buClr>
              <a:buFont typeface="Wingdings" panose="05000000000000000000" pitchFamily="2" charset="2"/>
              <a:buChar char="§"/>
              <a:defRPr/>
            </a:pPr>
            <a:r>
              <a:rPr lang="en-US" sz="3100" dirty="0"/>
              <a:t>GBAS Updates – Nicole Harris</a:t>
            </a:r>
          </a:p>
          <a:p>
            <a:pPr>
              <a:buClr>
                <a:schemeClr val="accent3">
                  <a:lumMod val="75000"/>
                </a:schemeClr>
              </a:buClr>
              <a:buFont typeface="Wingdings" panose="05000000000000000000" pitchFamily="2" charset="2"/>
              <a:buChar char="§"/>
              <a:defRPr/>
            </a:pPr>
            <a:r>
              <a:rPr lang="en-US" altLang="en-US" sz="3100" dirty="0">
                <a:solidFill>
                  <a:srgbClr val="000000"/>
                </a:solidFill>
              </a:rPr>
              <a:t>2021-22 Pay Program – Brent Goodman</a:t>
            </a:r>
          </a:p>
          <a:p>
            <a:pPr>
              <a:buClr>
                <a:schemeClr val="accent3">
                  <a:lumMod val="75000"/>
                </a:schemeClr>
              </a:buClr>
              <a:buFont typeface="Wingdings" panose="05000000000000000000" pitchFamily="2" charset="2"/>
              <a:buChar char="§"/>
              <a:defRPr/>
            </a:pPr>
            <a:r>
              <a:rPr lang="en-US" altLang="en-US" sz="3100" dirty="0">
                <a:solidFill>
                  <a:srgbClr val="000000"/>
                </a:solidFill>
              </a:rPr>
              <a:t>HR-600 Reminder – Brent Goodman</a:t>
            </a:r>
          </a:p>
          <a:p>
            <a:pPr>
              <a:buClr>
                <a:schemeClr val="accent3">
                  <a:lumMod val="75000"/>
                </a:schemeClr>
              </a:buClr>
              <a:buFont typeface="Wingdings" panose="05000000000000000000" pitchFamily="2" charset="2"/>
              <a:buChar char="§"/>
              <a:defRPr/>
            </a:pPr>
            <a:r>
              <a:rPr lang="en-US" altLang="en-US" sz="3100" dirty="0">
                <a:solidFill>
                  <a:srgbClr val="000000"/>
                </a:solidFill>
              </a:rPr>
              <a:t>Florida Minimum Wage– Brent Goodman</a:t>
            </a:r>
          </a:p>
          <a:p>
            <a:pPr>
              <a:buClr>
                <a:schemeClr val="accent3">
                  <a:lumMod val="75000"/>
                </a:schemeClr>
              </a:buClr>
              <a:buFont typeface="Wingdings" panose="05000000000000000000" pitchFamily="2" charset="2"/>
              <a:buChar char="§"/>
              <a:defRPr/>
            </a:pPr>
            <a:r>
              <a:rPr lang="en-US" altLang="en-US" sz="3100" dirty="0">
                <a:solidFill>
                  <a:srgbClr val="000000"/>
                </a:solidFill>
              </a:rPr>
              <a:t>Florida Bonus Statute and Proposed BOG Regulation – Brent Goodman</a:t>
            </a:r>
          </a:p>
          <a:p>
            <a:pPr>
              <a:buClr>
                <a:schemeClr val="accent3">
                  <a:lumMod val="75000"/>
                </a:schemeClr>
              </a:buClr>
              <a:buFont typeface="Wingdings" panose="05000000000000000000" pitchFamily="2" charset="2"/>
              <a:buChar char="§"/>
              <a:defRPr/>
            </a:pPr>
            <a:r>
              <a:rPr lang="en-US" altLang="en-US" sz="3100" dirty="0">
                <a:solidFill>
                  <a:srgbClr val="000000"/>
                </a:solidFill>
              </a:rPr>
              <a:t>First Advantage – Christina Salva</a:t>
            </a:r>
          </a:p>
          <a:p>
            <a:pPr>
              <a:buClr>
                <a:schemeClr val="accent3">
                  <a:lumMod val="75000"/>
                </a:schemeClr>
              </a:buClr>
              <a:buFont typeface="Wingdings" panose="05000000000000000000" pitchFamily="2" charset="2"/>
              <a:buChar char="§"/>
              <a:defRPr/>
            </a:pPr>
            <a:r>
              <a:rPr lang="en-US" altLang="en-US" sz="3100" dirty="0">
                <a:solidFill>
                  <a:srgbClr val="000000"/>
                </a:solidFill>
              </a:rPr>
              <a:t>AI Tracking Updates and Upgrades – Audrey Gainey</a:t>
            </a:r>
          </a:p>
          <a:p>
            <a:pPr>
              <a:buClr>
                <a:schemeClr val="accent3">
                  <a:lumMod val="75000"/>
                </a:schemeClr>
              </a:buClr>
              <a:buFont typeface="Wingdings" panose="05000000000000000000" pitchFamily="2" charset="2"/>
              <a:buChar char="§"/>
              <a:defRPr/>
            </a:pPr>
            <a:r>
              <a:rPr lang="en-US" sz="3100" dirty="0"/>
              <a:t>Benefits Reminders – Shannon Edwards</a:t>
            </a:r>
          </a:p>
          <a:p>
            <a:pPr>
              <a:buClr>
                <a:schemeClr val="accent3">
                  <a:lumMod val="75000"/>
                </a:schemeClr>
              </a:buClr>
              <a:buFont typeface="Wingdings" panose="05000000000000000000" pitchFamily="2" charset="2"/>
              <a:buChar char="§"/>
              <a:defRPr/>
            </a:pPr>
            <a:r>
              <a:rPr lang="en-US" altLang="en-US" sz="3100" dirty="0">
                <a:solidFill>
                  <a:srgbClr val="000000"/>
                </a:solidFill>
              </a:rPr>
              <a:t>Important Dates</a:t>
            </a:r>
          </a:p>
          <a:p>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2544750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HR-600 Reminder</a:t>
            </a:r>
          </a:p>
        </p:txBody>
      </p:sp>
      <p:sp>
        <p:nvSpPr>
          <p:cNvPr id="3" name="Content Placeholder 2"/>
          <p:cNvSpPr>
            <a:spLocks noGrp="1"/>
          </p:cNvSpPr>
          <p:nvPr>
            <p:ph idx="1"/>
          </p:nvPr>
        </p:nvSpPr>
        <p:spPr/>
        <p:txBody>
          <a:bodyPr/>
          <a:lstStyle/>
          <a:p>
            <a:pPr marL="0" indent="0">
              <a:spcBef>
                <a:spcPct val="0"/>
              </a:spcBef>
              <a:buNone/>
              <a:tabLst>
                <a:tab pos="457200" algn="l"/>
              </a:tabLst>
              <a:defRPr/>
            </a:pPr>
            <a:r>
              <a:rPr lang="en-US" altLang="en-US" b="1" dirty="0"/>
              <a:t>Additional University Employment</a:t>
            </a:r>
          </a:p>
          <a:p>
            <a:pPr>
              <a:defRPr/>
            </a:pPr>
            <a:r>
              <a:rPr lang="en-US" dirty="0"/>
              <a:t>If an employee’s primary position is non- exempt, the secondary department is often required to pay overtime for the secondary position.</a:t>
            </a:r>
          </a:p>
          <a:p>
            <a:pPr>
              <a:defRPr/>
            </a:pPr>
            <a:r>
              <a:rPr lang="en-US" dirty="0"/>
              <a:t>Whenever the employee’s primary rate of pay increases, you must increase the rate of pay on the secondary appointment. </a:t>
            </a:r>
          </a:p>
          <a:p>
            <a:pPr marL="0" indent="0">
              <a:spcBef>
                <a:spcPct val="0"/>
              </a:spcBef>
              <a:buNone/>
              <a:tabLst>
                <a:tab pos="457200" algn="l"/>
              </a:tabLst>
              <a:defRPr/>
            </a:pPr>
            <a:endParaRPr lang="en-US" altLang="en-US" dirty="0"/>
          </a:p>
          <a:p>
            <a:pPr>
              <a:spcBef>
                <a:spcPct val="0"/>
              </a:spcBef>
              <a:tabLst>
                <a:tab pos="457200" algn="l"/>
              </a:tabLst>
              <a:defRPr/>
            </a:pPr>
            <a:endParaRPr lang="en-US" altLang="en-US" dirty="0"/>
          </a:p>
          <a:p>
            <a:pPr marL="0" indent="0">
              <a:spcBef>
                <a:spcPct val="0"/>
              </a:spcBef>
              <a:buNone/>
              <a:tabLst>
                <a:tab pos="457200" algn="l"/>
              </a:tabLst>
              <a:defRPr/>
            </a:pPr>
            <a:endParaRPr lang="en-US" altLang="en-US" dirty="0"/>
          </a:p>
          <a:p>
            <a:pPr>
              <a:spcBef>
                <a:spcPct val="0"/>
              </a:spcBef>
              <a:tabLst>
                <a:tab pos="457200" algn="l"/>
              </a:tabLst>
              <a:defRPr/>
            </a:pPr>
            <a:endParaRPr lang="en-US" altLang="en-US" dirty="0"/>
          </a:p>
          <a:p>
            <a:pPr>
              <a:spcBef>
                <a:spcPct val="0"/>
              </a:spcBef>
              <a:tabLst>
                <a:tab pos="457200" algn="l"/>
              </a:tabLst>
              <a:defRPr/>
            </a:pPr>
            <a:endParaRPr lang="en-US" alt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33279594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HR-600 Reminder</a:t>
            </a:r>
          </a:p>
        </p:txBody>
      </p:sp>
      <p:sp>
        <p:nvSpPr>
          <p:cNvPr id="3" name="Content Placeholder 2"/>
          <p:cNvSpPr>
            <a:spLocks noGrp="1"/>
          </p:cNvSpPr>
          <p:nvPr>
            <p:ph idx="1"/>
          </p:nvPr>
        </p:nvSpPr>
        <p:spPr/>
        <p:txBody>
          <a:bodyPr/>
          <a:lstStyle/>
          <a:p>
            <a:pPr marL="0" indent="0">
              <a:spcBef>
                <a:spcPct val="0"/>
              </a:spcBef>
              <a:buNone/>
              <a:tabLst>
                <a:tab pos="457200" algn="l"/>
              </a:tabLst>
              <a:defRPr/>
            </a:pPr>
            <a:r>
              <a:rPr lang="en-US" altLang="en-US" b="1" dirty="0"/>
              <a:t>Additional University Employment</a:t>
            </a:r>
          </a:p>
          <a:p>
            <a:pPr>
              <a:defRPr/>
            </a:pPr>
            <a:r>
              <a:rPr lang="en-US" dirty="0"/>
              <a:t>You do not need to send an updated HR-600 form; however, you must complete an ePAF to adjust the rate of pay</a:t>
            </a:r>
            <a:r>
              <a:rPr lang="en-US" sz="3200" dirty="0"/>
              <a:t>. </a:t>
            </a:r>
            <a:endParaRPr lang="en-US" dirty="0"/>
          </a:p>
          <a:p>
            <a:pPr>
              <a:defRPr/>
            </a:pPr>
            <a:r>
              <a:rPr lang="en-US" dirty="0"/>
              <a:t>If would like to request a list of employees with dual compensation appointments in your area, please email your request to </a:t>
            </a:r>
            <a:r>
              <a:rPr lang="en-US" dirty="0">
                <a:hlinkClick r:id="rId3"/>
              </a:rPr>
              <a:t>compensation@ufl.edu</a:t>
            </a:r>
            <a:r>
              <a:rPr lang="en-US" dirty="0"/>
              <a:t>.</a:t>
            </a:r>
          </a:p>
          <a:p>
            <a:pPr>
              <a:spcBef>
                <a:spcPct val="0"/>
              </a:spcBef>
              <a:tabLst>
                <a:tab pos="457200" algn="l"/>
              </a:tabLst>
              <a:defRPr/>
            </a:pPr>
            <a:endParaRPr lang="en-US" altLang="en-US" dirty="0"/>
          </a:p>
          <a:p>
            <a:pPr>
              <a:spcBef>
                <a:spcPct val="0"/>
              </a:spcBef>
              <a:tabLst>
                <a:tab pos="457200" algn="l"/>
              </a:tabLst>
              <a:defRPr/>
            </a:pPr>
            <a:endParaRPr lang="en-US" altLang="en-US" dirty="0"/>
          </a:p>
          <a:p>
            <a:pPr marL="0" indent="0">
              <a:spcBef>
                <a:spcPct val="0"/>
              </a:spcBef>
              <a:buNone/>
              <a:tabLst>
                <a:tab pos="457200" algn="l"/>
              </a:tabLst>
              <a:defRPr/>
            </a:pPr>
            <a:endParaRPr lang="en-US" altLang="en-US" dirty="0"/>
          </a:p>
          <a:p>
            <a:pPr>
              <a:spcBef>
                <a:spcPct val="0"/>
              </a:spcBef>
              <a:tabLst>
                <a:tab pos="457200" algn="l"/>
              </a:tabLst>
              <a:defRPr/>
            </a:pPr>
            <a:endParaRPr lang="en-US" altLang="en-US" dirty="0"/>
          </a:p>
          <a:p>
            <a:pPr>
              <a:spcBef>
                <a:spcPct val="0"/>
              </a:spcBef>
              <a:tabLst>
                <a:tab pos="457200" algn="l"/>
              </a:tabLst>
              <a:defRPr/>
            </a:pPr>
            <a:endParaRPr lang="en-US" alt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4"/>
          <a:stretch>
            <a:fillRect/>
          </a:stretch>
        </p:blipFill>
        <p:spPr>
          <a:xfrm>
            <a:off x="116200" y="121004"/>
            <a:ext cx="857143" cy="704762"/>
          </a:xfrm>
          <a:prstGeom prst="rect">
            <a:avLst/>
          </a:prstGeom>
        </p:spPr>
      </p:pic>
    </p:spTree>
    <p:extLst>
      <p:ext uri="{BB962C8B-B14F-4D97-AF65-F5344CB8AC3E}">
        <p14:creationId xmlns:p14="http://schemas.microsoft.com/office/powerpoint/2010/main" val="2180818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Questions</a:t>
            </a:r>
          </a:p>
        </p:txBody>
      </p:sp>
      <p:sp>
        <p:nvSpPr>
          <p:cNvPr id="3" name="Content Placeholder 2"/>
          <p:cNvSpPr>
            <a:spLocks noGrp="1"/>
          </p:cNvSpPr>
          <p:nvPr>
            <p:ph idx="1"/>
          </p:nvPr>
        </p:nvSpPr>
        <p:spPr/>
        <p:txBody>
          <a:bodyPr>
            <a:normAutofit/>
          </a:bodyPr>
          <a:lstStyle/>
          <a:p>
            <a:pPr marL="0" indent="0">
              <a:buFontTx/>
              <a:buNone/>
              <a:defRPr/>
            </a:pPr>
            <a:endParaRPr lang="en-US" altLang="en-US" sz="2000" dirty="0"/>
          </a:p>
          <a:p>
            <a:pPr>
              <a:defRPr/>
            </a:pPr>
            <a:r>
              <a:rPr lang="en-US" altLang="en-US" dirty="0"/>
              <a:t>Please contact Classification &amp; Compensation at </a:t>
            </a:r>
            <a:r>
              <a:rPr lang="en-US" altLang="en-US" dirty="0">
                <a:hlinkClick r:id="rId3"/>
              </a:rPr>
              <a:t>compensation@ufl.edu</a:t>
            </a:r>
            <a:r>
              <a:rPr lang="en-US" altLang="en-US" dirty="0"/>
              <a:t> or by phone at (352) 273-2842</a:t>
            </a:r>
          </a:p>
          <a:p>
            <a:pPr marL="0" indent="0">
              <a:buNone/>
            </a:pPr>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4"/>
          <a:stretch>
            <a:fillRect/>
          </a:stretch>
        </p:blipFill>
        <p:spPr>
          <a:xfrm>
            <a:off x="116200" y="121004"/>
            <a:ext cx="857143" cy="704762"/>
          </a:xfrm>
          <a:prstGeom prst="rect">
            <a:avLst/>
          </a:prstGeom>
        </p:spPr>
      </p:pic>
    </p:spTree>
    <p:extLst>
      <p:ext uri="{BB962C8B-B14F-4D97-AF65-F5344CB8AC3E}">
        <p14:creationId xmlns:p14="http://schemas.microsoft.com/office/powerpoint/2010/main" val="3166449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Florida Minimum Wage</a:t>
            </a:r>
          </a:p>
        </p:txBody>
      </p:sp>
      <p:sp>
        <p:nvSpPr>
          <p:cNvPr id="3" name="Content Placeholder 2"/>
          <p:cNvSpPr>
            <a:spLocks noGrp="1"/>
          </p:cNvSpPr>
          <p:nvPr>
            <p:ph idx="1"/>
          </p:nvPr>
        </p:nvSpPr>
        <p:spPr/>
        <p:txBody>
          <a:bodyPr/>
          <a:lstStyle/>
          <a:p>
            <a:r>
              <a:rPr lang="en-US" altLang="en-US" dirty="0"/>
              <a:t>Florida voters approved amendment 2 in November 2020 which increases the minimum wage and amends Florida’s Constitution.</a:t>
            </a:r>
          </a:p>
          <a:p>
            <a:r>
              <a:rPr lang="en-US" altLang="en-US" dirty="0"/>
              <a:t>Under the new mandate, Florida’s minimum wage, currently $8.65, will increase to $10 an hour on September 30, 2021.</a:t>
            </a:r>
          </a:p>
          <a:p>
            <a:r>
              <a:rPr lang="en-US" altLang="en-US" dirty="0"/>
              <a:t>After which the minimum wage will increase $1 each year until it reaches $15 an hour in 2026.</a:t>
            </a:r>
          </a:p>
          <a:p>
            <a:r>
              <a:rPr lang="en-US" altLang="en-US" dirty="0"/>
              <a:t>The minimum wage applies to all public and private sector employers, regardless of size or number of employees.</a:t>
            </a:r>
          </a:p>
          <a:p>
            <a:pPr lvl="1"/>
            <a:endParaRPr lang="en-US" altLang="en-US" dirty="0"/>
          </a:p>
          <a:p>
            <a:pPr lvl="1"/>
            <a:endParaRPr lang="en-US" altLang="en-US" dirty="0"/>
          </a:p>
          <a:p>
            <a:pPr marL="0" indent="0">
              <a:buNone/>
            </a:pPr>
            <a:endParaRPr lang="en-US" altLang="en-US" sz="2400" dirty="0"/>
          </a:p>
          <a:p>
            <a:pPr marL="0" indent="0">
              <a:buNone/>
            </a:pPr>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2590438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Florida Minimum Wage</a:t>
            </a:r>
          </a:p>
        </p:txBody>
      </p:sp>
      <p:sp>
        <p:nvSpPr>
          <p:cNvPr id="3" name="Content Placeholder 2"/>
          <p:cNvSpPr>
            <a:spLocks noGrp="1"/>
          </p:cNvSpPr>
          <p:nvPr>
            <p:ph idx="1"/>
          </p:nvPr>
        </p:nvSpPr>
        <p:spPr/>
        <p:txBody>
          <a:bodyPr/>
          <a:lstStyle/>
          <a:p>
            <a:r>
              <a:rPr lang="en-US" altLang="en-US" dirty="0"/>
              <a:t>As of February 22</a:t>
            </a:r>
            <a:r>
              <a:rPr lang="en-US" altLang="en-US" baseline="30000" dirty="0"/>
              <a:t>nd</a:t>
            </a:r>
            <a:r>
              <a:rPr lang="en-US" altLang="en-US" dirty="0"/>
              <a:t>, there are 2,166 appointments below the new minimum wage.  The cost-plus fringe of bringing the population to the new minimum wage is approximately $2.063M.</a:t>
            </a:r>
          </a:p>
          <a:p>
            <a:r>
              <a:rPr lang="en-US" altLang="en-US" dirty="0"/>
              <a:t>The top 5 units are Student Affairs, Housing &amp; Residence Education, O’Connell Center, Reitz Union, and the College of Law.</a:t>
            </a:r>
          </a:p>
          <a:p>
            <a:r>
              <a:rPr lang="en-US" altLang="en-US" dirty="0"/>
              <a:t>This estimate is very conservative as our student employee headcount is down dramatically due to COVID-19.  This time last year, there were 38% more appointments with hourly rates less than $10 per hour.</a:t>
            </a:r>
          </a:p>
          <a:p>
            <a:pPr lvl="1"/>
            <a:endParaRPr lang="en-US" altLang="en-US" dirty="0"/>
          </a:p>
          <a:p>
            <a:pPr marL="0" indent="0">
              <a:buNone/>
            </a:pPr>
            <a:endParaRPr lang="en-US" altLang="en-US" sz="2400" dirty="0"/>
          </a:p>
          <a:p>
            <a:pPr marL="0" indent="0">
              <a:buNone/>
            </a:pPr>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35183011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Questions</a:t>
            </a:r>
          </a:p>
        </p:txBody>
      </p:sp>
      <p:sp>
        <p:nvSpPr>
          <p:cNvPr id="3" name="Content Placeholder 2"/>
          <p:cNvSpPr>
            <a:spLocks noGrp="1"/>
          </p:cNvSpPr>
          <p:nvPr>
            <p:ph idx="1"/>
          </p:nvPr>
        </p:nvSpPr>
        <p:spPr/>
        <p:txBody>
          <a:bodyPr>
            <a:normAutofit/>
          </a:bodyPr>
          <a:lstStyle/>
          <a:p>
            <a:pPr marL="0" indent="0">
              <a:buFontTx/>
              <a:buNone/>
              <a:defRPr/>
            </a:pPr>
            <a:endParaRPr lang="en-US" altLang="en-US" sz="2000" dirty="0"/>
          </a:p>
          <a:p>
            <a:pPr>
              <a:defRPr/>
            </a:pPr>
            <a:r>
              <a:rPr lang="en-US" altLang="en-US" dirty="0"/>
              <a:t>Please contact Classification &amp; Compensation at </a:t>
            </a:r>
            <a:r>
              <a:rPr lang="en-US" altLang="en-US" dirty="0">
                <a:hlinkClick r:id="rId3"/>
              </a:rPr>
              <a:t>compensation@ufl.edu</a:t>
            </a:r>
            <a:r>
              <a:rPr lang="en-US" altLang="en-US" dirty="0"/>
              <a:t> or by phone at (352) 273-2842</a:t>
            </a:r>
          </a:p>
          <a:p>
            <a:endParaRPr lang="en-US" sz="2400"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4"/>
          <a:stretch>
            <a:fillRect/>
          </a:stretch>
        </p:blipFill>
        <p:spPr>
          <a:xfrm>
            <a:off x="116200" y="121004"/>
            <a:ext cx="857143" cy="704762"/>
          </a:xfrm>
          <a:prstGeom prst="rect">
            <a:avLst/>
          </a:prstGeom>
        </p:spPr>
      </p:pic>
    </p:spTree>
    <p:extLst>
      <p:ext uri="{BB962C8B-B14F-4D97-AF65-F5344CB8AC3E}">
        <p14:creationId xmlns:p14="http://schemas.microsoft.com/office/powerpoint/2010/main" val="4178914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Florida Bonus Statute and Proposed Board of Governors Regulation</a:t>
            </a:r>
          </a:p>
        </p:txBody>
      </p:sp>
      <p:sp>
        <p:nvSpPr>
          <p:cNvPr id="3" name="Content Placeholder 2"/>
          <p:cNvSpPr>
            <a:spLocks noGrp="1"/>
          </p:cNvSpPr>
          <p:nvPr>
            <p:ph idx="1"/>
          </p:nvPr>
        </p:nvSpPr>
        <p:spPr/>
        <p:txBody>
          <a:bodyPr>
            <a:normAutofit/>
          </a:bodyPr>
          <a:lstStyle/>
          <a:p>
            <a:r>
              <a:rPr lang="en-US" altLang="en-US" dirty="0"/>
              <a:t>During this year’s legislative session, a bill was passed that addresses bonuses for state university system employees.</a:t>
            </a:r>
          </a:p>
          <a:p>
            <a:pPr marL="0" indent="0">
              <a:buNone/>
            </a:pPr>
            <a:endParaRPr lang="en-US" altLang="en-US" dirty="0"/>
          </a:p>
          <a:p>
            <a:pPr marL="457200" lvl="1" indent="0">
              <a:buNone/>
            </a:pPr>
            <a:r>
              <a:rPr lang="en-US" altLang="en-US" i="1" dirty="0"/>
              <a:t>1012.978 Bonuses for state university system employees. - Notwithstanding s. 215.425(3), a university board of trustees may implement a bonus scheme based on awards for work performance or employee recruitment and retention. The board of trustees must submit to the Board of Governors the bonus scheme, including the evaluation criteria by which a bonus will be awarded. The Board of Governors must approve any bonus scheme created under this section before its implementation.</a:t>
            </a:r>
          </a:p>
          <a:p>
            <a:endParaRPr lang="en-US" altLang="en-US" dirty="0"/>
          </a:p>
          <a:p>
            <a:pPr lvl="1"/>
            <a:endParaRPr lang="en-US" altLang="en-US" dirty="0"/>
          </a:p>
          <a:p>
            <a:pPr marL="0" indent="0">
              <a:buNone/>
            </a:pPr>
            <a:endParaRPr lang="en-US" altLang="en-US" sz="2400" dirty="0"/>
          </a:p>
          <a:p>
            <a:pPr marL="0" indent="0">
              <a:buNone/>
            </a:pPr>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32857659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Florida Bonus Statute and Proposed Board of Governors Regulation</a:t>
            </a:r>
          </a:p>
        </p:txBody>
      </p:sp>
      <p:sp>
        <p:nvSpPr>
          <p:cNvPr id="3" name="Content Placeholder 2"/>
          <p:cNvSpPr>
            <a:spLocks noGrp="1"/>
          </p:cNvSpPr>
          <p:nvPr>
            <p:ph idx="1"/>
          </p:nvPr>
        </p:nvSpPr>
        <p:spPr/>
        <p:txBody>
          <a:bodyPr>
            <a:normAutofit/>
          </a:bodyPr>
          <a:lstStyle/>
          <a:p>
            <a:r>
              <a:rPr lang="en-US" altLang="en-US" dirty="0"/>
              <a:t>The Board of Governors has proposed regulation 9.015 University Bonus Plans which delegates approval of university bonus plans to each institution’s Board of Trustees.</a:t>
            </a:r>
          </a:p>
          <a:p>
            <a:r>
              <a:rPr lang="en-US" altLang="en-US" dirty="0"/>
              <a:t>UFHR is currently working with the General Council’s Office to revise UF’s compensation regulation and implement policies that meet the new requirements.</a:t>
            </a:r>
          </a:p>
          <a:p>
            <a:r>
              <a:rPr lang="en-US" altLang="en-US" dirty="0"/>
              <a:t>While this regulation provides UF the ability to provide a variety of one-time payments, some payments will be delayed until the appropriate policies are approved by the BOT.</a:t>
            </a:r>
          </a:p>
          <a:p>
            <a:pPr marL="0" indent="0">
              <a:buNone/>
            </a:pPr>
            <a:endParaRPr lang="en-US" altLang="en-US" dirty="0"/>
          </a:p>
          <a:p>
            <a:endParaRPr lang="en-US" altLang="en-US" dirty="0"/>
          </a:p>
          <a:p>
            <a:pPr lvl="1"/>
            <a:endParaRPr lang="en-US" altLang="en-US" dirty="0"/>
          </a:p>
          <a:p>
            <a:pPr marL="0" indent="0">
              <a:buNone/>
            </a:pPr>
            <a:endParaRPr lang="en-US" altLang="en-US" sz="2400" dirty="0"/>
          </a:p>
          <a:p>
            <a:pPr marL="0" indent="0">
              <a:buNone/>
            </a:pPr>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19805614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Questions</a:t>
            </a:r>
          </a:p>
        </p:txBody>
      </p:sp>
      <p:sp>
        <p:nvSpPr>
          <p:cNvPr id="3" name="Content Placeholder 2"/>
          <p:cNvSpPr>
            <a:spLocks noGrp="1"/>
          </p:cNvSpPr>
          <p:nvPr>
            <p:ph idx="1"/>
          </p:nvPr>
        </p:nvSpPr>
        <p:spPr/>
        <p:txBody>
          <a:bodyPr>
            <a:normAutofit/>
          </a:bodyPr>
          <a:lstStyle/>
          <a:p>
            <a:pPr marL="0" indent="0">
              <a:buFontTx/>
              <a:buNone/>
              <a:defRPr/>
            </a:pPr>
            <a:endParaRPr lang="en-US" altLang="en-US" sz="2000" dirty="0"/>
          </a:p>
          <a:p>
            <a:pPr>
              <a:defRPr/>
            </a:pPr>
            <a:r>
              <a:rPr lang="en-US" altLang="en-US" dirty="0"/>
              <a:t>Please contact Classification &amp; Compensation at </a:t>
            </a:r>
            <a:r>
              <a:rPr lang="en-US" altLang="en-US" dirty="0">
                <a:hlinkClick r:id="rId3"/>
              </a:rPr>
              <a:t>compensation@ufl.edu</a:t>
            </a:r>
            <a:r>
              <a:rPr lang="en-US" altLang="en-US" dirty="0"/>
              <a:t> or by phone at (352) 273-2842</a:t>
            </a:r>
          </a:p>
          <a:p>
            <a:endParaRPr lang="en-US" sz="2400"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4"/>
          <a:stretch>
            <a:fillRect/>
          </a:stretch>
        </p:blipFill>
        <p:spPr>
          <a:xfrm>
            <a:off x="116200" y="121004"/>
            <a:ext cx="857143" cy="704762"/>
          </a:xfrm>
          <a:prstGeom prst="rect">
            <a:avLst/>
          </a:prstGeom>
        </p:spPr>
      </p:pic>
    </p:spTree>
    <p:extLst>
      <p:ext uri="{BB962C8B-B14F-4D97-AF65-F5344CB8AC3E}">
        <p14:creationId xmlns:p14="http://schemas.microsoft.com/office/powerpoint/2010/main" val="21135605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9397" y="1366221"/>
            <a:ext cx="7724793"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1850" y="1694329"/>
            <a:ext cx="10515600" cy="2733675"/>
          </a:xfrm>
        </p:spPr>
        <p:txBody>
          <a:bodyPr/>
          <a:lstStyle/>
          <a:p>
            <a:r>
              <a:rPr lang="en-US" dirty="0"/>
              <a:t>Talent Acquisition &amp; Onboarding</a:t>
            </a:r>
          </a:p>
        </p:txBody>
      </p:sp>
      <p:sp>
        <p:nvSpPr>
          <p:cNvPr id="3" name="Text Placeholder 2"/>
          <p:cNvSpPr>
            <a:spLocks noGrp="1"/>
          </p:cNvSpPr>
          <p:nvPr>
            <p:ph type="body" idx="1"/>
          </p:nvPr>
        </p:nvSpPr>
        <p:spPr>
          <a:xfrm>
            <a:off x="838200" y="3861224"/>
            <a:ext cx="10515600" cy="1381173"/>
          </a:xfrm>
        </p:spPr>
        <p:txBody>
          <a:bodyPr vert="horz" lIns="91440" tIns="45720" rIns="91440" bIns="45720" rtlCol="0" anchor="t">
            <a:normAutofit/>
          </a:bodyPr>
          <a:lstStyle/>
          <a:p>
            <a:r>
              <a:rPr lang="en-US" sz="3200" dirty="0">
                <a:solidFill>
                  <a:schemeClr val="accent5">
                    <a:lumMod val="75000"/>
                  </a:schemeClr>
                </a:solidFill>
              </a:rPr>
              <a:t>First Advantage</a:t>
            </a:r>
            <a:endParaRPr lang="en-US" sz="3200" dirty="0">
              <a:solidFill>
                <a:schemeClr val="accent5">
                  <a:lumMod val="75000"/>
                </a:schemeClr>
              </a:solidFill>
              <a:cs typeface="Calibri"/>
            </a:endParaRPr>
          </a:p>
          <a:p>
            <a:r>
              <a:rPr lang="en-US" sz="3200" dirty="0">
                <a:solidFill>
                  <a:schemeClr val="accent5">
                    <a:lumMod val="75000"/>
                  </a:schemeClr>
                </a:solidFill>
              </a:rPr>
              <a:t>AI Tracking Updates &amp; Upgrades</a:t>
            </a:r>
          </a:p>
          <a:p>
            <a:endParaRPr lang="en-US" dirty="0">
              <a:cs typeface="Calibri" panose="020F0502020204030204"/>
            </a:endParaRPr>
          </a:p>
        </p:txBody>
      </p:sp>
    </p:spTree>
    <p:extLst>
      <p:ext uri="{BB962C8B-B14F-4D97-AF65-F5344CB8AC3E}">
        <p14:creationId xmlns:p14="http://schemas.microsoft.com/office/powerpoint/2010/main" val="718237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HB 7017-</a:t>
            </a:r>
            <a:r>
              <a:rPr lang="en-US"/>
              <a:t>-Visitors</a:t>
            </a:r>
            <a:endParaRPr lang="en-US" dirty="0"/>
          </a:p>
        </p:txBody>
      </p:sp>
      <p:sp>
        <p:nvSpPr>
          <p:cNvPr id="2" name="Subtitle 1"/>
          <p:cNvSpPr>
            <a:spLocks noGrp="1"/>
          </p:cNvSpPr>
          <p:nvPr>
            <p:ph type="subTitle" idx="1"/>
          </p:nvPr>
        </p:nvSpPr>
        <p:spPr>
          <a:xfrm>
            <a:off x="1524000" y="4236720"/>
            <a:ext cx="9144000" cy="1021080"/>
          </a:xfrm>
        </p:spPr>
        <p:txBody>
          <a:bodyPr/>
          <a:lstStyle/>
          <a:p>
            <a:r>
              <a:rPr lang="en-US" dirty="0"/>
              <a:t>Cassandra Farley</a:t>
            </a:r>
          </a:p>
          <a:p>
            <a:r>
              <a:rPr lang="en-US" dirty="0"/>
              <a:t>Director, UF Research Integrity, Security &amp; Compliance (RISC)</a:t>
            </a:r>
          </a:p>
        </p:txBody>
      </p:sp>
    </p:spTree>
    <p:extLst>
      <p:ext uri="{BB962C8B-B14F-4D97-AF65-F5344CB8AC3E}">
        <p14:creationId xmlns:p14="http://schemas.microsoft.com/office/powerpoint/2010/main" val="40596083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2" y="365125"/>
            <a:ext cx="10380457" cy="1325563"/>
          </a:xfrm>
        </p:spPr>
        <p:txBody>
          <a:bodyPr anchor="b">
            <a:normAutofit/>
          </a:bodyPr>
          <a:lstStyle/>
          <a:p>
            <a:r>
              <a:rPr lang="en-US" dirty="0">
                <a:solidFill>
                  <a:srgbClr val="FF6600"/>
                </a:solidFill>
              </a:rPr>
              <a:t>Screening/Verification Packet Status</a:t>
            </a: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cxnSp>
        <p:nvCxnSpPr>
          <p:cNvPr id="9" name="Straight Connector 8">
            <a:extLst>
              <a:ext uri="{FF2B5EF4-FFF2-40B4-BE49-F238E27FC236}">
                <a16:creationId xmlns:a16="http://schemas.microsoft.com/office/drawing/2014/main" id="{672DBDF8-78B5-40EF-B01B-B287E7C5D60A}"/>
              </a:ext>
            </a:extLst>
          </p:cNvPr>
          <p:cNvCxnSpPr>
            <a:cxnSpLocks/>
          </p:cNvCxnSpPr>
          <p:nvPr/>
        </p:nvCxnSpPr>
        <p:spPr>
          <a:xfrm>
            <a:off x="738131" y="1712722"/>
            <a:ext cx="8636778"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1497476B-8AD8-4758-AB04-03A7423AB70D}"/>
              </a:ext>
            </a:extLst>
          </p:cNvPr>
          <p:cNvSpPr>
            <a:spLocks noGrp="1"/>
          </p:cNvSpPr>
          <p:nvPr>
            <p:ph idx="1"/>
          </p:nvPr>
        </p:nvSpPr>
        <p:spPr>
          <a:xfrm>
            <a:off x="738130" y="1918028"/>
            <a:ext cx="10714961" cy="4574847"/>
          </a:xfrm>
        </p:spPr>
        <p:txBody>
          <a:bodyPr>
            <a:normAutofit/>
          </a:bodyPr>
          <a:lstStyle/>
          <a:p>
            <a:pPr>
              <a:buClr>
                <a:schemeClr val="accent3">
                  <a:lumMod val="75000"/>
                </a:schemeClr>
              </a:buClr>
              <a:buSzPct val="95000"/>
            </a:pPr>
            <a:r>
              <a:rPr lang="en-US" dirty="0">
                <a:latin typeface="Calibri" panose="020F0502020204030204" pitchFamily="34" charset="0"/>
                <a:cs typeface="Calibri" panose="020F0502020204030204" pitchFamily="34" charset="0"/>
              </a:rPr>
              <a:t>Effective August 6</a:t>
            </a:r>
            <a:r>
              <a:rPr lang="en-US" baseline="30000" dirty="0">
                <a:latin typeface="Calibri" panose="020F0502020204030204" pitchFamily="34" charset="0"/>
                <a:cs typeface="Calibri" panose="020F0502020204030204" pitchFamily="34" charset="0"/>
              </a:rPr>
              <a:t>th</a:t>
            </a:r>
            <a:r>
              <a:rPr lang="en-US" dirty="0">
                <a:latin typeface="Calibri" panose="020F0502020204030204" pitchFamily="34" charset="0"/>
                <a:cs typeface="Calibri" panose="020F0502020204030204" pitchFamily="34" charset="0"/>
              </a:rPr>
              <a:t>, after three attempts First Advantage will begin notifying requestors via email when a verification is deemed “unable to verify.”</a:t>
            </a:r>
          </a:p>
          <a:p>
            <a:pPr>
              <a:buClr>
                <a:schemeClr val="accent3">
                  <a:lumMod val="75000"/>
                </a:schemeClr>
              </a:buClr>
              <a:buSzPct val="95000"/>
            </a:pPr>
            <a:r>
              <a:rPr lang="en-US" dirty="0">
                <a:latin typeface="Calibri "/>
              </a:rPr>
              <a:t>Effective August 16</a:t>
            </a:r>
            <a:r>
              <a:rPr lang="en-US" baseline="30000" dirty="0">
                <a:latin typeface="Calibri "/>
              </a:rPr>
              <a:t>th</a:t>
            </a:r>
            <a:r>
              <a:rPr lang="en-US" dirty="0">
                <a:latin typeface="Calibri "/>
              </a:rPr>
              <a:t>, status of “Decisional” will be replaced with the following statuses:</a:t>
            </a:r>
            <a:endParaRPr lang="en-US" sz="800" dirty="0">
              <a:latin typeface="Calibri "/>
            </a:endParaRPr>
          </a:p>
          <a:p>
            <a:pPr lvl="1">
              <a:buClr>
                <a:schemeClr val="accent3">
                  <a:lumMod val="75000"/>
                </a:schemeClr>
              </a:buClr>
              <a:buSzPct val="95000"/>
            </a:pPr>
            <a:r>
              <a:rPr lang="en-US" b="1" dirty="0">
                <a:latin typeface="Calibri "/>
              </a:rPr>
              <a:t>Criminal Pending</a:t>
            </a:r>
            <a:r>
              <a:rPr lang="en-US" dirty="0">
                <a:latin typeface="Calibri "/>
              </a:rPr>
              <a:t>: Packet</a:t>
            </a:r>
            <a:r>
              <a:rPr lang="en-US" sz="2400" dirty="0">
                <a:latin typeface="Calibri "/>
              </a:rPr>
              <a:t> contains criminal records that require review by UFHR. </a:t>
            </a:r>
          </a:p>
          <a:p>
            <a:pPr lvl="1">
              <a:buClr>
                <a:schemeClr val="accent3">
                  <a:lumMod val="75000"/>
                </a:schemeClr>
              </a:buClr>
              <a:buSzPct val="95000"/>
            </a:pPr>
            <a:r>
              <a:rPr lang="en-US" b="1" dirty="0">
                <a:latin typeface="Calibri "/>
              </a:rPr>
              <a:t>Dept Verification Review</a:t>
            </a:r>
            <a:r>
              <a:rPr lang="en-US" dirty="0">
                <a:latin typeface="Calibri "/>
              </a:rPr>
              <a:t>: </a:t>
            </a:r>
            <a:r>
              <a:rPr lang="en-US" sz="2400" dirty="0">
                <a:latin typeface="Calibri "/>
              </a:rPr>
              <a:t>Criminal screening is clear, if requested, and requestor/requesting department needs to review the findings for both education and employment verifications.</a:t>
            </a:r>
            <a:endParaRPr lang="en-US" dirty="0">
              <a:latin typeface="Calibri "/>
            </a:endParaRPr>
          </a:p>
          <a:p>
            <a:pPr>
              <a:buClr>
                <a:schemeClr val="accent3">
                  <a:lumMod val="75000"/>
                </a:schemeClr>
              </a:buClr>
              <a:buSzPct val="95000"/>
              <a:buFont typeface="Wingdings" panose="05000000000000000000" pitchFamily="2" charset="2"/>
              <a:buChar char="§"/>
            </a:pPr>
            <a:endParaRPr lang="en-US" sz="3200" i="1" dirty="0">
              <a:latin typeface="Calibri "/>
            </a:endParaRPr>
          </a:p>
          <a:p>
            <a:pPr>
              <a:buClr>
                <a:schemeClr val="accent3">
                  <a:lumMod val="75000"/>
                </a:schemeClr>
              </a:buClr>
              <a:buSzPct val="95000"/>
              <a:buFont typeface="Wingdings" panose="05000000000000000000" pitchFamily="2" charset="2"/>
              <a:buChar char="§"/>
            </a:pPr>
            <a:endParaRPr lang="en-US" sz="3200" dirty="0">
              <a:latin typeface="Calibri "/>
            </a:endParaRPr>
          </a:p>
          <a:p>
            <a:pPr>
              <a:buClr>
                <a:schemeClr val="accent3">
                  <a:lumMod val="75000"/>
                </a:schemeClr>
              </a:buClr>
              <a:buSzPct val="95000"/>
              <a:buFont typeface="Wingdings" panose="05000000000000000000" pitchFamily="2" charset="2"/>
              <a:buChar char="§"/>
            </a:pPr>
            <a:endParaRPr lang="en-US" sz="3200" i="1" dirty="0">
              <a:latin typeface="Calibri "/>
            </a:endParaRPr>
          </a:p>
          <a:p>
            <a:pPr lvl="1">
              <a:buClr>
                <a:schemeClr val="accent3">
                  <a:lumMod val="75000"/>
                </a:schemeClr>
              </a:buClr>
              <a:buSzPct val="95000"/>
              <a:buFont typeface="Wingdings" panose="05000000000000000000" pitchFamily="2" charset="2"/>
              <a:buChar char="§"/>
            </a:pPr>
            <a:endParaRPr lang="en-US" dirty="0">
              <a:latin typeface="Tw Cen MT" panose="020B0602020104020603" pitchFamily="34" charset="0"/>
            </a:endParaRPr>
          </a:p>
          <a:p>
            <a:pPr marL="457200" lvl="1" indent="0">
              <a:buClr>
                <a:schemeClr val="accent3">
                  <a:lumMod val="75000"/>
                </a:schemeClr>
              </a:buClr>
              <a:buSzPct val="95000"/>
              <a:buNone/>
            </a:pPr>
            <a:endParaRPr lang="en-US" dirty="0">
              <a:latin typeface="Tw Cen MT" panose="020B0602020104020603" pitchFamily="34" charset="0"/>
            </a:endParaRPr>
          </a:p>
          <a:p>
            <a:pPr marL="0" indent="0">
              <a:buClr>
                <a:schemeClr val="accent3">
                  <a:lumMod val="75000"/>
                </a:schemeClr>
              </a:buClr>
              <a:buSzPct val="95000"/>
              <a:buNone/>
            </a:pPr>
            <a:endParaRPr lang="en-US" dirty="0">
              <a:latin typeface="Tw Cen MT" panose="020B0602020104020603" pitchFamily="34" charset="0"/>
            </a:endParaRPr>
          </a:p>
          <a:p>
            <a:pPr marL="0" indent="0">
              <a:buClr>
                <a:schemeClr val="accent3">
                  <a:lumMod val="75000"/>
                </a:schemeClr>
              </a:buClr>
              <a:buSzPct val="95000"/>
              <a:buNone/>
            </a:pPr>
            <a:endParaRPr lang="en-US" dirty="0">
              <a:latin typeface="Tw Cen MT" panose="020B0602020104020603" pitchFamily="34" charset="0"/>
            </a:endParaRPr>
          </a:p>
        </p:txBody>
      </p:sp>
      <p:sp>
        <p:nvSpPr>
          <p:cNvPr id="6" name="TextBox 5">
            <a:extLst>
              <a:ext uri="{FF2B5EF4-FFF2-40B4-BE49-F238E27FC236}">
                <a16:creationId xmlns:a16="http://schemas.microsoft.com/office/drawing/2014/main" id="{2BD922D1-4BF5-4086-9F72-F94445B73588}"/>
              </a:ext>
            </a:extLst>
          </p:cNvPr>
          <p:cNvSpPr txBox="1"/>
          <p:nvPr/>
        </p:nvSpPr>
        <p:spPr>
          <a:xfrm>
            <a:off x="1076949" y="3218353"/>
            <a:ext cx="2940869" cy="421294"/>
          </a:xfrm>
          <a:prstGeom prst="rect">
            <a:avLst/>
          </a:prstGeom>
          <a:solidFill>
            <a:schemeClr val="accent2">
              <a:alpha val="16000"/>
            </a:schemeClr>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F9D5E395-1240-4333-B344-923C21F37368}"/>
              </a:ext>
            </a:extLst>
          </p:cNvPr>
          <p:cNvSpPr txBox="1"/>
          <p:nvPr/>
        </p:nvSpPr>
        <p:spPr>
          <a:xfrm>
            <a:off x="1076948" y="1895992"/>
            <a:ext cx="2765379" cy="421294"/>
          </a:xfrm>
          <a:prstGeom prst="rect">
            <a:avLst/>
          </a:prstGeom>
          <a:solidFill>
            <a:schemeClr val="accent2">
              <a:alpha val="10000"/>
            </a:schemeClr>
          </a:solidFill>
        </p:spPr>
        <p:txBody>
          <a:bodyPr wrap="square" rtlCol="0">
            <a:spAutoFit/>
          </a:bodyPr>
          <a:lstStyle/>
          <a:p>
            <a:endParaRPr lang="en-US" dirty="0"/>
          </a:p>
        </p:txBody>
      </p:sp>
    </p:spTree>
    <p:extLst>
      <p:ext uri="{BB962C8B-B14F-4D97-AF65-F5344CB8AC3E}">
        <p14:creationId xmlns:p14="http://schemas.microsoft.com/office/powerpoint/2010/main" val="309971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2E8404A3-CC9E-4395-A3EE-99D063758DB8}"/>
              </a:ext>
            </a:extLst>
          </p:cNvPr>
          <p:cNvPicPr>
            <a:picLocks noChangeAspect="1"/>
          </p:cNvPicPr>
          <p:nvPr/>
        </p:nvPicPr>
        <p:blipFill rotWithShape="1">
          <a:blip r:embed="rId3"/>
          <a:srcRect t="11402" r="3672" b="52075"/>
          <a:stretch/>
        </p:blipFill>
        <p:spPr>
          <a:xfrm>
            <a:off x="452581" y="4244131"/>
            <a:ext cx="6336802" cy="2038938"/>
          </a:xfrm>
          <a:prstGeom prst="rect">
            <a:avLst/>
          </a:prstGeom>
        </p:spPr>
      </p:pic>
      <p:pic>
        <p:nvPicPr>
          <p:cNvPr id="20" name="Picture 19">
            <a:extLst>
              <a:ext uri="{FF2B5EF4-FFF2-40B4-BE49-F238E27FC236}">
                <a16:creationId xmlns:a16="http://schemas.microsoft.com/office/drawing/2014/main" id="{D4A5DD7D-0B6F-41B2-91E4-0BE6E3327E89}"/>
              </a:ext>
            </a:extLst>
          </p:cNvPr>
          <p:cNvPicPr>
            <a:picLocks noChangeAspect="1"/>
          </p:cNvPicPr>
          <p:nvPr/>
        </p:nvPicPr>
        <p:blipFill rotWithShape="1">
          <a:blip r:embed="rId4"/>
          <a:srcRect b="49086"/>
          <a:stretch/>
        </p:blipFill>
        <p:spPr>
          <a:xfrm>
            <a:off x="625546" y="2248065"/>
            <a:ext cx="5990872" cy="1943043"/>
          </a:xfrm>
          <a:prstGeom prst="rect">
            <a:avLst/>
          </a:prstGeom>
        </p:spPr>
      </p:pic>
      <p:sp>
        <p:nvSpPr>
          <p:cNvPr id="2" name="Title 1"/>
          <p:cNvSpPr>
            <a:spLocks noGrp="1"/>
          </p:cNvSpPr>
          <p:nvPr>
            <p:ph type="title"/>
          </p:nvPr>
        </p:nvSpPr>
        <p:spPr/>
        <p:txBody>
          <a:bodyPr anchor="b">
            <a:normAutofit/>
          </a:bodyPr>
          <a:lstStyle/>
          <a:p>
            <a:r>
              <a:rPr lang="en-US" dirty="0">
                <a:solidFill>
                  <a:srgbClr val="FF6600"/>
                </a:solidFill>
              </a:rPr>
              <a:t>AI Tracking - Updates</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5"/>
          <a:stretch>
            <a:fillRect/>
          </a:stretch>
        </p:blipFill>
        <p:spPr>
          <a:xfrm>
            <a:off x="116200" y="121004"/>
            <a:ext cx="857143" cy="704762"/>
          </a:xfrm>
          <a:prstGeom prst="rect">
            <a:avLst/>
          </a:prstGeom>
        </p:spPr>
      </p:pic>
      <p:sp>
        <p:nvSpPr>
          <p:cNvPr id="9" name="Content Placeholder 2">
            <a:extLst>
              <a:ext uri="{FF2B5EF4-FFF2-40B4-BE49-F238E27FC236}">
                <a16:creationId xmlns:a16="http://schemas.microsoft.com/office/drawing/2014/main" id="{E251629E-98E0-40D1-A770-EFE78003BF50}"/>
              </a:ext>
            </a:extLst>
          </p:cNvPr>
          <p:cNvSpPr txBox="1">
            <a:spLocks/>
          </p:cNvSpPr>
          <p:nvPr/>
        </p:nvSpPr>
        <p:spPr>
          <a:xfrm>
            <a:off x="738131" y="1677706"/>
            <a:ext cx="10715738" cy="8079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defRPr/>
            </a:pPr>
            <a:r>
              <a:rPr lang="en-US" altLang="en-US" dirty="0">
                <a:solidFill>
                  <a:srgbClr val="000000"/>
                </a:solidFill>
              </a:rPr>
              <a:t>Options for tracking new hires for AI positions have been expanded. </a:t>
            </a:r>
          </a:p>
        </p:txBody>
      </p:sp>
      <p:sp>
        <p:nvSpPr>
          <p:cNvPr id="21" name="Oval 20">
            <a:extLst>
              <a:ext uri="{FF2B5EF4-FFF2-40B4-BE49-F238E27FC236}">
                <a16:creationId xmlns:a16="http://schemas.microsoft.com/office/drawing/2014/main" id="{04D1A7EF-AB10-4DEC-A17C-6A725CEDF35C}"/>
              </a:ext>
            </a:extLst>
          </p:cNvPr>
          <p:cNvSpPr/>
          <p:nvPr/>
        </p:nvSpPr>
        <p:spPr>
          <a:xfrm>
            <a:off x="452581" y="3337616"/>
            <a:ext cx="1579419" cy="807952"/>
          </a:xfrm>
          <a:prstGeom prst="ellipse">
            <a:avLst/>
          </a:prstGeom>
          <a:noFill/>
          <a:ln w="57150">
            <a:solidFill>
              <a:srgbClr val="E65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0" y="2485676"/>
            <a:ext cx="5643419" cy="3850416"/>
          </a:xfrm>
        </p:spPr>
        <p:txBody>
          <a:bodyPr>
            <a:normAutofit/>
          </a:bodyPr>
          <a:lstStyle/>
          <a:p>
            <a:pPr marL="0" indent="0">
              <a:lnSpc>
                <a:spcPct val="100000"/>
              </a:lnSpc>
              <a:buNone/>
              <a:defRPr/>
            </a:pPr>
            <a:r>
              <a:rPr lang="en-US" altLang="en-US" dirty="0">
                <a:solidFill>
                  <a:srgbClr val="000000"/>
                </a:solidFill>
              </a:rPr>
              <a:t>Current Efforts:</a:t>
            </a:r>
            <a:endParaRPr lang="en-US" altLang="en-US" sz="900" dirty="0">
              <a:solidFill>
                <a:srgbClr val="000000"/>
              </a:solidFill>
            </a:endParaRPr>
          </a:p>
          <a:p>
            <a:pPr lvl="1">
              <a:lnSpc>
                <a:spcPct val="100000"/>
              </a:lnSpc>
              <a:defRPr/>
            </a:pPr>
            <a:r>
              <a:rPr lang="en-US" altLang="en-US" dirty="0">
                <a:solidFill>
                  <a:srgbClr val="000000"/>
                </a:solidFill>
              </a:rPr>
              <a:t>Designating the funding source on the requisition as “AI Initiative”. </a:t>
            </a:r>
          </a:p>
          <a:p>
            <a:pPr lvl="1">
              <a:lnSpc>
                <a:spcPct val="100000"/>
              </a:lnSpc>
              <a:defRPr/>
            </a:pPr>
            <a:r>
              <a:rPr lang="en-US" altLang="en-US" dirty="0">
                <a:solidFill>
                  <a:srgbClr val="000000"/>
                </a:solidFill>
              </a:rPr>
              <a:t>Notating the Job posting for AI positions with the “AI@UF” tagline.</a:t>
            </a:r>
          </a:p>
          <a:p>
            <a:pPr lvl="1">
              <a:lnSpc>
                <a:spcPct val="100000"/>
              </a:lnSpc>
              <a:defRPr/>
            </a:pPr>
            <a:r>
              <a:rPr lang="en-US" altLang="en-US" dirty="0">
                <a:solidFill>
                  <a:srgbClr val="000000"/>
                </a:solidFill>
              </a:rPr>
              <a:t>Partnering with college representatives to verify Provost allocations and confirm new hire information. </a:t>
            </a:r>
          </a:p>
          <a:p>
            <a:pPr marL="914400" lvl="2" indent="0">
              <a:buNone/>
              <a:defRPr/>
            </a:pPr>
            <a:endParaRPr lang="en-US" altLang="en-US" dirty="0">
              <a:solidFill>
                <a:srgbClr val="000000"/>
              </a:solidFill>
            </a:endParaRPr>
          </a:p>
        </p:txBody>
      </p:sp>
      <p:sp>
        <p:nvSpPr>
          <p:cNvPr id="23" name="Oval 22">
            <a:extLst>
              <a:ext uri="{FF2B5EF4-FFF2-40B4-BE49-F238E27FC236}">
                <a16:creationId xmlns:a16="http://schemas.microsoft.com/office/drawing/2014/main" id="{CADC1128-13A1-4E5A-98F0-46938301B6F6}"/>
              </a:ext>
            </a:extLst>
          </p:cNvPr>
          <p:cNvSpPr/>
          <p:nvPr/>
        </p:nvSpPr>
        <p:spPr>
          <a:xfrm>
            <a:off x="440829" y="5904023"/>
            <a:ext cx="1314080" cy="428553"/>
          </a:xfrm>
          <a:prstGeom prst="ellipse">
            <a:avLst/>
          </a:prstGeom>
          <a:noFill/>
          <a:ln w="57150">
            <a:solidFill>
              <a:srgbClr val="E65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53613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66690" y="2266594"/>
            <a:ext cx="5858162" cy="595062"/>
          </a:xfrm>
        </p:spPr>
        <p:txBody>
          <a:bodyPr>
            <a:normAutofit/>
          </a:bodyPr>
          <a:lstStyle/>
          <a:p>
            <a:pPr marL="0" indent="0">
              <a:buClr>
                <a:schemeClr val="accent3">
                  <a:lumMod val="75000"/>
                </a:schemeClr>
              </a:buClr>
              <a:buSzPct val="95000"/>
              <a:buNone/>
            </a:pPr>
            <a:r>
              <a:rPr lang="en-US" sz="2600" dirty="0">
                <a:latin typeface="Calibri "/>
              </a:rPr>
              <a:t>Hire and Employee/Position Updates</a:t>
            </a:r>
          </a:p>
          <a:p>
            <a:pPr marL="0" indent="0">
              <a:buClr>
                <a:schemeClr val="accent3">
                  <a:lumMod val="75000"/>
                </a:schemeClr>
              </a:buClr>
              <a:buSzPct val="95000"/>
              <a:buNone/>
            </a:pPr>
            <a:endParaRPr lang="en-US" dirty="0">
              <a:latin typeface="Tw Cen MT" panose="020B0602020104020603"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cxnSp>
        <p:nvCxnSpPr>
          <p:cNvPr id="9" name="Straight Connector 8">
            <a:extLst>
              <a:ext uri="{FF2B5EF4-FFF2-40B4-BE49-F238E27FC236}">
                <a16:creationId xmlns:a16="http://schemas.microsoft.com/office/drawing/2014/main" id="{672DBDF8-78B5-40EF-B01B-B287E7C5D60A}"/>
              </a:ext>
            </a:extLst>
          </p:cNvPr>
          <p:cNvCxnSpPr>
            <a:cxnSpLocks/>
          </p:cNvCxnSpPr>
          <p:nvPr/>
        </p:nvCxnSpPr>
        <p:spPr>
          <a:xfrm>
            <a:off x="738131" y="1712722"/>
            <a:ext cx="8636778"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D24CAD58-3C6E-4FAC-A583-8D6BEB02BD8E}"/>
              </a:ext>
            </a:extLst>
          </p:cNvPr>
          <p:cNvPicPr>
            <a:picLocks noChangeAspect="1"/>
          </p:cNvPicPr>
          <p:nvPr/>
        </p:nvPicPr>
        <p:blipFill>
          <a:blip r:embed="rId4"/>
          <a:stretch>
            <a:fillRect/>
          </a:stretch>
        </p:blipFill>
        <p:spPr>
          <a:xfrm>
            <a:off x="838202" y="1766722"/>
            <a:ext cx="4372119" cy="4590335"/>
          </a:xfrm>
          <a:prstGeom prst="rect">
            <a:avLst/>
          </a:prstGeom>
        </p:spPr>
      </p:pic>
      <p:sp>
        <p:nvSpPr>
          <p:cNvPr id="7" name="Arrow: Right 6">
            <a:extLst>
              <a:ext uri="{FF2B5EF4-FFF2-40B4-BE49-F238E27FC236}">
                <a16:creationId xmlns:a16="http://schemas.microsoft.com/office/drawing/2014/main" id="{F99BF480-CAC8-4056-B108-E28D0E7ABCD1}"/>
              </a:ext>
            </a:extLst>
          </p:cNvPr>
          <p:cNvSpPr/>
          <p:nvPr/>
        </p:nvSpPr>
        <p:spPr>
          <a:xfrm rot="10800000">
            <a:off x="2458565" y="5677370"/>
            <a:ext cx="1131392" cy="38453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3729EAD2-FF96-4AB6-A0E5-D5A19784A1F2}"/>
              </a:ext>
            </a:extLst>
          </p:cNvPr>
          <p:cNvSpPr>
            <a:spLocks noGrp="1"/>
          </p:cNvSpPr>
          <p:nvPr>
            <p:ph type="title"/>
          </p:nvPr>
        </p:nvSpPr>
        <p:spPr>
          <a:xfrm>
            <a:off x="838200" y="365125"/>
            <a:ext cx="10515600" cy="1325563"/>
          </a:xfrm>
        </p:spPr>
        <p:txBody>
          <a:bodyPr anchor="b">
            <a:normAutofit/>
          </a:bodyPr>
          <a:lstStyle/>
          <a:p>
            <a:r>
              <a:rPr lang="en-US" dirty="0">
                <a:solidFill>
                  <a:srgbClr val="FF6600"/>
                </a:solidFill>
              </a:rPr>
              <a:t>AI Tracking – ePAF Upgrades</a:t>
            </a:r>
          </a:p>
        </p:txBody>
      </p:sp>
      <p:sp>
        <p:nvSpPr>
          <p:cNvPr id="12" name="Content Placeholder 2">
            <a:extLst>
              <a:ext uri="{FF2B5EF4-FFF2-40B4-BE49-F238E27FC236}">
                <a16:creationId xmlns:a16="http://schemas.microsoft.com/office/drawing/2014/main" id="{EB788D5A-A8FB-4439-AD09-74CD4C24BE9F}"/>
              </a:ext>
            </a:extLst>
          </p:cNvPr>
          <p:cNvSpPr txBox="1">
            <a:spLocks/>
          </p:cNvSpPr>
          <p:nvPr/>
        </p:nvSpPr>
        <p:spPr>
          <a:xfrm>
            <a:off x="5652654" y="2861656"/>
            <a:ext cx="5959762" cy="288174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Clr>
                <a:schemeClr val="accent3">
                  <a:lumMod val="75000"/>
                </a:schemeClr>
              </a:buClr>
              <a:buSzPct val="95000"/>
              <a:buFont typeface="Wingdings" panose="05000000000000000000" pitchFamily="2" charset="2"/>
              <a:buChar char="§"/>
            </a:pPr>
            <a:r>
              <a:rPr lang="en-US" sz="2600" dirty="0">
                <a:latin typeface="Calibri "/>
              </a:rPr>
              <a:t>AI flag will be added for </a:t>
            </a:r>
            <a:r>
              <a:rPr lang="en-US" sz="2600" b="1" dirty="0">
                <a:solidFill>
                  <a:schemeClr val="accent1"/>
                </a:solidFill>
                <a:latin typeface="Calibri "/>
              </a:rPr>
              <a:t>Hire</a:t>
            </a:r>
            <a:r>
              <a:rPr lang="en-US" sz="2600" dirty="0">
                <a:latin typeface="Calibri "/>
              </a:rPr>
              <a:t> and </a:t>
            </a:r>
            <a:r>
              <a:rPr lang="en-US" sz="2600" b="1" dirty="0">
                <a:solidFill>
                  <a:schemeClr val="accent1"/>
                </a:solidFill>
                <a:latin typeface="Calibri "/>
              </a:rPr>
              <a:t>Position Update</a:t>
            </a:r>
            <a:r>
              <a:rPr lang="en-US" sz="2600" dirty="0">
                <a:solidFill>
                  <a:schemeClr val="accent1"/>
                </a:solidFill>
                <a:latin typeface="Calibri "/>
              </a:rPr>
              <a:t> </a:t>
            </a:r>
            <a:r>
              <a:rPr lang="en-US" sz="2600" dirty="0">
                <a:latin typeface="Calibri "/>
              </a:rPr>
              <a:t>ePAFs; this flag will be a required field</a:t>
            </a:r>
          </a:p>
          <a:p>
            <a:pPr lvl="1">
              <a:buClr>
                <a:schemeClr val="accent3">
                  <a:lumMod val="75000"/>
                </a:schemeClr>
              </a:buClr>
              <a:buSzPct val="95000"/>
              <a:buFont typeface="Wingdings" panose="05000000000000000000" pitchFamily="2" charset="2"/>
              <a:buChar char="§"/>
            </a:pPr>
            <a:endParaRPr lang="en-US" sz="900" dirty="0">
              <a:latin typeface="Calibri "/>
            </a:endParaRPr>
          </a:p>
          <a:p>
            <a:pPr lvl="1">
              <a:buClr>
                <a:schemeClr val="accent3">
                  <a:lumMod val="75000"/>
                </a:schemeClr>
              </a:buClr>
              <a:buSzPct val="95000"/>
              <a:buFont typeface="Wingdings" panose="05000000000000000000" pitchFamily="2" charset="2"/>
              <a:buChar char="§"/>
            </a:pPr>
            <a:r>
              <a:rPr lang="en-US" sz="2600" dirty="0">
                <a:latin typeface="Calibri "/>
              </a:rPr>
              <a:t>In addition to the AI flag on Hire ePAFs, an optional text box will be added for job requisition numbers</a:t>
            </a:r>
          </a:p>
          <a:p>
            <a:pPr lvl="1">
              <a:buClr>
                <a:schemeClr val="accent3">
                  <a:lumMod val="75000"/>
                </a:schemeClr>
              </a:buClr>
              <a:buSzPct val="95000"/>
              <a:buFont typeface="Wingdings" panose="05000000000000000000" pitchFamily="2" charset="2"/>
              <a:buChar char="§"/>
            </a:pPr>
            <a:endParaRPr lang="en-US" sz="900" dirty="0">
              <a:latin typeface="Calibri "/>
            </a:endParaRPr>
          </a:p>
          <a:p>
            <a:pPr lvl="1">
              <a:buClr>
                <a:schemeClr val="accent3">
                  <a:lumMod val="75000"/>
                </a:schemeClr>
              </a:buClr>
              <a:buSzPct val="95000"/>
              <a:buFont typeface="Wingdings" panose="05000000000000000000" pitchFamily="2" charset="2"/>
              <a:buChar char="§"/>
            </a:pPr>
            <a:r>
              <a:rPr lang="en-US" sz="2600" dirty="0">
                <a:latin typeface="Calibri "/>
              </a:rPr>
              <a:t>This change will take effect on </a:t>
            </a:r>
            <a:r>
              <a:rPr lang="en-US" sz="2600" dirty="0">
                <a:solidFill>
                  <a:srgbClr val="FF0000"/>
                </a:solidFill>
                <a:latin typeface="Calibri "/>
              </a:rPr>
              <a:t>September 1, 2021</a:t>
            </a:r>
          </a:p>
          <a:p>
            <a:pPr lvl="1">
              <a:buClr>
                <a:schemeClr val="accent3">
                  <a:lumMod val="75000"/>
                </a:schemeClr>
              </a:buClr>
              <a:buSzPct val="95000"/>
              <a:buFont typeface="Wingdings" panose="05000000000000000000" pitchFamily="2" charset="2"/>
              <a:buChar char="§"/>
            </a:pPr>
            <a:endParaRPr lang="en-US" sz="2600" b="1" dirty="0">
              <a:latin typeface="Calibri "/>
            </a:endParaRPr>
          </a:p>
          <a:p>
            <a:pPr lvl="1">
              <a:buClr>
                <a:schemeClr val="accent3">
                  <a:lumMod val="75000"/>
                </a:schemeClr>
              </a:buClr>
              <a:buSzPct val="95000"/>
              <a:buFont typeface="Wingdings" panose="05000000000000000000" pitchFamily="2" charset="2"/>
              <a:buChar char="§"/>
            </a:pPr>
            <a:endParaRPr lang="en-US" sz="2800" dirty="0">
              <a:latin typeface="Calibri "/>
            </a:endParaRPr>
          </a:p>
          <a:p>
            <a:pPr marL="457200" lvl="1" indent="0">
              <a:buClr>
                <a:schemeClr val="accent3">
                  <a:lumMod val="75000"/>
                </a:schemeClr>
              </a:buClr>
              <a:buSzPct val="95000"/>
              <a:buFont typeface="Arial" panose="020B0604020202020204" pitchFamily="34" charset="0"/>
              <a:buNone/>
            </a:pPr>
            <a:endParaRPr lang="en-US" dirty="0">
              <a:latin typeface="Calibri "/>
            </a:endParaRPr>
          </a:p>
          <a:p>
            <a:pPr lvl="1">
              <a:buClr>
                <a:schemeClr val="accent3">
                  <a:lumMod val="75000"/>
                </a:schemeClr>
              </a:buClr>
              <a:buSzPct val="95000"/>
              <a:buFont typeface="Wingdings" panose="05000000000000000000" pitchFamily="2" charset="2"/>
              <a:buChar char="§"/>
            </a:pPr>
            <a:endParaRPr lang="en-US" dirty="0">
              <a:latin typeface="Tw Cen MT" panose="020B0602020104020603" pitchFamily="34" charset="0"/>
            </a:endParaRPr>
          </a:p>
          <a:p>
            <a:pPr marL="457200" lvl="1" indent="0">
              <a:buClr>
                <a:schemeClr val="accent3">
                  <a:lumMod val="75000"/>
                </a:schemeClr>
              </a:buClr>
              <a:buSzPct val="95000"/>
              <a:buFont typeface="Arial" panose="020B0604020202020204" pitchFamily="34" charset="0"/>
              <a:buNone/>
            </a:pPr>
            <a:endParaRPr lang="en-US" dirty="0">
              <a:latin typeface="Tw Cen MT" panose="020B0602020104020603" pitchFamily="34" charset="0"/>
            </a:endParaRPr>
          </a:p>
          <a:p>
            <a:pPr marL="0" indent="0">
              <a:buClr>
                <a:schemeClr val="accent3">
                  <a:lumMod val="75000"/>
                </a:schemeClr>
              </a:buClr>
              <a:buSzPct val="95000"/>
              <a:buFont typeface="Arial" panose="020B0604020202020204" pitchFamily="34" charset="0"/>
              <a:buNone/>
            </a:pPr>
            <a:endParaRPr lang="en-US" dirty="0">
              <a:latin typeface="Tw Cen MT" panose="020B0602020104020603" pitchFamily="34" charset="0"/>
            </a:endParaRPr>
          </a:p>
        </p:txBody>
      </p:sp>
    </p:spTree>
    <p:extLst>
      <p:ext uri="{BB962C8B-B14F-4D97-AF65-F5344CB8AC3E}">
        <p14:creationId xmlns:p14="http://schemas.microsoft.com/office/powerpoint/2010/main" val="16953778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116200" y="121004"/>
            <a:ext cx="857143" cy="704762"/>
          </a:xfrm>
          <a:prstGeom prst="rect">
            <a:avLst/>
          </a:prstGeom>
        </p:spPr>
      </p:pic>
      <p:cxnSp>
        <p:nvCxnSpPr>
          <p:cNvPr id="9" name="Straight Connector 8">
            <a:extLst>
              <a:ext uri="{FF2B5EF4-FFF2-40B4-BE49-F238E27FC236}">
                <a16:creationId xmlns:a16="http://schemas.microsoft.com/office/drawing/2014/main" id="{672DBDF8-78B5-40EF-B01B-B287E7C5D60A}"/>
              </a:ext>
            </a:extLst>
          </p:cNvPr>
          <p:cNvCxnSpPr>
            <a:cxnSpLocks/>
          </p:cNvCxnSpPr>
          <p:nvPr/>
        </p:nvCxnSpPr>
        <p:spPr>
          <a:xfrm>
            <a:off x="738131" y="1712722"/>
            <a:ext cx="8636778"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D774E08-39AD-4B40-BF77-14CCCF46493D}"/>
              </a:ext>
            </a:extLst>
          </p:cNvPr>
          <p:cNvPicPr>
            <a:picLocks noChangeAspect="1"/>
          </p:cNvPicPr>
          <p:nvPr/>
        </p:nvPicPr>
        <p:blipFill>
          <a:blip r:embed="rId4"/>
          <a:stretch>
            <a:fillRect/>
          </a:stretch>
        </p:blipFill>
        <p:spPr>
          <a:xfrm>
            <a:off x="973342" y="1742815"/>
            <a:ext cx="4549954" cy="4222710"/>
          </a:xfrm>
          <a:prstGeom prst="rect">
            <a:avLst/>
          </a:prstGeom>
        </p:spPr>
      </p:pic>
      <p:sp>
        <p:nvSpPr>
          <p:cNvPr id="7" name="Arrow: Right 6">
            <a:extLst>
              <a:ext uri="{FF2B5EF4-FFF2-40B4-BE49-F238E27FC236}">
                <a16:creationId xmlns:a16="http://schemas.microsoft.com/office/drawing/2014/main" id="{F99BF480-CAC8-4056-B108-E28D0E7ABCD1}"/>
              </a:ext>
            </a:extLst>
          </p:cNvPr>
          <p:cNvSpPr/>
          <p:nvPr/>
        </p:nvSpPr>
        <p:spPr>
          <a:xfrm rot="10800000">
            <a:off x="3088229" y="3929837"/>
            <a:ext cx="962954" cy="263221"/>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76D6A5EB-DB93-44B6-A43B-6ACDD68D335D}"/>
              </a:ext>
            </a:extLst>
          </p:cNvPr>
          <p:cNvPicPr>
            <a:picLocks noChangeAspect="1"/>
          </p:cNvPicPr>
          <p:nvPr/>
        </p:nvPicPr>
        <p:blipFill>
          <a:blip r:embed="rId5"/>
          <a:stretch>
            <a:fillRect/>
          </a:stretch>
        </p:blipFill>
        <p:spPr>
          <a:xfrm>
            <a:off x="5870248" y="1742206"/>
            <a:ext cx="3813178" cy="4455393"/>
          </a:xfrm>
          <a:prstGeom prst="rect">
            <a:avLst/>
          </a:prstGeom>
        </p:spPr>
      </p:pic>
      <p:sp>
        <p:nvSpPr>
          <p:cNvPr id="14" name="Arrow: Right 13">
            <a:extLst>
              <a:ext uri="{FF2B5EF4-FFF2-40B4-BE49-F238E27FC236}">
                <a16:creationId xmlns:a16="http://schemas.microsoft.com/office/drawing/2014/main" id="{62E5AEA0-2314-47FF-91A4-4259FFF34C8E}"/>
              </a:ext>
            </a:extLst>
          </p:cNvPr>
          <p:cNvSpPr/>
          <p:nvPr/>
        </p:nvSpPr>
        <p:spPr>
          <a:xfrm rot="10800000">
            <a:off x="6805989" y="5716011"/>
            <a:ext cx="794436" cy="249514"/>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70ABDBF2-18E3-4B26-B172-A44830BADD28}"/>
              </a:ext>
            </a:extLst>
          </p:cNvPr>
          <p:cNvSpPr>
            <a:spLocks noGrp="1"/>
          </p:cNvSpPr>
          <p:nvPr>
            <p:ph type="title"/>
          </p:nvPr>
        </p:nvSpPr>
        <p:spPr>
          <a:xfrm>
            <a:off x="838200" y="365125"/>
            <a:ext cx="10515600" cy="1325563"/>
          </a:xfrm>
        </p:spPr>
        <p:txBody>
          <a:bodyPr anchor="b">
            <a:normAutofit/>
          </a:bodyPr>
          <a:lstStyle/>
          <a:p>
            <a:r>
              <a:rPr lang="en-US" dirty="0">
                <a:solidFill>
                  <a:srgbClr val="FF6600"/>
                </a:solidFill>
              </a:rPr>
              <a:t>AI Tracking – ePAF Upgrades</a:t>
            </a:r>
          </a:p>
        </p:txBody>
      </p:sp>
    </p:spTree>
    <p:extLst>
      <p:ext uri="{BB962C8B-B14F-4D97-AF65-F5344CB8AC3E}">
        <p14:creationId xmlns:p14="http://schemas.microsoft.com/office/powerpoint/2010/main" val="30856133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dirty="0">
                <a:solidFill>
                  <a:srgbClr val="FF6600"/>
                </a:solidFill>
                <a:latin typeface="Century Schoolbook" panose="02040604050505020304" pitchFamily="18" charset="0"/>
              </a:rPr>
              <a:t>Additional Questions?</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
        <p:nvSpPr>
          <p:cNvPr id="9" name="TextBox 8">
            <a:extLst>
              <a:ext uri="{FF2B5EF4-FFF2-40B4-BE49-F238E27FC236}">
                <a16:creationId xmlns:a16="http://schemas.microsoft.com/office/drawing/2014/main" id="{151FB7A2-6B51-4DDE-9A30-18DAE71AE598}"/>
              </a:ext>
            </a:extLst>
          </p:cNvPr>
          <p:cNvSpPr txBox="1"/>
          <p:nvPr/>
        </p:nvSpPr>
        <p:spPr>
          <a:xfrm>
            <a:off x="1643395" y="2577644"/>
            <a:ext cx="8347046" cy="1323439"/>
          </a:xfrm>
          <a:prstGeom prst="rect">
            <a:avLst/>
          </a:prstGeom>
          <a:noFill/>
        </p:spPr>
        <p:txBody>
          <a:bodyPr wrap="square">
            <a:spAutoFit/>
          </a:bodyPr>
          <a:lstStyle/>
          <a:p>
            <a:pPr lvl="1" algn="ctr">
              <a:buClr>
                <a:schemeClr val="accent3">
                  <a:lumMod val="75000"/>
                </a:schemeClr>
              </a:buClr>
              <a:buSzPct val="95000"/>
            </a:pPr>
            <a:r>
              <a:rPr lang="en-US" sz="4000" dirty="0">
                <a:solidFill>
                  <a:schemeClr val="tx1">
                    <a:lumMod val="95000"/>
                    <a:lumOff val="5000"/>
                  </a:schemeClr>
                </a:solidFill>
              </a:rPr>
              <a:t>Talent Acquisition and Onboarding </a:t>
            </a:r>
          </a:p>
          <a:p>
            <a:pPr marL="914400" lvl="2" indent="0" algn="ctr">
              <a:buClr>
                <a:schemeClr val="accent3">
                  <a:lumMod val="75000"/>
                </a:schemeClr>
              </a:buClr>
              <a:buSzPct val="95000"/>
              <a:buNone/>
            </a:pPr>
            <a:r>
              <a:rPr lang="en-US" sz="4000" dirty="0">
                <a:latin typeface="Calibri" panose="020F0502020204030204" pitchFamily="34" charset="0"/>
                <a:cs typeface="Calibri" panose="020F0502020204030204" pitchFamily="34" charset="0"/>
                <a:hlinkClick r:id="rId4"/>
              </a:rPr>
              <a:t>talent@hr.ufl.edu</a:t>
            </a:r>
            <a:r>
              <a:rPr lang="en-US" sz="4000" dirty="0">
                <a:latin typeface="Calibri" panose="020F0502020204030204" pitchFamily="34" charset="0"/>
                <a:cs typeface="Calibri" panose="020F0502020204030204" pitchFamily="34" charset="0"/>
              </a:rPr>
              <a:t> </a:t>
            </a:r>
            <a:endParaRPr lang="en-US" sz="4000" dirty="0"/>
          </a:p>
        </p:txBody>
      </p:sp>
    </p:spTree>
    <p:extLst>
      <p:ext uri="{BB962C8B-B14F-4D97-AF65-F5344CB8AC3E}">
        <p14:creationId xmlns:p14="http://schemas.microsoft.com/office/powerpoint/2010/main" val="16606788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9397" y="1366221"/>
            <a:ext cx="7724793"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09617"/>
            <a:ext cx="10515600" cy="2038765"/>
          </a:xfrm>
        </p:spPr>
        <p:txBody>
          <a:bodyPr/>
          <a:lstStyle/>
          <a:p>
            <a:r>
              <a:rPr lang="en-US" dirty="0"/>
              <a:t>University Benefits</a:t>
            </a:r>
          </a:p>
        </p:txBody>
      </p:sp>
    </p:spTree>
    <p:extLst>
      <p:ext uri="{BB962C8B-B14F-4D97-AF65-F5344CB8AC3E}">
        <p14:creationId xmlns:p14="http://schemas.microsoft.com/office/powerpoint/2010/main" val="14747960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947" y="387159"/>
            <a:ext cx="10719893" cy="1325563"/>
          </a:xfrm>
        </p:spPr>
        <p:txBody>
          <a:bodyPr anchor="b">
            <a:noAutofit/>
          </a:bodyPr>
          <a:lstStyle/>
          <a:p>
            <a:r>
              <a:rPr lang="en-US" sz="4000" dirty="0">
                <a:solidFill>
                  <a:srgbClr val="FF6600"/>
                </a:solidFill>
                <a:latin typeface="Century Schoolbook"/>
              </a:rPr>
              <a:t>Benefits Reminders</a:t>
            </a:r>
            <a:endParaRPr lang="en-US" sz="4000" dirty="0">
              <a:solidFill>
                <a:srgbClr val="FF6600"/>
              </a:solidFill>
              <a:latin typeface="Century Schoolbook" panose="02040604050505020304" pitchFamily="18" charset="0"/>
            </a:endParaRPr>
          </a:p>
        </p:txBody>
      </p:sp>
      <p:sp>
        <p:nvSpPr>
          <p:cNvPr id="3" name="Content Placeholder 2"/>
          <p:cNvSpPr>
            <a:spLocks noGrp="1"/>
          </p:cNvSpPr>
          <p:nvPr>
            <p:ph idx="1"/>
          </p:nvPr>
        </p:nvSpPr>
        <p:spPr>
          <a:xfrm>
            <a:off x="281535" y="1937313"/>
            <a:ext cx="11425555" cy="3632214"/>
          </a:xfrm>
        </p:spPr>
        <p:txBody>
          <a:bodyPr vert="horz" lIns="91440" tIns="45720" rIns="91440" bIns="45720" rtlCol="0" anchor="t">
            <a:noAutofit/>
          </a:bodyPr>
          <a:lstStyle/>
          <a:p>
            <a:pPr marL="1005840" lvl="1" indent="-457200">
              <a:buFont typeface="Wingdings" panose="05000000000000000000" pitchFamily="2" charset="2"/>
              <a:buChar char="§"/>
              <a:defRPr/>
            </a:pPr>
            <a:r>
              <a:rPr lang="en-US" altLang="en-US" sz="3600" dirty="0">
                <a:solidFill>
                  <a:srgbClr val="000000"/>
                </a:solidFill>
              </a:rPr>
              <a:t>Update Mailing Address in ONE.UF</a:t>
            </a:r>
          </a:p>
          <a:p>
            <a:pPr marL="1005840" lvl="1" indent="-457200">
              <a:buFont typeface="Wingdings" panose="05000000000000000000" pitchFamily="2" charset="2"/>
              <a:buChar char="§"/>
              <a:defRPr/>
            </a:pPr>
            <a:r>
              <a:rPr lang="en-US" sz="3600" dirty="0">
                <a:solidFill>
                  <a:srgbClr val="000000"/>
                </a:solidFill>
              </a:rPr>
              <a:t>Update Beneficiaries </a:t>
            </a:r>
            <a:endParaRPr lang="en-US" dirty="0"/>
          </a:p>
          <a:p>
            <a:pPr marL="1005840" lvl="1" indent="-457200">
              <a:buFont typeface="Wingdings" panose="05000000000000000000" pitchFamily="2" charset="2"/>
              <a:buChar char="§"/>
              <a:defRPr/>
            </a:pPr>
            <a:r>
              <a:rPr lang="en-US" altLang="en-US" sz="3600" dirty="0">
                <a:solidFill>
                  <a:srgbClr val="000000"/>
                </a:solidFill>
              </a:rPr>
              <a:t>Open Enrollment </a:t>
            </a:r>
            <a:endParaRPr lang="en-US" altLang="en-US" sz="3600" dirty="0">
              <a:solidFill>
                <a:srgbClr val="000000"/>
              </a:solidFill>
              <a:cs typeface="Calibri" panose="020F0502020204030204"/>
            </a:endParaRPr>
          </a:p>
          <a:p>
            <a:pPr marL="1005840" lvl="1" indent="-457200">
              <a:buFont typeface="Wingdings" panose="05000000000000000000" pitchFamily="2" charset="2"/>
              <a:buChar char="§"/>
              <a:defRPr/>
            </a:pPr>
            <a:r>
              <a:rPr lang="en-US" altLang="en-US" sz="3600" dirty="0">
                <a:solidFill>
                  <a:srgbClr val="000000"/>
                </a:solidFill>
                <a:cs typeface="Calibri" panose="020F0502020204030204"/>
              </a:rPr>
              <a:t>People First Dependent Eligibility Audit</a:t>
            </a:r>
            <a:endParaRPr lang="en-US" altLang="en-US" sz="3600" dirty="0">
              <a:solidFill>
                <a:srgbClr val="000000"/>
              </a:solidFill>
            </a:endParaRPr>
          </a:p>
          <a:p>
            <a:pPr marL="1005840" lvl="1" indent="-457200">
              <a:buFont typeface="Wingdings" panose="05000000000000000000" pitchFamily="2" charset="2"/>
              <a:buChar char="§"/>
              <a:defRPr/>
            </a:pPr>
            <a:r>
              <a:rPr lang="en-US" altLang="en-US" sz="3600" dirty="0">
                <a:solidFill>
                  <a:srgbClr val="000000"/>
                </a:solidFill>
              </a:rPr>
              <a:t>Collective Bargaining Agreement Ratification</a:t>
            </a:r>
            <a:endParaRPr lang="en-US" altLang="en-US" sz="3600" dirty="0">
              <a:solidFill>
                <a:srgbClr val="000000"/>
              </a:solidFill>
              <a:cs typeface="Calibri"/>
            </a:endParaRPr>
          </a:p>
          <a:p>
            <a:pPr marL="1005840" lvl="1" indent="-457200">
              <a:buFont typeface="Wingdings" panose="05000000000000000000" pitchFamily="2" charset="2"/>
              <a:buChar char="§"/>
              <a:defRPr/>
            </a:pPr>
            <a:r>
              <a:rPr lang="en-US" altLang="en-US" sz="3600" dirty="0">
                <a:solidFill>
                  <a:srgbClr val="000000"/>
                </a:solidFill>
              </a:rPr>
              <a:t>COVID Leave Donation Program Extended</a:t>
            </a:r>
            <a:endParaRPr lang="en-US" altLang="en-US" sz="3600" dirty="0">
              <a:solidFill>
                <a:srgbClr val="000000"/>
              </a:solidFill>
              <a:cs typeface="Calibri"/>
            </a:endParaRPr>
          </a:p>
          <a:p>
            <a:pPr marL="1005840" lvl="1" indent="-457200">
              <a:buFont typeface="Wingdings" panose="05000000000000000000" pitchFamily="2" charset="2"/>
              <a:buChar char="§"/>
              <a:defRPr/>
            </a:pPr>
            <a:r>
              <a:rPr lang="en-US" altLang="en-US" sz="3600" dirty="0">
                <a:solidFill>
                  <a:srgbClr val="000000"/>
                </a:solidFill>
                <a:cs typeface="Calibri"/>
              </a:rPr>
              <a:t>Benefit Deductions for 9/10 Month Employees</a:t>
            </a:r>
          </a:p>
          <a:p>
            <a:pPr marL="182880" lvl="1">
              <a:spcBef>
                <a:spcPct val="0"/>
              </a:spcBef>
              <a:spcAft>
                <a:spcPts val="600"/>
              </a:spcAft>
              <a:buFontTx/>
              <a:buNone/>
              <a:defRPr/>
            </a:pPr>
            <a:endParaRPr lang="en-US" altLang="en-US" sz="3000" dirty="0">
              <a:solidFill>
                <a:srgbClr val="000000"/>
              </a:solidFill>
            </a:endParaRP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2334946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73394" y="365125"/>
            <a:ext cx="10380406" cy="1325563"/>
          </a:xfrm>
        </p:spPr>
        <p:txBody>
          <a:bodyPr>
            <a:normAutofit/>
          </a:bodyPr>
          <a:lstStyle/>
          <a:p>
            <a:r>
              <a:rPr lang="en-US" altLang="en-US" sz="4800" b="1" dirty="0"/>
              <a:t>Important Dates</a:t>
            </a:r>
          </a:p>
        </p:txBody>
      </p:sp>
      <p:sp>
        <p:nvSpPr>
          <p:cNvPr id="5" name="Content Placeholder 4"/>
          <p:cNvSpPr>
            <a:spLocks noGrp="1"/>
          </p:cNvSpPr>
          <p:nvPr>
            <p:ph idx="1"/>
          </p:nvPr>
        </p:nvSpPr>
        <p:spPr>
          <a:xfrm>
            <a:off x="658678" y="1869000"/>
            <a:ext cx="11277022" cy="4158174"/>
          </a:xfrm>
        </p:spPr>
        <p:txBody>
          <a:bodyPr>
            <a:normAutofit/>
          </a:bodyPr>
          <a:lstStyle/>
          <a:p>
            <a:pPr>
              <a:buClr>
                <a:schemeClr val="accent3">
                  <a:lumMod val="75000"/>
                </a:schemeClr>
              </a:buClr>
              <a:buFont typeface="Wingdings" panose="05000000000000000000" pitchFamily="2" charset="2"/>
              <a:buChar char="§"/>
              <a:defRPr/>
            </a:pPr>
            <a:r>
              <a:rPr lang="en-US" altLang="en-US" sz="3200" b="1" dirty="0"/>
              <a:t>Upcoming HR Forum </a:t>
            </a:r>
            <a:r>
              <a:rPr lang="en-US" altLang="en-US" sz="3600" b="1" dirty="0"/>
              <a:t>– </a:t>
            </a:r>
            <a:r>
              <a:rPr lang="en-US" altLang="en-US" sz="3200" dirty="0"/>
              <a:t>September 1</a:t>
            </a:r>
            <a:r>
              <a:rPr lang="en-US" altLang="en-US" sz="3200" baseline="30000" dirty="0"/>
              <a:t>st</a:t>
            </a:r>
            <a:r>
              <a:rPr lang="en-US" altLang="en-US" sz="3200" dirty="0"/>
              <a:t> @ 10 a.m.</a:t>
            </a:r>
            <a:endParaRPr lang="en-US" altLang="en-US" sz="2800" dirty="0"/>
          </a:p>
        </p:txBody>
      </p:sp>
    </p:spTree>
    <p:extLst>
      <p:ext uri="{BB962C8B-B14F-4D97-AF65-F5344CB8AC3E}">
        <p14:creationId xmlns:p14="http://schemas.microsoft.com/office/powerpoint/2010/main" val="11397430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32508" b="4699"/>
          <a:stretch/>
        </p:blipFill>
        <p:spPr>
          <a:xfrm>
            <a:off x="-10633" y="579939"/>
            <a:ext cx="12202632" cy="4908144"/>
          </a:xfrm>
          <a:prstGeom prst="rect">
            <a:avLst/>
          </a:prstGeom>
        </p:spPr>
      </p:pic>
      <p:pic>
        <p:nvPicPr>
          <p:cNvPr id="5" name="Picture 4"/>
          <p:cNvPicPr>
            <a:picLocks noChangeAspect="1"/>
          </p:cNvPicPr>
          <p:nvPr/>
        </p:nvPicPr>
        <p:blipFill>
          <a:blip r:embed="rId3"/>
          <a:stretch>
            <a:fillRect/>
          </a:stretch>
        </p:blipFill>
        <p:spPr>
          <a:xfrm>
            <a:off x="342953" y="304844"/>
            <a:ext cx="857143" cy="704762"/>
          </a:xfrm>
          <a:prstGeom prst="rect">
            <a:avLst/>
          </a:prstGeom>
        </p:spPr>
      </p:pic>
      <p:sp>
        <p:nvSpPr>
          <p:cNvPr id="12" name="Title 11"/>
          <p:cNvSpPr>
            <a:spLocks noGrp="1"/>
          </p:cNvSpPr>
          <p:nvPr>
            <p:ph type="title" idx="4294967295"/>
          </p:nvPr>
        </p:nvSpPr>
        <p:spPr>
          <a:xfrm>
            <a:off x="1988771" y="1792452"/>
            <a:ext cx="8203824" cy="2826613"/>
          </a:xfrm>
          <a:solidFill>
            <a:srgbClr val="002060">
              <a:alpha val="51000"/>
            </a:srgbClr>
          </a:solidFill>
        </p:spPr>
        <p:txBody>
          <a:bodyPr anchor="ctr">
            <a:noAutofit/>
          </a:bodyPr>
          <a:lstStyle/>
          <a:p>
            <a:pPr algn="ctr"/>
            <a:r>
              <a:rPr lang="en-US" sz="5400" b="1" dirty="0">
                <a:solidFill>
                  <a:schemeClr val="bg1"/>
                </a:solidFill>
                <a:latin typeface="+mn-lt"/>
              </a:rPr>
              <a:t>Thank you </a:t>
            </a:r>
            <a:br>
              <a:rPr lang="en-US" sz="5400" b="1" dirty="0">
                <a:solidFill>
                  <a:schemeClr val="bg1"/>
                </a:solidFill>
                <a:latin typeface="+mn-lt"/>
              </a:rPr>
            </a:br>
            <a:r>
              <a:rPr lang="en-US" sz="5400" b="1" dirty="0">
                <a:solidFill>
                  <a:schemeClr val="bg1"/>
                </a:solidFill>
                <a:latin typeface="+mn-lt"/>
              </a:rPr>
              <a:t>for attending the </a:t>
            </a:r>
            <a:br>
              <a:rPr lang="en-US" sz="5400" b="1" dirty="0">
                <a:solidFill>
                  <a:schemeClr val="bg1"/>
                </a:solidFill>
                <a:latin typeface="+mn-lt"/>
              </a:rPr>
            </a:br>
            <a:r>
              <a:rPr lang="en-US" sz="5400" b="1" dirty="0">
                <a:solidFill>
                  <a:schemeClr val="bg1"/>
                </a:solidFill>
                <a:latin typeface="+mn-lt"/>
              </a:rPr>
              <a:t>HR Forum</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8625" y="5871182"/>
            <a:ext cx="2474976" cy="682752"/>
          </a:xfrm>
          <a:prstGeom prst="rect">
            <a:avLst/>
          </a:prstGeom>
        </p:spPr>
      </p:pic>
    </p:spTree>
    <p:extLst>
      <p:ext uri="{BB962C8B-B14F-4D97-AF65-F5344CB8AC3E}">
        <p14:creationId xmlns:p14="http://schemas.microsoft.com/office/powerpoint/2010/main" val="100527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1010.35--Screening foreign researchers</a:t>
            </a:r>
          </a:p>
        </p:txBody>
      </p:sp>
      <p:sp>
        <p:nvSpPr>
          <p:cNvPr id="3" name="Content Placeholder 2"/>
          <p:cNvSpPr>
            <a:spLocks noGrp="1"/>
          </p:cNvSpPr>
          <p:nvPr>
            <p:ph idx="1"/>
          </p:nvPr>
        </p:nvSpPr>
        <p:spPr>
          <a:xfrm>
            <a:off x="838200" y="1505493"/>
            <a:ext cx="10515600" cy="4675387"/>
          </a:xfrm>
        </p:spPr>
        <p:txBody>
          <a:bodyPr>
            <a:noAutofit/>
          </a:bodyPr>
          <a:lstStyle/>
          <a:p>
            <a:pPr fontAlgn="base"/>
            <a:r>
              <a:rPr lang="en-US" sz="3000" dirty="0"/>
              <a:t>UF RISC required to review and approve all applications for research and research support positions, including</a:t>
            </a:r>
          </a:p>
          <a:p>
            <a:pPr lvl="1" fontAlgn="base"/>
            <a:r>
              <a:rPr lang="en-US" dirty="0"/>
              <a:t>Applicants seeking employment in research or research-related support positions</a:t>
            </a:r>
          </a:p>
          <a:p>
            <a:pPr lvl="1" fontAlgn="base"/>
            <a:r>
              <a:rPr lang="en-US" dirty="0"/>
              <a:t>Graduate and undergraduate students applying for research or research-related support positions;</a:t>
            </a:r>
          </a:p>
          <a:p>
            <a:pPr lvl="1" fontAlgn="base"/>
            <a:r>
              <a:rPr lang="en-US" dirty="0"/>
              <a:t>Applicants for positions of visiting researcher (international visitors)</a:t>
            </a:r>
          </a:p>
          <a:p>
            <a:pPr fontAlgn="base"/>
            <a:r>
              <a:rPr lang="en-US" sz="3000" dirty="0"/>
              <a:t>Review must be completed before interviewing or offering position</a:t>
            </a:r>
          </a:p>
          <a:p>
            <a:pPr fontAlgn="base"/>
            <a:r>
              <a:rPr lang="en-US" sz="3000" dirty="0"/>
              <a:t>An applicant may not be employed by the university if he or she fails to disclose material information in their application</a:t>
            </a:r>
          </a:p>
        </p:txBody>
      </p:sp>
    </p:spTree>
    <p:extLst>
      <p:ext uri="{BB962C8B-B14F-4D97-AF65-F5344CB8AC3E}">
        <p14:creationId xmlns:p14="http://schemas.microsoft.com/office/powerpoint/2010/main" val="895563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1010.35--Screening foreign researchers</a:t>
            </a:r>
          </a:p>
        </p:txBody>
      </p:sp>
      <p:sp>
        <p:nvSpPr>
          <p:cNvPr id="3" name="Content Placeholder 2"/>
          <p:cNvSpPr>
            <a:spLocks noGrp="1"/>
          </p:cNvSpPr>
          <p:nvPr>
            <p:ph idx="1"/>
          </p:nvPr>
        </p:nvSpPr>
        <p:spPr>
          <a:xfrm>
            <a:off x="838200" y="1463040"/>
            <a:ext cx="10515600" cy="5203978"/>
          </a:xfrm>
        </p:spPr>
        <p:txBody>
          <a:bodyPr>
            <a:normAutofit/>
          </a:bodyPr>
          <a:lstStyle/>
          <a:p>
            <a:pPr fontAlgn="base"/>
            <a:r>
              <a:rPr lang="en-US" sz="3200" dirty="0"/>
              <a:t>UF RISC must review and take reasonable steps to verify applicant materials, which include</a:t>
            </a:r>
          </a:p>
          <a:p>
            <a:pPr lvl="1" fontAlgn="base"/>
            <a:r>
              <a:rPr lang="en-US" sz="2800" dirty="0"/>
              <a:t>Academic attendance and employment since 18</a:t>
            </a:r>
            <a:r>
              <a:rPr lang="en-US" sz="2800" baseline="30000" dirty="0"/>
              <a:t>th</a:t>
            </a:r>
            <a:r>
              <a:rPr lang="en-US" sz="2800" dirty="0"/>
              <a:t> birthday</a:t>
            </a:r>
          </a:p>
          <a:p>
            <a:pPr lvl="1" fontAlgn="base"/>
            <a:r>
              <a:rPr lang="en-US" sz="2800" dirty="0"/>
              <a:t>Publications</a:t>
            </a:r>
          </a:p>
          <a:p>
            <a:pPr lvl="1" fontAlgn="base"/>
            <a:r>
              <a:rPr lang="en-US" sz="2800" dirty="0"/>
              <a:t>Ongoing professional affiliations and outside activities</a:t>
            </a:r>
          </a:p>
          <a:p>
            <a:pPr lvl="1" fontAlgn="base"/>
            <a:r>
              <a:rPr lang="en-US" sz="2800" dirty="0"/>
              <a:t>Current and pending funding</a:t>
            </a:r>
          </a:p>
          <a:p>
            <a:pPr fontAlgn="base"/>
            <a:r>
              <a:rPr lang="en-US" sz="3200" dirty="0"/>
              <a:t>UF RISC may also approve applicants for hire using a risk-based system that considers the nature of their research and the background and ongoing affiliations of the applicant</a:t>
            </a:r>
          </a:p>
        </p:txBody>
      </p:sp>
    </p:spTree>
    <p:extLst>
      <p:ext uri="{BB962C8B-B14F-4D97-AF65-F5344CB8AC3E}">
        <p14:creationId xmlns:p14="http://schemas.microsoft.com/office/powerpoint/2010/main" val="3415707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7263"/>
            <a:ext cx="10515600" cy="1325563"/>
          </a:xfrm>
        </p:spPr>
        <p:txBody>
          <a:bodyPr/>
          <a:lstStyle/>
          <a:p>
            <a:r>
              <a:rPr lang="en-US" dirty="0">
                <a:solidFill>
                  <a:schemeClr val="accent1">
                    <a:lumMod val="50000"/>
                  </a:schemeClr>
                </a:solidFill>
              </a:rPr>
              <a:t>1010.35--Screening foreign researchers</a:t>
            </a:r>
          </a:p>
        </p:txBody>
      </p:sp>
      <p:sp>
        <p:nvSpPr>
          <p:cNvPr id="3" name="Content Placeholder 2"/>
          <p:cNvSpPr>
            <a:spLocks noGrp="1"/>
          </p:cNvSpPr>
          <p:nvPr>
            <p:ph idx="1"/>
          </p:nvPr>
        </p:nvSpPr>
        <p:spPr>
          <a:xfrm>
            <a:off x="838200" y="1326305"/>
            <a:ext cx="10515600" cy="5083677"/>
          </a:xfrm>
        </p:spPr>
        <p:txBody>
          <a:bodyPr>
            <a:noAutofit/>
          </a:bodyPr>
          <a:lstStyle/>
          <a:p>
            <a:r>
              <a:rPr lang="en-US" sz="3200" dirty="0"/>
              <a:t>Phased rollout of screening requirements</a:t>
            </a:r>
          </a:p>
          <a:p>
            <a:r>
              <a:rPr lang="en-US" sz="3200" dirty="0"/>
              <a:t>Phase 1: International Visitors</a:t>
            </a:r>
          </a:p>
          <a:p>
            <a:pPr lvl="1"/>
            <a:r>
              <a:rPr lang="en-US" sz="2800" dirty="0"/>
              <a:t>New International Visitor policy and procedure starting in August</a:t>
            </a:r>
          </a:p>
          <a:p>
            <a:pPr lvl="1"/>
            <a:r>
              <a:rPr lang="en-US" sz="2800" dirty="0"/>
              <a:t>All applications for international visitors on a J-1, J-2 or B visa must be reviewed and approved by UF RISC prior to visa processing and arrival</a:t>
            </a:r>
          </a:p>
          <a:p>
            <a:pPr lvl="1"/>
            <a:r>
              <a:rPr lang="en-US" sz="2800" dirty="0"/>
              <a:t>In the coming weeks UF will launch policy release, application portal and department trainings</a:t>
            </a:r>
          </a:p>
          <a:p>
            <a:r>
              <a:rPr lang="en-US" sz="3200" dirty="0"/>
              <a:t>Screening of other populations in future phases; continue to follow current UF policies &amp; processes for faculty, staff and student applications for now</a:t>
            </a:r>
          </a:p>
          <a:p>
            <a:pPr lvl="1"/>
            <a:endParaRPr lang="en-US" sz="1600" dirty="0"/>
          </a:p>
        </p:txBody>
      </p:sp>
    </p:spTree>
    <p:extLst>
      <p:ext uri="{BB962C8B-B14F-4D97-AF65-F5344CB8AC3E}">
        <p14:creationId xmlns:p14="http://schemas.microsoft.com/office/powerpoint/2010/main" val="495943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866" y="301750"/>
            <a:ext cx="10515600" cy="684447"/>
          </a:xfrm>
        </p:spPr>
        <p:txBody>
          <a:bodyPr>
            <a:normAutofit fontScale="90000"/>
          </a:bodyPr>
          <a:lstStyle/>
          <a:p>
            <a:r>
              <a:rPr lang="en-US" dirty="0"/>
              <a:t>Implementation Timeline</a:t>
            </a:r>
          </a:p>
        </p:txBody>
      </p:sp>
      <p:graphicFrame>
        <p:nvGraphicFramePr>
          <p:cNvPr id="4" name="Diagram 3"/>
          <p:cNvGraphicFramePr/>
          <p:nvPr/>
        </p:nvGraphicFramePr>
        <p:xfrm>
          <a:off x="584703" y="1049571"/>
          <a:ext cx="5028445" cy="56318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nvGraphicFramePr>
        <p:xfrm>
          <a:off x="6066183" y="126586"/>
          <a:ext cx="5913484" cy="64809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000468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3042011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9397" y="1366221"/>
            <a:ext cx="7724793"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1850" y="2389239"/>
            <a:ext cx="10515600" cy="2038765"/>
          </a:xfrm>
        </p:spPr>
        <p:txBody>
          <a:bodyPr/>
          <a:lstStyle/>
          <a:p>
            <a:r>
              <a:rPr lang="en-US" dirty="0"/>
              <a:t>Training &amp; Organizational Development</a:t>
            </a:r>
          </a:p>
        </p:txBody>
      </p:sp>
      <p:sp>
        <p:nvSpPr>
          <p:cNvPr id="3" name="Text Placeholder 2"/>
          <p:cNvSpPr>
            <a:spLocks noGrp="1"/>
          </p:cNvSpPr>
          <p:nvPr>
            <p:ph type="body" idx="1"/>
          </p:nvPr>
        </p:nvSpPr>
        <p:spPr>
          <a:xfrm>
            <a:off x="831850" y="4198502"/>
            <a:ext cx="10515600" cy="2038766"/>
          </a:xfrm>
        </p:spPr>
        <p:txBody>
          <a:bodyPr>
            <a:normAutofit/>
          </a:bodyPr>
          <a:lstStyle/>
          <a:p>
            <a:r>
              <a:rPr lang="en-US" altLang="en-US" sz="3200" dirty="0">
                <a:solidFill>
                  <a:schemeClr val="accent5">
                    <a:lumMod val="75000"/>
                  </a:schemeClr>
                </a:solidFill>
              </a:rPr>
              <a:t>GBAS Updates</a:t>
            </a:r>
          </a:p>
          <a:p>
            <a:endParaRPr lang="en-US" dirty="0"/>
          </a:p>
        </p:txBody>
      </p:sp>
    </p:spTree>
    <p:extLst>
      <p:ext uri="{BB962C8B-B14F-4D97-AF65-F5344CB8AC3E}">
        <p14:creationId xmlns:p14="http://schemas.microsoft.com/office/powerpoint/2010/main" val="25002886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36659</TotalTime>
  <Words>2472</Words>
  <Application>Microsoft Office PowerPoint</Application>
  <PresentationFormat>Widescreen</PresentationFormat>
  <Paragraphs>289</Paragraphs>
  <Slides>38</Slides>
  <Notes>30</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38</vt:i4>
      </vt:variant>
    </vt:vector>
  </HeadingPairs>
  <TitlesOfParts>
    <vt:vector size="54" baseType="lpstr">
      <vt:lpstr>Arial</vt:lpstr>
      <vt:lpstr>Bookman Old Style</vt:lpstr>
      <vt:lpstr>Calibri</vt:lpstr>
      <vt:lpstr>Calibri </vt:lpstr>
      <vt:lpstr>Calibri Light</vt:lpstr>
      <vt:lpstr>Century Gothic</vt:lpstr>
      <vt:lpstr>Century Schoolbook</vt:lpstr>
      <vt:lpstr>Segoe UI</vt:lpstr>
      <vt:lpstr>Tw Cen MT</vt:lpstr>
      <vt:lpstr>Wingdings</vt:lpstr>
      <vt:lpstr>Office Theme</vt:lpstr>
      <vt:lpstr>1_Office Theme</vt:lpstr>
      <vt:lpstr>2_Office Theme</vt:lpstr>
      <vt:lpstr>Office Theme</vt:lpstr>
      <vt:lpstr>Office Theme</vt:lpstr>
      <vt:lpstr>Office Theme</vt:lpstr>
      <vt:lpstr>HR Forum</vt:lpstr>
      <vt:lpstr>Today’s Agenda Items</vt:lpstr>
      <vt:lpstr>HB 7017--Visitors</vt:lpstr>
      <vt:lpstr>1010.35--Screening foreign researchers</vt:lpstr>
      <vt:lpstr>1010.35--Screening foreign researchers</vt:lpstr>
      <vt:lpstr>1010.35--Screening foreign researchers</vt:lpstr>
      <vt:lpstr>Implementation Timeline</vt:lpstr>
      <vt:lpstr>Questions?</vt:lpstr>
      <vt:lpstr>Training &amp; Organizational Development</vt:lpstr>
      <vt:lpstr>Root Cause Analysis</vt:lpstr>
      <vt:lpstr>Classification &amp; Compensation</vt:lpstr>
      <vt:lpstr>2021-2022 Pay Program</vt:lpstr>
      <vt:lpstr>2021-2022 Pay Program</vt:lpstr>
      <vt:lpstr>2021-2022 Pay Program</vt:lpstr>
      <vt:lpstr>2021-2022 Pay Program</vt:lpstr>
      <vt:lpstr>2021-2022 Pay Program</vt:lpstr>
      <vt:lpstr>2021-2022 Pay Program</vt:lpstr>
      <vt:lpstr>2021-2022 Pay Program</vt:lpstr>
      <vt:lpstr>2021-2022 Pay Program</vt:lpstr>
      <vt:lpstr>HR-600 Reminder</vt:lpstr>
      <vt:lpstr>HR-600 Reminder</vt:lpstr>
      <vt:lpstr>Questions</vt:lpstr>
      <vt:lpstr>Florida Minimum Wage</vt:lpstr>
      <vt:lpstr>Florida Minimum Wage</vt:lpstr>
      <vt:lpstr>Questions</vt:lpstr>
      <vt:lpstr>Florida Bonus Statute and Proposed Board of Governors Regulation</vt:lpstr>
      <vt:lpstr>Florida Bonus Statute and Proposed Board of Governors Regulation</vt:lpstr>
      <vt:lpstr>Questions</vt:lpstr>
      <vt:lpstr>Talent Acquisition &amp; Onboarding</vt:lpstr>
      <vt:lpstr>Screening/Verification Packet Status</vt:lpstr>
      <vt:lpstr>AI Tracking - Updates</vt:lpstr>
      <vt:lpstr>AI Tracking – ePAF Upgrades</vt:lpstr>
      <vt:lpstr>AI Tracking – ePAF Upgrades</vt:lpstr>
      <vt:lpstr>Additional Questions?</vt:lpstr>
      <vt:lpstr>University Benefits</vt:lpstr>
      <vt:lpstr>Benefits Reminders</vt:lpstr>
      <vt:lpstr>Important Dates</vt:lpstr>
      <vt:lpstr>Thank you  for attending the  HR Forum</vt:lpstr>
    </vt:vector>
  </TitlesOfParts>
  <Company>Customer Technology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Gould,Angela</dc:creator>
  <cp:lastModifiedBy>Green,Sommer C</cp:lastModifiedBy>
  <cp:revision>532</cp:revision>
  <cp:lastPrinted>2020-02-05T12:54:08Z</cp:lastPrinted>
  <dcterms:created xsi:type="dcterms:W3CDTF">2017-01-03T16:22:19Z</dcterms:created>
  <dcterms:modified xsi:type="dcterms:W3CDTF">2021-08-04T16:17:47Z</dcterms:modified>
</cp:coreProperties>
</file>