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699" r:id="rId2"/>
    <p:sldMasterId id="2147483684" r:id="rId3"/>
    <p:sldMasterId id="2147483709" r:id="rId4"/>
  </p:sldMasterIdLst>
  <p:notesMasterIdLst>
    <p:notesMasterId r:id="rId26"/>
  </p:notesMasterIdLst>
  <p:sldIdLst>
    <p:sldId id="278" r:id="rId5"/>
    <p:sldId id="261" r:id="rId6"/>
    <p:sldId id="574" r:id="rId7"/>
    <p:sldId id="267" r:id="rId8"/>
    <p:sldId id="266" r:id="rId9"/>
    <p:sldId id="577" r:id="rId10"/>
    <p:sldId id="646" r:id="rId11"/>
    <p:sldId id="647" r:id="rId12"/>
    <p:sldId id="648" r:id="rId13"/>
    <p:sldId id="649" r:id="rId14"/>
    <p:sldId id="650" r:id="rId15"/>
    <p:sldId id="651" r:id="rId16"/>
    <p:sldId id="657" r:id="rId17"/>
    <p:sldId id="653" r:id="rId18"/>
    <p:sldId id="654" r:id="rId19"/>
    <p:sldId id="655" r:id="rId20"/>
    <p:sldId id="631" r:id="rId21"/>
    <p:sldId id="642" r:id="rId22"/>
    <p:sldId id="643" r:id="rId23"/>
    <p:sldId id="316" r:id="rId24"/>
    <p:sldId id="317" r:id="rId25"/>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5562" autoAdjust="0"/>
  </p:normalViewPr>
  <p:slideViewPr>
    <p:cSldViewPr snapToGrid="0">
      <p:cViewPr varScale="1">
        <p:scale>
          <a:sx n="97" d="100"/>
          <a:sy n="97" d="100"/>
        </p:scale>
        <p:origin x="72" y="8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8/31/2021</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training-ufshands.sumtotal.host/core/pillarRedirect?relyingParty=LM&amp;url=app%2Fmanagement%2FLMS_ActDetails.aspx%3FActivityId%3D54926%26UserMode%3D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11</a:t>
            </a:fld>
            <a:endParaRPr lang="en-US" dirty="0"/>
          </a:p>
        </p:txBody>
      </p:sp>
    </p:spTree>
    <p:extLst>
      <p:ext uri="{BB962C8B-B14F-4D97-AF65-F5344CB8AC3E}">
        <p14:creationId xmlns:p14="http://schemas.microsoft.com/office/powerpoint/2010/main" val="158964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12</a:t>
            </a:fld>
            <a:endParaRPr lang="en-US" dirty="0"/>
          </a:p>
        </p:txBody>
      </p:sp>
    </p:spTree>
    <p:extLst>
      <p:ext uri="{BB962C8B-B14F-4D97-AF65-F5344CB8AC3E}">
        <p14:creationId xmlns:p14="http://schemas.microsoft.com/office/powerpoint/2010/main" val="215141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13</a:t>
            </a:fld>
            <a:endParaRPr lang="en-US" dirty="0"/>
          </a:p>
        </p:txBody>
      </p:sp>
    </p:spTree>
    <p:extLst>
      <p:ext uri="{BB962C8B-B14F-4D97-AF65-F5344CB8AC3E}">
        <p14:creationId xmlns:p14="http://schemas.microsoft.com/office/powerpoint/2010/main" val="150200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14</a:t>
            </a:fld>
            <a:endParaRPr lang="en-US" dirty="0"/>
          </a:p>
        </p:txBody>
      </p:sp>
    </p:spTree>
    <p:extLst>
      <p:ext uri="{BB962C8B-B14F-4D97-AF65-F5344CB8AC3E}">
        <p14:creationId xmlns:p14="http://schemas.microsoft.com/office/powerpoint/2010/main" val="376040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15</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5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501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848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42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20</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6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a:effectLst/>
              </a:rPr>
              <a:t>GBAS Fall Workshop </a:t>
            </a:r>
            <a:r>
              <a:rPr lang="en-US" b="1" dirty="0"/>
              <a:t>is September 23 from 9-12 and the topic is </a:t>
            </a:r>
            <a:r>
              <a:rPr lang="en-US" kern="1200" dirty="0">
                <a:effectLst/>
              </a:rPr>
              <a:t>Root Cause Analysis</a:t>
            </a:r>
            <a:endParaRPr lang="en-US" dirty="0"/>
          </a:p>
          <a:p>
            <a:endParaRPr lang="en-US" sz="1200" b="1" kern="1200" dirty="0">
              <a:solidFill>
                <a:schemeClr val="tx1"/>
              </a:solidFill>
              <a:effectLst/>
              <a:latin typeface="+mn-lt"/>
              <a:cs typeface="Calibri"/>
            </a:endParaRPr>
          </a:p>
          <a:p>
            <a:r>
              <a:rPr lang="en-US" sz="1200" b="1" kern="1200" dirty="0">
                <a:solidFill>
                  <a:schemeClr val="tx1"/>
                </a:solidFill>
                <a:effectLst/>
                <a:latin typeface="+mn-lt"/>
                <a:ea typeface="+mn-ea"/>
                <a:cs typeface="+mn-cs"/>
              </a:rPr>
              <a:t>Registration Description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many times has your team worked through a problem only to realize that you are working on a symptom rather than the root cause of the issue?  We know that problem identification is a critical step in process improvement and problem solving. We also know that this is the most overlooked step that would help prevent the problem from reoccurring. We are partnering with UF Jax RCA Faculty to explore tools and strategies to apply to situations that can guide us to better problem-solving outcomes. We will practice root cause analysis using a scenario that can be applied to all areas.</a:t>
            </a:r>
          </a:p>
          <a:p>
            <a:r>
              <a:rPr lang="en-US" sz="1200" kern="1200" dirty="0">
                <a:solidFill>
                  <a:schemeClr val="tx1"/>
                </a:solidFill>
                <a:effectLst/>
                <a:latin typeface="+mn-lt"/>
                <a:ea typeface="+mn-ea"/>
                <a:cs typeface="+mn-cs"/>
              </a:rPr>
              <a:t>Registration is open and closes on </a:t>
            </a:r>
            <a:r>
              <a:rPr lang="en-US" sz="1200" b="1" kern="1200" dirty="0">
                <a:solidFill>
                  <a:schemeClr val="tx1"/>
                </a:solidFill>
                <a:effectLst/>
                <a:latin typeface="+mn-lt"/>
                <a:ea typeface="+mn-ea"/>
                <a:cs typeface="+mn-cs"/>
              </a:rPr>
              <a:t>September 16 at 5pm</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57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GBAS Fall Workshop 2021</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September 23, 2021 from 9:00am – 12 noon</a:t>
            </a:r>
          </a:p>
          <a:p>
            <a:endParaRPr lang="en-US" sz="1200" kern="1200" dirty="0">
              <a:solidFill>
                <a:schemeClr val="tx1"/>
              </a:solidFill>
              <a:effectLst/>
              <a:latin typeface="+mn-lt"/>
              <a:ea typeface="+mn-ea"/>
              <a:cs typeface="+mn-cs"/>
            </a:endParaRPr>
          </a:p>
          <a:p>
            <a:pPr>
              <a:defRPr/>
            </a:pPr>
            <a:r>
              <a:rPr lang="en-US" b="1" u="sng" dirty="0"/>
              <a:t>Registration link</a:t>
            </a:r>
            <a:endParaRPr lang="en-US" dirty="0"/>
          </a:p>
          <a:p>
            <a:pPr>
              <a:defRPr/>
            </a:pPr>
            <a:r>
              <a:rPr lang="en-US" u="sng" dirty="0">
                <a:hlinkClick r:id="rId3"/>
              </a:rPr>
              <a:t>https://mytraining-ufshands.sumtotal.host/core/pillarRedirect?relyingParty=LM&amp;url=app%2Fmanagement%2FLMS_ActDetails.aspx%3FActivityId%3D54926%26UserMode%3D0</a:t>
            </a:r>
            <a:endParaRPr lang="en-US" dirty="0"/>
          </a:p>
          <a:p>
            <a:pPr>
              <a:defRPr/>
            </a:pPr>
            <a:endParaRPr lang="en-US" dirty="0"/>
          </a:p>
          <a:p>
            <a:pPr>
              <a:defRP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50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81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7</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8</a:t>
            </a:fld>
            <a:endParaRPr lang="en-US" dirty="0"/>
          </a:p>
        </p:txBody>
      </p:sp>
    </p:spTree>
    <p:extLst>
      <p:ext uri="{BB962C8B-B14F-4D97-AF65-F5344CB8AC3E}">
        <p14:creationId xmlns:p14="http://schemas.microsoft.com/office/powerpoint/2010/main" val="194638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9</a:t>
            </a:fld>
            <a:endParaRPr lang="en-US" dirty="0"/>
          </a:p>
        </p:txBody>
      </p:sp>
    </p:spTree>
    <p:extLst>
      <p:ext uri="{BB962C8B-B14F-4D97-AF65-F5344CB8AC3E}">
        <p14:creationId xmlns:p14="http://schemas.microsoft.com/office/powerpoint/2010/main" val="71836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10</a:t>
            </a:fld>
            <a:endParaRPr lang="en-US" dirty="0"/>
          </a:p>
        </p:txBody>
      </p:sp>
    </p:spTree>
    <p:extLst>
      <p:ext uri="{BB962C8B-B14F-4D97-AF65-F5344CB8AC3E}">
        <p14:creationId xmlns:p14="http://schemas.microsoft.com/office/powerpoint/2010/main" val="113406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12723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5D50-769C-4166-9104-423A3363434E}"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149335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45D50-769C-4166-9104-423A3363434E}"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75417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45D50-769C-4166-9104-423A3363434E}" type="datetimeFigureOut">
              <a:rPr lang="en-US" smtClean="0"/>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79654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45D50-769C-4166-9104-423A3363434E}"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00748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65401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591288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72536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555762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9195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38927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24266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 id="2147483695"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87" r:id="rId1"/>
    <p:sldLayoutId id="2147483662"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8/31/2021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a:p>
        </p:txBody>
      </p:sp>
    </p:spTree>
    <p:extLst>
      <p:ext uri="{BB962C8B-B14F-4D97-AF65-F5344CB8AC3E}">
        <p14:creationId xmlns:p14="http://schemas.microsoft.com/office/powerpoint/2010/main" val="41432458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hr.ufl.edu/wp-content/uploads/2021/08/Article-24-2021-Salary-Reopener.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hyperlink" Target="https://hr.ufl.edu/wp-content/uploads/2021/08/Appendix-E-2021-Salary-Reopener.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alaryincrease@ufl.edu"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benefits.hr.ufl.edu/retirement/special-pay-plan/"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ytraining-ufshands.sumtotal.host/core/pillarRedirect?relyingParty=LM&amp;url=app%2Fmanagement%2FLMS_ActDetails.aspx%3FActivityId%3D54926%26UserMode%3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September 1, 2021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pPr marL="0" indent="0">
              <a:spcBef>
                <a:spcPct val="0"/>
              </a:spcBef>
              <a:buFontTx/>
              <a:buNone/>
              <a:tabLst>
                <a:tab pos="457200" algn="l"/>
              </a:tabLst>
              <a:defRPr/>
            </a:pPr>
            <a:r>
              <a:rPr lang="en-US" altLang="en-US" b="1" dirty="0"/>
              <a:t>Implementation Timeline</a:t>
            </a:r>
          </a:p>
          <a:p>
            <a:pPr marL="0" indent="0">
              <a:spcBef>
                <a:spcPct val="0"/>
              </a:spcBef>
              <a:buFontTx/>
              <a:buNone/>
              <a:tabLst>
                <a:tab pos="457200" algn="l"/>
              </a:tabLst>
              <a:defRPr/>
            </a:pPr>
            <a:endParaRPr lang="en-US" altLang="en-US" sz="1600" b="1" dirty="0"/>
          </a:p>
          <a:p>
            <a:pPr>
              <a:spcBef>
                <a:spcPct val="0"/>
              </a:spcBef>
              <a:buFont typeface="Wingdings" panose="05000000000000000000" pitchFamily="2" charset="2"/>
              <a:buChar char="§"/>
              <a:tabLst>
                <a:tab pos="457200" algn="l"/>
              </a:tabLst>
              <a:defRPr/>
            </a:pPr>
            <a:r>
              <a:rPr lang="en-US" altLang="en-US" dirty="0"/>
              <a:t>Tuesday, August 31</a:t>
            </a:r>
            <a:r>
              <a:rPr lang="en-US" altLang="en-US" baseline="30000" dirty="0"/>
              <a:t>th</a:t>
            </a:r>
            <a:r>
              <a:rPr lang="en-US" altLang="en-US" dirty="0"/>
              <a:t>  </a:t>
            </a:r>
            <a:r>
              <a:rPr lang="en-US" altLang="en-US" b="1" dirty="0"/>
              <a:t>– </a:t>
            </a:r>
            <a:r>
              <a:rPr lang="en-US" altLang="en-US" dirty="0"/>
              <a:t>Raise file opens to departments</a:t>
            </a:r>
          </a:p>
          <a:p>
            <a:pPr marL="0" indent="0">
              <a:spcBef>
                <a:spcPct val="0"/>
              </a:spcBef>
              <a:buNone/>
              <a:tabLst>
                <a:tab pos="457200" algn="l"/>
              </a:tabLst>
              <a:defRPr/>
            </a:pPr>
            <a:endParaRPr lang="en-US" altLang="en-US" b="1" dirty="0"/>
          </a:p>
          <a:p>
            <a:pPr>
              <a:spcBef>
                <a:spcPct val="0"/>
              </a:spcBef>
              <a:buFont typeface="Wingdings" panose="05000000000000000000" pitchFamily="2" charset="2"/>
              <a:buChar char="§"/>
              <a:tabLst>
                <a:tab pos="457200" algn="l"/>
              </a:tabLst>
              <a:defRPr/>
            </a:pPr>
            <a:r>
              <a:rPr lang="en-US" altLang="en-US" dirty="0"/>
              <a:t>Friday, September 17</a:t>
            </a:r>
            <a:r>
              <a:rPr lang="en-US" altLang="en-US" baseline="30000" dirty="0"/>
              <a:t>th</a:t>
            </a:r>
            <a:r>
              <a:rPr lang="en-US" altLang="en-US" dirty="0"/>
              <a:t> – Raise file closes to departments</a:t>
            </a:r>
          </a:p>
          <a:p>
            <a:pPr>
              <a:spcBef>
                <a:spcPct val="0"/>
              </a:spcBef>
              <a:buFont typeface="Wingdings" panose="05000000000000000000" pitchFamily="2" charset="2"/>
              <a:buChar char="§"/>
              <a:tabLst>
                <a:tab pos="457200" algn="l"/>
              </a:tabLst>
              <a:defRPr/>
            </a:pPr>
            <a:endParaRPr lang="en-US" altLang="en-US" b="1" dirty="0"/>
          </a:p>
          <a:p>
            <a:pPr>
              <a:spcBef>
                <a:spcPct val="0"/>
              </a:spcBef>
              <a:buFont typeface="Wingdings" panose="05000000000000000000" pitchFamily="2" charset="2"/>
              <a:buChar char="§"/>
              <a:tabLst>
                <a:tab pos="457200" algn="l"/>
              </a:tabLst>
              <a:defRPr/>
            </a:pPr>
            <a:r>
              <a:rPr lang="en-US" altLang="en-US" dirty="0"/>
              <a:t>Monday, September 27</a:t>
            </a:r>
            <a:r>
              <a:rPr lang="en-US" altLang="en-US" baseline="30000" dirty="0"/>
              <a:t>th</a:t>
            </a:r>
            <a:r>
              <a:rPr lang="en-US" altLang="en-US" dirty="0"/>
              <a:t>  – Raises viewable in myUFL</a:t>
            </a:r>
            <a:endParaRPr lang="en-US" altLang="en-US" b="1" dirty="0"/>
          </a:p>
          <a:p>
            <a:pPr>
              <a:spcBef>
                <a:spcPct val="0"/>
              </a:spcBef>
              <a:buFont typeface="Wingdings" panose="05000000000000000000" pitchFamily="2" charset="2"/>
              <a:buChar char="§"/>
              <a:tabLst>
                <a:tab pos="457200" algn="l"/>
              </a:tabLst>
              <a:defRPr/>
            </a:pPr>
            <a:endParaRPr lang="en-US" altLang="en-US" b="1" dirty="0"/>
          </a:p>
          <a:p>
            <a:pPr>
              <a:spcBef>
                <a:spcPct val="0"/>
              </a:spcBef>
              <a:buFont typeface="Wingdings" panose="05000000000000000000" pitchFamily="2" charset="2"/>
              <a:buChar char="§"/>
              <a:tabLst>
                <a:tab pos="457200" algn="l"/>
              </a:tabLst>
              <a:defRPr/>
            </a:pPr>
            <a:r>
              <a:rPr lang="en-US" altLang="en-US" dirty="0"/>
              <a:t>Friday, October 8</a:t>
            </a:r>
            <a:r>
              <a:rPr lang="en-US" altLang="en-US" baseline="30000" dirty="0"/>
              <a:t>th</a:t>
            </a:r>
            <a:r>
              <a:rPr lang="en-US" altLang="en-US" dirty="0"/>
              <a:t> – Salary increases in employee paychecks</a:t>
            </a:r>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01759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a:bodyPr>
          <a:lstStyle/>
          <a:p>
            <a:pPr marL="0" indent="0">
              <a:buNone/>
            </a:pPr>
            <a:r>
              <a:rPr lang="en-US" b="1" dirty="0"/>
              <a:t>Additional Materials</a:t>
            </a:r>
          </a:p>
          <a:p>
            <a:pPr>
              <a:buFont typeface="Wingdings" panose="05000000000000000000" pitchFamily="2" charset="2"/>
              <a:buChar char="§"/>
            </a:pPr>
            <a:r>
              <a:rPr lang="en-US" dirty="0"/>
              <a:t>The Article 24 can be accessed online at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https://hr.ufl.edu/wp-content/uploads/2021/08/Article-24-2021-Salary-Reopener.pdf</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Appendix E can be accessed at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https://hr.ufl.edu/wp-content/uploads/2021/08/Appendix-E-2021-Salary-Reopener.pdf</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5"/>
          <a:stretch>
            <a:fillRect/>
          </a:stretch>
        </p:blipFill>
        <p:spPr>
          <a:xfrm>
            <a:off x="116200" y="121004"/>
            <a:ext cx="857143" cy="704762"/>
          </a:xfrm>
          <a:prstGeom prst="rect">
            <a:avLst/>
          </a:prstGeom>
        </p:spPr>
      </p:pic>
    </p:spTree>
    <p:extLst>
      <p:ext uri="{BB962C8B-B14F-4D97-AF65-F5344CB8AC3E}">
        <p14:creationId xmlns:p14="http://schemas.microsoft.com/office/powerpoint/2010/main" val="167396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p:txBody>
          <a:bodyPr/>
          <a:lstStyle/>
          <a:p>
            <a:pPr marL="0" indent="0">
              <a:buNone/>
            </a:pPr>
            <a:r>
              <a:rPr lang="en-US" altLang="en-US" dirty="0"/>
              <a:t>Contact Classification and Compensation at (352) 273-2842 or by email at </a:t>
            </a:r>
            <a:r>
              <a:rPr lang="en-US" altLang="en-US" dirty="0">
                <a:hlinkClick r:id="rId3"/>
              </a:rPr>
              <a:t>salaryincrease@ufl.edu</a:t>
            </a:r>
            <a:r>
              <a:rPr lang="en-US" altLang="en-US" dirty="0"/>
              <a:t>.</a:t>
            </a:r>
          </a:p>
          <a:p>
            <a:pPr marL="457200" lvl="1"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69262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HR-600 Reminder</a:t>
            </a:r>
          </a:p>
        </p:txBody>
      </p:sp>
      <p:sp>
        <p:nvSpPr>
          <p:cNvPr id="3" name="Content Placeholder 2"/>
          <p:cNvSpPr>
            <a:spLocks noGrp="1"/>
          </p:cNvSpPr>
          <p:nvPr>
            <p:ph idx="1"/>
          </p:nvPr>
        </p:nvSpPr>
        <p:spPr/>
        <p:txBody>
          <a:bodyPr/>
          <a:lstStyle/>
          <a:p>
            <a:pPr marL="0" indent="0">
              <a:spcBef>
                <a:spcPct val="0"/>
              </a:spcBef>
              <a:buNone/>
              <a:tabLst>
                <a:tab pos="457200" algn="l"/>
              </a:tabLst>
              <a:defRPr/>
            </a:pPr>
            <a:r>
              <a:rPr lang="en-US" altLang="en-US" b="1" dirty="0"/>
              <a:t>Additional University Employment</a:t>
            </a:r>
          </a:p>
          <a:p>
            <a:pPr>
              <a:buFont typeface="Wingdings" panose="05000000000000000000" pitchFamily="2" charset="2"/>
              <a:buChar char="§"/>
              <a:defRPr/>
            </a:pPr>
            <a:r>
              <a:rPr lang="en-US" dirty="0"/>
              <a:t>If an employee’s primary position is non- exempt, the secondary department is often required to pay overtime for the secondary position.</a:t>
            </a:r>
          </a:p>
          <a:p>
            <a:pPr>
              <a:buFont typeface="Wingdings" panose="05000000000000000000" pitchFamily="2" charset="2"/>
              <a:buChar char="§"/>
              <a:defRPr/>
            </a:pPr>
            <a:r>
              <a:rPr lang="en-US" dirty="0"/>
              <a:t>Whenever the employee’s primary rate of pay increases, you must increase the rate of pay on the secondary appointment. </a:t>
            </a:r>
            <a:endParaRPr lang="en-US" altLang="en-US" dirty="0"/>
          </a:p>
          <a:p>
            <a:pPr>
              <a:spcBef>
                <a:spcPct val="0"/>
              </a:spcBef>
              <a:tabLst>
                <a:tab pos="457200" algn="l"/>
              </a:tabLst>
              <a:defRPr/>
            </a:pPr>
            <a:endParaRPr lang="en-US" altLang="en-US" dirty="0"/>
          </a:p>
          <a:p>
            <a:pPr marL="0" indent="0">
              <a:spcBef>
                <a:spcPct val="0"/>
              </a:spcBef>
              <a:buNone/>
              <a:tabLst>
                <a:tab pos="457200" algn="l"/>
              </a:tabLst>
              <a:defRPr/>
            </a:pPr>
            <a:endParaRPr lang="en-US" altLang="en-US" dirty="0"/>
          </a:p>
          <a:p>
            <a:pPr>
              <a:spcBef>
                <a:spcPct val="0"/>
              </a:spcBef>
              <a:tabLst>
                <a:tab pos="457200" algn="l"/>
              </a:tabLst>
              <a:defRPr/>
            </a:pPr>
            <a:endParaRPr lang="en-US" altLang="en-US" dirty="0"/>
          </a:p>
          <a:p>
            <a:pPr>
              <a:spcBef>
                <a:spcPct val="0"/>
              </a:spcBef>
              <a:tabLst>
                <a:tab pos="457200" algn="l"/>
              </a:tabLst>
              <a:defRPr/>
            </a:pPr>
            <a:endParaRPr lang="en-US" alt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97492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HR-600 Reminder</a:t>
            </a:r>
          </a:p>
        </p:txBody>
      </p:sp>
      <p:sp>
        <p:nvSpPr>
          <p:cNvPr id="3" name="Content Placeholder 2"/>
          <p:cNvSpPr>
            <a:spLocks noGrp="1"/>
          </p:cNvSpPr>
          <p:nvPr>
            <p:ph idx="1"/>
          </p:nvPr>
        </p:nvSpPr>
        <p:spPr/>
        <p:txBody>
          <a:bodyPr/>
          <a:lstStyle/>
          <a:p>
            <a:pPr marL="0" indent="0">
              <a:spcBef>
                <a:spcPct val="0"/>
              </a:spcBef>
              <a:buNone/>
              <a:tabLst>
                <a:tab pos="457200" algn="l"/>
              </a:tabLst>
              <a:defRPr/>
            </a:pPr>
            <a:r>
              <a:rPr lang="en-US" altLang="en-US" b="1" dirty="0"/>
              <a:t>Additional University Employment</a:t>
            </a:r>
          </a:p>
          <a:p>
            <a:pPr>
              <a:buFont typeface="Wingdings" panose="05000000000000000000" pitchFamily="2" charset="2"/>
              <a:buChar char="§"/>
              <a:defRPr/>
            </a:pPr>
            <a:r>
              <a:rPr lang="en-US" dirty="0"/>
              <a:t>You do not need to send an updated HR-600 form; however, you must complete an ePAF to adjust the rate of pay</a:t>
            </a:r>
            <a:r>
              <a:rPr lang="en-US" sz="3200" dirty="0"/>
              <a:t>. </a:t>
            </a:r>
            <a:endParaRPr lang="en-US" dirty="0"/>
          </a:p>
          <a:p>
            <a:pPr>
              <a:buFont typeface="Wingdings" panose="05000000000000000000" pitchFamily="2" charset="2"/>
              <a:buChar char="§"/>
              <a:defRPr/>
            </a:pPr>
            <a:r>
              <a:rPr lang="en-US" dirty="0"/>
              <a:t>If would like to request a list of employees with dual compensation appointments in your area, please email your request to </a:t>
            </a:r>
            <a:r>
              <a:rPr lang="en-US" dirty="0">
                <a:hlinkClick r:id="rId3"/>
              </a:rPr>
              <a:t>compensation@ufl.edu</a:t>
            </a:r>
            <a:r>
              <a:rPr lang="en-US" dirty="0"/>
              <a:t>.</a:t>
            </a:r>
          </a:p>
          <a:p>
            <a:pPr>
              <a:spcBef>
                <a:spcPct val="0"/>
              </a:spcBef>
              <a:tabLst>
                <a:tab pos="457200" algn="l"/>
              </a:tabLst>
              <a:defRPr/>
            </a:pPr>
            <a:endParaRPr lang="en-US" altLang="en-US" dirty="0"/>
          </a:p>
          <a:p>
            <a:pPr>
              <a:spcBef>
                <a:spcPct val="0"/>
              </a:spcBef>
              <a:tabLst>
                <a:tab pos="457200" algn="l"/>
              </a:tabLst>
              <a:defRPr/>
            </a:pPr>
            <a:endParaRPr lang="en-US" altLang="en-US" dirty="0"/>
          </a:p>
          <a:p>
            <a:pPr marL="0" indent="0">
              <a:spcBef>
                <a:spcPct val="0"/>
              </a:spcBef>
              <a:buNone/>
              <a:tabLst>
                <a:tab pos="457200" algn="l"/>
              </a:tabLst>
              <a:defRPr/>
            </a:pPr>
            <a:endParaRPr lang="en-US" altLang="en-US" dirty="0"/>
          </a:p>
          <a:p>
            <a:pPr>
              <a:spcBef>
                <a:spcPct val="0"/>
              </a:spcBef>
              <a:tabLst>
                <a:tab pos="457200" algn="l"/>
              </a:tabLst>
              <a:defRPr/>
            </a:pPr>
            <a:endParaRPr lang="en-US" altLang="en-US" dirty="0"/>
          </a:p>
          <a:p>
            <a:pPr>
              <a:spcBef>
                <a:spcPct val="0"/>
              </a:spcBef>
              <a:tabLst>
                <a:tab pos="457200" algn="l"/>
              </a:tabLst>
              <a:defRPr/>
            </a:pPr>
            <a:endParaRPr lang="en-US" alt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180818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Florida Minimum Wage</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altLang="en-US" dirty="0"/>
              <a:t>Florida voters approved amendment 2 in November 2020 which increases the minimum wage and amends Florida’s Constitution.</a:t>
            </a:r>
          </a:p>
          <a:p>
            <a:pPr>
              <a:buFont typeface="Wingdings" panose="05000000000000000000" pitchFamily="2" charset="2"/>
              <a:buChar char="§"/>
            </a:pPr>
            <a:r>
              <a:rPr lang="en-US" altLang="en-US" dirty="0"/>
              <a:t>Under the new mandate, Florida’s minimum wage, currently $8.65, will increase to $10 an hour on September 30, 2021.</a:t>
            </a:r>
          </a:p>
          <a:p>
            <a:pPr>
              <a:buFont typeface="Wingdings" panose="05000000000000000000" pitchFamily="2" charset="2"/>
              <a:buChar char="§"/>
            </a:pPr>
            <a:r>
              <a:rPr lang="en-US" altLang="en-US" dirty="0"/>
              <a:t>After which the minimum wage will increase $1 each year until it reaches $15 an hour in 2026.</a:t>
            </a:r>
          </a:p>
          <a:p>
            <a:pPr>
              <a:buFont typeface="Wingdings" panose="05000000000000000000" pitchFamily="2" charset="2"/>
              <a:buChar char="§"/>
            </a:pPr>
            <a:r>
              <a:rPr lang="en-US" altLang="en-US" dirty="0"/>
              <a:t>Later this month, UFHR will implement a process to increase all employees earning less $10 per hour to the new minimum wage.</a:t>
            </a:r>
          </a:p>
          <a:p>
            <a:pPr lvl="1"/>
            <a:endParaRPr lang="en-US" altLang="en-US" dirty="0"/>
          </a:p>
          <a:p>
            <a:pPr lvl="1"/>
            <a:endParaRPr lang="en-US" altLang="en-US" dirty="0"/>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9043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p:txBody>
          <a:bodyPr>
            <a:normAutofit/>
          </a:bodyPr>
          <a:lstStyle/>
          <a:p>
            <a:pPr marL="0" indent="0">
              <a:buNone/>
              <a:defRPr/>
            </a:pPr>
            <a:r>
              <a:rPr lang="en-US" altLang="en-US" dirty="0"/>
              <a:t>Contact Classification and Compensation at </a:t>
            </a:r>
            <a:r>
              <a:rPr lang="en-US" altLang="en-US" dirty="0">
                <a:hlinkClick r:id="rId3"/>
              </a:rPr>
              <a:t>compensation@ufl.edu</a:t>
            </a:r>
            <a:r>
              <a:rPr lang="en-US" altLang="en-US" dirty="0"/>
              <a:t> or by phone at (352)273-2842.</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789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09617"/>
            <a:ext cx="10515600" cy="2038765"/>
          </a:xfrm>
        </p:spPr>
        <p:txBody>
          <a:bodyPr/>
          <a:lstStyle/>
          <a:p>
            <a:r>
              <a:rPr lang="en-US" dirty="0"/>
              <a:t>University Benefits</a:t>
            </a:r>
            <a:br>
              <a:rPr lang="en-US" dirty="0"/>
            </a:br>
            <a:endParaRPr lang="en-US" dirty="0"/>
          </a:p>
        </p:txBody>
      </p:sp>
      <p:sp>
        <p:nvSpPr>
          <p:cNvPr id="4" name="Text Placeholder 2">
            <a:extLst>
              <a:ext uri="{FF2B5EF4-FFF2-40B4-BE49-F238E27FC236}">
                <a16:creationId xmlns:a16="http://schemas.microsoft.com/office/drawing/2014/main" id="{8B5FF6E8-25A5-4AA4-B439-AA84FC1A156B}"/>
              </a:ext>
            </a:extLst>
          </p:cNvPr>
          <p:cNvSpPr>
            <a:spLocks noGrp="1"/>
          </p:cNvSpPr>
          <p:nvPr>
            <p:ph type="body" idx="1"/>
          </p:nvPr>
        </p:nvSpPr>
        <p:spPr>
          <a:xfrm>
            <a:off x="838200" y="3428999"/>
            <a:ext cx="10515600" cy="2038766"/>
          </a:xfrm>
        </p:spPr>
        <p:txBody>
          <a:bodyPr>
            <a:normAutofit/>
          </a:bodyPr>
          <a:lstStyle/>
          <a:p>
            <a:r>
              <a:rPr lang="en-US" altLang="en-US" sz="3200" dirty="0">
                <a:solidFill>
                  <a:schemeClr val="accent5">
                    <a:lumMod val="75000"/>
                  </a:schemeClr>
                </a:solidFill>
              </a:rPr>
              <a:t>Open Enrollment</a:t>
            </a:r>
          </a:p>
          <a:p>
            <a:r>
              <a:rPr lang="en-US" altLang="en-US" sz="3200" dirty="0">
                <a:solidFill>
                  <a:schemeClr val="accent5">
                    <a:lumMod val="75000"/>
                  </a:schemeClr>
                </a:solidFill>
              </a:rPr>
              <a:t>Vacation Leave </a:t>
            </a:r>
            <a:r>
              <a:rPr lang="en-US" altLang="en-US" sz="3200" dirty="0" err="1">
                <a:solidFill>
                  <a:schemeClr val="accent5">
                    <a:lumMod val="75000"/>
                  </a:schemeClr>
                </a:solidFill>
              </a:rPr>
              <a:t>Cashout</a:t>
            </a:r>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1474796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31" y="387159"/>
            <a:ext cx="11137709" cy="1325563"/>
          </a:xfrm>
        </p:spPr>
        <p:txBody>
          <a:bodyPr anchor="b">
            <a:noAutofit/>
          </a:bodyPr>
          <a:lstStyle/>
          <a:p>
            <a:r>
              <a:rPr lang="en-US" sz="4000" dirty="0">
                <a:solidFill>
                  <a:srgbClr val="FF6600"/>
                </a:solidFill>
                <a:latin typeface="Century Schoolbook" panose="02040604050505020304" pitchFamily="18" charset="0"/>
              </a:rPr>
              <a:t>Open Enrollment (OE) for 2022 Benefits</a:t>
            </a:r>
          </a:p>
        </p:txBody>
      </p:sp>
      <p:sp>
        <p:nvSpPr>
          <p:cNvPr id="3" name="Content Placeholder 2"/>
          <p:cNvSpPr>
            <a:spLocks noGrp="1"/>
          </p:cNvSpPr>
          <p:nvPr>
            <p:ph idx="1"/>
          </p:nvPr>
        </p:nvSpPr>
        <p:spPr>
          <a:xfrm>
            <a:off x="275303" y="1937313"/>
            <a:ext cx="11431787" cy="4169976"/>
          </a:xfrm>
        </p:spPr>
        <p:txBody>
          <a:bodyPr vert="horz" lIns="91440" tIns="45720" rIns="91440" bIns="45720" rtlCol="0" anchor="t">
            <a:noAutofit/>
          </a:bodyPr>
          <a:lstStyle/>
          <a:p>
            <a:pPr marL="1120140" lvl="1" indent="-571500">
              <a:buFont typeface="Wingdings" panose="05000000000000000000" pitchFamily="2" charset="2"/>
              <a:buChar char="§"/>
            </a:pPr>
            <a:r>
              <a:rPr lang="en-US" altLang="en-US" sz="2800" dirty="0">
                <a:solidFill>
                  <a:srgbClr val="000000"/>
                </a:solidFill>
              </a:rPr>
              <a:t>Open Enrollment will be 10/11-10/29. </a:t>
            </a:r>
          </a:p>
          <a:p>
            <a:pPr marL="1120140" lvl="1" indent="-571500">
              <a:buFont typeface="Wingdings" panose="05000000000000000000" pitchFamily="2" charset="2"/>
              <a:buChar char="§"/>
            </a:pPr>
            <a:r>
              <a:rPr lang="en-US" altLang="en-US" sz="2800" dirty="0">
                <a:solidFill>
                  <a:srgbClr val="000000"/>
                </a:solidFill>
              </a:rPr>
              <a:t>The State is releasing OE updates on 9/9 and we anticipate little changes to plans and premiums.</a:t>
            </a:r>
            <a:endParaRPr lang="en-US" altLang="en-US" sz="2800" dirty="0">
              <a:solidFill>
                <a:srgbClr val="000000"/>
              </a:solidFill>
              <a:cs typeface="Calibri"/>
            </a:endParaRPr>
          </a:p>
          <a:p>
            <a:pPr marL="1120140" lvl="1" indent="-571500">
              <a:buFont typeface="Wingdings" panose="05000000000000000000" pitchFamily="2" charset="2"/>
              <a:buChar char="§"/>
            </a:pPr>
            <a:r>
              <a:rPr lang="en-US" altLang="en-US" sz="2800" dirty="0">
                <a:solidFill>
                  <a:srgbClr val="000000"/>
                </a:solidFill>
              </a:rPr>
              <a:t>There will be a virtual benefits fair with various vendors offering on-line sessions.</a:t>
            </a:r>
            <a:endParaRPr lang="en-US" altLang="en-US" sz="2800" dirty="0">
              <a:solidFill>
                <a:srgbClr val="000000"/>
              </a:solidFill>
              <a:cs typeface="Calibri"/>
            </a:endParaRPr>
          </a:p>
          <a:p>
            <a:pPr marL="1120140" lvl="1" indent="-571500">
              <a:buFont typeface="Wingdings" panose="05000000000000000000" pitchFamily="2" charset="2"/>
              <a:buChar char="§"/>
            </a:pPr>
            <a:r>
              <a:rPr lang="en-US" altLang="en-US" sz="2800" dirty="0">
                <a:solidFill>
                  <a:srgbClr val="000000"/>
                </a:solidFill>
              </a:rPr>
              <a:t>Additionally, Benefit Specialists will be reaching out to Colleges &amp; Departments to schedule OE presentations.</a:t>
            </a:r>
            <a:endParaRPr lang="en-US" altLang="en-US" sz="2800" dirty="0">
              <a:solidFill>
                <a:srgbClr val="000000"/>
              </a:solidFill>
              <a:cs typeface="Calibri"/>
            </a:endParaRPr>
          </a:p>
          <a:p>
            <a:pPr marL="548640" lvl="1" indent="0">
              <a:buNone/>
            </a:pPr>
            <a:endParaRPr lang="en-US" altLang="en-US" sz="4000" dirty="0">
              <a:solidFill>
                <a:srgbClr val="000000"/>
              </a:solidFill>
            </a:endParaRPr>
          </a:p>
          <a:p>
            <a:pPr marL="1120140" lvl="1" indent="-571500">
              <a:buFont typeface="Wingdings" panose="05000000000000000000" pitchFamily="2" charset="2"/>
              <a:buChar char="§"/>
            </a:pPr>
            <a:endParaRPr lang="en-US" altLang="en-US" sz="4000" dirty="0">
              <a:solidFill>
                <a:srgbClr val="000000"/>
              </a:solidFill>
            </a:endParaRPr>
          </a:p>
          <a:p>
            <a:pPr marL="548640" lvl="1" indent="0">
              <a:buNone/>
            </a:pPr>
            <a:endParaRPr lang="en-US" altLang="en-US" sz="4000" dirty="0">
              <a:solidFill>
                <a:srgbClr val="000000"/>
              </a:solidFill>
            </a:endParaRPr>
          </a:p>
          <a:p>
            <a:pPr marL="182880" lvl="1">
              <a:spcBef>
                <a:spcPct val="0"/>
              </a:spcBef>
              <a:spcAft>
                <a:spcPts val="600"/>
              </a:spcAft>
              <a:buFontTx/>
              <a:buNone/>
              <a:defRPr/>
            </a:pPr>
            <a:endParaRPr lang="en-US" altLang="en-US" sz="3000" dirty="0">
              <a:solidFill>
                <a:srgbClr val="000000"/>
              </a:solidFill>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9" name="TextBox 8">
            <a:extLst>
              <a:ext uri="{FF2B5EF4-FFF2-40B4-BE49-F238E27FC236}">
                <a16:creationId xmlns:a16="http://schemas.microsoft.com/office/drawing/2014/main" id="{1EB6348F-B3FA-4E12-A538-D1B0030E4DEF}"/>
              </a:ext>
            </a:extLst>
          </p:cNvPr>
          <p:cNvSpPr txBox="1"/>
          <p:nvPr/>
        </p:nvSpPr>
        <p:spPr>
          <a:xfrm>
            <a:off x="3048000" y="3244334"/>
            <a:ext cx="6096000"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165034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31" y="387159"/>
            <a:ext cx="11137709" cy="1325563"/>
          </a:xfrm>
        </p:spPr>
        <p:txBody>
          <a:bodyPr anchor="b">
            <a:noAutofit/>
          </a:bodyPr>
          <a:lstStyle/>
          <a:p>
            <a:r>
              <a:rPr lang="en-US" sz="4000" dirty="0">
                <a:solidFill>
                  <a:srgbClr val="FF6600"/>
                </a:solidFill>
                <a:latin typeface="Century Schoolbook" panose="02040604050505020304" pitchFamily="18" charset="0"/>
              </a:rPr>
              <a:t>Vacation Leave </a:t>
            </a:r>
            <a:r>
              <a:rPr lang="en-US" sz="4000" dirty="0" err="1">
                <a:solidFill>
                  <a:srgbClr val="FF6600"/>
                </a:solidFill>
                <a:latin typeface="Century Schoolbook" panose="02040604050505020304" pitchFamily="18" charset="0"/>
              </a:rPr>
              <a:t>Cashout</a:t>
            </a:r>
            <a:endParaRPr lang="en-US" sz="4000" dirty="0">
              <a:solidFill>
                <a:srgbClr val="FF6600"/>
              </a:solidFill>
              <a:latin typeface="Century Schoolbook" panose="02040604050505020304" pitchFamily="18" charset="0"/>
            </a:endParaRPr>
          </a:p>
        </p:txBody>
      </p:sp>
      <p:sp>
        <p:nvSpPr>
          <p:cNvPr id="3" name="Content Placeholder 2"/>
          <p:cNvSpPr>
            <a:spLocks noGrp="1"/>
          </p:cNvSpPr>
          <p:nvPr>
            <p:ph idx="1"/>
          </p:nvPr>
        </p:nvSpPr>
        <p:spPr>
          <a:xfrm>
            <a:off x="738131" y="1937313"/>
            <a:ext cx="11137709" cy="4533528"/>
          </a:xfrm>
        </p:spPr>
        <p:txBody>
          <a:bodyPr vert="horz" lIns="91440" tIns="45720" rIns="91440" bIns="45720" rtlCol="0" anchor="t">
            <a:noAutofit/>
          </a:bodyPr>
          <a:lstStyle/>
          <a:p>
            <a:pPr marL="182880" lvl="1">
              <a:spcBef>
                <a:spcPct val="0"/>
              </a:spcBef>
              <a:spcAft>
                <a:spcPts val="600"/>
              </a:spcAft>
              <a:buFontTx/>
              <a:buNone/>
              <a:defRPr/>
            </a:pPr>
            <a:r>
              <a:rPr lang="en-US" altLang="en-US" sz="3000" b="1" dirty="0">
                <a:solidFill>
                  <a:srgbClr val="000000"/>
                </a:solidFill>
              </a:rPr>
              <a:t>Vacation </a:t>
            </a:r>
            <a:r>
              <a:rPr lang="en-US" altLang="en-US" sz="3000" b="1" dirty="0" err="1">
                <a:solidFill>
                  <a:srgbClr val="000000"/>
                </a:solidFill>
              </a:rPr>
              <a:t>Cashout</a:t>
            </a:r>
            <a:r>
              <a:rPr lang="en-US" altLang="en-US" sz="3000" b="1" dirty="0">
                <a:solidFill>
                  <a:srgbClr val="000000"/>
                </a:solidFill>
              </a:rPr>
              <a:t> </a:t>
            </a:r>
            <a:r>
              <a:rPr lang="en-US" altLang="en-US" sz="3000" dirty="0">
                <a:solidFill>
                  <a:srgbClr val="000000"/>
                </a:solidFill>
              </a:rPr>
              <a:t>available to Teams, USPS, and 12-month Faculty</a:t>
            </a:r>
          </a:p>
          <a:p>
            <a:pPr marL="868680" lvl="3" indent="-457200">
              <a:spcBef>
                <a:spcPct val="0"/>
              </a:spcBef>
              <a:spcAft>
                <a:spcPts val="600"/>
              </a:spcAft>
              <a:buFont typeface="Wingdings" panose="05000000000000000000" pitchFamily="2" charset="2"/>
              <a:buChar char="§"/>
              <a:defRPr/>
            </a:pPr>
            <a:r>
              <a:rPr lang="en-US" altLang="en-US" sz="3000" dirty="0">
                <a:solidFill>
                  <a:srgbClr val="000000"/>
                </a:solidFill>
              </a:rPr>
              <a:t>Amounts are lifetime maximums.</a:t>
            </a:r>
            <a:endParaRPr lang="en-US" altLang="en-US" sz="3000" dirty="0">
              <a:solidFill>
                <a:srgbClr val="000000"/>
              </a:solidFill>
              <a:cs typeface="Calibri"/>
            </a:endParaRPr>
          </a:p>
          <a:p>
            <a:pPr marL="868680" lvl="3" indent="-457200">
              <a:spcBef>
                <a:spcPct val="0"/>
              </a:spcBef>
              <a:spcAft>
                <a:spcPts val="600"/>
              </a:spcAft>
              <a:buFont typeface="Wingdings" panose="05000000000000000000" pitchFamily="2" charset="2"/>
              <a:buChar char="§"/>
              <a:defRPr/>
            </a:pPr>
            <a:r>
              <a:rPr lang="en-US" altLang="en-US" sz="3000" dirty="0">
                <a:solidFill>
                  <a:srgbClr val="000000"/>
                </a:solidFill>
              </a:rPr>
              <a:t>Amounts over $5,000 go to Special Pay Plan. (Information can be found here: </a:t>
            </a:r>
            <a:r>
              <a:rPr lang="en-US" altLang="en-US" sz="3000" dirty="0">
                <a:solidFill>
                  <a:srgbClr val="000000"/>
                </a:solidFill>
                <a:hlinkClick r:id="rId3"/>
              </a:rPr>
              <a:t>https://benefits.hr.ufl.edu/retirement/special-pay-plan/</a:t>
            </a:r>
            <a:r>
              <a:rPr lang="en-US" altLang="en-US" sz="3000" dirty="0">
                <a:solidFill>
                  <a:srgbClr val="000000"/>
                </a:solidFill>
              </a:rPr>
              <a:t>).</a:t>
            </a:r>
            <a:endParaRPr lang="en-US" altLang="en-US" sz="3000" dirty="0">
              <a:solidFill>
                <a:srgbClr val="000000"/>
              </a:solidFill>
              <a:cs typeface="Calibri"/>
            </a:endParaRPr>
          </a:p>
          <a:p>
            <a:pPr marL="868680" lvl="3" indent="-457200">
              <a:spcBef>
                <a:spcPct val="0"/>
              </a:spcBef>
              <a:spcAft>
                <a:spcPts val="600"/>
              </a:spcAft>
              <a:buFont typeface="Wingdings" panose="05000000000000000000" pitchFamily="2" charset="2"/>
              <a:buChar char="§"/>
              <a:defRPr/>
            </a:pPr>
            <a:r>
              <a:rPr lang="en-US" altLang="en-US" sz="3000" dirty="0">
                <a:solidFill>
                  <a:srgbClr val="000000"/>
                </a:solidFill>
              </a:rPr>
              <a:t>This is not subject to employee request, but of total amount of the </a:t>
            </a:r>
            <a:r>
              <a:rPr lang="en-US" altLang="en-US" sz="3000" dirty="0" err="1">
                <a:solidFill>
                  <a:srgbClr val="000000"/>
                </a:solidFill>
              </a:rPr>
              <a:t>cashout</a:t>
            </a:r>
            <a:r>
              <a:rPr lang="en-US" altLang="en-US" sz="3000" dirty="0">
                <a:solidFill>
                  <a:srgbClr val="000000"/>
                </a:solidFill>
              </a:rPr>
              <a:t>.</a:t>
            </a:r>
            <a:endParaRPr lang="en-US" altLang="en-US" sz="3000" dirty="0">
              <a:solidFill>
                <a:srgbClr val="000000"/>
              </a:solidFill>
              <a:cs typeface="Calibri"/>
            </a:endParaRPr>
          </a:p>
          <a:p>
            <a:pPr marL="868680" lvl="3" indent="-457200">
              <a:spcBef>
                <a:spcPct val="0"/>
              </a:spcBef>
              <a:spcAft>
                <a:spcPts val="600"/>
              </a:spcAft>
              <a:buFont typeface="Wingdings" panose="05000000000000000000" pitchFamily="2" charset="2"/>
              <a:buChar char="§"/>
              <a:defRPr/>
            </a:pPr>
            <a:r>
              <a:rPr lang="en-US" altLang="en-US" sz="3000" dirty="0">
                <a:solidFill>
                  <a:srgbClr val="000000"/>
                </a:solidFill>
              </a:rPr>
              <a:t>Employees will receive an information letter once the funds are available at Fidelity. </a:t>
            </a:r>
            <a:endParaRPr lang="en-US" altLang="en-US" sz="3000" dirty="0">
              <a:solidFill>
                <a:srgbClr val="000000"/>
              </a:solidFill>
              <a:cs typeface="Calibri"/>
            </a:endParaRPr>
          </a:p>
          <a:p>
            <a:pPr marL="868680" lvl="3" indent="-457200">
              <a:spcBef>
                <a:spcPct val="0"/>
              </a:spcBef>
              <a:spcAft>
                <a:spcPts val="600"/>
              </a:spcAft>
              <a:defRPr/>
            </a:pPr>
            <a:endParaRPr lang="en-US" altLang="en-US" sz="3000" dirty="0">
              <a:solidFill>
                <a:srgbClr val="000000"/>
              </a:solidFill>
            </a:endParaRPr>
          </a:p>
          <a:p>
            <a:pPr marL="868680" lvl="3" indent="-457200">
              <a:spcBef>
                <a:spcPct val="0"/>
              </a:spcBef>
              <a:spcAft>
                <a:spcPts val="600"/>
              </a:spcAft>
              <a:buFont typeface="Wingdings" panose="05000000000000000000" pitchFamily="2" charset="2"/>
              <a:buChar char="§"/>
              <a:defRPr/>
            </a:pPr>
            <a:endParaRPr lang="en-US" altLang="en-US" sz="3000" dirty="0">
              <a:solidFill>
                <a:srgbClr val="000000"/>
              </a:solidFill>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8861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639098" y="1836355"/>
            <a:ext cx="11552902" cy="4820455"/>
          </a:xfrm>
        </p:spPr>
        <p:txBody>
          <a:bodyPr>
            <a:normAutofit/>
          </a:bodyPr>
          <a:lstStyle/>
          <a:p>
            <a:pPr>
              <a:buClr>
                <a:schemeClr val="accent3">
                  <a:lumMod val="75000"/>
                </a:schemeClr>
              </a:buClr>
              <a:buFont typeface="Wingdings" panose="05000000000000000000" pitchFamily="2" charset="2"/>
              <a:buChar char="§"/>
              <a:defRPr/>
            </a:pPr>
            <a:r>
              <a:rPr lang="en-US" sz="3100" dirty="0"/>
              <a:t>GBAS Updates – Aigi Adesogan, GBAS Advisory Council member</a:t>
            </a:r>
          </a:p>
          <a:p>
            <a:pPr>
              <a:buClr>
                <a:schemeClr val="accent3">
                  <a:lumMod val="75000"/>
                </a:schemeClr>
              </a:buClr>
              <a:buFont typeface="Wingdings" panose="05000000000000000000" pitchFamily="2" charset="2"/>
              <a:buChar char="§"/>
              <a:defRPr/>
            </a:pPr>
            <a:r>
              <a:rPr lang="en-US" altLang="en-US" sz="3100" dirty="0">
                <a:solidFill>
                  <a:srgbClr val="000000"/>
                </a:solidFill>
              </a:rPr>
              <a:t>2021-2022 Pay Program – Brent Goodman</a:t>
            </a:r>
          </a:p>
          <a:p>
            <a:pPr>
              <a:buClr>
                <a:schemeClr val="accent3">
                  <a:lumMod val="75000"/>
                </a:schemeClr>
              </a:buClr>
              <a:buFont typeface="Wingdings" panose="05000000000000000000" pitchFamily="2" charset="2"/>
              <a:buChar char="§"/>
              <a:defRPr/>
            </a:pPr>
            <a:r>
              <a:rPr lang="en-US" altLang="en-US" sz="3100" dirty="0">
                <a:solidFill>
                  <a:srgbClr val="000000"/>
                </a:solidFill>
              </a:rPr>
              <a:t>HR-600 Reminder – Brent Goodman</a:t>
            </a:r>
          </a:p>
          <a:p>
            <a:pPr>
              <a:buClr>
                <a:schemeClr val="accent3">
                  <a:lumMod val="75000"/>
                </a:schemeClr>
              </a:buClr>
              <a:buFont typeface="Wingdings" panose="05000000000000000000" pitchFamily="2" charset="2"/>
              <a:buChar char="§"/>
              <a:defRPr/>
            </a:pPr>
            <a:r>
              <a:rPr lang="en-US" altLang="en-US" sz="3100" dirty="0">
                <a:solidFill>
                  <a:srgbClr val="000000"/>
                </a:solidFill>
              </a:rPr>
              <a:t>Florida Minimum Wage – Brent Goodman</a:t>
            </a:r>
          </a:p>
          <a:p>
            <a:pPr>
              <a:buClr>
                <a:schemeClr val="accent3">
                  <a:lumMod val="75000"/>
                </a:schemeClr>
              </a:buClr>
              <a:buFont typeface="Wingdings" panose="05000000000000000000" pitchFamily="2" charset="2"/>
              <a:buChar char="§"/>
              <a:defRPr/>
            </a:pPr>
            <a:r>
              <a:rPr lang="en-US" sz="3100" dirty="0"/>
              <a:t>Open Enrollment – Nadja Schimmel-Cruz</a:t>
            </a:r>
          </a:p>
          <a:p>
            <a:pPr>
              <a:buClr>
                <a:schemeClr val="accent3">
                  <a:lumMod val="75000"/>
                </a:schemeClr>
              </a:buClr>
              <a:buFont typeface="Wingdings" panose="05000000000000000000" pitchFamily="2" charset="2"/>
              <a:buChar char="§"/>
              <a:defRPr/>
            </a:pPr>
            <a:r>
              <a:rPr lang="en-US" sz="3100" dirty="0"/>
              <a:t>Vacation Leave </a:t>
            </a:r>
            <a:r>
              <a:rPr lang="en-US" sz="3100" dirty="0" err="1"/>
              <a:t>Cashout</a:t>
            </a:r>
            <a:r>
              <a:rPr lang="en-US" sz="3100" dirty="0"/>
              <a:t> – Nadja Schimmel-Cruz</a:t>
            </a:r>
          </a:p>
          <a:p>
            <a:pPr>
              <a:buClr>
                <a:schemeClr val="accent3">
                  <a:lumMod val="75000"/>
                </a:schemeClr>
              </a:buClr>
              <a:buFont typeface="Wingdings" panose="05000000000000000000" pitchFamily="2" charset="2"/>
              <a:buChar char="§"/>
              <a:defRPr/>
            </a:pPr>
            <a:r>
              <a:rPr lang="en-US" altLang="en-US" sz="31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394" y="365125"/>
            <a:ext cx="10380406"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658678" y="1869000"/>
            <a:ext cx="11277022"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UF Holidays </a:t>
            </a:r>
            <a:r>
              <a:rPr lang="en-US" altLang="en-US" sz="3600" b="1" dirty="0"/>
              <a:t>– </a:t>
            </a:r>
            <a:r>
              <a:rPr lang="en-US" altLang="en-US" sz="3200" dirty="0"/>
              <a:t>September 6</a:t>
            </a:r>
            <a:r>
              <a:rPr lang="en-US" altLang="en-US" sz="3200" baseline="30000" dirty="0"/>
              <a:t>th</a:t>
            </a:r>
            <a:r>
              <a:rPr lang="en-US" altLang="en-US" sz="3200" dirty="0"/>
              <a:t>, Labor Day</a:t>
            </a:r>
          </a:p>
          <a:p>
            <a:pPr>
              <a:buClr>
                <a:schemeClr val="accent3">
                  <a:lumMod val="75000"/>
                </a:schemeClr>
              </a:buClr>
              <a:buFont typeface="Wingdings" panose="05000000000000000000" pitchFamily="2" charset="2"/>
              <a:buChar char="§"/>
              <a:defRPr/>
            </a:pPr>
            <a:r>
              <a:rPr lang="en-US" altLang="en-US" sz="3200" b="1" dirty="0"/>
              <a:t>Upcoming HR Forum – </a:t>
            </a:r>
            <a:r>
              <a:rPr lang="en-US" altLang="en-US" sz="3200" dirty="0"/>
              <a:t>October 6</a:t>
            </a:r>
            <a:r>
              <a:rPr lang="en-US" altLang="en-US" sz="3200" baseline="30000" dirty="0"/>
              <a:t>th</a:t>
            </a:r>
            <a:r>
              <a:rPr lang="en-US" altLang="en-US" sz="3200" dirty="0"/>
              <a:t> @ 10 a.m.</a:t>
            </a:r>
          </a:p>
          <a:p>
            <a:pPr>
              <a:buClr>
                <a:schemeClr val="accent3">
                  <a:lumMod val="75000"/>
                </a:schemeClr>
              </a:buClr>
              <a:buFont typeface="Wingdings" panose="05000000000000000000" pitchFamily="2" charset="2"/>
              <a:buChar char="§"/>
              <a:defRPr/>
            </a:pPr>
            <a:endParaRPr lang="en-US" altLang="en-US" sz="2800" dirty="0"/>
          </a:p>
        </p:txBody>
      </p:sp>
    </p:spTree>
    <p:extLst>
      <p:ext uri="{BB962C8B-B14F-4D97-AF65-F5344CB8AC3E}">
        <p14:creationId xmlns:p14="http://schemas.microsoft.com/office/powerpoint/2010/main" val="113974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389239"/>
            <a:ext cx="10515600" cy="2038765"/>
          </a:xfrm>
        </p:spPr>
        <p:txBody>
          <a:bodyPr/>
          <a:lstStyle/>
          <a:p>
            <a:r>
              <a:rPr lang="en-US" dirty="0"/>
              <a:t>Training &amp; Organizational Development</a:t>
            </a:r>
          </a:p>
        </p:txBody>
      </p:sp>
      <p:sp>
        <p:nvSpPr>
          <p:cNvPr id="3" name="Text Placeholder 2"/>
          <p:cNvSpPr>
            <a:spLocks noGrp="1"/>
          </p:cNvSpPr>
          <p:nvPr>
            <p:ph type="body" idx="1"/>
          </p:nvPr>
        </p:nvSpPr>
        <p:spPr>
          <a:xfrm>
            <a:off x="831850" y="4198502"/>
            <a:ext cx="10515600" cy="2038766"/>
          </a:xfrm>
        </p:spPr>
        <p:txBody>
          <a:bodyPr>
            <a:normAutofit/>
          </a:bodyPr>
          <a:lstStyle/>
          <a:p>
            <a:r>
              <a:rPr lang="en-US" altLang="en-US" sz="3200" dirty="0">
                <a:solidFill>
                  <a:schemeClr val="accent5">
                    <a:lumMod val="75000"/>
                  </a:schemeClr>
                </a:solidFill>
              </a:rPr>
              <a:t>GBAS Updates </a:t>
            </a:r>
          </a:p>
        </p:txBody>
      </p:sp>
    </p:spTree>
    <p:extLst>
      <p:ext uri="{BB962C8B-B14F-4D97-AF65-F5344CB8AC3E}">
        <p14:creationId xmlns:p14="http://schemas.microsoft.com/office/powerpoint/2010/main" val="250028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1671"/>
            <a:ext cx="10515600" cy="4217751"/>
          </a:xfrm>
        </p:spPr>
        <p:txBody>
          <a:bodyPr vert="horz" lIns="91440" tIns="45720" rIns="91440" bIns="45720" rtlCol="0" anchor="t">
            <a:normAutofit lnSpcReduction="10000"/>
          </a:bodyPr>
          <a:lstStyle/>
          <a:p>
            <a:pPr marL="0">
              <a:buNone/>
            </a:pPr>
            <a:r>
              <a:rPr lang="en-US" dirty="0"/>
              <a:t>How many times has your team worked through a problem only to realize that you are working on a symptom rather than the root cause of the issue?</a:t>
            </a:r>
          </a:p>
          <a:p>
            <a:pPr marL="0">
              <a:buNone/>
            </a:pPr>
            <a:r>
              <a:rPr lang="en-US" dirty="0"/>
              <a:t>In the workshop we will discuss Root Cause Analysis. We will:  </a:t>
            </a:r>
          </a:p>
          <a:p>
            <a:pPr>
              <a:buFont typeface="Wingdings" panose="05000000000000000000" pitchFamily="2" charset="2"/>
              <a:buChar char="§"/>
            </a:pPr>
            <a:r>
              <a:rPr lang="en-US" dirty="0"/>
              <a:t>Dive into problem identification, which is a critical step in process improvement and problem solving. </a:t>
            </a:r>
          </a:p>
          <a:p>
            <a:pPr>
              <a:buFont typeface="Wingdings" panose="05000000000000000000" pitchFamily="2" charset="2"/>
              <a:buChar char="§"/>
            </a:pPr>
            <a:r>
              <a:rPr lang="en-US" dirty="0"/>
              <a:t>Partner with experts from UF Jax Root Cause Analysis Faculty to explore tools and strategies. </a:t>
            </a:r>
          </a:p>
          <a:p>
            <a:pPr>
              <a:buFont typeface="Wingdings" panose="05000000000000000000" pitchFamily="2" charset="2"/>
              <a:buChar char="§"/>
            </a:pPr>
            <a:r>
              <a:rPr lang="en-US" dirty="0"/>
              <a:t>Practice root cause analysis using a scenario that can be applied </a:t>
            </a:r>
            <a:br>
              <a:rPr lang="en-US" dirty="0"/>
            </a:br>
            <a:r>
              <a:rPr lang="en-US" dirty="0"/>
              <a:t>to any area.</a:t>
            </a:r>
            <a:endParaRPr lang="en-US" altLang="en-US"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latin typeface="Century Schoolbook"/>
              </a:rPr>
              <a:t>GBAS Fall Workshop</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73012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1671"/>
            <a:ext cx="10515600" cy="4217751"/>
          </a:xfrm>
        </p:spPr>
        <p:txBody>
          <a:bodyPr vert="horz" lIns="91440" tIns="45720" rIns="91440" bIns="45720" rtlCol="0" anchor="t">
            <a:normAutofit/>
          </a:bodyPr>
          <a:lstStyle/>
          <a:p>
            <a:pPr>
              <a:buNone/>
            </a:pPr>
            <a:r>
              <a:rPr lang="en-US" sz="3200" b="1" dirty="0"/>
              <a:t>GBAS Fall Workshop 2021</a:t>
            </a:r>
            <a:endParaRPr lang="en-US" dirty="0">
              <a:cs typeface="Calibri"/>
            </a:endParaRPr>
          </a:p>
          <a:p>
            <a:pPr marL="0" indent="0" algn="ctr">
              <a:buNone/>
            </a:pPr>
            <a:endParaRPr lang="en-US" sz="3200" b="1" dirty="0"/>
          </a:p>
          <a:p>
            <a:pPr marL="0" indent="0" algn="ctr">
              <a:buNone/>
            </a:pPr>
            <a:r>
              <a:rPr lang="en-US" sz="3200" b="1" dirty="0"/>
              <a:t>September 23 from 9am to 12 noon</a:t>
            </a:r>
            <a:br>
              <a:rPr lang="en-US" sz="3200" b="1" dirty="0"/>
            </a:br>
            <a:r>
              <a:rPr lang="en-US" sz="3200" dirty="0"/>
              <a:t>The workshop will be a Virtual Training in Zoom. </a:t>
            </a:r>
            <a:br>
              <a:rPr lang="en-US" sz="3200" dirty="0"/>
            </a:br>
            <a:endParaRPr lang="en-US" sz="3200" dirty="0"/>
          </a:p>
          <a:p>
            <a:pPr marL="0" indent="0" algn="ctr">
              <a:buNone/>
            </a:pPr>
            <a:r>
              <a:rPr lang="en-US" sz="3200" dirty="0"/>
              <a:t>Registration is open and closes on September 16 at 5pm</a:t>
            </a:r>
          </a:p>
          <a:p>
            <a:pPr marL="0" indent="0" algn="ctr">
              <a:buNone/>
            </a:pPr>
            <a:r>
              <a:rPr lang="en-US" sz="3200" dirty="0"/>
              <a:t>In </a:t>
            </a:r>
            <a:r>
              <a:rPr lang="en-US" sz="3200" dirty="0" err="1"/>
              <a:t>myTraining</a:t>
            </a:r>
            <a:r>
              <a:rPr lang="en-US" sz="3200" dirty="0"/>
              <a:t>, go to </a:t>
            </a:r>
            <a:r>
              <a:rPr lang="en-US" sz="3200" dirty="0">
                <a:hlinkClick r:id="rId3"/>
              </a:rPr>
              <a:t>UF_GBS350 Root Cause </a:t>
            </a:r>
            <a:r>
              <a:rPr lang="en-US" sz="3200" dirty="0" err="1">
                <a:hlinkClick r:id="rId3"/>
              </a:rPr>
              <a:t>Anaylsis</a:t>
            </a:r>
            <a:endParaRPr lang="en-US" sz="3200" dirty="0"/>
          </a:p>
          <a:p>
            <a:pPr marL="0" indent="0">
              <a:buNone/>
            </a:pPr>
            <a:endParaRPr lang="en-US" sz="2400" dirty="0"/>
          </a:p>
          <a:p>
            <a:endParaRPr lang="en-US" sz="1800" dirty="0">
              <a:effectLst/>
              <a:latin typeface="Arial" panose="020B0604020202020204" pitchFamily="34" charset="0"/>
            </a:endParaRPr>
          </a:p>
          <a:p>
            <a:endParaRPr lang="en-US" sz="1800" dirty="0">
              <a:effectLst/>
              <a:latin typeface="Arial" panose="020B0604020202020204" pitchFamily="34" charset="0"/>
            </a:endParaRPr>
          </a:p>
          <a:p>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latin typeface="Century Schoolbook"/>
              </a:rPr>
              <a:t>Root Cause Analysis</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6383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022438"/>
            <a:ext cx="10515600" cy="2038765"/>
          </a:xfrm>
        </p:spPr>
        <p:txBody>
          <a:bodyPr/>
          <a:lstStyle/>
          <a:p>
            <a:r>
              <a:rPr lang="en-US" dirty="0"/>
              <a:t>Classification &amp; Compensation</a:t>
            </a:r>
          </a:p>
        </p:txBody>
      </p:sp>
      <p:sp>
        <p:nvSpPr>
          <p:cNvPr id="3" name="Text Placeholder 2"/>
          <p:cNvSpPr>
            <a:spLocks noGrp="1"/>
          </p:cNvSpPr>
          <p:nvPr>
            <p:ph type="body" idx="1"/>
          </p:nvPr>
        </p:nvSpPr>
        <p:spPr>
          <a:xfrm>
            <a:off x="838200" y="3816180"/>
            <a:ext cx="10515600" cy="2038766"/>
          </a:xfrm>
        </p:spPr>
        <p:txBody>
          <a:bodyPr>
            <a:normAutofit/>
          </a:bodyPr>
          <a:lstStyle/>
          <a:p>
            <a:r>
              <a:rPr lang="en-US" altLang="en-US" sz="3200" dirty="0">
                <a:solidFill>
                  <a:schemeClr val="accent5">
                    <a:lumMod val="75000"/>
                  </a:schemeClr>
                </a:solidFill>
              </a:rPr>
              <a:t>2021-2022 Pay Program</a:t>
            </a:r>
          </a:p>
          <a:p>
            <a:r>
              <a:rPr lang="en-US" altLang="en-US" sz="3200" dirty="0">
                <a:solidFill>
                  <a:schemeClr val="accent5">
                    <a:lumMod val="75000"/>
                  </a:schemeClr>
                </a:solidFill>
              </a:rPr>
              <a:t>HR-600 Reminder</a:t>
            </a:r>
          </a:p>
          <a:p>
            <a:r>
              <a:rPr lang="en-US" altLang="en-US" sz="3200" dirty="0">
                <a:solidFill>
                  <a:schemeClr val="accent5">
                    <a:lumMod val="75000"/>
                  </a:schemeClr>
                </a:solidFill>
              </a:rPr>
              <a:t>Florida Minimum Wage</a:t>
            </a:r>
          </a:p>
          <a:p>
            <a:endParaRPr lang="en-US" dirty="0"/>
          </a:p>
        </p:txBody>
      </p:sp>
    </p:spTree>
    <p:extLst>
      <p:ext uri="{BB962C8B-B14F-4D97-AF65-F5344CB8AC3E}">
        <p14:creationId xmlns:p14="http://schemas.microsoft.com/office/powerpoint/2010/main" val="416863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altLang="en-US" dirty="0"/>
              <a:t>Last month, the Board of Trustees (BOT) and AFSCME ratified the tentative agreement which cleared the way for UF to implement salary increase for employees covered under the collective bargaining agreement (CBA).</a:t>
            </a:r>
          </a:p>
          <a:p>
            <a:pPr>
              <a:buFont typeface="Wingdings" panose="05000000000000000000" pitchFamily="2" charset="2"/>
              <a:buChar char="§"/>
            </a:pPr>
            <a:r>
              <a:rPr lang="en-US" altLang="en-US" dirty="0"/>
              <a:t>Increase for these employees were loaded into myUFL on Friday, August 27</a:t>
            </a:r>
            <a:r>
              <a:rPr lang="en-US" altLang="en-US" baseline="30000" dirty="0"/>
              <a:t>th</a:t>
            </a:r>
            <a:r>
              <a:rPr lang="en-US" altLang="en-US" dirty="0"/>
              <a:t>.</a:t>
            </a:r>
          </a:p>
          <a:p>
            <a:pPr>
              <a:buFont typeface="Wingdings" panose="05000000000000000000" pitchFamily="2" charset="2"/>
              <a:buChar char="§"/>
            </a:pPr>
            <a:r>
              <a:rPr lang="en-US" altLang="en-US" dirty="0"/>
              <a:t>Employees will see the increase, including retro pay, on Friday, September 10</a:t>
            </a:r>
            <a:r>
              <a:rPr lang="en-US" altLang="en-US" baseline="30000" dirty="0"/>
              <a:t>th</a:t>
            </a:r>
            <a:r>
              <a:rPr lang="en-US" altLang="en-US" dirty="0"/>
              <a:t>.</a:t>
            </a:r>
          </a:p>
          <a:p>
            <a:pPr lvl="1"/>
            <a:endParaRPr lang="en-US" altLang="en-US" sz="20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703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a:xfrm>
            <a:off x="838200" y="1825625"/>
            <a:ext cx="10891684" cy="4351338"/>
          </a:xfrm>
        </p:spPr>
        <p:txBody>
          <a:bodyPr>
            <a:noAutofit/>
          </a:bodyPr>
          <a:lstStyle/>
          <a:p>
            <a:pPr>
              <a:buFont typeface="Wingdings" panose="05000000000000000000" pitchFamily="2" charset="2"/>
              <a:buChar char="§"/>
            </a:pPr>
            <a:r>
              <a:rPr lang="en-US" altLang="en-US" sz="2400" dirty="0"/>
              <a:t>Last month, the Board of Trustees (BOT) and UFF ratified the tentative agreement which cleared the way for UF to implement salary increase for employees covered under the collective bargaining agreement (CBA).</a:t>
            </a:r>
          </a:p>
          <a:p>
            <a:pPr>
              <a:buFont typeface="Wingdings" panose="05000000000000000000" pitchFamily="2" charset="2"/>
              <a:buChar char="§"/>
            </a:pPr>
            <a:r>
              <a:rPr lang="en-US" altLang="en-US" sz="2400" dirty="0"/>
              <a:t>The agreement calls for the following:</a:t>
            </a:r>
          </a:p>
          <a:p>
            <a:pPr lvl="1">
              <a:buFont typeface="Wingdings" panose="05000000000000000000" pitchFamily="2" charset="2"/>
              <a:buChar char="§"/>
            </a:pPr>
            <a:r>
              <a:rPr lang="en-US" altLang="en-US" sz="2000" dirty="0"/>
              <a:t>1.5% across-the-board (ATB) salary increases </a:t>
            </a:r>
          </a:p>
          <a:p>
            <a:pPr lvl="1">
              <a:buFont typeface="Wingdings" panose="05000000000000000000" pitchFamily="2" charset="2"/>
              <a:buChar char="§"/>
            </a:pPr>
            <a:r>
              <a:rPr lang="en-US" altLang="en-US" sz="2000" dirty="0"/>
              <a:t>1.5% pool for merit-based salary increases </a:t>
            </a:r>
          </a:p>
          <a:p>
            <a:pPr lvl="1">
              <a:buFont typeface="Wingdings" panose="05000000000000000000" pitchFamily="2" charset="2"/>
              <a:buChar char="§"/>
            </a:pPr>
            <a:r>
              <a:rPr lang="en-US" altLang="en-US" sz="2000" dirty="0"/>
              <a:t>9-month faculty earning less than $55,000 will receive a $250 raise on a 1.0 FTE equivalent and all 12-month faculty earning less than $67,000 will receive a $400 raise on a 1.0 FTE equivalent.</a:t>
            </a:r>
          </a:p>
          <a:p>
            <a:pPr>
              <a:buFont typeface="Wingdings" panose="05000000000000000000" pitchFamily="2" charset="2"/>
              <a:buChar char="§"/>
            </a:pPr>
            <a:r>
              <a:rPr lang="en-US" altLang="en-US" sz="2400" dirty="0"/>
              <a:t>Salary increases will be effective July 1, 2021, for 12-month faculty, July 30, 2021, for 10-month faculty and August 16, 2021, for 9-month faculty.</a:t>
            </a:r>
          </a:p>
          <a:p>
            <a:pPr>
              <a:buFont typeface="Wingdings" panose="05000000000000000000" pitchFamily="2" charset="2"/>
              <a:buChar char="§"/>
            </a:pPr>
            <a:r>
              <a:rPr lang="en-US" altLang="en-US" sz="2400" dirty="0"/>
              <a:t>To be eligible for an increase, employees must have been hired on or before May 15, 2021, for 9-month, July 1, 2021, for 12-month, and July 30, 2021, for 10-month employees.</a:t>
            </a: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49703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2021-2022 Pay Program</a:t>
            </a:r>
          </a:p>
        </p:txBody>
      </p:sp>
      <p:sp>
        <p:nvSpPr>
          <p:cNvPr id="3" name="Content Placeholder 2"/>
          <p:cNvSpPr>
            <a:spLocks noGrp="1"/>
          </p:cNvSpPr>
          <p:nvPr>
            <p:ph idx="1"/>
          </p:nvPr>
        </p:nvSpPr>
        <p:spPr/>
        <p:txBody>
          <a:bodyPr>
            <a:normAutofit/>
          </a:bodyPr>
          <a:lstStyle/>
          <a:p>
            <a:pPr marL="0" indent="0">
              <a:buFontTx/>
              <a:buNone/>
              <a:defRPr/>
            </a:pPr>
            <a:r>
              <a:rPr lang="en-US" sz="3000" b="1" dirty="0"/>
              <a:t>Eligibility Criteria for Merit</a:t>
            </a:r>
          </a:p>
          <a:p>
            <a:pPr>
              <a:buFont typeface="Wingdings" panose="05000000000000000000" pitchFamily="2" charset="2"/>
              <a:buChar char="§"/>
            </a:pPr>
            <a:r>
              <a:rPr lang="en-US" dirty="0"/>
              <a:t>The employee must have, at a minimum, a satisfactory overall evaluation rating for two (2) of the last three (3) years and been employed by the University for at least one (1) semester. </a:t>
            </a:r>
          </a:p>
          <a:p>
            <a:pPr>
              <a:buFont typeface="Wingdings" panose="05000000000000000000" pitchFamily="2" charset="2"/>
              <a:buChar char="§"/>
            </a:pPr>
            <a:r>
              <a:rPr lang="en-US" dirty="0"/>
              <a:t>Faculty who have been employed at the University for fewer than three (3) years must have, at a minimum, a satisfactory overall evaluation rating for the most recent academic year. </a:t>
            </a:r>
          </a:p>
          <a:p>
            <a:pPr>
              <a:buFont typeface="Wingdings" panose="05000000000000000000" pitchFamily="2" charset="2"/>
              <a:buChar char="§"/>
            </a:pPr>
            <a:r>
              <a:rPr lang="en-US" dirty="0"/>
              <a:t>Employees are not eligible if they are visiting faculty members; if they have been issued a notice of non-renewal, termination or layoff; or if they have resigned for any reason regardless of effective date.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131374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37024</TotalTime>
  <Words>1361</Words>
  <Application>Microsoft Office PowerPoint</Application>
  <PresentationFormat>Widescreen</PresentationFormat>
  <Paragraphs>157</Paragraphs>
  <Slides>21</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Arial</vt:lpstr>
      <vt:lpstr>Bookman Old Style</vt:lpstr>
      <vt:lpstr>Calibri</vt:lpstr>
      <vt:lpstr>Calibri Light</vt:lpstr>
      <vt:lpstr>Century Gothic</vt:lpstr>
      <vt:lpstr>Century Schoolbook</vt:lpstr>
      <vt:lpstr>Wingdings</vt:lpstr>
      <vt:lpstr>Office Theme</vt:lpstr>
      <vt:lpstr>1_Office Theme</vt:lpstr>
      <vt:lpstr>2_Office Theme</vt:lpstr>
      <vt:lpstr>Office Theme</vt:lpstr>
      <vt:lpstr>HR Forum</vt:lpstr>
      <vt:lpstr>Today’s Agenda Items</vt:lpstr>
      <vt:lpstr>Training &amp; Organizational Development</vt:lpstr>
      <vt:lpstr>GBAS Fall Workshop</vt:lpstr>
      <vt:lpstr>Root Cause Analysis</vt:lpstr>
      <vt:lpstr>Classification &amp; Compensation</vt:lpstr>
      <vt:lpstr>2021-2022 Pay Program</vt:lpstr>
      <vt:lpstr>2021-2022 Pay Program</vt:lpstr>
      <vt:lpstr>2021-2022 Pay Program</vt:lpstr>
      <vt:lpstr>2021-2022 Pay Program</vt:lpstr>
      <vt:lpstr>2021-2022 Pay Program</vt:lpstr>
      <vt:lpstr>Questions</vt:lpstr>
      <vt:lpstr>HR-600 Reminder</vt:lpstr>
      <vt:lpstr>HR-600 Reminder</vt:lpstr>
      <vt:lpstr>Florida Minimum Wage</vt:lpstr>
      <vt:lpstr>Questions</vt:lpstr>
      <vt:lpstr>University Benefits </vt:lpstr>
      <vt:lpstr>Open Enrollment (OE) for 2022 Benefits</vt:lpstr>
      <vt:lpstr>Vacation Leave Cashout</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Green,Sommer C</cp:lastModifiedBy>
  <cp:revision>535</cp:revision>
  <cp:lastPrinted>2020-02-05T12:54:08Z</cp:lastPrinted>
  <dcterms:created xsi:type="dcterms:W3CDTF">2017-01-03T16:22:19Z</dcterms:created>
  <dcterms:modified xsi:type="dcterms:W3CDTF">2021-08-31T19:49:00Z</dcterms:modified>
</cp:coreProperties>
</file>