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699" r:id="rId2"/>
    <p:sldMasterId id="2147483684" r:id="rId3"/>
    <p:sldMasterId id="2147483709" r:id="rId4"/>
    <p:sldMasterId id="2147483685" r:id="rId5"/>
  </p:sldMasterIdLst>
  <p:notesMasterIdLst>
    <p:notesMasterId r:id="rId60"/>
  </p:notesMasterIdLst>
  <p:sldIdLst>
    <p:sldId id="278" r:id="rId6"/>
    <p:sldId id="261" r:id="rId7"/>
    <p:sldId id="708" r:id="rId8"/>
    <p:sldId id="613" r:id="rId9"/>
    <p:sldId id="684" r:id="rId10"/>
    <p:sldId id="667" r:id="rId11"/>
    <p:sldId id="668" r:id="rId12"/>
    <p:sldId id="669" r:id="rId13"/>
    <p:sldId id="670" r:id="rId14"/>
    <p:sldId id="671" r:id="rId15"/>
    <p:sldId id="672" r:id="rId16"/>
    <p:sldId id="673" r:id="rId17"/>
    <p:sldId id="674" r:id="rId18"/>
    <p:sldId id="675" r:id="rId19"/>
    <p:sldId id="676" r:id="rId20"/>
    <p:sldId id="677" r:id="rId21"/>
    <p:sldId id="678" r:id="rId22"/>
    <p:sldId id="679" r:id="rId23"/>
    <p:sldId id="680" r:id="rId24"/>
    <p:sldId id="681" r:id="rId25"/>
    <p:sldId id="682" r:id="rId26"/>
    <p:sldId id="683" r:id="rId27"/>
    <p:sldId id="574" r:id="rId28"/>
    <p:sldId id="659" r:id="rId29"/>
    <p:sldId id="660" r:id="rId30"/>
    <p:sldId id="661" r:id="rId31"/>
    <p:sldId id="663" r:id="rId32"/>
    <p:sldId id="665" r:id="rId33"/>
    <p:sldId id="664" r:id="rId34"/>
    <p:sldId id="697" r:id="rId35"/>
    <p:sldId id="698" r:id="rId36"/>
    <p:sldId id="699" r:id="rId37"/>
    <p:sldId id="700" r:id="rId38"/>
    <p:sldId id="701" r:id="rId39"/>
    <p:sldId id="702" r:id="rId40"/>
    <p:sldId id="703" r:id="rId41"/>
    <p:sldId id="704" r:id="rId42"/>
    <p:sldId id="705" r:id="rId43"/>
    <p:sldId id="706" r:id="rId44"/>
    <p:sldId id="631" r:id="rId45"/>
    <p:sldId id="685" r:id="rId46"/>
    <p:sldId id="686" r:id="rId47"/>
    <p:sldId id="687" r:id="rId48"/>
    <p:sldId id="688" r:id="rId49"/>
    <p:sldId id="689" r:id="rId50"/>
    <p:sldId id="690" r:id="rId51"/>
    <p:sldId id="691" r:id="rId52"/>
    <p:sldId id="692" r:id="rId53"/>
    <p:sldId id="693" r:id="rId54"/>
    <p:sldId id="694" r:id="rId55"/>
    <p:sldId id="695" r:id="rId56"/>
    <p:sldId id="707" r:id="rId57"/>
    <p:sldId id="316" r:id="rId58"/>
    <p:sldId id="317" r:id="rId59"/>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era,Kay H" initials="BH" lastIdx="12" clrIdx="0">
    <p:extLst>
      <p:ext uri="{19B8F6BF-5375-455C-9EA6-DF929625EA0E}">
        <p15:presenceInfo xmlns:p15="http://schemas.microsoft.com/office/powerpoint/2012/main" userId="S-1-5-21-1308237860-4193317556-336787646-559629" providerId="AD"/>
      </p:ext>
    </p:extLst>
  </p:cmAuthor>
  <p:cmAuthor id="2" name="Salva,Christina" initials="S" lastIdx="5" clrIdx="1">
    <p:extLst>
      <p:ext uri="{19B8F6BF-5375-455C-9EA6-DF929625EA0E}">
        <p15:presenceInfo xmlns:p15="http://schemas.microsoft.com/office/powerpoint/2012/main" userId="S-1-5-21-1308237860-4193317556-336787646-10182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405"/>
    <a:srgbClr val="19C9E1"/>
    <a:srgbClr val="E65800"/>
    <a:srgbClr val="DE5500"/>
    <a:srgbClr val="FF6600"/>
    <a:srgbClr val="C24702"/>
    <a:srgbClr val="FC5D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85562" autoAdjust="0"/>
  </p:normalViewPr>
  <p:slideViewPr>
    <p:cSldViewPr snapToGrid="0">
      <p:cViewPr varScale="1">
        <p:scale>
          <a:sx n="102" d="100"/>
          <a:sy n="102" d="100"/>
        </p:scale>
        <p:origin x="114" y="73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commentAuthors" Target="commen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DE7C9419-65CE-4FD7-A936-319F3A4AEB74}" type="datetimeFigureOut">
              <a:rPr lang="en-US" smtClean="0"/>
              <a:t>10/6/2021</a:t>
            </a:fld>
            <a:endParaRPr lang="en-US" dirty="0"/>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23BCD7C5-17EC-4245-A808-3E160E620918}" type="slidenum">
              <a:rPr lang="en-US" smtClean="0"/>
              <a:t>‹#›</a:t>
            </a:fld>
            <a:endParaRPr lang="en-US" dirty="0"/>
          </a:p>
        </p:txBody>
      </p:sp>
    </p:spTree>
    <p:extLst>
      <p:ext uri="{BB962C8B-B14F-4D97-AF65-F5344CB8AC3E}">
        <p14:creationId xmlns:p14="http://schemas.microsoft.com/office/powerpoint/2010/main" val="185173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11</a:t>
            </a:fld>
            <a:endParaRPr lang="en-US"/>
          </a:p>
        </p:txBody>
      </p:sp>
    </p:spTree>
    <p:extLst>
      <p:ext uri="{BB962C8B-B14F-4D97-AF65-F5344CB8AC3E}">
        <p14:creationId xmlns:p14="http://schemas.microsoft.com/office/powerpoint/2010/main" val="324945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12</a:t>
            </a:fld>
            <a:endParaRPr lang="en-US"/>
          </a:p>
        </p:txBody>
      </p:sp>
    </p:spTree>
    <p:extLst>
      <p:ext uri="{BB962C8B-B14F-4D97-AF65-F5344CB8AC3E}">
        <p14:creationId xmlns:p14="http://schemas.microsoft.com/office/powerpoint/2010/main" val="1746893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13</a:t>
            </a:fld>
            <a:endParaRPr lang="en-US"/>
          </a:p>
        </p:txBody>
      </p:sp>
    </p:spTree>
    <p:extLst>
      <p:ext uri="{BB962C8B-B14F-4D97-AF65-F5344CB8AC3E}">
        <p14:creationId xmlns:p14="http://schemas.microsoft.com/office/powerpoint/2010/main" val="1464848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15</a:t>
            </a:fld>
            <a:endParaRPr lang="en-US"/>
          </a:p>
        </p:txBody>
      </p:sp>
    </p:spTree>
    <p:extLst>
      <p:ext uri="{BB962C8B-B14F-4D97-AF65-F5344CB8AC3E}">
        <p14:creationId xmlns:p14="http://schemas.microsoft.com/office/powerpoint/2010/main" val="1692723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16</a:t>
            </a:fld>
            <a:endParaRPr lang="en-US"/>
          </a:p>
        </p:txBody>
      </p:sp>
    </p:spTree>
    <p:extLst>
      <p:ext uri="{BB962C8B-B14F-4D97-AF65-F5344CB8AC3E}">
        <p14:creationId xmlns:p14="http://schemas.microsoft.com/office/powerpoint/2010/main" val="2400367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22</a:t>
            </a:fld>
            <a:endParaRPr lang="en-US"/>
          </a:p>
        </p:txBody>
      </p:sp>
    </p:spTree>
    <p:extLst>
      <p:ext uri="{BB962C8B-B14F-4D97-AF65-F5344CB8AC3E}">
        <p14:creationId xmlns:p14="http://schemas.microsoft.com/office/powerpoint/2010/main" val="2047627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a:t>
            </a:r>
            <a:r>
              <a:rPr lang="en-US" baseline="0"/>
              <a:t> slide</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C4E5-ABF4-4239-92B7-27FC8F0DD7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965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GBAS Fall Institute 2021</a:t>
            </a:r>
            <a:endParaRPr lang="en-US" sz="1200" kern="1200" dirty="0">
              <a:solidFill>
                <a:schemeClr val="tx1"/>
              </a:solidFill>
              <a:effectLst/>
              <a:latin typeface="+mn-lt"/>
              <a:ea typeface="+mn-ea"/>
              <a:cs typeface="+mn-cs"/>
            </a:endParaRPr>
          </a:p>
          <a:p>
            <a:pPr>
              <a:defRPr/>
            </a:pPr>
            <a:endParaRPr lang="en-US" dirty="0"/>
          </a:p>
          <a:p>
            <a:pPr algn="l"/>
            <a:r>
              <a:rPr lang="en-US" sz="1800" b="0" i="0" dirty="0">
                <a:effectLst/>
                <a:latin typeface="Segoe UI" panose="020B0502040204020203" pitchFamily="34" charset="0"/>
              </a:rPr>
              <a:t>We will be offering two topics this fall as virtual sessions for the GBAS Institute. One in October and one in November.</a:t>
            </a:r>
          </a:p>
          <a:p>
            <a:pPr algn="l"/>
            <a:endParaRPr lang="en-US" b="0" i="0" dirty="0">
              <a:effectLst/>
              <a:latin typeface="Segoe UI" panose="020B0502040204020203" pitchFamily="34" charset="0"/>
            </a:endParaRPr>
          </a:p>
          <a:p>
            <a:pPr algn="l"/>
            <a:r>
              <a:rPr lang="en-US" sz="1800" b="0" i="0" dirty="0">
                <a:effectLst/>
                <a:latin typeface="Segoe UI" panose="020B0502040204020203" pitchFamily="34" charset="0"/>
              </a:rPr>
              <a:t>For the October 27</a:t>
            </a:r>
            <a:r>
              <a:rPr lang="en-US" sz="1800" b="0" i="0" baseline="30000" dirty="0">
                <a:effectLst/>
                <a:latin typeface="Segoe UI" panose="020B0502040204020203" pitchFamily="34" charset="0"/>
              </a:rPr>
              <a:t>th</a:t>
            </a:r>
            <a:r>
              <a:rPr lang="en-US" sz="1800" b="0" i="0" dirty="0">
                <a:effectLst/>
                <a:latin typeface="Segoe UI" panose="020B0502040204020203" pitchFamily="34" charset="0"/>
              </a:rPr>
              <a:t> event, we are so excited to bring you, “Decoding Program Codes: The Myths, The Clean Up, The Truths.” </a:t>
            </a:r>
          </a:p>
          <a:p>
            <a:pPr algn="l"/>
            <a:endParaRPr lang="en-US" sz="1800" b="0" i="0" dirty="0">
              <a:effectLst/>
              <a:latin typeface="Segoe UI" panose="020B0502040204020203" pitchFamily="34" charset="0"/>
            </a:endParaRPr>
          </a:p>
          <a:p>
            <a:pPr algn="l"/>
            <a:r>
              <a:rPr lang="en-US" sz="1800" b="0" i="0" dirty="0">
                <a:effectLst/>
                <a:latin typeface="Segoe UI" panose="020B0502040204020203" pitchFamily="34" charset="0"/>
              </a:rPr>
              <a:t>We will start with the myths around how the codes are frequently used and why using the correct program codes is so important to the University of Florida. Did you know that when the codes are incorrectly used it causes thousands of corrections from some of our very best friends? Brenda, Gene and Tiffany! </a:t>
            </a:r>
          </a:p>
          <a:p>
            <a:pPr algn="l"/>
            <a:endParaRPr lang="en-US" sz="1800" b="0" i="0" dirty="0">
              <a:effectLst/>
              <a:latin typeface="Segoe UI" panose="020B0502040204020203" pitchFamily="34" charset="0"/>
            </a:endParaRPr>
          </a:p>
          <a:p>
            <a:pPr algn="l"/>
            <a:r>
              <a:rPr lang="en-US" sz="1800" b="0" i="0" dirty="0">
                <a:effectLst/>
                <a:latin typeface="Segoe UI" panose="020B0502040204020203" pitchFamily="34" charset="0"/>
              </a:rPr>
              <a:t>While they do not complain (a lot), we think it is more important to recognize how this impacts UF’s goal to stay in the Top 5. This session will include interactive activities that will show you what program codes tell us about UF’s activities and let you compete against your colleagues to see how much you’ve learned. </a:t>
            </a:r>
            <a:endParaRPr lang="en-US" b="0" i="0" dirty="0">
              <a:effectLst/>
              <a:latin typeface="Segoe UI" panose="020B0502040204020203" pitchFamily="34" charset="0"/>
            </a:endParaRPr>
          </a:p>
          <a:p>
            <a:pPr algn="l"/>
            <a:endParaRPr lang="en-US" sz="1800" b="0" i="0" dirty="0">
              <a:effectLst/>
              <a:latin typeface="Segoe UI" panose="020B0502040204020203" pitchFamily="34" charset="0"/>
            </a:endParaRPr>
          </a:p>
          <a:p>
            <a:pPr algn="l"/>
            <a:r>
              <a:rPr lang="en-US" sz="1800" b="0" i="0" dirty="0">
                <a:effectLst/>
                <a:latin typeface="Segoe UI" panose="020B0502040204020203" pitchFamily="34" charset="0"/>
              </a:rPr>
              <a:t>One of the things we know about our community of practice is that you pride yourselves on getting it right! No one shows up to go “</a:t>
            </a:r>
            <a:r>
              <a:rPr lang="en-US" sz="1800" b="0" i="0" dirty="0" err="1">
                <a:effectLst/>
                <a:latin typeface="Segoe UI" panose="020B0502040204020203" pitchFamily="34" charset="0"/>
              </a:rPr>
              <a:t>oooh</a:t>
            </a:r>
            <a:r>
              <a:rPr lang="en-US" sz="1800" b="0" i="0" dirty="0">
                <a:effectLst/>
                <a:latin typeface="Segoe UI" panose="020B0502040204020203" pitchFamily="34" charset="0"/>
              </a:rPr>
              <a:t>, how can I mess this up!?</a:t>
            </a:r>
          </a:p>
          <a:p>
            <a:pPr algn="l"/>
            <a:endParaRPr lang="en-US" b="0" i="0" dirty="0">
              <a:effectLst/>
              <a:latin typeface="Segoe UI" panose="020B0502040204020203" pitchFamily="34" charset="0"/>
            </a:endParaRPr>
          </a:p>
          <a:p>
            <a:pPr algn="l"/>
            <a:r>
              <a:rPr lang="en-US" sz="1800" b="0" i="0" dirty="0">
                <a:effectLst/>
                <a:latin typeface="Segoe UI" panose="020B0502040204020203" pitchFamily="34" charset="0"/>
              </a:rPr>
              <a:t>We have some topics under discussion for November 16 from 9-12, so stay tuned for more information.</a:t>
            </a:r>
          </a:p>
          <a:p>
            <a:pPr algn="l"/>
            <a:endParaRPr lang="en-US" sz="1800"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https://mytraining-ufshands.sumtotal.host/core/pillarRedirect?relyingParty=LM&amp;url=app%2Fmanagement%2FLMS_ActDetails.aspx%3FActivityId%3D55409%26UserMode%3D0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Segoe UI" panose="020B0502040204020203" pitchFamily="34" charset="0"/>
            </a:endParaRPr>
          </a:p>
          <a:p>
            <a:pPr>
              <a:defRPr/>
            </a:pPr>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7506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26</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a:t>
            </a:r>
            <a:r>
              <a:rPr lang="en-US" baseline="0"/>
              <a:t> slide</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C4E5-ABF4-4239-92B7-27FC8F0DD7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965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a:t>
            </a:r>
            <a:r>
              <a:rPr lang="en-US" baseline="0"/>
              <a:t> slide</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C4E5-ABF4-4239-92B7-27FC8F0DD7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810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31</a:t>
            </a:fld>
            <a:endParaRPr lang="en-US"/>
          </a:p>
        </p:txBody>
      </p:sp>
    </p:spTree>
    <p:extLst>
      <p:ext uri="{BB962C8B-B14F-4D97-AF65-F5344CB8AC3E}">
        <p14:creationId xmlns:p14="http://schemas.microsoft.com/office/powerpoint/2010/main" val="3061646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32</a:t>
            </a:fld>
            <a:endParaRPr lang="en-US"/>
          </a:p>
        </p:txBody>
      </p:sp>
    </p:spTree>
    <p:extLst>
      <p:ext uri="{BB962C8B-B14F-4D97-AF65-F5344CB8AC3E}">
        <p14:creationId xmlns:p14="http://schemas.microsoft.com/office/powerpoint/2010/main" val="235041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33</a:t>
            </a:fld>
            <a:endParaRPr lang="en-US"/>
          </a:p>
        </p:txBody>
      </p:sp>
    </p:spTree>
    <p:extLst>
      <p:ext uri="{BB962C8B-B14F-4D97-AF65-F5344CB8AC3E}">
        <p14:creationId xmlns:p14="http://schemas.microsoft.com/office/powerpoint/2010/main" val="27324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BCD7C5-17EC-4245-A808-3E160E620918}" type="slidenum">
              <a:rPr lang="en-US" smtClean="0"/>
              <a:t>37</a:t>
            </a:fld>
            <a:endParaRPr lang="en-US"/>
          </a:p>
        </p:txBody>
      </p:sp>
    </p:spTree>
    <p:extLst>
      <p:ext uri="{BB962C8B-B14F-4D97-AF65-F5344CB8AC3E}">
        <p14:creationId xmlns:p14="http://schemas.microsoft.com/office/powerpoint/2010/main" val="721946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a:t>
            </a:r>
            <a:r>
              <a:rPr lang="en-US" baseline="0"/>
              <a:t> slide</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C4E5-ABF4-4239-92B7-27FC8F0DD7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501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409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a:t>
            </a:r>
            <a:r>
              <a:rPr lang="en-US" baseline="0"/>
              <a:t> slide</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C4E5-ABF4-4239-92B7-27FC8F0DD7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895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634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53</a:t>
            </a:fld>
            <a:endParaRPr lang="en-US" dirty="0"/>
          </a:p>
        </p:txBody>
      </p:sp>
    </p:spTree>
    <p:extLst>
      <p:ext uri="{BB962C8B-B14F-4D97-AF65-F5344CB8AC3E}">
        <p14:creationId xmlns:p14="http://schemas.microsoft.com/office/powerpoint/2010/main" val="335046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4</a:t>
            </a:fld>
            <a:endParaRPr lang="en-US" dirty="0"/>
          </a:p>
        </p:txBody>
      </p:sp>
    </p:spTree>
    <p:extLst>
      <p:ext uri="{BB962C8B-B14F-4D97-AF65-F5344CB8AC3E}">
        <p14:creationId xmlns:p14="http://schemas.microsoft.com/office/powerpoint/2010/main" val="718369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a:t>
            </a:r>
            <a:r>
              <a:rPr lang="en-US" baseline="0"/>
              <a:t> slide</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C4E5-ABF4-4239-92B7-27FC8F0DD7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123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6</a:t>
            </a:fld>
            <a:endParaRPr lang="en-US"/>
          </a:p>
        </p:txBody>
      </p:sp>
    </p:spTree>
    <p:extLst>
      <p:ext uri="{BB962C8B-B14F-4D97-AF65-F5344CB8AC3E}">
        <p14:creationId xmlns:p14="http://schemas.microsoft.com/office/powerpoint/2010/main" val="3061646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7</a:t>
            </a:fld>
            <a:endParaRPr lang="en-US"/>
          </a:p>
        </p:txBody>
      </p:sp>
    </p:spTree>
    <p:extLst>
      <p:ext uri="{BB962C8B-B14F-4D97-AF65-F5344CB8AC3E}">
        <p14:creationId xmlns:p14="http://schemas.microsoft.com/office/powerpoint/2010/main" val="235041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8</a:t>
            </a:fld>
            <a:endParaRPr lang="en-US"/>
          </a:p>
        </p:txBody>
      </p:sp>
    </p:spTree>
    <p:extLst>
      <p:ext uri="{BB962C8B-B14F-4D97-AF65-F5344CB8AC3E}">
        <p14:creationId xmlns:p14="http://schemas.microsoft.com/office/powerpoint/2010/main" val="27324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9</a:t>
            </a:fld>
            <a:endParaRPr lang="en-US"/>
          </a:p>
        </p:txBody>
      </p:sp>
    </p:spTree>
    <p:extLst>
      <p:ext uri="{BB962C8B-B14F-4D97-AF65-F5344CB8AC3E}">
        <p14:creationId xmlns:p14="http://schemas.microsoft.com/office/powerpoint/2010/main" val="1273275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10</a:t>
            </a:fld>
            <a:endParaRPr lang="en-US"/>
          </a:p>
        </p:txBody>
      </p:sp>
    </p:spTree>
    <p:extLst>
      <p:ext uri="{BB962C8B-B14F-4D97-AF65-F5344CB8AC3E}">
        <p14:creationId xmlns:p14="http://schemas.microsoft.com/office/powerpoint/2010/main" val="1688001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82519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9651" y="365125"/>
            <a:ext cx="9221801" cy="981537"/>
          </a:xfrm>
        </p:spPr>
        <p:txBody>
          <a:bodyPr anchor="t">
            <a:normAutofit/>
          </a:bodyPr>
          <a:lstStyle>
            <a:lvl1pPr>
              <a:defRPr sz="3600" b="1" i="0">
                <a:solidFill>
                  <a:srgbClr val="06487E"/>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Clr>
                <a:srgbClr val="B0CE52"/>
              </a:buClr>
              <a:buSzPct val="60000"/>
              <a:buFont typeface="Century Gothic" panose="020B0502020202020204" pitchFamily="34" charset="0"/>
              <a:buChar char="►"/>
              <a:defRPr>
                <a:latin typeface="Century Gothic" panose="020B0502020202020204" pitchFamily="34" charset="0"/>
              </a:defRPr>
            </a:lvl1pPr>
            <a:lvl2pPr marL="685800" indent="-228600">
              <a:buClr>
                <a:srgbClr val="B0CE52"/>
              </a:buClr>
              <a:buSzPct val="60000"/>
              <a:buFont typeface="Century Gothic" panose="020B0502020202020204" pitchFamily="34" charset="0"/>
              <a:buChar char="►"/>
              <a:defRPr>
                <a:latin typeface="Century Gothic" panose="020B0502020202020204" pitchFamily="34" charset="0"/>
              </a:defRPr>
            </a:lvl2pPr>
            <a:lvl3pPr marL="1143000" indent="-228600">
              <a:buClr>
                <a:srgbClr val="B0CE52"/>
              </a:buClr>
              <a:buSzPct val="60000"/>
              <a:buFont typeface="Century Gothic" panose="020B0502020202020204" pitchFamily="34" charset="0"/>
              <a:buChar char="►"/>
              <a:defRPr>
                <a:latin typeface="Century Gothic" panose="020B0502020202020204" pitchFamily="34" charset="0"/>
              </a:defRPr>
            </a:lvl3pPr>
            <a:lvl4pPr marL="1600200" indent="-228600">
              <a:buClr>
                <a:srgbClr val="B0CE52"/>
              </a:buClr>
              <a:buSzPct val="60000"/>
              <a:buFont typeface="Century Gothic" panose="020B0502020202020204" pitchFamily="34" charset="0"/>
              <a:buChar char="►"/>
              <a:defRPr>
                <a:latin typeface="Century Gothic" panose="020B0502020202020204" pitchFamily="34" charset="0"/>
              </a:defRPr>
            </a:lvl4pPr>
            <a:lvl5pPr marL="2057400" indent="-228600">
              <a:buClr>
                <a:srgbClr val="B0CE52"/>
              </a:buClr>
              <a:buSzPct val="60000"/>
              <a:buFont typeface="Century Gothic" panose="020B0502020202020204" pitchFamily="34" charset="0"/>
              <a:buChar cha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934567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F45D50-769C-4166-9104-423A3363434E}"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1524266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mj-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4127232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F45D50-769C-4166-9104-423A3363434E}"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2149335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F45D50-769C-4166-9104-423A3363434E}"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754170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F45D50-769C-4166-9104-423A3363434E}" type="datetimeFigureOut">
              <a:rPr lang="en-US" smtClean="0"/>
              <a:t>10/6/2021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3796546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F45D50-769C-4166-9104-423A3363434E}" type="datetimeFigureOut">
              <a:rPr lang="en-US" smtClean="0"/>
              <a:t>10/6/2021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3007481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45D50-769C-4166-9104-423A3363434E}" type="datetimeFigureOut">
              <a:rPr lang="en-US" smtClean="0"/>
              <a:t>10/6/2021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2654019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F45D50-769C-4166-9104-423A3363434E}"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591288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F45D50-769C-4166-9104-423A3363434E}"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1572536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Century Schoolbook" panose="020406040505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2107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555762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1591959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06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0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008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34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dirty="0"/>
          </a:p>
        </p:txBody>
      </p:sp>
    </p:spTree>
    <p:extLst>
      <p:ext uri="{BB962C8B-B14F-4D97-AF65-F5344CB8AC3E}">
        <p14:creationId xmlns:p14="http://schemas.microsoft.com/office/powerpoint/2010/main" val="389279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929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05250-4205-4E8C-AA01-379B89684F1F}"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BFB13E-BA9A-4175-A862-604EEE9353F1}" type="slidenum">
              <a:rPr lang="en-US" smtClean="0"/>
              <a:t>‹#›</a:t>
            </a:fld>
            <a:endParaRPr lang="en-US" dirty="0"/>
          </a:p>
        </p:txBody>
      </p:sp>
    </p:spTree>
    <p:extLst>
      <p:ext uri="{BB962C8B-B14F-4D97-AF65-F5344CB8AC3E}">
        <p14:creationId xmlns:p14="http://schemas.microsoft.com/office/powerpoint/2010/main" val="210296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rgbClr val="06487E"/>
                </a:solidFill>
                <a:latin typeface="Arial Black" panose="020B0A040201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FC5D04"/>
                </a:solidFill>
                <a:latin typeface="Century Schoolbook" panose="020406040505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F45D50-769C-4166-9104-423A3363434E}"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10132807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5.xml"/><Relationship Id="rId1" Type="http://schemas.openxmlformats.org/officeDocument/2006/relationships/slideLayout" Target="../slideLayouts/slideLayout2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6"/>
          <a:stretch>
            <a:fillRect/>
          </a:stretch>
        </p:blipFill>
        <p:spPr>
          <a:xfrm>
            <a:off x="116200" y="121004"/>
            <a:ext cx="857143" cy="704762"/>
          </a:xfrm>
          <a:prstGeom prst="rect">
            <a:avLst/>
          </a:prstGeom>
        </p:spPr>
      </p:pic>
      <p:cxnSp>
        <p:nvCxnSpPr>
          <p:cNvPr id="9" name="Straight Connector 8"/>
          <p:cNvCxnSpPr/>
          <p:nvPr userDrawn="1"/>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520022"/>
      </p:ext>
    </p:extLst>
  </p:cSld>
  <p:clrMap bg1="lt1" tx1="dk1" bg2="lt2" tx2="dk2" accent1="accent1" accent2="accent2" accent3="accent3" accent4="accent4" accent5="accent5" accent6="accent6" hlink="hlink" folHlink="folHlink"/>
  <p:sldLayoutIdLst>
    <p:sldLayoutId id="2147483708" r:id="rId1"/>
    <p:sldLayoutId id="2147483706" r:id="rId2"/>
    <p:sldLayoutId id="2147483707" r:id="rId3"/>
    <p:sldLayoutId id="2147483695" r:id="rId4"/>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1238236787"/>
      </p:ext>
    </p:extLst>
  </p:cSld>
  <p:clrMap bg1="lt1" tx1="dk1" bg2="lt2" tx2="dk2" accent1="accent1" accent2="accent2" accent3="accent3" accent4="accent4" accent5="accent5" accent6="accent6" hlink="hlink" folHlink="folHlink"/>
  <p:sldLayoutIdLst>
    <p:sldLayoutId id="2147483687" r:id="rId1"/>
    <p:sldLayoutId id="2147483662" r:id="rId2"/>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2664176453"/>
      </p:ext>
    </p:extLst>
  </p:cSld>
  <p:clrMap bg1="lt1" tx1="dk1" bg2="lt2" tx2="dk2" accent1="accent1" accent2="accent2" accent3="accent3" accent4="accent4" accent5="accent5" accent6="accent6" hlink="hlink" folHlink="folHlink"/>
  <p:sldLayoutIdLst>
    <p:sldLayoutId id="2147483710" r:id="rId1"/>
    <p:sldLayoutId id="2147483688" r:id="rId2"/>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45D50-769C-4166-9104-423A3363434E}" type="datetimeFigureOut">
              <a:rPr lang="en-US" smtClean="0"/>
              <a:t>10/6/2021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46E60-3DB4-49FA-A4A8-EAB6184FB695}" type="slidenum">
              <a:rPr lang="en-US" smtClean="0"/>
              <a:t>‹#›</a:t>
            </a:fld>
            <a:endParaRPr lang="en-US"/>
          </a:p>
        </p:txBody>
      </p:sp>
    </p:spTree>
    <p:extLst>
      <p:ext uri="{BB962C8B-B14F-4D97-AF65-F5344CB8AC3E}">
        <p14:creationId xmlns:p14="http://schemas.microsoft.com/office/powerpoint/2010/main" val="41432458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11" r:id="rId13"/>
  </p:sldLayoutIdLst>
  <p:txStyles>
    <p:titleStyle>
      <a:lvl1pPr algn="l" defTabSz="914400" rtl="0" eaLnBrk="1" latinLnBrk="0" hangingPunct="1">
        <a:lnSpc>
          <a:spcPct val="90000"/>
        </a:lnSpc>
        <a:spcBef>
          <a:spcPct val="0"/>
        </a:spcBef>
        <a:buNone/>
        <a:defRPr sz="4400" kern="1200">
          <a:solidFill>
            <a:schemeClr val="tx1"/>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613"/>
          <a:stretch/>
        </p:blipFill>
        <p:spPr>
          <a:xfrm>
            <a:off x="1" y="2669687"/>
            <a:ext cx="4037012" cy="4188315"/>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5640"/>
          <a:stretch/>
        </p:blipFill>
        <p:spPr>
          <a:xfrm>
            <a:off x="1" y="2892349"/>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3" y="6096000"/>
            <a:ext cx="993735" cy="762000"/>
          </a:xfrm>
          <a:prstGeom prst="rect">
            <a:avLst/>
          </a:prstGeom>
        </p:spPr>
      </p:pic>
    </p:spTree>
    <p:extLst>
      <p:ext uri="{BB962C8B-B14F-4D97-AF65-F5344CB8AC3E}">
        <p14:creationId xmlns:p14="http://schemas.microsoft.com/office/powerpoint/2010/main" val="3866727165"/>
      </p:ext>
    </p:extLst>
  </p:cSld>
  <p:clrMap bg1="dk1" tx1="lt1" bg2="dk2" tx2="lt2" accent1="accent1" accent2="accent2" accent3="accent3" accent4="accent4" accent5="accent5" accent6="accent6" hlink="hlink" folHlink="folHlink"/>
  <p:sldLayoutIdLst>
    <p:sldLayoutId id="2147483686" r:id="rId1"/>
  </p:sldLayoutIdLst>
  <p:hf sldNum="0"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payroll-services@ufl.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mytraining-ufshands.sumtotal.host/core/pillarRedirect?relyingParty=LM&amp;url=app%2Fmanagement%2FLMS_ActDetails.aspx%3FActivityId%3D55409%26UserMode%3D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earn-and-grow.hr.ufl.edu/wp-content/uploads/sites/5/2018/05/nomination-form.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learn-and-grow.hr.ufl.edu/awards-recognition/superior-accomplishment-award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jennajs@ufl.edu" TargetMode="External"/><Relationship Id="rId2" Type="http://schemas.openxmlformats.org/officeDocument/2006/relationships/hyperlink" Target="mailto:v.ford@ufl.edu" TargetMode="Externa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hyperlink" Target="mailto:lvforster@ufl.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hr.ufl.edu/managerresources/employment-operations-and-records/employment-dat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hr.ufl.edu/wp-content/uploads/2021/10/UFHR_NewHireChecklist_10-4.xls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ufhr-employment@ufl.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hyperlink" Target="https://benefits.hr.ufl.edu/my-benefits/enrollment/" TargetMode="External"/><Relationship Id="rId2" Type="http://schemas.openxmlformats.org/officeDocument/2006/relationships/hyperlink" Target="https://benefits.hr.ufl.edu/life-events/updating-directory/" TargetMode="External"/><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hyperlink" Target="mailto:central-leave@ufl.edu" TargetMode="External"/><Relationship Id="rId4" Type="http://schemas.openxmlformats.org/officeDocument/2006/relationships/hyperlink" Target="https://learn-and-grow.hr.ufl.edu/toolkits-resource-center/human-resources-toolkits/time-and-labor/"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8.jp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39.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4840" b="4699"/>
          <a:stretch/>
        </p:blipFill>
        <p:spPr>
          <a:xfrm>
            <a:off x="-10633" y="712383"/>
            <a:ext cx="12202632" cy="4725891"/>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566036" y="5511644"/>
            <a:ext cx="10515600" cy="947405"/>
          </a:xfrm>
        </p:spPr>
        <p:txBody>
          <a:bodyPr anchor="t"/>
          <a:lstStyle/>
          <a:p>
            <a:r>
              <a:rPr lang="en-US" b="1" dirty="0">
                <a:solidFill>
                  <a:schemeClr val="accent5">
                    <a:lumMod val="75000"/>
                  </a:schemeClr>
                </a:solidFill>
              </a:rPr>
              <a:t>HR Forum</a:t>
            </a:r>
          </a:p>
        </p:txBody>
      </p:sp>
      <p:sp>
        <p:nvSpPr>
          <p:cNvPr id="13" name="Text Placeholder 12"/>
          <p:cNvSpPr>
            <a:spLocks noGrp="1"/>
          </p:cNvSpPr>
          <p:nvPr>
            <p:ph type="body" idx="4294967295"/>
          </p:nvPr>
        </p:nvSpPr>
        <p:spPr>
          <a:xfrm>
            <a:off x="566036" y="6332090"/>
            <a:ext cx="10515600" cy="430213"/>
          </a:xfrm>
        </p:spPr>
        <p:txBody>
          <a:bodyPr>
            <a:normAutofit fontScale="92500" lnSpcReduction="10000"/>
          </a:bodyPr>
          <a:lstStyle/>
          <a:p>
            <a:pPr marL="0" indent="0">
              <a:buNone/>
            </a:pPr>
            <a:r>
              <a:rPr lang="en-US" b="1" dirty="0">
                <a:solidFill>
                  <a:schemeClr val="accent5">
                    <a:lumMod val="75000"/>
                  </a:schemeClr>
                </a:solidFill>
              </a:rPr>
              <a:t>October 6, 2021</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643" y="4269467"/>
            <a:ext cx="6624088" cy="2295106"/>
          </a:xfrm>
          <a:prstGeom prst="rect">
            <a:avLst/>
          </a:prstGeom>
        </p:spPr>
      </p:pic>
    </p:spTree>
    <p:extLst>
      <p:ext uri="{BB962C8B-B14F-4D97-AF65-F5344CB8AC3E}">
        <p14:creationId xmlns:p14="http://schemas.microsoft.com/office/powerpoint/2010/main" val="45909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dirty="0">
                <a:solidFill>
                  <a:srgbClr val="FF6600"/>
                </a:solidFill>
                <a:cs typeface="Calibri" panose="020F0502020204030204" pitchFamily="34" charset="0"/>
              </a:rPr>
              <a:t>On-Cycle Form - OnBase</a:t>
            </a:r>
          </a:p>
        </p:txBody>
      </p:sp>
      <p:cxnSp>
        <p:nvCxnSpPr>
          <p:cNvPr id="5" name="Straight Connector 4"/>
          <p:cNvCxnSpPr>
            <a:cxnSpLocks/>
          </p:cNvCxnSpPr>
          <p:nvPr/>
        </p:nvCxnSpPr>
        <p:spPr>
          <a:xfrm>
            <a:off x="738131" y="1712722"/>
            <a:ext cx="7583833"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11" name="TextBox 10">
            <a:extLst>
              <a:ext uri="{FF2B5EF4-FFF2-40B4-BE49-F238E27FC236}">
                <a16:creationId xmlns:a16="http://schemas.microsoft.com/office/drawing/2014/main" id="{93CF23C3-1B87-460D-B446-DEB3D96B3FB9}"/>
              </a:ext>
            </a:extLst>
          </p:cNvPr>
          <p:cNvSpPr txBox="1"/>
          <p:nvPr/>
        </p:nvSpPr>
        <p:spPr>
          <a:xfrm>
            <a:off x="544771" y="1868487"/>
            <a:ext cx="11957056" cy="461665"/>
          </a:xfrm>
          <a:prstGeom prst="rect">
            <a:avLst/>
          </a:prstGeom>
          <a:noFill/>
        </p:spPr>
        <p:txBody>
          <a:bodyPr wrap="square" rtlCol="0">
            <a:spAutoFit/>
          </a:bodyPr>
          <a:lstStyle/>
          <a:p>
            <a:r>
              <a:rPr lang="en-US" sz="2400" b="1" dirty="0"/>
              <a:t>Multiple employee records:  </a:t>
            </a:r>
            <a:r>
              <a:rPr lang="en-US" sz="2400" dirty="0"/>
              <a:t>select which employee record you are processing</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831" y="2632917"/>
            <a:ext cx="5889255" cy="7985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Content Placeholder 8">
            <a:extLst>
              <a:ext uri="{FF2B5EF4-FFF2-40B4-BE49-F238E27FC236}">
                <a16:creationId xmlns:a16="http://schemas.microsoft.com/office/drawing/2014/main" id="{DF9F9A0D-4C05-4F2C-AF7E-12E8CE482C67}"/>
              </a:ext>
            </a:extLst>
          </p:cNvPr>
          <p:cNvPicPr>
            <a:picLocks noGrp="1" noChangeAspect="1"/>
          </p:cNvPicPr>
          <p:nvPr>
            <p:ph idx="1"/>
          </p:nvPr>
        </p:nvPicPr>
        <p:blipFill rotWithShape="1">
          <a:blip r:embed="rId5"/>
          <a:srcRect b="19653"/>
          <a:stretch/>
        </p:blipFill>
        <p:spPr>
          <a:xfrm>
            <a:off x="5769119" y="2599679"/>
            <a:ext cx="5808067" cy="33992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61843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dirty="0">
                <a:solidFill>
                  <a:srgbClr val="FF6600"/>
                </a:solidFill>
                <a:cs typeface="Calibri" panose="020F0502020204030204" pitchFamily="34" charset="0"/>
              </a:rPr>
              <a:t>On-Cycle Form - OnBase</a:t>
            </a:r>
          </a:p>
        </p:txBody>
      </p:sp>
      <p:sp>
        <p:nvSpPr>
          <p:cNvPr id="3" name="Content Placeholder 2"/>
          <p:cNvSpPr>
            <a:spLocks noGrp="1"/>
          </p:cNvSpPr>
          <p:nvPr>
            <p:ph idx="1"/>
          </p:nvPr>
        </p:nvSpPr>
        <p:spPr>
          <a:xfrm>
            <a:off x="838200" y="1825626"/>
            <a:ext cx="10164097" cy="4231046"/>
          </a:xfrm>
        </p:spPr>
        <p:txBody>
          <a:bodyPr>
            <a:normAutofit/>
          </a:bodyPr>
          <a:lstStyle/>
          <a:p>
            <a:pPr>
              <a:buClr>
                <a:schemeClr val="accent3">
                  <a:lumMod val="75000"/>
                </a:schemeClr>
              </a:buClr>
              <a:buSzPct val="95000"/>
              <a:buFont typeface="Wingdings" panose="05000000000000000000" pitchFamily="2" charset="2"/>
              <a:buChar char="§"/>
            </a:pPr>
            <a:endParaRPr lang="en-US" dirty="0"/>
          </a:p>
          <a:p>
            <a:pPr>
              <a:buClr>
                <a:schemeClr val="accent3">
                  <a:lumMod val="75000"/>
                </a:schemeClr>
              </a:buClr>
              <a:buSzPct val="95000"/>
              <a:buFont typeface="Wingdings" panose="05000000000000000000" pitchFamily="2" charset="2"/>
              <a:buChar char="§"/>
            </a:pPr>
            <a:endParaRPr lang="en-US" sz="2800" dirty="0">
              <a:latin typeface="Tw Cen MT" panose="020B0602020104020603" pitchFamily="34" charset="0"/>
            </a:endParaRPr>
          </a:p>
        </p:txBody>
      </p:sp>
      <p:cxnSp>
        <p:nvCxnSpPr>
          <p:cNvPr id="5" name="Straight Connector 4"/>
          <p:cNvCxnSpPr>
            <a:cxnSpLocks/>
          </p:cNvCxnSpPr>
          <p:nvPr/>
        </p:nvCxnSpPr>
        <p:spPr>
          <a:xfrm>
            <a:off x="738131" y="1712722"/>
            <a:ext cx="7713142"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6" name="TextBox 5">
            <a:extLst>
              <a:ext uri="{FF2B5EF4-FFF2-40B4-BE49-F238E27FC236}">
                <a16:creationId xmlns:a16="http://schemas.microsoft.com/office/drawing/2014/main" id="{74893F1E-B24F-4256-A9D2-9EA466765AE0}"/>
              </a:ext>
            </a:extLst>
          </p:cNvPr>
          <p:cNvSpPr txBox="1"/>
          <p:nvPr/>
        </p:nvSpPr>
        <p:spPr>
          <a:xfrm>
            <a:off x="318569" y="1800417"/>
            <a:ext cx="11448784" cy="1200329"/>
          </a:xfrm>
          <a:prstGeom prst="rect">
            <a:avLst/>
          </a:prstGeom>
          <a:noFill/>
        </p:spPr>
        <p:txBody>
          <a:bodyPr wrap="square" rtlCol="0">
            <a:spAutoFit/>
          </a:bodyPr>
          <a:lstStyle/>
          <a:p>
            <a:r>
              <a:rPr lang="en-US" sz="2400" b="1" dirty="0"/>
              <a:t>Multiple Employee Records: </a:t>
            </a:r>
            <a:r>
              <a:rPr lang="en-US" sz="2400" dirty="0"/>
              <a:t>Select</a:t>
            </a:r>
            <a:r>
              <a:rPr lang="en-US" sz="2400" b="1" dirty="0"/>
              <a:t> </a:t>
            </a:r>
            <a:r>
              <a:rPr lang="en-US" sz="2400" dirty="0"/>
              <a:t>“add” button and select the next record from the keyset list.</a:t>
            </a:r>
          </a:p>
          <a:p>
            <a:endParaRPr lang="en-US" sz="2400" dirty="0"/>
          </a:p>
        </p:txBody>
      </p:sp>
      <p:pic>
        <p:nvPicPr>
          <p:cNvPr id="11" name="Picture 10">
            <a:extLst>
              <a:ext uri="{FF2B5EF4-FFF2-40B4-BE49-F238E27FC236}">
                <a16:creationId xmlns:a16="http://schemas.microsoft.com/office/drawing/2014/main" id="{01110D1B-03DF-43B5-A39C-3A19CA58CE76}"/>
              </a:ext>
            </a:extLst>
          </p:cNvPr>
          <p:cNvPicPr>
            <a:picLocks noChangeAspect="1"/>
          </p:cNvPicPr>
          <p:nvPr/>
        </p:nvPicPr>
        <p:blipFill>
          <a:blip r:embed="rId4"/>
          <a:stretch>
            <a:fillRect/>
          </a:stretch>
        </p:blipFill>
        <p:spPr>
          <a:xfrm>
            <a:off x="1220396" y="4378703"/>
            <a:ext cx="10546957" cy="1703178"/>
          </a:xfrm>
          <a:prstGeom prst="rect">
            <a:avLst/>
          </a:prstGeom>
        </p:spPr>
      </p:pic>
      <p:sp>
        <p:nvSpPr>
          <p:cNvPr id="13" name="Oval 12">
            <a:extLst>
              <a:ext uri="{FF2B5EF4-FFF2-40B4-BE49-F238E27FC236}">
                <a16:creationId xmlns:a16="http://schemas.microsoft.com/office/drawing/2014/main" id="{15D41241-DB23-4F30-A311-22C529102CB3}"/>
              </a:ext>
            </a:extLst>
          </p:cNvPr>
          <p:cNvSpPr/>
          <p:nvPr/>
        </p:nvSpPr>
        <p:spPr>
          <a:xfrm>
            <a:off x="10903363" y="3910866"/>
            <a:ext cx="1237130" cy="11445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8DEEC6E-84B4-4D4F-88C8-A60ECFD730A5}"/>
              </a:ext>
            </a:extLst>
          </p:cNvPr>
          <p:cNvPicPr>
            <a:picLocks noChangeAspect="1"/>
          </p:cNvPicPr>
          <p:nvPr/>
        </p:nvPicPr>
        <p:blipFill>
          <a:blip r:embed="rId5"/>
          <a:stretch>
            <a:fillRect/>
          </a:stretch>
        </p:blipFill>
        <p:spPr>
          <a:xfrm>
            <a:off x="544771" y="2647963"/>
            <a:ext cx="5741089" cy="1718136"/>
          </a:xfrm>
          <a:prstGeom prst="rect">
            <a:avLst/>
          </a:prstGeom>
        </p:spPr>
      </p:pic>
    </p:spTree>
    <p:extLst>
      <p:ext uri="{BB962C8B-B14F-4D97-AF65-F5344CB8AC3E}">
        <p14:creationId xmlns:p14="http://schemas.microsoft.com/office/powerpoint/2010/main" val="1265993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dirty="0">
                <a:solidFill>
                  <a:srgbClr val="FF6600"/>
                </a:solidFill>
                <a:cs typeface="Calibri" panose="020F0502020204030204" pitchFamily="34" charset="0"/>
              </a:rPr>
              <a:t>On-Cycle Form - OnBase</a:t>
            </a:r>
          </a:p>
        </p:txBody>
      </p:sp>
      <p:cxnSp>
        <p:nvCxnSpPr>
          <p:cNvPr id="5" name="Straight Connector 4"/>
          <p:cNvCxnSpPr>
            <a:cxnSpLocks/>
          </p:cNvCxnSpPr>
          <p:nvPr/>
        </p:nvCxnSpPr>
        <p:spPr>
          <a:xfrm>
            <a:off x="738131" y="1712722"/>
            <a:ext cx="7602305"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TextBox 3">
            <a:extLst>
              <a:ext uri="{FF2B5EF4-FFF2-40B4-BE49-F238E27FC236}">
                <a16:creationId xmlns:a16="http://schemas.microsoft.com/office/drawing/2014/main" id="{24DAC82F-0178-4A8A-8753-EADC1F1E321D}"/>
              </a:ext>
            </a:extLst>
          </p:cNvPr>
          <p:cNvSpPr txBox="1"/>
          <p:nvPr/>
        </p:nvSpPr>
        <p:spPr>
          <a:xfrm>
            <a:off x="973342" y="2086593"/>
            <a:ext cx="8151847" cy="461665"/>
          </a:xfrm>
          <a:prstGeom prst="rect">
            <a:avLst/>
          </a:prstGeom>
          <a:noFill/>
        </p:spPr>
        <p:txBody>
          <a:bodyPr wrap="none" rtlCol="0">
            <a:spAutoFit/>
          </a:bodyPr>
          <a:lstStyle/>
          <a:p>
            <a:r>
              <a:rPr lang="en-US" sz="2400" b="1" dirty="0"/>
              <a:t>Required UFID: </a:t>
            </a:r>
            <a:r>
              <a:rPr lang="en-US" sz="2400" b="1" dirty="0">
                <a:solidFill>
                  <a:srgbClr val="0060C0"/>
                </a:solidFill>
              </a:rPr>
              <a:t>Originator</a:t>
            </a:r>
            <a:r>
              <a:rPr lang="en-US" sz="2400" b="1" dirty="0"/>
              <a:t> and </a:t>
            </a:r>
            <a:r>
              <a:rPr lang="en-US" sz="2400" b="1" dirty="0">
                <a:solidFill>
                  <a:srgbClr val="0060C0"/>
                </a:solidFill>
              </a:rPr>
              <a:t>Alternate Departmental Contact</a:t>
            </a:r>
          </a:p>
        </p:txBody>
      </p:sp>
      <p:sp>
        <p:nvSpPr>
          <p:cNvPr id="11" name="TextBox 10">
            <a:extLst>
              <a:ext uri="{FF2B5EF4-FFF2-40B4-BE49-F238E27FC236}">
                <a16:creationId xmlns:a16="http://schemas.microsoft.com/office/drawing/2014/main" id="{4B4DB550-9318-4995-A332-C8C67CA766C0}"/>
              </a:ext>
            </a:extLst>
          </p:cNvPr>
          <p:cNvSpPr txBox="1"/>
          <p:nvPr/>
        </p:nvSpPr>
        <p:spPr>
          <a:xfrm>
            <a:off x="973342" y="5179246"/>
            <a:ext cx="9795063" cy="400110"/>
          </a:xfrm>
          <a:prstGeom prst="rect">
            <a:avLst/>
          </a:prstGeom>
          <a:noFill/>
        </p:spPr>
        <p:txBody>
          <a:bodyPr wrap="square" rtlCol="0">
            <a:spAutoFit/>
          </a:bodyPr>
          <a:lstStyle/>
          <a:p>
            <a:pPr>
              <a:buClr>
                <a:schemeClr val="accent3">
                  <a:lumMod val="75000"/>
                </a:schemeClr>
              </a:buClr>
              <a:buSzPct val="95000"/>
            </a:pPr>
            <a:r>
              <a:rPr lang="en-US" sz="2000" b="1" dirty="0"/>
              <a:t>Auto populates: </a:t>
            </a:r>
            <a:r>
              <a:rPr lang="en-US" sz="2000" dirty="0"/>
              <a:t>Simply type in the UFID and the remaining fields in this section will auto-fill</a:t>
            </a:r>
          </a:p>
        </p:txBody>
      </p:sp>
      <p:pic>
        <p:nvPicPr>
          <p:cNvPr id="12" name="Picture 11" descr="App Inventor Extensions: Light | Pura Vida Ap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172" y="5025801"/>
            <a:ext cx="706999" cy="706999"/>
          </a:xfrm>
          <a:prstGeom prst="rect">
            <a:avLst/>
          </a:prstGeom>
        </p:spPr>
      </p:pic>
      <p:pic>
        <p:nvPicPr>
          <p:cNvPr id="13" name="Picture 12">
            <a:extLst>
              <a:ext uri="{FF2B5EF4-FFF2-40B4-BE49-F238E27FC236}">
                <a16:creationId xmlns:a16="http://schemas.microsoft.com/office/drawing/2014/main" id="{D270EA6E-35DE-48CF-93FD-7130E0D055E8}"/>
              </a:ext>
            </a:extLst>
          </p:cNvPr>
          <p:cNvPicPr>
            <a:picLocks noChangeAspect="1"/>
          </p:cNvPicPr>
          <p:nvPr/>
        </p:nvPicPr>
        <p:blipFill>
          <a:blip r:embed="rId5"/>
          <a:stretch>
            <a:fillRect/>
          </a:stretch>
        </p:blipFill>
        <p:spPr>
          <a:xfrm>
            <a:off x="205350" y="2864893"/>
            <a:ext cx="11750092" cy="1758517"/>
          </a:xfrm>
          <a:prstGeom prst="rect">
            <a:avLst/>
          </a:prstGeom>
        </p:spPr>
      </p:pic>
    </p:spTree>
    <p:extLst>
      <p:ext uri="{BB962C8B-B14F-4D97-AF65-F5344CB8AC3E}">
        <p14:creationId xmlns:p14="http://schemas.microsoft.com/office/powerpoint/2010/main" val="4279086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dirty="0">
                <a:solidFill>
                  <a:srgbClr val="FF6600"/>
                </a:solidFill>
                <a:cs typeface="Calibri" panose="020F0502020204030204" pitchFamily="34" charset="0"/>
              </a:rPr>
              <a:t>On-Cycle Form - OnBase</a:t>
            </a:r>
          </a:p>
        </p:txBody>
      </p:sp>
      <p:cxnSp>
        <p:nvCxnSpPr>
          <p:cNvPr id="5" name="Straight Connector 4"/>
          <p:cNvCxnSpPr>
            <a:cxnSpLocks/>
          </p:cNvCxnSpPr>
          <p:nvPr/>
        </p:nvCxnSpPr>
        <p:spPr>
          <a:xfrm>
            <a:off x="738131" y="1712722"/>
            <a:ext cx="7611542"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6" name="Picture 5">
            <a:extLst>
              <a:ext uri="{FF2B5EF4-FFF2-40B4-BE49-F238E27FC236}">
                <a16:creationId xmlns:a16="http://schemas.microsoft.com/office/drawing/2014/main" id="{ECCB3985-9574-4155-93D0-4501CA29AE69}"/>
              </a:ext>
            </a:extLst>
          </p:cNvPr>
          <p:cNvPicPr>
            <a:picLocks noChangeAspect="1"/>
          </p:cNvPicPr>
          <p:nvPr/>
        </p:nvPicPr>
        <p:blipFill>
          <a:blip r:embed="rId4"/>
          <a:stretch>
            <a:fillRect/>
          </a:stretch>
        </p:blipFill>
        <p:spPr>
          <a:xfrm>
            <a:off x="186813" y="2577645"/>
            <a:ext cx="11631562" cy="2785688"/>
          </a:xfrm>
          <a:prstGeom prst="rect">
            <a:avLst/>
          </a:prstGeom>
        </p:spPr>
      </p:pic>
    </p:spTree>
    <p:extLst>
      <p:ext uri="{BB962C8B-B14F-4D97-AF65-F5344CB8AC3E}">
        <p14:creationId xmlns:p14="http://schemas.microsoft.com/office/powerpoint/2010/main" val="1977460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DFF3-B96E-4F87-99D8-E0CE09542054}"/>
              </a:ext>
            </a:extLst>
          </p:cNvPr>
          <p:cNvSpPr txBox="1">
            <a:spLocks/>
          </p:cNvSpPr>
          <p:nvPr/>
        </p:nvSpPr>
        <p:spPr>
          <a:xfrm>
            <a:off x="973342" y="365125"/>
            <a:ext cx="10380457" cy="1325563"/>
          </a:xfrm>
          <a:prstGeom prst="rect">
            <a:avLst/>
          </a:prstGeom>
        </p:spPr>
        <p:txBody>
          <a:bodyPr anchor="b">
            <a:normAutofit/>
          </a:bodyPr>
          <a:lst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a:lstStyle>
          <a:p>
            <a:r>
              <a:rPr lang="en-US" dirty="0">
                <a:solidFill>
                  <a:srgbClr val="FF6600"/>
                </a:solidFill>
                <a:cs typeface="Calibri" panose="020F0502020204030204" pitchFamily="34" charset="0"/>
              </a:rPr>
              <a:t>On-Cycle Form - OnBase</a:t>
            </a:r>
          </a:p>
        </p:txBody>
      </p:sp>
      <p:sp>
        <p:nvSpPr>
          <p:cNvPr id="4" name="TextBox 3">
            <a:extLst>
              <a:ext uri="{FF2B5EF4-FFF2-40B4-BE49-F238E27FC236}">
                <a16:creationId xmlns:a16="http://schemas.microsoft.com/office/drawing/2014/main" id="{0F414953-F036-4AE9-A71A-141E2C71A202}"/>
              </a:ext>
            </a:extLst>
          </p:cNvPr>
          <p:cNvSpPr txBox="1"/>
          <p:nvPr/>
        </p:nvSpPr>
        <p:spPr>
          <a:xfrm>
            <a:off x="875019" y="1905506"/>
            <a:ext cx="10127277" cy="3046988"/>
          </a:xfrm>
          <a:prstGeom prst="rect">
            <a:avLst/>
          </a:prstGeom>
          <a:noFill/>
        </p:spPr>
        <p:txBody>
          <a:bodyPr wrap="square" rtlCol="0">
            <a:spAutoFit/>
          </a:bodyPr>
          <a:lstStyle/>
          <a:p>
            <a:r>
              <a:rPr lang="en-US" sz="3200" b="1" dirty="0"/>
              <a:t>Status emails</a:t>
            </a:r>
          </a:p>
          <a:p>
            <a:endParaRPr lang="en-US" sz="2000" dirty="0"/>
          </a:p>
          <a:p>
            <a:pPr marL="457200" indent="-457200">
              <a:buClr>
                <a:schemeClr val="bg2">
                  <a:lumMod val="50000"/>
                </a:schemeClr>
              </a:buClr>
              <a:buFont typeface="Wingdings" panose="05000000000000000000" pitchFamily="2" charset="2"/>
              <a:buChar char="§"/>
            </a:pPr>
            <a:r>
              <a:rPr lang="en-US" sz="2800" b="1" dirty="0"/>
              <a:t>Denial </a:t>
            </a:r>
            <a:r>
              <a:rPr lang="en-US" sz="2800" dirty="0"/>
              <a:t>– detailed reason for denial</a:t>
            </a:r>
          </a:p>
          <a:p>
            <a:pPr marL="457200" indent="-457200">
              <a:buClr>
                <a:schemeClr val="bg2">
                  <a:lumMod val="50000"/>
                </a:schemeClr>
              </a:buClr>
              <a:buFont typeface="Wingdings" panose="05000000000000000000" pitchFamily="2" charset="2"/>
              <a:buChar char="§"/>
            </a:pPr>
            <a:r>
              <a:rPr lang="en-US" sz="2800" b="1" dirty="0"/>
              <a:t>Custom email </a:t>
            </a:r>
            <a:r>
              <a:rPr lang="en-US" sz="2800" dirty="0"/>
              <a:t>– questions or request for more information</a:t>
            </a:r>
          </a:p>
          <a:p>
            <a:pPr marL="457200" indent="-457200">
              <a:buClr>
                <a:schemeClr val="bg2">
                  <a:lumMod val="50000"/>
                </a:schemeClr>
              </a:buClr>
              <a:buFont typeface="Wingdings" panose="05000000000000000000" pitchFamily="2" charset="2"/>
              <a:buChar char="§"/>
            </a:pPr>
            <a:r>
              <a:rPr lang="en-US" sz="2800" b="1" dirty="0"/>
              <a:t>Complete</a:t>
            </a:r>
            <a:r>
              <a:rPr lang="en-US" sz="2800" dirty="0"/>
              <a:t> – sent after form is processed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2651884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910" y="365125"/>
            <a:ext cx="11249890" cy="1325563"/>
          </a:xfrm>
        </p:spPr>
        <p:txBody>
          <a:bodyPr anchor="b">
            <a:normAutofit/>
          </a:bodyPr>
          <a:lstStyle/>
          <a:p>
            <a:r>
              <a:rPr lang="en-US" dirty="0">
                <a:solidFill>
                  <a:srgbClr val="FF6600"/>
                </a:solidFill>
                <a:cs typeface="Calibri" panose="020F0502020204030204" pitchFamily="34" charset="0"/>
              </a:rPr>
              <a:t>Check-Advice Cancellation Form - OnBase</a:t>
            </a:r>
          </a:p>
        </p:txBody>
      </p:sp>
      <p:cxnSp>
        <p:nvCxnSpPr>
          <p:cNvPr id="5" name="Straight Connector 4"/>
          <p:cNvCxnSpPr>
            <a:cxnSpLocks/>
          </p:cNvCxnSpPr>
          <p:nvPr/>
        </p:nvCxnSpPr>
        <p:spPr>
          <a:xfrm>
            <a:off x="738131" y="1712722"/>
            <a:ext cx="7602305"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12" name="TextBox 11">
            <a:extLst>
              <a:ext uri="{FF2B5EF4-FFF2-40B4-BE49-F238E27FC236}">
                <a16:creationId xmlns:a16="http://schemas.microsoft.com/office/drawing/2014/main" id="{EA8ED60C-C1D3-4BE0-9C82-BF1D9F04B8E4}"/>
              </a:ext>
            </a:extLst>
          </p:cNvPr>
          <p:cNvSpPr txBox="1"/>
          <p:nvPr/>
        </p:nvSpPr>
        <p:spPr>
          <a:xfrm>
            <a:off x="450746" y="1883574"/>
            <a:ext cx="10944301" cy="523220"/>
          </a:xfrm>
          <a:prstGeom prst="rect">
            <a:avLst/>
          </a:prstGeom>
          <a:noFill/>
        </p:spPr>
        <p:txBody>
          <a:bodyPr wrap="square" rtlCol="0">
            <a:spAutoFit/>
          </a:bodyPr>
          <a:lstStyle/>
          <a:p>
            <a:pPr>
              <a:buClr>
                <a:schemeClr val="accent3">
                  <a:lumMod val="75000"/>
                </a:schemeClr>
              </a:buClr>
              <a:buSzPct val="95000"/>
            </a:pPr>
            <a:r>
              <a:rPr lang="en-US" sz="2800" dirty="0"/>
              <a:t>Location: </a:t>
            </a:r>
            <a:r>
              <a:rPr lang="en-US" sz="2800" b="1" dirty="0"/>
              <a:t>Payroll Forms &amp; Resources Page</a:t>
            </a:r>
            <a:endParaRPr lang="en-US" sz="2800" dirty="0"/>
          </a:p>
        </p:txBody>
      </p:sp>
      <p:sp>
        <p:nvSpPr>
          <p:cNvPr id="16" name="TextBox 15">
            <a:extLst>
              <a:ext uri="{FF2B5EF4-FFF2-40B4-BE49-F238E27FC236}">
                <a16:creationId xmlns:a16="http://schemas.microsoft.com/office/drawing/2014/main" id="{4B4DB550-9318-4995-A332-C8C67CA766C0}"/>
              </a:ext>
            </a:extLst>
          </p:cNvPr>
          <p:cNvSpPr txBox="1"/>
          <p:nvPr/>
        </p:nvSpPr>
        <p:spPr>
          <a:xfrm>
            <a:off x="973342" y="5098667"/>
            <a:ext cx="10073305" cy="400110"/>
          </a:xfrm>
          <a:prstGeom prst="rect">
            <a:avLst/>
          </a:prstGeom>
          <a:noFill/>
        </p:spPr>
        <p:txBody>
          <a:bodyPr wrap="square" rtlCol="0">
            <a:spAutoFit/>
          </a:bodyPr>
          <a:lstStyle/>
          <a:p>
            <a:pPr>
              <a:buClr>
                <a:schemeClr val="accent3">
                  <a:lumMod val="75000"/>
                </a:schemeClr>
              </a:buClr>
              <a:buSzPct val="95000"/>
            </a:pPr>
            <a:r>
              <a:rPr lang="en-US" sz="2000" b="1" dirty="0"/>
              <a:t>Auto populates: </a:t>
            </a:r>
            <a:r>
              <a:rPr lang="en-US" sz="2000" dirty="0"/>
              <a:t>Simply type in the UFID and the remaining fields in this section will auto-fill</a:t>
            </a:r>
          </a:p>
        </p:txBody>
      </p:sp>
      <p:pic>
        <p:nvPicPr>
          <p:cNvPr id="6" name="Picture 5" descr="App Inventor Extensions: Light | Pura Vida Ap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036" y="4945222"/>
            <a:ext cx="706999" cy="706999"/>
          </a:xfrm>
          <a:prstGeom prst="rect">
            <a:avLst/>
          </a:prstGeom>
        </p:spPr>
      </p:pic>
      <p:pic>
        <p:nvPicPr>
          <p:cNvPr id="4" name="Picture 3">
            <a:extLst>
              <a:ext uri="{FF2B5EF4-FFF2-40B4-BE49-F238E27FC236}">
                <a16:creationId xmlns:a16="http://schemas.microsoft.com/office/drawing/2014/main" id="{4BC9C54C-A2F7-4841-80D0-0812FB357BFE}"/>
              </a:ext>
            </a:extLst>
          </p:cNvPr>
          <p:cNvPicPr>
            <a:picLocks noChangeAspect="1"/>
          </p:cNvPicPr>
          <p:nvPr/>
        </p:nvPicPr>
        <p:blipFill rotWithShape="1">
          <a:blip r:embed="rId5"/>
          <a:srcRect r="12368"/>
          <a:stretch/>
        </p:blipFill>
        <p:spPr>
          <a:xfrm>
            <a:off x="409498" y="2599680"/>
            <a:ext cx="11026798" cy="1706850"/>
          </a:xfrm>
          <a:prstGeom prst="rect">
            <a:avLst/>
          </a:prstGeom>
        </p:spPr>
      </p:pic>
    </p:spTree>
    <p:extLst>
      <p:ext uri="{BB962C8B-B14F-4D97-AF65-F5344CB8AC3E}">
        <p14:creationId xmlns:p14="http://schemas.microsoft.com/office/powerpoint/2010/main" val="3195277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957" y="365125"/>
            <a:ext cx="11217843" cy="1325563"/>
          </a:xfrm>
        </p:spPr>
        <p:txBody>
          <a:bodyPr anchor="b">
            <a:normAutofit/>
          </a:bodyPr>
          <a:lstStyle/>
          <a:p>
            <a:r>
              <a:rPr lang="en-US" dirty="0">
                <a:solidFill>
                  <a:srgbClr val="FF6600"/>
                </a:solidFill>
                <a:cs typeface="Calibri" panose="020F0502020204030204" pitchFamily="34" charset="0"/>
              </a:rPr>
              <a:t>Check-Advice Cancellation Form - OnBase</a:t>
            </a:r>
          </a:p>
        </p:txBody>
      </p:sp>
      <p:sp>
        <p:nvSpPr>
          <p:cNvPr id="3" name="Content Placeholder 2"/>
          <p:cNvSpPr>
            <a:spLocks noGrp="1"/>
          </p:cNvSpPr>
          <p:nvPr>
            <p:ph idx="1"/>
          </p:nvPr>
        </p:nvSpPr>
        <p:spPr>
          <a:xfrm>
            <a:off x="857957" y="1858853"/>
            <a:ext cx="9693808" cy="4248436"/>
          </a:xfrm>
        </p:spPr>
        <p:txBody>
          <a:bodyPr>
            <a:normAutofit/>
          </a:bodyPr>
          <a:lstStyle/>
          <a:p>
            <a:pPr marL="457200" lvl="1" indent="0">
              <a:buClr>
                <a:schemeClr val="accent3">
                  <a:lumMod val="75000"/>
                </a:schemeClr>
              </a:buClr>
              <a:buSzPct val="95000"/>
              <a:buNone/>
            </a:pPr>
            <a:endParaRPr lang="en-US" sz="2400" dirty="0">
              <a:solidFill>
                <a:srgbClr val="FF6600"/>
              </a:solidFill>
            </a:endParaRPr>
          </a:p>
          <a:p>
            <a:pPr marL="457200" lvl="1" indent="0">
              <a:buClr>
                <a:schemeClr val="accent3">
                  <a:lumMod val="75000"/>
                </a:schemeClr>
              </a:buClr>
              <a:buSzPct val="95000"/>
              <a:buNone/>
            </a:pPr>
            <a:endParaRPr lang="en-US" dirty="0">
              <a:latin typeface="Tw Cen MT" panose="020B0602020104020603" pitchFamily="34" charset="0"/>
            </a:endParaRPr>
          </a:p>
          <a:p>
            <a:pPr lvl="1">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p:txBody>
      </p:sp>
      <p:cxnSp>
        <p:nvCxnSpPr>
          <p:cNvPr id="5" name="Straight Connector 4"/>
          <p:cNvCxnSpPr>
            <a:cxnSpLocks/>
          </p:cNvCxnSpPr>
          <p:nvPr/>
        </p:nvCxnSpPr>
        <p:spPr>
          <a:xfrm>
            <a:off x="738131" y="1712722"/>
            <a:ext cx="7602305"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11" name="TextBox 10">
            <a:extLst>
              <a:ext uri="{FF2B5EF4-FFF2-40B4-BE49-F238E27FC236}">
                <a16:creationId xmlns:a16="http://schemas.microsoft.com/office/drawing/2014/main" id="{FB630875-A000-4FB7-9F0B-E97E7A079E2D}"/>
              </a:ext>
            </a:extLst>
          </p:cNvPr>
          <p:cNvSpPr txBox="1"/>
          <p:nvPr/>
        </p:nvSpPr>
        <p:spPr>
          <a:xfrm>
            <a:off x="544770" y="2449673"/>
            <a:ext cx="10384999" cy="830997"/>
          </a:xfrm>
          <a:prstGeom prst="rect">
            <a:avLst/>
          </a:prstGeom>
          <a:noFill/>
        </p:spPr>
        <p:txBody>
          <a:bodyPr wrap="square" rtlCol="0">
            <a:spAutoFit/>
          </a:bodyPr>
          <a:lstStyle/>
          <a:p>
            <a:pPr marL="342900" indent="-342900">
              <a:buClr>
                <a:schemeClr val="accent3">
                  <a:lumMod val="75000"/>
                </a:schemeClr>
              </a:buClr>
              <a:buFont typeface="Wingdings" panose="05000000000000000000" pitchFamily="2" charset="2"/>
              <a:buChar char="§"/>
            </a:pPr>
            <a:r>
              <a:rPr lang="en-US" sz="2400" dirty="0"/>
              <a:t>Dropdown box to select a cancellation reason</a:t>
            </a:r>
          </a:p>
          <a:p>
            <a:pPr marL="342900" indent="-342900">
              <a:buClr>
                <a:schemeClr val="accent3">
                  <a:lumMod val="75000"/>
                </a:schemeClr>
              </a:buClr>
              <a:buFont typeface="Wingdings" panose="05000000000000000000" pitchFamily="2" charset="2"/>
              <a:buChar char="§"/>
            </a:pPr>
            <a:r>
              <a:rPr lang="en-US" sz="2400" dirty="0"/>
              <a:t>Keyset to select Check/Advice to be cancelled</a:t>
            </a:r>
          </a:p>
        </p:txBody>
      </p:sp>
      <p:sp>
        <p:nvSpPr>
          <p:cNvPr id="4" name="TextBox 3">
            <a:extLst>
              <a:ext uri="{FF2B5EF4-FFF2-40B4-BE49-F238E27FC236}">
                <a16:creationId xmlns:a16="http://schemas.microsoft.com/office/drawing/2014/main" id="{D7420237-D1B2-4946-B05E-16C666BF2AB3}"/>
              </a:ext>
            </a:extLst>
          </p:cNvPr>
          <p:cNvSpPr txBox="1"/>
          <p:nvPr/>
        </p:nvSpPr>
        <p:spPr>
          <a:xfrm>
            <a:off x="594477" y="1875105"/>
            <a:ext cx="1839991" cy="461665"/>
          </a:xfrm>
          <a:prstGeom prst="rect">
            <a:avLst/>
          </a:prstGeom>
          <a:noFill/>
        </p:spPr>
        <p:txBody>
          <a:bodyPr wrap="none" rtlCol="0">
            <a:spAutoFit/>
          </a:bodyPr>
          <a:lstStyle/>
          <a:p>
            <a:r>
              <a:rPr lang="en-US" sz="2400" b="1" dirty="0">
                <a:solidFill>
                  <a:srgbClr val="0060C0"/>
                </a:solidFill>
              </a:rPr>
              <a:t>What’s new?</a:t>
            </a:r>
          </a:p>
        </p:txBody>
      </p:sp>
      <p:pic>
        <p:nvPicPr>
          <p:cNvPr id="13" name="Picture 12">
            <a:extLst>
              <a:ext uri="{FF2B5EF4-FFF2-40B4-BE49-F238E27FC236}">
                <a16:creationId xmlns:a16="http://schemas.microsoft.com/office/drawing/2014/main" id="{084B5DB5-5611-4490-BC37-6511E744034B}"/>
              </a:ext>
            </a:extLst>
          </p:cNvPr>
          <p:cNvPicPr>
            <a:picLocks noChangeAspect="1"/>
          </p:cNvPicPr>
          <p:nvPr/>
        </p:nvPicPr>
        <p:blipFill>
          <a:blip r:embed="rId4"/>
          <a:stretch>
            <a:fillRect/>
          </a:stretch>
        </p:blipFill>
        <p:spPr>
          <a:xfrm>
            <a:off x="546070" y="3938554"/>
            <a:ext cx="10383699" cy="1524213"/>
          </a:xfrm>
          <a:prstGeom prst="rect">
            <a:avLst/>
          </a:prstGeom>
        </p:spPr>
      </p:pic>
      <p:sp>
        <p:nvSpPr>
          <p:cNvPr id="14" name="Oval 13">
            <a:extLst>
              <a:ext uri="{FF2B5EF4-FFF2-40B4-BE49-F238E27FC236}">
                <a16:creationId xmlns:a16="http://schemas.microsoft.com/office/drawing/2014/main" id="{4D1654F0-DF79-42C4-AF70-5C14FE396C6A}"/>
              </a:ext>
            </a:extLst>
          </p:cNvPr>
          <p:cNvSpPr/>
          <p:nvPr/>
        </p:nvSpPr>
        <p:spPr>
          <a:xfrm>
            <a:off x="300520" y="4840425"/>
            <a:ext cx="3516087" cy="6097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1975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42C63E-8E77-445E-97A8-EB0EECD56588}"/>
              </a:ext>
            </a:extLst>
          </p:cNvPr>
          <p:cNvPicPr>
            <a:picLocks noChangeAspect="1"/>
          </p:cNvPicPr>
          <p:nvPr/>
        </p:nvPicPr>
        <p:blipFill>
          <a:blip r:embed="rId2"/>
          <a:stretch>
            <a:fillRect/>
          </a:stretch>
        </p:blipFill>
        <p:spPr>
          <a:xfrm>
            <a:off x="2368791" y="2510498"/>
            <a:ext cx="7454419" cy="3390508"/>
          </a:xfrm>
          <a:prstGeom prst="rect">
            <a:avLst/>
          </a:prstGeom>
        </p:spPr>
      </p:pic>
      <p:sp>
        <p:nvSpPr>
          <p:cNvPr id="5" name="TextBox 4">
            <a:extLst>
              <a:ext uri="{FF2B5EF4-FFF2-40B4-BE49-F238E27FC236}">
                <a16:creationId xmlns:a16="http://schemas.microsoft.com/office/drawing/2014/main" id="{5282DC36-8E5A-4587-BCF6-F4C33F409A4F}"/>
              </a:ext>
            </a:extLst>
          </p:cNvPr>
          <p:cNvSpPr txBox="1"/>
          <p:nvPr/>
        </p:nvSpPr>
        <p:spPr>
          <a:xfrm>
            <a:off x="875071" y="956994"/>
            <a:ext cx="11628751" cy="769441"/>
          </a:xfrm>
          <a:prstGeom prst="rect">
            <a:avLst/>
          </a:prstGeom>
          <a:noFill/>
        </p:spPr>
        <p:txBody>
          <a:bodyPr wrap="square" rtlCol="0">
            <a:spAutoFit/>
          </a:bodyPr>
          <a:lstStyle/>
          <a:p>
            <a:r>
              <a:rPr lang="en-US" sz="4400" dirty="0">
                <a:solidFill>
                  <a:srgbClr val="FF6600"/>
                </a:solidFill>
                <a:latin typeface="Century Schoolbook" panose="02040604050505020304" pitchFamily="18" charset="0"/>
                <a:cs typeface="Calibri" panose="020F0502020204030204" pitchFamily="34" charset="0"/>
              </a:rPr>
              <a:t>Check-Advice Cancellation Form - OnBase</a:t>
            </a:r>
            <a:endParaRPr lang="en-US" sz="4400" dirty="0">
              <a:latin typeface="Century Schoolbook" panose="02040604050505020304" pitchFamily="18" charset="0"/>
            </a:endParaRPr>
          </a:p>
        </p:txBody>
      </p:sp>
      <p:sp>
        <p:nvSpPr>
          <p:cNvPr id="7" name="TextBox 6">
            <a:extLst>
              <a:ext uri="{FF2B5EF4-FFF2-40B4-BE49-F238E27FC236}">
                <a16:creationId xmlns:a16="http://schemas.microsoft.com/office/drawing/2014/main" id="{A7896F34-9F37-4C90-A9B5-90FF8EBD483B}"/>
              </a:ext>
            </a:extLst>
          </p:cNvPr>
          <p:cNvSpPr txBox="1"/>
          <p:nvPr/>
        </p:nvSpPr>
        <p:spPr>
          <a:xfrm>
            <a:off x="993059" y="1939636"/>
            <a:ext cx="10897512" cy="461665"/>
          </a:xfrm>
          <a:prstGeom prst="rect">
            <a:avLst/>
          </a:prstGeom>
          <a:noFill/>
        </p:spPr>
        <p:txBody>
          <a:bodyPr wrap="square" rtlCol="0">
            <a:spAutoFit/>
          </a:bodyPr>
          <a:lstStyle/>
          <a:p>
            <a:r>
              <a:rPr lang="en-US" sz="2400" dirty="0"/>
              <a:t>Select from the Keyset which Check/Advice you are requesting to be cancelled</a:t>
            </a:r>
            <a:r>
              <a:rPr lang="en-US" sz="2000" dirty="0"/>
              <a:t>.</a:t>
            </a:r>
            <a:endParaRPr lang="en-US" dirty="0"/>
          </a:p>
        </p:txBody>
      </p:sp>
    </p:spTree>
    <p:extLst>
      <p:ext uri="{BB962C8B-B14F-4D97-AF65-F5344CB8AC3E}">
        <p14:creationId xmlns:p14="http://schemas.microsoft.com/office/powerpoint/2010/main" val="1588115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1D1A93-8415-4B0C-B14D-3DD422F500F0}"/>
              </a:ext>
            </a:extLst>
          </p:cNvPr>
          <p:cNvSpPr txBox="1"/>
          <p:nvPr/>
        </p:nvSpPr>
        <p:spPr>
          <a:xfrm>
            <a:off x="835324" y="895779"/>
            <a:ext cx="11287850" cy="769441"/>
          </a:xfrm>
          <a:prstGeom prst="rect">
            <a:avLst/>
          </a:prstGeom>
          <a:noFill/>
        </p:spPr>
        <p:txBody>
          <a:bodyPr wrap="square">
            <a:spAutoFit/>
          </a:bodyPr>
          <a:lstStyle/>
          <a:p>
            <a:r>
              <a:rPr lang="en-US" sz="4400" dirty="0">
                <a:solidFill>
                  <a:srgbClr val="FF6600"/>
                </a:solidFill>
                <a:latin typeface="Century Schoolbook" panose="02040604050505020304" pitchFamily="18" charset="0"/>
                <a:cs typeface="Calibri" panose="020F0502020204030204" pitchFamily="34" charset="0"/>
              </a:rPr>
              <a:t>Check-Advice Cancellation Form - OnBase</a:t>
            </a:r>
            <a:endParaRPr lang="en-US" sz="4400" dirty="0">
              <a:latin typeface="Century Schoolbook" panose="02040604050505020304" pitchFamily="18" charset="0"/>
            </a:endParaRPr>
          </a:p>
        </p:txBody>
      </p:sp>
      <p:pic>
        <p:nvPicPr>
          <p:cNvPr id="5" name="Picture 4">
            <a:extLst>
              <a:ext uri="{FF2B5EF4-FFF2-40B4-BE49-F238E27FC236}">
                <a16:creationId xmlns:a16="http://schemas.microsoft.com/office/drawing/2014/main" id="{BFAD58B0-815C-4929-BA6B-442CC5557FF1}"/>
              </a:ext>
            </a:extLst>
          </p:cNvPr>
          <p:cNvPicPr>
            <a:picLocks noChangeAspect="1"/>
          </p:cNvPicPr>
          <p:nvPr/>
        </p:nvPicPr>
        <p:blipFill>
          <a:blip r:embed="rId2"/>
          <a:stretch>
            <a:fillRect/>
          </a:stretch>
        </p:blipFill>
        <p:spPr>
          <a:xfrm>
            <a:off x="904150" y="2666893"/>
            <a:ext cx="10383699" cy="1524213"/>
          </a:xfrm>
          <a:prstGeom prst="rect">
            <a:avLst/>
          </a:prstGeom>
        </p:spPr>
      </p:pic>
      <p:sp>
        <p:nvSpPr>
          <p:cNvPr id="6" name="Oval 5">
            <a:extLst>
              <a:ext uri="{FF2B5EF4-FFF2-40B4-BE49-F238E27FC236}">
                <a16:creationId xmlns:a16="http://schemas.microsoft.com/office/drawing/2014/main" id="{F9DF85BD-02C3-4483-98E1-8204D982BDCD}"/>
              </a:ext>
            </a:extLst>
          </p:cNvPr>
          <p:cNvSpPr/>
          <p:nvPr/>
        </p:nvSpPr>
        <p:spPr>
          <a:xfrm>
            <a:off x="9335821" y="2856729"/>
            <a:ext cx="1237130" cy="11445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C7151F1-13A1-4768-AE59-00DC68D0FB8E}"/>
              </a:ext>
            </a:extLst>
          </p:cNvPr>
          <p:cNvSpPr/>
          <p:nvPr/>
        </p:nvSpPr>
        <p:spPr>
          <a:xfrm>
            <a:off x="762636" y="3581398"/>
            <a:ext cx="3516087" cy="6097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FE37CBB-51E7-48EF-957E-B5FDF7EAD8BF}"/>
              </a:ext>
            </a:extLst>
          </p:cNvPr>
          <p:cNvSpPr txBox="1"/>
          <p:nvPr/>
        </p:nvSpPr>
        <p:spPr>
          <a:xfrm>
            <a:off x="1136070" y="5425012"/>
            <a:ext cx="10073305" cy="400110"/>
          </a:xfrm>
          <a:prstGeom prst="rect">
            <a:avLst/>
          </a:prstGeom>
          <a:noFill/>
        </p:spPr>
        <p:txBody>
          <a:bodyPr wrap="square" rtlCol="0">
            <a:spAutoFit/>
          </a:bodyPr>
          <a:lstStyle/>
          <a:p>
            <a:pPr>
              <a:buClr>
                <a:schemeClr val="accent3">
                  <a:lumMod val="75000"/>
                </a:schemeClr>
              </a:buClr>
              <a:buSzPct val="95000"/>
            </a:pPr>
            <a:r>
              <a:rPr lang="en-US" sz="2000" b="1" dirty="0"/>
              <a:t>Auto populates: </a:t>
            </a:r>
            <a:r>
              <a:rPr lang="en-US" sz="2000" dirty="0"/>
              <a:t>Most of the fields in this section will auto-fill</a:t>
            </a:r>
          </a:p>
        </p:txBody>
      </p:sp>
      <p:pic>
        <p:nvPicPr>
          <p:cNvPr id="9" name="Picture 8" descr="App Inventor Extensions: Light | Pura Vida Apps">
            <a:extLst>
              <a:ext uri="{FF2B5EF4-FFF2-40B4-BE49-F238E27FC236}">
                <a16:creationId xmlns:a16="http://schemas.microsoft.com/office/drawing/2014/main" id="{B759BE97-2F04-435B-A282-C3791A8DD9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136" y="5271567"/>
            <a:ext cx="706999" cy="706999"/>
          </a:xfrm>
          <a:prstGeom prst="rect">
            <a:avLst/>
          </a:prstGeom>
        </p:spPr>
      </p:pic>
    </p:spTree>
    <p:extLst>
      <p:ext uri="{BB962C8B-B14F-4D97-AF65-F5344CB8AC3E}">
        <p14:creationId xmlns:p14="http://schemas.microsoft.com/office/powerpoint/2010/main" val="843214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ABA0E8-4E03-4EB9-A315-1728339908EA}"/>
              </a:ext>
            </a:extLst>
          </p:cNvPr>
          <p:cNvSpPr txBox="1"/>
          <p:nvPr/>
        </p:nvSpPr>
        <p:spPr>
          <a:xfrm>
            <a:off x="816077" y="951957"/>
            <a:ext cx="11257936" cy="769441"/>
          </a:xfrm>
          <a:prstGeom prst="rect">
            <a:avLst/>
          </a:prstGeom>
          <a:noFill/>
        </p:spPr>
        <p:txBody>
          <a:bodyPr wrap="square">
            <a:spAutoFit/>
          </a:bodyPr>
          <a:lstStyle/>
          <a:p>
            <a:r>
              <a:rPr lang="en-US" sz="4400" dirty="0">
                <a:solidFill>
                  <a:srgbClr val="FF6600"/>
                </a:solidFill>
                <a:latin typeface="Century Schoolbook" panose="02040604050505020304" pitchFamily="18" charset="0"/>
                <a:cs typeface="Calibri" panose="020F0502020204030204" pitchFamily="34" charset="0"/>
              </a:rPr>
              <a:t>Check-Advice Cancellation Form - OnBase</a:t>
            </a:r>
            <a:endParaRPr lang="en-US" sz="4400" dirty="0">
              <a:latin typeface="Century Schoolbook" panose="02040604050505020304" pitchFamily="18" charset="0"/>
            </a:endParaRPr>
          </a:p>
        </p:txBody>
      </p:sp>
      <p:pic>
        <p:nvPicPr>
          <p:cNvPr id="4" name="Picture 3">
            <a:extLst>
              <a:ext uri="{FF2B5EF4-FFF2-40B4-BE49-F238E27FC236}">
                <a16:creationId xmlns:a16="http://schemas.microsoft.com/office/drawing/2014/main" id="{0C935C82-186A-4E35-B642-A3D116B7973B}"/>
              </a:ext>
            </a:extLst>
          </p:cNvPr>
          <p:cNvPicPr>
            <a:picLocks noChangeAspect="1"/>
          </p:cNvPicPr>
          <p:nvPr/>
        </p:nvPicPr>
        <p:blipFill>
          <a:blip r:embed="rId2"/>
          <a:stretch>
            <a:fillRect/>
          </a:stretch>
        </p:blipFill>
        <p:spPr>
          <a:xfrm>
            <a:off x="478971" y="2677269"/>
            <a:ext cx="11024457" cy="1753216"/>
          </a:xfrm>
          <a:prstGeom prst="rect">
            <a:avLst/>
          </a:prstGeom>
        </p:spPr>
      </p:pic>
      <p:sp>
        <p:nvSpPr>
          <p:cNvPr id="5" name="TextBox 4">
            <a:extLst>
              <a:ext uri="{FF2B5EF4-FFF2-40B4-BE49-F238E27FC236}">
                <a16:creationId xmlns:a16="http://schemas.microsoft.com/office/drawing/2014/main" id="{1FA2949F-F4EB-4E84-BE35-3857ACEA8276}"/>
              </a:ext>
            </a:extLst>
          </p:cNvPr>
          <p:cNvSpPr txBox="1"/>
          <p:nvPr/>
        </p:nvSpPr>
        <p:spPr>
          <a:xfrm>
            <a:off x="1066974" y="5121212"/>
            <a:ext cx="9795063" cy="400110"/>
          </a:xfrm>
          <a:prstGeom prst="rect">
            <a:avLst/>
          </a:prstGeom>
          <a:noFill/>
        </p:spPr>
        <p:txBody>
          <a:bodyPr wrap="square" rtlCol="0">
            <a:spAutoFit/>
          </a:bodyPr>
          <a:lstStyle/>
          <a:p>
            <a:pPr>
              <a:buClr>
                <a:schemeClr val="accent3">
                  <a:lumMod val="75000"/>
                </a:schemeClr>
              </a:buClr>
              <a:buSzPct val="95000"/>
            </a:pPr>
            <a:r>
              <a:rPr lang="en-US" sz="2000" b="1" dirty="0"/>
              <a:t>Auto populates: </a:t>
            </a:r>
            <a:r>
              <a:rPr lang="en-US" sz="2000" dirty="0"/>
              <a:t>Simply type in the UFID and the remaining fields in this section will auto-fill</a:t>
            </a:r>
          </a:p>
        </p:txBody>
      </p:sp>
      <p:pic>
        <p:nvPicPr>
          <p:cNvPr id="6" name="Picture 5" descr="App Inventor Extensions: Light | Pura Vida Apps">
            <a:extLst>
              <a:ext uri="{FF2B5EF4-FFF2-40B4-BE49-F238E27FC236}">
                <a16:creationId xmlns:a16="http://schemas.microsoft.com/office/drawing/2014/main" id="{D1E9772B-6ED4-4E16-A404-E66E3B549F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975" y="4967768"/>
            <a:ext cx="706999" cy="706999"/>
          </a:xfrm>
          <a:prstGeom prst="rect">
            <a:avLst/>
          </a:prstGeom>
        </p:spPr>
      </p:pic>
      <p:sp>
        <p:nvSpPr>
          <p:cNvPr id="7" name="TextBox 6">
            <a:extLst>
              <a:ext uri="{FF2B5EF4-FFF2-40B4-BE49-F238E27FC236}">
                <a16:creationId xmlns:a16="http://schemas.microsoft.com/office/drawing/2014/main" id="{A1C99745-881F-4461-82D0-D887366C1675}"/>
              </a:ext>
            </a:extLst>
          </p:cNvPr>
          <p:cNvSpPr txBox="1"/>
          <p:nvPr/>
        </p:nvSpPr>
        <p:spPr>
          <a:xfrm>
            <a:off x="478971" y="1912263"/>
            <a:ext cx="6096000" cy="461665"/>
          </a:xfrm>
          <a:prstGeom prst="rect">
            <a:avLst/>
          </a:prstGeom>
          <a:noFill/>
        </p:spPr>
        <p:txBody>
          <a:bodyPr wrap="square">
            <a:spAutoFit/>
          </a:bodyPr>
          <a:lstStyle/>
          <a:p>
            <a:r>
              <a:rPr lang="en-US" sz="2400" b="1" dirty="0"/>
              <a:t>Required UFID: </a:t>
            </a:r>
            <a:r>
              <a:rPr lang="en-US" sz="2400" b="1" dirty="0">
                <a:solidFill>
                  <a:srgbClr val="0060C0"/>
                </a:solidFill>
              </a:rPr>
              <a:t>Originator</a:t>
            </a:r>
            <a:endParaRPr lang="en-US" sz="2400" dirty="0"/>
          </a:p>
        </p:txBody>
      </p:sp>
    </p:spTree>
    <p:extLst>
      <p:ext uri="{BB962C8B-B14F-4D97-AF65-F5344CB8AC3E}">
        <p14:creationId xmlns:p14="http://schemas.microsoft.com/office/powerpoint/2010/main" val="929878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800" b="1" dirty="0">
                <a:solidFill>
                  <a:srgbClr val="FF6600"/>
                </a:solidFill>
              </a:rPr>
              <a:t>Today’s Agenda Items</a:t>
            </a:r>
          </a:p>
        </p:txBody>
      </p:sp>
      <p:sp>
        <p:nvSpPr>
          <p:cNvPr id="3" name="Content Placeholder 2"/>
          <p:cNvSpPr>
            <a:spLocks noGrp="1"/>
          </p:cNvSpPr>
          <p:nvPr>
            <p:ph idx="1"/>
          </p:nvPr>
        </p:nvSpPr>
        <p:spPr>
          <a:xfrm>
            <a:off x="639098" y="1836355"/>
            <a:ext cx="11552902" cy="4820455"/>
          </a:xfrm>
        </p:spPr>
        <p:txBody>
          <a:bodyPr>
            <a:normAutofit fontScale="92500" lnSpcReduction="20000"/>
          </a:bodyPr>
          <a:lstStyle/>
          <a:p>
            <a:pPr>
              <a:buClr>
                <a:schemeClr val="accent3">
                  <a:lumMod val="75000"/>
                </a:schemeClr>
              </a:buClr>
              <a:buFont typeface="Wingdings" panose="05000000000000000000" pitchFamily="2" charset="2"/>
              <a:buChar char="§"/>
              <a:defRPr/>
            </a:pPr>
            <a:r>
              <a:rPr lang="en-US" sz="3100" dirty="0"/>
              <a:t>Employee Relations &amp; Engagement Update – Brook Mercier</a:t>
            </a:r>
          </a:p>
          <a:p>
            <a:pPr>
              <a:buClr>
                <a:schemeClr val="accent3">
                  <a:lumMod val="75000"/>
                </a:schemeClr>
              </a:buClr>
              <a:buFont typeface="Wingdings" panose="05000000000000000000" pitchFamily="2" charset="2"/>
              <a:buChar char="§"/>
              <a:defRPr/>
            </a:pPr>
            <a:r>
              <a:rPr lang="en-US" altLang="en-US" sz="3100" dirty="0">
                <a:solidFill>
                  <a:srgbClr val="000000"/>
                </a:solidFill>
              </a:rPr>
              <a:t>Payroll Form Updates – Linda Smith, Payroll Manager</a:t>
            </a:r>
          </a:p>
          <a:p>
            <a:pPr>
              <a:buClr>
                <a:schemeClr val="accent3">
                  <a:lumMod val="75000"/>
                </a:schemeClr>
              </a:buClr>
              <a:buFont typeface="Wingdings" panose="05000000000000000000" pitchFamily="2" charset="2"/>
              <a:buChar char="§"/>
              <a:defRPr/>
            </a:pPr>
            <a:r>
              <a:rPr lang="en-US" sz="3100" dirty="0"/>
              <a:t>GBAS Fall Institute – Michelle Romeo, GBAS Community Member</a:t>
            </a:r>
          </a:p>
          <a:p>
            <a:pPr>
              <a:buClr>
                <a:schemeClr val="accent3">
                  <a:lumMod val="75000"/>
                </a:schemeClr>
              </a:buClr>
              <a:buFont typeface="Wingdings" panose="05000000000000000000" pitchFamily="2" charset="2"/>
              <a:buChar char="§"/>
              <a:defRPr/>
            </a:pPr>
            <a:r>
              <a:rPr lang="en-US" sz="3100" dirty="0"/>
              <a:t>Superior Accomplishment Awards – </a:t>
            </a:r>
            <a:r>
              <a:rPr lang="en-US" sz="3100" dirty="0" err="1"/>
              <a:t>Verlissa</a:t>
            </a:r>
            <a:r>
              <a:rPr lang="en-US" sz="3100" dirty="0"/>
              <a:t> Ford</a:t>
            </a:r>
          </a:p>
          <a:p>
            <a:pPr>
              <a:buClr>
                <a:schemeClr val="accent3">
                  <a:lumMod val="75000"/>
                </a:schemeClr>
              </a:buClr>
              <a:buFont typeface="Wingdings" panose="05000000000000000000" pitchFamily="2" charset="2"/>
              <a:buChar char="§"/>
              <a:defRPr/>
            </a:pPr>
            <a:r>
              <a:rPr lang="en-US" altLang="en-US" sz="3100" dirty="0">
                <a:solidFill>
                  <a:srgbClr val="000000"/>
                </a:solidFill>
              </a:rPr>
              <a:t>Foreign National Hire Process – Johannes </a:t>
            </a:r>
            <a:r>
              <a:rPr lang="en-US" altLang="en-US" sz="3100" dirty="0" err="1">
                <a:solidFill>
                  <a:srgbClr val="000000"/>
                </a:solidFill>
              </a:rPr>
              <a:t>Traster</a:t>
            </a:r>
            <a:endParaRPr lang="en-US" altLang="en-US" sz="3100" dirty="0">
              <a:solidFill>
                <a:srgbClr val="000000"/>
              </a:solidFill>
            </a:endParaRPr>
          </a:p>
          <a:p>
            <a:pPr>
              <a:buClr>
                <a:schemeClr val="accent3">
                  <a:lumMod val="75000"/>
                </a:schemeClr>
              </a:buClr>
              <a:buFont typeface="Wingdings" panose="05000000000000000000" pitchFamily="2" charset="2"/>
              <a:buChar char="§"/>
              <a:defRPr/>
            </a:pPr>
            <a:r>
              <a:rPr lang="en-US" altLang="en-US" sz="3100" dirty="0">
                <a:solidFill>
                  <a:srgbClr val="000000"/>
                </a:solidFill>
              </a:rPr>
              <a:t>Updated Hiring Resources – Johannes </a:t>
            </a:r>
            <a:r>
              <a:rPr lang="en-US" altLang="en-US" sz="3100" dirty="0" err="1">
                <a:solidFill>
                  <a:srgbClr val="000000"/>
                </a:solidFill>
              </a:rPr>
              <a:t>Traster</a:t>
            </a:r>
            <a:endParaRPr lang="en-US" altLang="en-US" sz="3100" dirty="0">
              <a:solidFill>
                <a:srgbClr val="000000"/>
              </a:solidFill>
            </a:endParaRPr>
          </a:p>
          <a:p>
            <a:pPr>
              <a:buClr>
                <a:schemeClr val="accent3">
                  <a:lumMod val="75000"/>
                </a:schemeClr>
              </a:buClr>
              <a:buFont typeface="Wingdings" panose="05000000000000000000" pitchFamily="2" charset="2"/>
              <a:buChar char="§"/>
              <a:defRPr/>
            </a:pPr>
            <a:r>
              <a:rPr lang="en-US" altLang="en-US" sz="3100" dirty="0">
                <a:solidFill>
                  <a:srgbClr val="000000"/>
                </a:solidFill>
              </a:rPr>
              <a:t>Offer Letter Updates– Johannes </a:t>
            </a:r>
            <a:r>
              <a:rPr lang="en-US" altLang="en-US" sz="3100" dirty="0" err="1">
                <a:solidFill>
                  <a:srgbClr val="000000"/>
                </a:solidFill>
              </a:rPr>
              <a:t>Traster</a:t>
            </a:r>
            <a:endParaRPr lang="en-US" altLang="en-US" sz="3100" dirty="0">
              <a:solidFill>
                <a:srgbClr val="000000"/>
              </a:solidFill>
            </a:endParaRPr>
          </a:p>
          <a:p>
            <a:pPr>
              <a:buClr>
                <a:schemeClr val="accent3">
                  <a:lumMod val="75000"/>
                </a:schemeClr>
              </a:buClr>
              <a:buFont typeface="Wingdings" panose="05000000000000000000" pitchFamily="2" charset="2"/>
              <a:buChar char="§"/>
              <a:defRPr/>
            </a:pPr>
            <a:r>
              <a:rPr lang="en-US" sz="3100" dirty="0"/>
              <a:t>Open Enrollment – Shannon Edwards</a:t>
            </a:r>
          </a:p>
          <a:p>
            <a:pPr>
              <a:buClr>
                <a:schemeClr val="accent3">
                  <a:lumMod val="75000"/>
                </a:schemeClr>
              </a:buClr>
              <a:buFont typeface="Wingdings" panose="05000000000000000000" pitchFamily="2" charset="2"/>
              <a:buChar char="§"/>
              <a:defRPr/>
            </a:pPr>
            <a:r>
              <a:rPr lang="en-US" sz="3100" dirty="0"/>
              <a:t>December Vacation Leave </a:t>
            </a:r>
            <a:r>
              <a:rPr lang="en-US" sz="3100" dirty="0" err="1"/>
              <a:t>Cashout</a:t>
            </a:r>
            <a:r>
              <a:rPr lang="en-US" sz="3100" dirty="0"/>
              <a:t> – Shannon Edwards</a:t>
            </a:r>
          </a:p>
          <a:p>
            <a:pPr>
              <a:buClr>
                <a:schemeClr val="accent3">
                  <a:lumMod val="75000"/>
                </a:schemeClr>
              </a:buClr>
              <a:buFont typeface="Wingdings" panose="05000000000000000000" pitchFamily="2" charset="2"/>
              <a:buChar char="§"/>
              <a:defRPr/>
            </a:pPr>
            <a:r>
              <a:rPr lang="en-US" sz="3100" dirty="0"/>
              <a:t>Vaccination Buttons – Jodi Gentry</a:t>
            </a:r>
          </a:p>
          <a:p>
            <a:pPr>
              <a:buClr>
                <a:schemeClr val="accent3">
                  <a:lumMod val="75000"/>
                </a:schemeClr>
              </a:buClr>
              <a:buFont typeface="Wingdings" panose="05000000000000000000" pitchFamily="2" charset="2"/>
              <a:buChar char="§"/>
              <a:defRPr/>
            </a:pPr>
            <a:r>
              <a:rPr lang="en-US" altLang="en-US" sz="3100" dirty="0">
                <a:solidFill>
                  <a:srgbClr val="000000"/>
                </a:solidFill>
              </a:rPr>
              <a:t>Important Dates</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54475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0098B0-947B-49E0-A725-A01AC186BDD3}"/>
              </a:ext>
            </a:extLst>
          </p:cNvPr>
          <p:cNvSpPr txBox="1"/>
          <p:nvPr/>
        </p:nvSpPr>
        <p:spPr>
          <a:xfrm>
            <a:off x="783042" y="934572"/>
            <a:ext cx="11208774" cy="769441"/>
          </a:xfrm>
          <a:prstGeom prst="rect">
            <a:avLst/>
          </a:prstGeom>
          <a:noFill/>
        </p:spPr>
        <p:txBody>
          <a:bodyPr wrap="square">
            <a:spAutoFit/>
          </a:bodyPr>
          <a:lstStyle/>
          <a:p>
            <a:r>
              <a:rPr lang="en-US" sz="4400" dirty="0">
                <a:solidFill>
                  <a:srgbClr val="FF6600"/>
                </a:solidFill>
                <a:latin typeface="Century Schoolbook" panose="02040604050505020304" pitchFamily="18" charset="0"/>
                <a:cs typeface="Calibri" panose="020F0502020204030204" pitchFamily="34" charset="0"/>
              </a:rPr>
              <a:t>Check-Advice Cancellation Form - OnBase</a:t>
            </a:r>
            <a:endParaRPr lang="en-US" sz="4400" dirty="0">
              <a:latin typeface="Century Schoolbook" panose="02040604050505020304" pitchFamily="18" charset="0"/>
            </a:endParaRPr>
          </a:p>
        </p:txBody>
      </p:sp>
      <p:pic>
        <p:nvPicPr>
          <p:cNvPr id="6" name="Picture 5">
            <a:extLst>
              <a:ext uri="{FF2B5EF4-FFF2-40B4-BE49-F238E27FC236}">
                <a16:creationId xmlns:a16="http://schemas.microsoft.com/office/drawing/2014/main" id="{9E7373BE-2EE1-42DA-8B7A-56E4A8F2F054}"/>
              </a:ext>
            </a:extLst>
          </p:cNvPr>
          <p:cNvPicPr>
            <a:picLocks noChangeAspect="1"/>
          </p:cNvPicPr>
          <p:nvPr/>
        </p:nvPicPr>
        <p:blipFill rotWithShape="1">
          <a:blip r:embed="rId2"/>
          <a:srcRect r="17653"/>
          <a:stretch/>
        </p:blipFill>
        <p:spPr>
          <a:xfrm>
            <a:off x="783042" y="2705247"/>
            <a:ext cx="10406067" cy="1951636"/>
          </a:xfrm>
          <a:prstGeom prst="rect">
            <a:avLst/>
          </a:prstGeom>
        </p:spPr>
      </p:pic>
    </p:spTree>
    <p:extLst>
      <p:ext uri="{BB962C8B-B14F-4D97-AF65-F5344CB8AC3E}">
        <p14:creationId xmlns:p14="http://schemas.microsoft.com/office/powerpoint/2010/main" val="1190774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DFF3-B96E-4F87-99D8-E0CE09542054}"/>
              </a:ext>
            </a:extLst>
          </p:cNvPr>
          <p:cNvSpPr txBox="1">
            <a:spLocks/>
          </p:cNvSpPr>
          <p:nvPr/>
        </p:nvSpPr>
        <p:spPr>
          <a:xfrm>
            <a:off x="865239" y="365125"/>
            <a:ext cx="11238271" cy="1325563"/>
          </a:xfrm>
          <a:prstGeom prst="rect">
            <a:avLst/>
          </a:prstGeom>
        </p:spPr>
        <p:txBody>
          <a:bodyPr anchor="b">
            <a:normAutofit/>
          </a:bodyPr>
          <a:lst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a:lstStyle>
          <a:p>
            <a:r>
              <a:rPr lang="en-US" dirty="0">
                <a:solidFill>
                  <a:srgbClr val="FF6600"/>
                </a:solidFill>
                <a:cs typeface="Calibri" panose="020F0502020204030204" pitchFamily="34" charset="0"/>
              </a:rPr>
              <a:t>Check-Advice Cancellation Form - OnBase</a:t>
            </a:r>
            <a:endParaRPr lang="en-US" dirty="0"/>
          </a:p>
        </p:txBody>
      </p:sp>
      <p:sp>
        <p:nvSpPr>
          <p:cNvPr id="4" name="TextBox 3">
            <a:extLst>
              <a:ext uri="{FF2B5EF4-FFF2-40B4-BE49-F238E27FC236}">
                <a16:creationId xmlns:a16="http://schemas.microsoft.com/office/drawing/2014/main" id="{0F414953-F036-4AE9-A71A-141E2C71A202}"/>
              </a:ext>
            </a:extLst>
          </p:cNvPr>
          <p:cNvSpPr txBox="1"/>
          <p:nvPr/>
        </p:nvSpPr>
        <p:spPr>
          <a:xfrm>
            <a:off x="973342" y="1841242"/>
            <a:ext cx="10166606" cy="3046988"/>
          </a:xfrm>
          <a:prstGeom prst="rect">
            <a:avLst/>
          </a:prstGeom>
          <a:noFill/>
        </p:spPr>
        <p:txBody>
          <a:bodyPr wrap="square" rtlCol="0">
            <a:spAutoFit/>
          </a:bodyPr>
          <a:lstStyle/>
          <a:p>
            <a:r>
              <a:rPr lang="en-US" sz="3200" b="1" dirty="0"/>
              <a:t>Status emails</a:t>
            </a:r>
          </a:p>
          <a:p>
            <a:endParaRPr lang="en-US" sz="1400" b="1" dirty="0"/>
          </a:p>
          <a:p>
            <a:pPr marL="457200" indent="-457200">
              <a:buClr>
                <a:schemeClr val="accent3">
                  <a:lumMod val="75000"/>
                </a:schemeClr>
              </a:buClr>
              <a:buFont typeface="Wingdings" panose="05000000000000000000" pitchFamily="2" charset="2"/>
              <a:buChar char="§"/>
            </a:pPr>
            <a:r>
              <a:rPr lang="en-US" sz="2800" b="1" dirty="0"/>
              <a:t>Request Denied </a:t>
            </a:r>
            <a:r>
              <a:rPr lang="en-US" sz="2800" dirty="0"/>
              <a:t>– detailed reason for denial</a:t>
            </a:r>
          </a:p>
          <a:p>
            <a:pPr marL="457200" indent="-457200">
              <a:buClr>
                <a:schemeClr val="accent3">
                  <a:lumMod val="75000"/>
                </a:schemeClr>
              </a:buClr>
              <a:buFont typeface="Wingdings" panose="05000000000000000000" pitchFamily="2" charset="2"/>
              <a:buChar char="§"/>
            </a:pPr>
            <a:r>
              <a:rPr lang="en-US" sz="2800" b="1" dirty="0"/>
              <a:t>Request Rejected </a:t>
            </a:r>
            <a:r>
              <a:rPr lang="en-US" sz="2800" dirty="0"/>
              <a:t>– detailed reason for rejection</a:t>
            </a:r>
          </a:p>
          <a:p>
            <a:pPr marL="457200" indent="-457200">
              <a:buClr>
                <a:schemeClr val="accent3">
                  <a:lumMod val="75000"/>
                </a:schemeClr>
              </a:buClr>
              <a:buFont typeface="Wingdings" panose="05000000000000000000" pitchFamily="2" charset="2"/>
              <a:buChar char="§"/>
            </a:pPr>
            <a:r>
              <a:rPr lang="en-US" sz="2800" b="1" dirty="0"/>
              <a:t>Complete</a:t>
            </a:r>
            <a:r>
              <a:rPr lang="en-US" sz="2800" dirty="0"/>
              <a:t> – sent after form is processed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1186877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dirty="0">
                <a:solidFill>
                  <a:srgbClr val="FF6600"/>
                </a:solidFill>
              </a:rPr>
              <a:t>Questions?</a:t>
            </a:r>
          </a:p>
        </p:txBody>
      </p:sp>
      <p:sp>
        <p:nvSpPr>
          <p:cNvPr id="3" name="Content Placeholder 2"/>
          <p:cNvSpPr>
            <a:spLocks noGrp="1"/>
          </p:cNvSpPr>
          <p:nvPr>
            <p:ph idx="1"/>
          </p:nvPr>
        </p:nvSpPr>
        <p:spPr>
          <a:xfrm>
            <a:off x="755802" y="1934809"/>
            <a:ext cx="10815536" cy="4740545"/>
          </a:xfrm>
        </p:spPr>
        <p:txBody>
          <a:bodyPr>
            <a:normAutofit/>
          </a:bodyPr>
          <a:lstStyle/>
          <a:p>
            <a:pPr>
              <a:buClr>
                <a:schemeClr val="accent3">
                  <a:lumMod val="75000"/>
                </a:schemeClr>
              </a:buClr>
              <a:buSzPct val="95000"/>
              <a:buFont typeface="Wingdings" panose="05000000000000000000" pitchFamily="2" charset="2"/>
              <a:buChar char="§"/>
            </a:pPr>
            <a:r>
              <a:rPr lang="en-US" sz="3600" dirty="0">
                <a:latin typeface="Calibri" panose="020F0502020204030204" pitchFamily="34" charset="0"/>
                <a:cs typeface="Calibri" panose="020F0502020204030204" pitchFamily="34" charset="0"/>
              </a:rPr>
              <a:t>Contact Information</a:t>
            </a:r>
          </a:p>
          <a:p>
            <a:pPr lvl="1">
              <a:buClr>
                <a:schemeClr val="accent3">
                  <a:lumMod val="75000"/>
                </a:schemeClr>
              </a:buClr>
              <a:buSzPct val="95000"/>
              <a:buFont typeface="Wingdings" panose="05000000000000000000" pitchFamily="2" charset="2"/>
              <a:buChar char="§"/>
            </a:pPr>
            <a:r>
              <a:rPr lang="en-US" sz="3200" dirty="0">
                <a:latin typeface="Calibri" panose="020F0502020204030204" pitchFamily="34" charset="0"/>
                <a:cs typeface="Calibri" panose="020F0502020204030204" pitchFamily="34" charset="0"/>
              </a:rPr>
              <a:t>Payroll Services – </a:t>
            </a:r>
            <a:r>
              <a:rPr lang="en-US" sz="3200" dirty="0">
                <a:latin typeface="Calibri" panose="020F0502020204030204" pitchFamily="34" charset="0"/>
                <a:cs typeface="Calibri" panose="020F0502020204030204" pitchFamily="34" charset="0"/>
                <a:hlinkClick r:id="rId3"/>
              </a:rPr>
              <a:t>payroll-services@ufl.edu</a:t>
            </a:r>
            <a:r>
              <a:rPr lang="en-US" sz="3200" dirty="0">
                <a:latin typeface="Calibri" panose="020F0502020204030204" pitchFamily="34" charset="0"/>
                <a:cs typeface="Calibri" panose="020F0502020204030204" pitchFamily="34" charset="0"/>
              </a:rPr>
              <a:t> </a:t>
            </a:r>
          </a:p>
          <a:p>
            <a:pPr lvl="1">
              <a:buClr>
                <a:schemeClr val="accent3">
                  <a:lumMod val="75000"/>
                </a:schemeClr>
              </a:buClr>
              <a:buSzPct val="95000"/>
              <a:buFont typeface="Wingdings" panose="05000000000000000000" pitchFamily="2" charset="2"/>
              <a:buChar char="§"/>
            </a:pPr>
            <a:r>
              <a:rPr lang="en-US" sz="3200" dirty="0">
                <a:latin typeface="Calibri" panose="020F0502020204030204" pitchFamily="34" charset="0"/>
                <a:cs typeface="Calibri" panose="020F0502020204030204" pitchFamily="34" charset="0"/>
              </a:rPr>
              <a:t>Phone: 352-392-1231</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pic>
        <p:nvPicPr>
          <p:cNvPr id="7" name="Picture 2" descr="Is that really the problem? - Raven Performance Group">
            <a:extLst>
              <a:ext uri="{FF2B5EF4-FFF2-40B4-BE49-F238E27FC236}">
                <a16:creationId xmlns:a16="http://schemas.microsoft.com/office/drawing/2014/main" id="{1235AF2D-43BF-4760-9C1A-CA6EA70EAAB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85833" y="2807572"/>
            <a:ext cx="3069609" cy="3069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665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1850" y="2389239"/>
            <a:ext cx="10515600" cy="2038765"/>
          </a:xfrm>
        </p:spPr>
        <p:txBody>
          <a:bodyPr/>
          <a:lstStyle/>
          <a:p>
            <a:r>
              <a:rPr lang="en-US" dirty="0"/>
              <a:t>Training &amp; Organizational Development</a:t>
            </a:r>
          </a:p>
        </p:txBody>
      </p:sp>
      <p:sp>
        <p:nvSpPr>
          <p:cNvPr id="3" name="Text Placeholder 2"/>
          <p:cNvSpPr>
            <a:spLocks noGrp="1"/>
          </p:cNvSpPr>
          <p:nvPr>
            <p:ph type="body" idx="1"/>
          </p:nvPr>
        </p:nvSpPr>
        <p:spPr>
          <a:xfrm>
            <a:off x="831850" y="4198502"/>
            <a:ext cx="10515600" cy="2038766"/>
          </a:xfrm>
        </p:spPr>
        <p:txBody>
          <a:bodyPr>
            <a:normAutofit/>
          </a:bodyPr>
          <a:lstStyle/>
          <a:p>
            <a:r>
              <a:rPr lang="en-US" altLang="en-US" sz="3200" dirty="0">
                <a:solidFill>
                  <a:schemeClr val="accent5">
                    <a:lumMod val="75000"/>
                  </a:schemeClr>
                </a:solidFill>
              </a:rPr>
              <a:t>GBAS Fall Institute </a:t>
            </a:r>
          </a:p>
        </p:txBody>
      </p:sp>
    </p:spTree>
    <p:extLst>
      <p:ext uri="{BB962C8B-B14F-4D97-AF65-F5344CB8AC3E}">
        <p14:creationId xmlns:p14="http://schemas.microsoft.com/office/powerpoint/2010/main" val="2500288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71671"/>
            <a:ext cx="10515600" cy="4217751"/>
          </a:xfrm>
        </p:spPr>
        <p:txBody>
          <a:bodyPr vert="horz" lIns="91440" tIns="45720" rIns="91440" bIns="45720" rtlCol="0" anchor="t">
            <a:normAutofit lnSpcReduction="10000"/>
          </a:bodyPr>
          <a:lstStyle/>
          <a:p>
            <a:pPr algn="ctr">
              <a:buNone/>
            </a:pPr>
            <a:r>
              <a:rPr lang="en-US" sz="4400" b="1" dirty="0">
                <a:solidFill>
                  <a:srgbClr val="FB6003"/>
                </a:solidFill>
                <a:latin typeface="Calibri" panose="020F0502020204030204" pitchFamily="34" charset="0"/>
                <a:cs typeface="Calibri" panose="020F0502020204030204" pitchFamily="34" charset="0"/>
              </a:rPr>
              <a:t>Decoding Program Codes:</a:t>
            </a:r>
          </a:p>
          <a:p>
            <a:pPr algn="ctr">
              <a:buNone/>
            </a:pPr>
            <a:r>
              <a:rPr lang="en-US" sz="3600" b="1" dirty="0">
                <a:solidFill>
                  <a:srgbClr val="FB6003"/>
                </a:solidFill>
                <a:latin typeface="Calibri" panose="020F0502020204030204" pitchFamily="34" charset="0"/>
                <a:cs typeface="Calibri" panose="020F0502020204030204" pitchFamily="34" charset="0"/>
              </a:rPr>
              <a:t>The Myths, The Clean Up, The Truths </a:t>
            </a:r>
          </a:p>
          <a:p>
            <a:pPr marL="0" indent="0" algn="ctr">
              <a:lnSpc>
                <a:spcPct val="110000"/>
              </a:lnSpc>
              <a:spcBef>
                <a:spcPts val="1200"/>
              </a:spcBef>
              <a:buNone/>
            </a:pPr>
            <a:r>
              <a:rPr lang="en-US" sz="3200" b="1" dirty="0"/>
              <a:t>October 27</a:t>
            </a:r>
            <a:r>
              <a:rPr lang="en-US" sz="3200" b="1" baseline="30000" dirty="0"/>
              <a:t>th</a:t>
            </a:r>
            <a:r>
              <a:rPr lang="en-US" sz="3200" b="1" dirty="0"/>
              <a:t> from 10:00 a.m. to 12:00 p.m.</a:t>
            </a:r>
            <a:br>
              <a:rPr lang="en-US" b="1" dirty="0"/>
            </a:br>
            <a:r>
              <a:rPr lang="en-US" dirty="0"/>
              <a:t>The workshop will be a Virtual Training in Zoom. </a:t>
            </a:r>
          </a:p>
          <a:p>
            <a:pPr marL="0" indent="0" algn="ctr">
              <a:lnSpc>
                <a:spcPct val="110000"/>
              </a:lnSpc>
              <a:spcBef>
                <a:spcPts val="0"/>
              </a:spcBef>
              <a:buNone/>
            </a:pPr>
            <a:r>
              <a:rPr lang="en-US" dirty="0"/>
              <a:t>Registration is open and closes on October 20</a:t>
            </a:r>
            <a:r>
              <a:rPr lang="en-US" baseline="30000" dirty="0"/>
              <a:t>th</a:t>
            </a:r>
            <a:r>
              <a:rPr lang="en-US" dirty="0"/>
              <a:t> at 5:00 p.m.</a:t>
            </a:r>
          </a:p>
          <a:p>
            <a:pPr marL="0" indent="0" algn="ctr">
              <a:lnSpc>
                <a:spcPct val="110000"/>
              </a:lnSpc>
              <a:spcBef>
                <a:spcPts val="0"/>
              </a:spcBef>
              <a:buNone/>
            </a:pPr>
            <a:r>
              <a:rPr lang="en-US" dirty="0"/>
              <a:t>In myTraining, go to </a:t>
            </a:r>
            <a:r>
              <a:rPr lang="en-US" dirty="0">
                <a:hlinkClick r:id="rId3"/>
              </a:rPr>
              <a:t>UF GBS250 Program Codes</a:t>
            </a:r>
            <a:endParaRPr lang="en-US" dirty="0"/>
          </a:p>
          <a:p>
            <a:pPr marL="0" indent="0" algn="ctr">
              <a:buNone/>
            </a:pPr>
            <a:endParaRPr lang="en-US" sz="1800" b="1" dirty="0"/>
          </a:p>
          <a:p>
            <a:pPr marL="0" indent="0" algn="ctr">
              <a:buNone/>
            </a:pPr>
            <a:r>
              <a:rPr lang="en-US" sz="3200" b="1" dirty="0"/>
              <a:t>Save the Date: </a:t>
            </a:r>
            <a:r>
              <a:rPr lang="en-US" dirty="0"/>
              <a:t>November 16</a:t>
            </a:r>
            <a:r>
              <a:rPr lang="en-US" baseline="30000" dirty="0"/>
              <a:t>th</a:t>
            </a:r>
            <a:r>
              <a:rPr lang="en-US" dirty="0"/>
              <a:t> from 9:00 a.m. to 12:00 p.m.</a:t>
            </a:r>
            <a:endParaRPr lang="en-US" sz="2400" dirty="0"/>
          </a:p>
          <a:p>
            <a:endParaRPr lang="en-US" sz="1800" dirty="0">
              <a:effectLst/>
              <a:latin typeface="Arial" panose="020B0604020202020204" pitchFamily="34" charset="0"/>
            </a:endParaRPr>
          </a:p>
          <a:p>
            <a:endParaRPr lang="en-US" sz="1800" dirty="0">
              <a:effectLst/>
              <a:latin typeface="Arial" panose="020B0604020202020204" pitchFamily="34" charset="0"/>
            </a:endParaRPr>
          </a:p>
          <a:p>
            <a:endParaRPr lang="en-US" altLang="en-US" dirty="0"/>
          </a:p>
          <a:p>
            <a:pPr marL="0" indent="0">
              <a:buNone/>
            </a:pPr>
            <a:endParaRPr lang="en-US" altLang="en-US" sz="2400" dirty="0"/>
          </a:p>
          <a:p>
            <a:pPr marL="0" indent="0">
              <a:buNone/>
            </a:pPr>
            <a:endParaRPr lang="en-US" dirty="0"/>
          </a:p>
        </p:txBody>
      </p:sp>
      <p:sp>
        <p:nvSpPr>
          <p:cNvPr id="2" name="Title 1"/>
          <p:cNvSpPr>
            <a:spLocks noGrp="1"/>
          </p:cNvSpPr>
          <p:nvPr>
            <p:ph type="title"/>
          </p:nvPr>
        </p:nvSpPr>
        <p:spPr/>
        <p:txBody>
          <a:bodyPr anchor="b">
            <a:normAutofit/>
          </a:bodyPr>
          <a:lstStyle/>
          <a:p>
            <a:r>
              <a:rPr lang="en-US" dirty="0">
                <a:latin typeface="Century Schoolbook"/>
              </a:rPr>
              <a:t>GBAS Fall Institute 2021</a:t>
            </a:r>
            <a:endParaRPr lang="en-US" dirty="0">
              <a:solidFill>
                <a:srgbClr val="FF6600"/>
              </a:solidFill>
              <a:latin typeface="Century Schoolbook" panose="020406040505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163835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135626"/>
            <a:ext cx="10515600" cy="4621707"/>
          </a:xfrm>
        </p:spPr>
        <p:txBody>
          <a:bodyPr/>
          <a:lstStyle/>
          <a:p>
            <a:endParaRPr lang="en-US" b="1" dirty="0"/>
          </a:p>
        </p:txBody>
      </p:sp>
      <p:sp>
        <p:nvSpPr>
          <p:cNvPr id="3" name="Text Placeholder 2"/>
          <p:cNvSpPr>
            <a:spLocks noGrp="1"/>
          </p:cNvSpPr>
          <p:nvPr>
            <p:ph type="body" idx="1"/>
          </p:nvPr>
        </p:nvSpPr>
        <p:spPr>
          <a:xfrm>
            <a:off x="831850" y="4016446"/>
            <a:ext cx="10515600" cy="2950665"/>
          </a:xfrm>
        </p:spPr>
        <p:txBody>
          <a:bodyPr/>
          <a:lstStyle/>
          <a:p>
            <a:endParaRPr lang="en-US" altLang="en-US" sz="3200" dirty="0">
              <a:solidFill>
                <a:schemeClr val="accent5">
                  <a:lumMod val="75000"/>
                </a:schemeClr>
              </a:solidFill>
            </a:endParaRPr>
          </a:p>
          <a:p>
            <a:endParaRPr lang="en-US" dirty="0"/>
          </a:p>
        </p:txBody>
      </p:sp>
      <p:pic>
        <p:nvPicPr>
          <p:cNvPr id="5" name="Picture 4">
            <a:extLst>
              <a:ext uri="{FF2B5EF4-FFF2-40B4-BE49-F238E27FC236}">
                <a16:creationId xmlns:a16="http://schemas.microsoft.com/office/drawing/2014/main" id="{BF95CA36-2EE4-4628-9649-A5A65C1D33B4}"/>
              </a:ext>
            </a:extLst>
          </p:cNvPr>
          <p:cNvPicPr>
            <a:picLocks noChangeAspect="1"/>
          </p:cNvPicPr>
          <p:nvPr/>
        </p:nvPicPr>
        <p:blipFill>
          <a:blip r:embed="rId2"/>
          <a:stretch>
            <a:fillRect/>
          </a:stretch>
        </p:blipFill>
        <p:spPr>
          <a:xfrm>
            <a:off x="1803872" y="1190953"/>
            <a:ext cx="8799957" cy="3447513"/>
          </a:xfrm>
          <a:prstGeom prst="rect">
            <a:avLst/>
          </a:prstGeom>
        </p:spPr>
      </p:pic>
    </p:spTree>
    <p:extLst>
      <p:ext uri="{BB962C8B-B14F-4D97-AF65-F5344CB8AC3E}">
        <p14:creationId xmlns:p14="http://schemas.microsoft.com/office/powerpoint/2010/main" val="2071945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altLang="en-US" dirty="0"/>
              <a:t>Superior Accomplishment Awards</a:t>
            </a:r>
            <a:endParaRPr lang="en-US" dirty="0">
              <a:solidFill>
                <a:srgbClr val="FF6600"/>
              </a:solidFill>
              <a:latin typeface="Century Schoolbook" panose="02040604050505020304" pitchFamily="18" charset="0"/>
            </a:endParaRPr>
          </a:p>
        </p:txBody>
      </p:sp>
      <p:sp>
        <p:nvSpPr>
          <p:cNvPr id="3" name="Content Placeholder 2"/>
          <p:cNvSpPr>
            <a:spLocks noGrp="1"/>
          </p:cNvSpPr>
          <p:nvPr>
            <p:ph idx="1"/>
          </p:nvPr>
        </p:nvSpPr>
        <p:spPr>
          <a:xfrm>
            <a:off x="838200" y="1817077"/>
            <a:ext cx="10515600" cy="5040923"/>
          </a:xfrm>
        </p:spPr>
        <p:txBody>
          <a:bodyPr>
            <a:normAutofit fontScale="85000" lnSpcReduction="20000"/>
          </a:bodyPr>
          <a:lstStyle/>
          <a:p>
            <a:pPr marL="0" indent="0">
              <a:spcBef>
                <a:spcPts val="0"/>
              </a:spcBef>
              <a:buNone/>
              <a:defRPr/>
            </a:pPr>
            <a:r>
              <a:rPr lang="en-US" sz="3300" b="1" dirty="0">
                <a:solidFill>
                  <a:schemeClr val="accent5">
                    <a:lumMod val="75000"/>
                  </a:schemeClr>
                </a:solidFill>
              </a:rPr>
              <a:t>Nomination Period: September 15, 2021 – October 29, 2021</a:t>
            </a:r>
          </a:p>
          <a:p>
            <a:pPr marL="0" indent="0">
              <a:spcBef>
                <a:spcPts val="0"/>
              </a:spcBef>
              <a:buNone/>
              <a:defRPr/>
            </a:pPr>
            <a:r>
              <a:rPr lang="en-US" sz="2600" dirty="0"/>
              <a:t>Submit </a:t>
            </a:r>
            <a:r>
              <a:rPr lang="en-US" sz="2600" i="0" strike="noStrike" dirty="0">
                <a:solidFill>
                  <a:schemeClr val="accent5">
                    <a:lumMod val="75000"/>
                  </a:schemeClr>
                </a:solidFill>
                <a:effectLst/>
                <a:hlinkClick r:id="rId3"/>
              </a:rPr>
              <a:t>nomination forms</a:t>
            </a:r>
            <a:r>
              <a:rPr lang="en-US" sz="2600" i="0" strike="noStrike" dirty="0">
                <a:solidFill>
                  <a:schemeClr val="accent5">
                    <a:lumMod val="75000"/>
                  </a:schemeClr>
                </a:solidFill>
                <a:effectLst/>
              </a:rPr>
              <a:t> </a:t>
            </a:r>
            <a:r>
              <a:rPr lang="en-US" sz="2600" dirty="0"/>
              <a:t>and support letters to Divisional Chairs f</a:t>
            </a:r>
            <a:r>
              <a:rPr lang="en-US" sz="2600" b="0" i="0" dirty="0">
                <a:effectLst/>
              </a:rPr>
              <a:t>or outstanding performance and contributions of staff and faculty to the university community during the previous academic year</a:t>
            </a:r>
            <a:r>
              <a:rPr lang="en-US" sz="2600" i="0" dirty="0">
                <a:effectLst/>
              </a:rPr>
              <a:t>, </a:t>
            </a:r>
            <a:r>
              <a:rPr lang="en-US" sz="2600" dirty="0"/>
              <a:t>August 1, 2020 – July 31, 2021</a:t>
            </a:r>
          </a:p>
          <a:p>
            <a:pPr marL="0" indent="0">
              <a:spcBef>
                <a:spcPts val="0"/>
              </a:spcBef>
              <a:buNone/>
              <a:defRPr/>
            </a:pPr>
            <a:endParaRPr lang="en-US" sz="3000" b="1" dirty="0">
              <a:solidFill>
                <a:srgbClr val="0070C0"/>
              </a:solidFill>
            </a:endParaRPr>
          </a:p>
          <a:p>
            <a:pPr marL="0" indent="0">
              <a:spcBef>
                <a:spcPts val="0"/>
              </a:spcBef>
              <a:buNone/>
              <a:defRPr/>
            </a:pPr>
            <a:r>
              <a:rPr lang="en-US" sz="3300" b="1" dirty="0">
                <a:solidFill>
                  <a:schemeClr val="accent5">
                    <a:lumMod val="75000"/>
                  </a:schemeClr>
                </a:solidFill>
              </a:rPr>
              <a:t>Nomination Awards</a:t>
            </a:r>
          </a:p>
          <a:p>
            <a:pPr>
              <a:spcBef>
                <a:spcPts val="0"/>
              </a:spcBef>
              <a:defRPr/>
            </a:pPr>
            <a:r>
              <a:rPr lang="en-US" sz="2600" dirty="0"/>
              <a:t>Employment Performance (six category awards)</a:t>
            </a:r>
          </a:p>
          <a:p>
            <a:pPr>
              <a:spcBef>
                <a:spcPts val="0"/>
              </a:spcBef>
              <a:defRPr/>
            </a:pPr>
            <a:r>
              <a:rPr lang="en-US" sz="2600" dirty="0"/>
              <a:t>Diversity &amp; Inclusion (one category)</a:t>
            </a:r>
          </a:p>
          <a:p>
            <a:pPr>
              <a:spcBef>
                <a:spcPts val="0"/>
              </a:spcBef>
              <a:defRPr/>
            </a:pPr>
            <a:r>
              <a:rPr lang="en-US" sz="2600" dirty="0"/>
              <a:t>Community Service (one category)</a:t>
            </a:r>
          </a:p>
          <a:p>
            <a:pPr marL="0" indent="0" algn="ctr">
              <a:spcBef>
                <a:spcPts val="0"/>
              </a:spcBef>
              <a:buNone/>
              <a:defRPr/>
            </a:pPr>
            <a:endParaRPr lang="en-US" sz="2400" dirty="0">
              <a:solidFill>
                <a:srgbClr val="0070C0"/>
              </a:solidFill>
            </a:endParaRPr>
          </a:p>
          <a:p>
            <a:pPr marL="0" indent="0">
              <a:spcBef>
                <a:spcPts val="0"/>
              </a:spcBef>
              <a:buNone/>
              <a:defRPr/>
            </a:pPr>
            <a:r>
              <a:rPr lang="en-US" sz="3300" b="1" dirty="0">
                <a:solidFill>
                  <a:schemeClr val="accent5">
                    <a:lumMod val="75000"/>
                  </a:schemeClr>
                </a:solidFill>
              </a:rPr>
              <a:t>Cash Awards</a:t>
            </a:r>
          </a:p>
          <a:p>
            <a:pPr>
              <a:spcBef>
                <a:spcPts val="0"/>
              </a:spcBef>
              <a:defRPr/>
            </a:pPr>
            <a:r>
              <a:rPr lang="en-US" sz="2600" b="0" i="0" dirty="0">
                <a:solidFill>
                  <a:srgbClr val="333132"/>
                </a:solidFill>
                <a:effectLst/>
              </a:rPr>
              <a:t>Division-level awards</a:t>
            </a:r>
          </a:p>
          <a:p>
            <a:pPr>
              <a:spcBef>
                <a:spcPts val="0"/>
              </a:spcBef>
              <a:defRPr/>
            </a:pPr>
            <a:r>
              <a:rPr lang="en-US" sz="2600" b="0" i="0" dirty="0">
                <a:solidFill>
                  <a:srgbClr val="333132"/>
                </a:solidFill>
                <a:effectLst/>
              </a:rPr>
              <a:t>University-level awards</a:t>
            </a:r>
          </a:p>
          <a:p>
            <a:pPr lvl="7">
              <a:spcBef>
                <a:spcPts val="0"/>
              </a:spcBef>
              <a:defRPr/>
            </a:pPr>
            <a:endParaRPr lang="en-US" sz="1400" b="0" i="0" dirty="0">
              <a:solidFill>
                <a:srgbClr val="333132"/>
              </a:solidFill>
              <a:effectLst/>
              <a:latin typeface="gentona"/>
            </a:endParaRPr>
          </a:p>
          <a:p>
            <a:pPr marL="0" indent="0">
              <a:spcBef>
                <a:spcPts val="0"/>
              </a:spcBef>
              <a:buNone/>
              <a:defRPr/>
            </a:pPr>
            <a:r>
              <a:rPr lang="en-US" sz="2600" b="1" dirty="0">
                <a:solidFill>
                  <a:srgbClr val="333132"/>
                </a:solidFill>
              </a:rPr>
              <a:t>Division-level Award Winners</a:t>
            </a:r>
            <a:r>
              <a:rPr lang="en-US" sz="2600" b="0" i="0" dirty="0">
                <a:solidFill>
                  <a:srgbClr val="333132"/>
                </a:solidFill>
                <a:effectLst/>
              </a:rPr>
              <a:t> receive cash awards of $200 each then compete for one of eight $2,000 </a:t>
            </a:r>
            <a:r>
              <a:rPr lang="en-US" sz="2600" b="1" i="0" dirty="0">
                <a:solidFill>
                  <a:srgbClr val="333132"/>
                </a:solidFill>
                <a:effectLst/>
              </a:rPr>
              <a:t>University-level Winner </a:t>
            </a:r>
            <a:r>
              <a:rPr lang="en-US" sz="2600" b="0" i="0" dirty="0">
                <a:solidFill>
                  <a:srgbClr val="333132"/>
                </a:solidFill>
                <a:effectLst/>
              </a:rPr>
              <a:t>cash awards, or one of eight $1,000 cash awards for University-level Special Recognition</a:t>
            </a:r>
            <a:endParaRPr lang="en-US" sz="2600" b="1" dirty="0">
              <a:solidFill>
                <a:srgbClr val="0070C0"/>
              </a:solidFill>
            </a:endParaRPr>
          </a:p>
          <a:p>
            <a:pPr marL="0" indent="0" algn="ctr">
              <a:spcBef>
                <a:spcPts val="0"/>
              </a:spcBef>
              <a:buNone/>
              <a:defRPr/>
            </a:pPr>
            <a:endParaRPr lang="en-US" b="1" dirty="0">
              <a:solidFill>
                <a:srgbClr val="0070C0"/>
              </a:solidFill>
            </a:endParaRPr>
          </a:p>
          <a:p>
            <a:pPr marL="0" indent="0" algn="ctr">
              <a:spcBef>
                <a:spcPts val="0"/>
              </a:spcBef>
              <a:buNone/>
              <a:defRPr/>
            </a:pPr>
            <a:r>
              <a:rPr lang="en-US" sz="2600" dirty="0"/>
              <a:t> </a:t>
            </a: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3446351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35751-7208-44D3-B80A-2BFA0AD41F05}"/>
              </a:ext>
            </a:extLst>
          </p:cNvPr>
          <p:cNvSpPr>
            <a:spLocks noGrp="1"/>
          </p:cNvSpPr>
          <p:nvPr>
            <p:ph type="title"/>
          </p:nvPr>
        </p:nvSpPr>
        <p:spPr/>
        <p:txBody>
          <a:bodyPr/>
          <a:lstStyle/>
          <a:p>
            <a:r>
              <a:rPr lang="en-US" altLang="en-US" dirty="0"/>
              <a:t>Divisional Chairs</a:t>
            </a:r>
            <a:endParaRPr lang="en-US" dirty="0"/>
          </a:p>
        </p:txBody>
      </p:sp>
      <p:sp>
        <p:nvSpPr>
          <p:cNvPr id="3" name="Content Placeholder 2">
            <a:extLst>
              <a:ext uri="{FF2B5EF4-FFF2-40B4-BE49-F238E27FC236}">
                <a16:creationId xmlns:a16="http://schemas.microsoft.com/office/drawing/2014/main" id="{D7302A94-E603-441A-8256-BD1E9BB0D0DB}"/>
              </a:ext>
            </a:extLst>
          </p:cNvPr>
          <p:cNvSpPr>
            <a:spLocks noGrp="1"/>
          </p:cNvSpPr>
          <p:nvPr>
            <p:ph idx="1"/>
          </p:nvPr>
        </p:nvSpPr>
        <p:spPr>
          <a:xfrm>
            <a:off x="838200" y="1825625"/>
            <a:ext cx="10881852" cy="4351338"/>
          </a:xfrm>
        </p:spPr>
        <p:txBody>
          <a:bodyPr>
            <a:normAutofit fontScale="85000" lnSpcReduction="20000"/>
          </a:bodyPr>
          <a:lstStyle/>
          <a:p>
            <a:pPr>
              <a:lnSpc>
                <a:spcPct val="90000"/>
              </a:lnSpc>
              <a:spcBef>
                <a:spcPts val="1000"/>
              </a:spcBef>
              <a:buClr>
                <a:schemeClr val="accent3">
                  <a:lumMod val="75000"/>
                </a:schemeClr>
              </a:buClr>
              <a:buFont typeface="Wingdings" panose="05000000000000000000" pitchFamily="2" charset="2"/>
              <a:buChar char="§"/>
              <a:defRPr/>
            </a:pPr>
            <a:r>
              <a:rPr kumimoji="0" lang="en-US" altLang="en-US" sz="2800" b="0" u="none" strike="noStrike" kern="1200" cap="none" spc="0" normalizeH="0" baseline="0" noProof="0" dirty="0">
                <a:ln>
                  <a:noFill/>
                </a:ln>
                <a:solidFill>
                  <a:prstClr val="black"/>
                </a:solidFill>
                <a:effectLst/>
                <a:uLnTx/>
                <a:uFillTx/>
                <a:latin typeface="Calibri" panose="020F0502020204030204"/>
                <a:ea typeface="+mn-ea"/>
                <a:cs typeface="+mn-cs"/>
              </a:rPr>
              <a:t>Division 1 – Pres Office, COO Office, CFO Office, CIO Office, Research and Grad Prog, VP for Govt &amp; Comm Relations, VP for Strategic Comm &amp; Marketing, Gen. Counsel, HR, Office of Chief Diversity Officer, and Advancement ─ </a:t>
            </a:r>
            <a:r>
              <a:rPr kumimoji="0" lang="en-US" altLang="en-US" sz="2800" b="1" u="none" strike="noStrike" kern="1200" cap="none" spc="0" normalizeH="0" baseline="0" noProof="0" dirty="0">
                <a:ln>
                  <a:noFill/>
                </a:ln>
                <a:solidFill>
                  <a:prstClr val="black"/>
                </a:solidFill>
                <a:effectLst/>
                <a:uLnTx/>
                <a:uFillTx/>
                <a:latin typeface="Calibri" panose="020F0502020204030204"/>
                <a:ea typeface="+mn-ea"/>
                <a:cs typeface="+mn-cs"/>
              </a:rPr>
              <a:t>Melissa Orth</a:t>
            </a:r>
          </a:p>
          <a:p>
            <a:pPr marR="0" lvl="0" algn="l" defTabSz="914400" rtl="0" eaLnBrk="1" fontAlgn="auto" latinLnBrk="0" hangingPunct="1">
              <a:lnSpc>
                <a:spcPct val="90000"/>
              </a:lnSpc>
              <a:spcBef>
                <a:spcPts val="1000"/>
              </a:spcBef>
              <a:spcAft>
                <a:spcPts val="0"/>
              </a:spcAft>
              <a:buClr>
                <a:schemeClr val="accent3">
                  <a:lumMod val="75000"/>
                </a:schemeClr>
              </a:buClr>
              <a:buSzTx/>
              <a:buFont typeface="Wingdings" panose="05000000000000000000" pitchFamily="2" charset="2"/>
              <a:buChar char="§"/>
              <a:tabLst/>
              <a:defRPr/>
            </a:pPr>
            <a:r>
              <a:rPr kumimoji="0" lang="en-US" altLang="en-US" sz="2800" b="0" u="none" strike="noStrike" kern="1200" cap="none" spc="0" normalizeH="0" baseline="0" noProof="0" dirty="0">
                <a:ln>
                  <a:noFill/>
                </a:ln>
                <a:solidFill>
                  <a:prstClr val="black"/>
                </a:solidFill>
                <a:effectLst/>
                <a:uLnTx/>
                <a:uFillTx/>
                <a:latin typeface="Calibri" panose="020F0502020204030204"/>
                <a:ea typeface="+mn-ea"/>
                <a:cs typeface="+mn-cs"/>
              </a:rPr>
              <a:t>Division 2 – UF Health </a:t>
            </a:r>
            <a:r>
              <a:rPr kumimoji="0" lang="en-US" altLang="en-US" sz="2800" b="0" u="none" strike="noStrike" kern="1200" cap="none" spc="0" normalizeH="0" baseline="0" noProof="0" dirty="0" err="1">
                <a:ln>
                  <a:noFill/>
                </a:ln>
                <a:solidFill>
                  <a:prstClr val="black"/>
                </a:solidFill>
                <a:effectLst/>
                <a:uLnTx/>
                <a:uFillTx/>
                <a:latin typeface="Calibri" panose="020F0502020204030204"/>
                <a:ea typeface="+mn-ea"/>
                <a:cs typeface="+mn-cs"/>
              </a:rPr>
              <a:t>Shands</a:t>
            </a:r>
            <a:r>
              <a:rPr kumimoji="0" lang="en-US" altLang="en-US" sz="2800" b="0" u="none" strike="noStrike" kern="1200" cap="none" spc="0" normalizeH="0" baseline="0" noProof="0" dirty="0">
                <a:ln>
                  <a:noFill/>
                </a:ln>
                <a:solidFill>
                  <a:prstClr val="black"/>
                </a:solidFill>
                <a:effectLst/>
                <a:uLnTx/>
                <a:uFillTx/>
                <a:latin typeface="Calibri" panose="020F0502020204030204"/>
                <a:ea typeface="+mn-ea"/>
                <a:cs typeface="+mn-cs"/>
              </a:rPr>
              <a:t>, UF Health Jacksonville, UF Jacksonville Physicians, Inc. ─  </a:t>
            </a:r>
            <a:r>
              <a:rPr kumimoji="0" lang="en-US" altLang="en-US" sz="2800" b="1" u="none" strike="noStrike" kern="1200" cap="none" spc="0" normalizeH="0" baseline="0" noProof="0" dirty="0">
                <a:ln>
                  <a:noFill/>
                </a:ln>
                <a:solidFill>
                  <a:prstClr val="black"/>
                </a:solidFill>
                <a:effectLst/>
                <a:uLnTx/>
                <a:uFillTx/>
                <a:latin typeface="Calibri" panose="020F0502020204030204"/>
                <a:ea typeface="+mn-ea"/>
                <a:cs typeface="+mn-cs"/>
              </a:rPr>
              <a:t>Kristi </a:t>
            </a:r>
            <a:r>
              <a:rPr kumimoji="0" lang="en-US" altLang="en-US" sz="2800" b="1" u="none" strike="noStrike" kern="1200" cap="none" spc="0" normalizeH="0" baseline="0" noProof="0" dirty="0" err="1">
                <a:ln>
                  <a:noFill/>
                </a:ln>
                <a:solidFill>
                  <a:prstClr val="black"/>
                </a:solidFill>
                <a:effectLst/>
                <a:uLnTx/>
                <a:uFillTx/>
                <a:latin typeface="Calibri" panose="020F0502020204030204"/>
                <a:ea typeface="+mn-ea"/>
                <a:cs typeface="+mn-cs"/>
              </a:rPr>
              <a:t>Gaver</a:t>
            </a:r>
            <a:r>
              <a:rPr kumimoji="0" lang="en-US" altLang="en-US" sz="2800" b="1" u="none" strike="noStrike" kern="1200" cap="none" spc="0" normalizeH="0" baseline="0" noProof="0" dirty="0">
                <a:ln>
                  <a:noFill/>
                </a:ln>
                <a:solidFill>
                  <a:prstClr val="black"/>
                </a:solidFill>
                <a:effectLst/>
                <a:uLnTx/>
                <a:uFillTx/>
                <a:latin typeface="Calibri" panose="020F0502020204030204"/>
                <a:ea typeface="+mn-ea"/>
                <a:cs typeface="+mn-cs"/>
              </a:rPr>
              <a:t>  </a:t>
            </a:r>
          </a:p>
          <a:p>
            <a:pPr marR="0" lvl="0" algn="l" defTabSz="914400" rtl="0" eaLnBrk="1" fontAlgn="auto" latinLnBrk="0" hangingPunct="1">
              <a:lnSpc>
                <a:spcPct val="90000"/>
              </a:lnSpc>
              <a:spcBef>
                <a:spcPts val="1000"/>
              </a:spcBef>
              <a:spcAft>
                <a:spcPts val="0"/>
              </a:spcAft>
              <a:buClr>
                <a:schemeClr val="accent3">
                  <a:lumMod val="75000"/>
                </a:schemeClr>
              </a:buClr>
              <a:buSzTx/>
              <a:buFont typeface="Wingdings" panose="05000000000000000000" pitchFamily="2" charset="2"/>
              <a:buChar char="§"/>
              <a:tabLst/>
              <a:defRPr/>
            </a:pPr>
            <a:r>
              <a:rPr kumimoji="0" lang="en-US" altLang="en-US" sz="2800" b="0" u="none" strike="noStrike" kern="1200" cap="none" spc="0" normalizeH="0" baseline="0" noProof="0" dirty="0">
                <a:ln>
                  <a:noFill/>
                </a:ln>
                <a:solidFill>
                  <a:prstClr val="black"/>
                </a:solidFill>
                <a:effectLst/>
                <a:uLnTx/>
                <a:uFillTx/>
                <a:latin typeface="Calibri" panose="020F0502020204030204"/>
                <a:ea typeface="+mn-ea"/>
                <a:cs typeface="+mn-cs"/>
              </a:rPr>
              <a:t>Division 3 – Academic Affairs ─ </a:t>
            </a:r>
            <a:r>
              <a:rPr kumimoji="0" lang="en-US" altLang="en-US" sz="2800" b="1" u="none" strike="noStrike" kern="1200" cap="none" spc="0" normalizeH="0" baseline="0" noProof="0" dirty="0">
                <a:ln>
                  <a:noFill/>
                </a:ln>
                <a:solidFill>
                  <a:prstClr val="black"/>
                </a:solidFill>
                <a:effectLst/>
                <a:uLnTx/>
                <a:uFillTx/>
                <a:latin typeface="Calibri" panose="020F0502020204030204"/>
                <a:ea typeface="+mn-ea"/>
                <a:cs typeface="+mn-cs"/>
              </a:rPr>
              <a:t>Jonathan Peine </a:t>
            </a:r>
          </a:p>
          <a:p>
            <a:pPr marR="0" lvl="0" algn="l" defTabSz="914400" rtl="0" eaLnBrk="1" fontAlgn="auto" latinLnBrk="0" hangingPunct="1">
              <a:lnSpc>
                <a:spcPct val="90000"/>
              </a:lnSpc>
              <a:spcBef>
                <a:spcPts val="1000"/>
              </a:spcBef>
              <a:spcAft>
                <a:spcPts val="0"/>
              </a:spcAft>
              <a:buClr>
                <a:schemeClr val="accent3">
                  <a:lumMod val="75000"/>
                </a:schemeClr>
              </a:buClr>
              <a:buSzTx/>
              <a:buFont typeface="Wingdings" panose="05000000000000000000" pitchFamily="2" charset="2"/>
              <a:buChar char="§"/>
              <a:tabLst/>
              <a:defRPr/>
            </a:pPr>
            <a:r>
              <a:rPr kumimoji="0" lang="en-US" altLang="en-US" sz="2800" b="0" u="none" strike="noStrike" kern="1200" cap="none" spc="0" normalizeH="0" baseline="0" noProof="0" dirty="0">
                <a:ln>
                  <a:noFill/>
                </a:ln>
                <a:solidFill>
                  <a:prstClr val="black"/>
                </a:solidFill>
                <a:effectLst/>
                <a:uLnTx/>
                <a:uFillTx/>
                <a:latin typeface="Calibri" panose="020F0502020204030204"/>
                <a:ea typeface="+mn-ea"/>
                <a:cs typeface="+mn-cs"/>
              </a:rPr>
              <a:t>Division 4 – IFAS – </a:t>
            </a:r>
            <a:r>
              <a:rPr kumimoji="0" lang="en-US" altLang="en-US" sz="2800" b="1" u="none" strike="noStrike" kern="1200" cap="none" spc="0" normalizeH="0" baseline="0" noProof="0" dirty="0">
                <a:ln>
                  <a:noFill/>
                </a:ln>
                <a:solidFill>
                  <a:prstClr val="black"/>
                </a:solidFill>
                <a:effectLst/>
                <a:uLnTx/>
                <a:uFillTx/>
                <a:latin typeface="Calibri" panose="020F0502020204030204"/>
                <a:ea typeface="+mn-ea"/>
                <a:cs typeface="+mn-cs"/>
              </a:rPr>
              <a:t>Ann Hartman and Sam Murray</a:t>
            </a:r>
          </a:p>
          <a:p>
            <a:pPr marR="0" lvl="0" algn="l" defTabSz="914400" rtl="0" eaLnBrk="1" fontAlgn="auto" latinLnBrk="0" hangingPunct="1">
              <a:lnSpc>
                <a:spcPct val="90000"/>
              </a:lnSpc>
              <a:spcBef>
                <a:spcPts val="1000"/>
              </a:spcBef>
              <a:spcAft>
                <a:spcPts val="0"/>
              </a:spcAft>
              <a:buClr>
                <a:schemeClr val="accent3">
                  <a:lumMod val="75000"/>
                </a:schemeClr>
              </a:buClr>
              <a:buSzTx/>
              <a:buFont typeface="Wingdings" panose="05000000000000000000" pitchFamily="2" charset="2"/>
              <a:buChar char="§"/>
              <a:tabLst/>
              <a:defRPr/>
            </a:pPr>
            <a:r>
              <a:rPr kumimoji="0" lang="en-US" altLang="en-US" sz="2800" b="0" u="none" strike="noStrike" kern="1200" cap="none" spc="0" normalizeH="0" baseline="0" noProof="0" dirty="0">
                <a:ln>
                  <a:noFill/>
                </a:ln>
                <a:solidFill>
                  <a:prstClr val="black"/>
                </a:solidFill>
                <a:effectLst/>
                <a:uLnTx/>
                <a:uFillTx/>
                <a:latin typeface="Calibri" panose="020F0502020204030204"/>
                <a:ea typeface="+mn-ea"/>
                <a:cs typeface="+mn-cs"/>
              </a:rPr>
              <a:t>Division 5 – Health Affairs – </a:t>
            </a:r>
            <a:r>
              <a:rPr kumimoji="0" lang="en-US" altLang="en-US" sz="2800" b="1" u="none" strike="noStrike" kern="1200" cap="none" spc="0" normalizeH="0" baseline="0" noProof="0" dirty="0">
                <a:ln>
                  <a:noFill/>
                </a:ln>
                <a:solidFill>
                  <a:prstClr val="black"/>
                </a:solidFill>
                <a:effectLst/>
                <a:uLnTx/>
                <a:uFillTx/>
                <a:latin typeface="Calibri" panose="020F0502020204030204"/>
                <a:ea typeface="+mn-ea"/>
                <a:cs typeface="+mn-cs"/>
              </a:rPr>
              <a:t>Shannon Pettit</a:t>
            </a:r>
            <a:r>
              <a:rPr lang="en-US" altLang="en-US" sz="2800" b="1" dirty="0">
                <a:solidFill>
                  <a:prstClr val="black"/>
                </a:solidFill>
                <a:latin typeface="Calibri" panose="020F0502020204030204"/>
              </a:rPr>
              <a:t> and Lavina Gramig</a:t>
            </a:r>
            <a:endParaRPr kumimoji="0" lang="en-US" altLang="en-US" sz="2800" b="1"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1000"/>
              </a:spcBef>
              <a:spcAft>
                <a:spcPts val="0"/>
              </a:spcAft>
              <a:buClr>
                <a:schemeClr val="accent3">
                  <a:lumMod val="75000"/>
                </a:schemeClr>
              </a:buClr>
              <a:buSzTx/>
              <a:buFont typeface="Wingdings" panose="05000000000000000000" pitchFamily="2" charset="2"/>
              <a:buChar char="§"/>
              <a:tabLst/>
              <a:defRPr/>
            </a:pPr>
            <a:r>
              <a:rPr kumimoji="0" lang="en-US" altLang="en-US" sz="2800" b="0" u="none" strike="noStrike" kern="1200" cap="none" spc="0" normalizeH="0" baseline="0" noProof="0" dirty="0">
                <a:ln>
                  <a:noFill/>
                </a:ln>
                <a:solidFill>
                  <a:prstClr val="black"/>
                </a:solidFill>
                <a:effectLst/>
                <a:uLnTx/>
                <a:uFillTx/>
                <a:latin typeface="Calibri" panose="020F0502020204030204"/>
                <a:ea typeface="+mn-ea"/>
                <a:cs typeface="+mn-cs"/>
              </a:rPr>
              <a:t>Division 6 – Student Affairs – </a:t>
            </a:r>
            <a:r>
              <a:rPr kumimoji="0" lang="en-US" altLang="en-US" sz="2800" b="1" u="none" strike="noStrike" kern="1200" cap="none" spc="0" normalizeH="0" baseline="0" noProof="0" dirty="0">
                <a:ln>
                  <a:noFill/>
                </a:ln>
                <a:solidFill>
                  <a:prstClr val="black"/>
                </a:solidFill>
                <a:effectLst/>
                <a:uLnTx/>
                <a:uFillTx/>
                <a:latin typeface="Calibri" panose="020F0502020204030204"/>
                <a:ea typeface="+mn-ea"/>
                <a:cs typeface="+mn-cs"/>
              </a:rPr>
              <a:t>Karley Counts  </a:t>
            </a:r>
          </a:p>
          <a:p>
            <a:pPr marR="0" lvl="0" algn="l" defTabSz="914400" rtl="0" eaLnBrk="1" fontAlgn="auto" latinLnBrk="0" hangingPunct="1">
              <a:lnSpc>
                <a:spcPct val="90000"/>
              </a:lnSpc>
              <a:spcBef>
                <a:spcPts val="1000"/>
              </a:spcBef>
              <a:spcAft>
                <a:spcPts val="0"/>
              </a:spcAft>
              <a:buClr>
                <a:schemeClr val="accent3">
                  <a:lumMod val="75000"/>
                </a:schemeClr>
              </a:buClr>
              <a:buSzTx/>
              <a:buFont typeface="Wingdings" panose="05000000000000000000" pitchFamily="2" charset="2"/>
              <a:buChar char="§"/>
              <a:tabLst/>
              <a:defRPr/>
            </a:pPr>
            <a:r>
              <a:rPr kumimoji="0" lang="en-US" altLang="en-US" sz="2800" b="0" u="none" strike="noStrike" kern="1200" cap="none" spc="0" normalizeH="0" baseline="0" noProof="0" dirty="0">
                <a:ln>
                  <a:noFill/>
                </a:ln>
                <a:solidFill>
                  <a:prstClr val="black"/>
                </a:solidFill>
                <a:effectLst/>
                <a:uLnTx/>
                <a:uFillTx/>
                <a:latin typeface="Calibri" panose="020F0502020204030204"/>
                <a:ea typeface="+mn-ea"/>
                <a:cs typeface="+mn-cs"/>
              </a:rPr>
              <a:t>Division 7 – Business Affairs – </a:t>
            </a:r>
            <a:r>
              <a:rPr kumimoji="0" lang="en-US" altLang="en-US" sz="2800" b="1" u="none" strike="noStrike" kern="1200" cap="none" spc="0" normalizeH="0" baseline="0" noProof="0" dirty="0">
                <a:ln>
                  <a:noFill/>
                </a:ln>
                <a:solidFill>
                  <a:prstClr val="black"/>
                </a:solidFill>
                <a:effectLst/>
                <a:uLnTx/>
                <a:uFillTx/>
                <a:latin typeface="Calibri" panose="020F0502020204030204"/>
                <a:ea typeface="+mn-ea"/>
                <a:cs typeface="+mn-cs"/>
              </a:rPr>
              <a:t>Dwan Courtney</a:t>
            </a:r>
          </a:p>
          <a:p>
            <a:pPr marR="0" lvl="0" algn="l" defTabSz="914400" rtl="0" eaLnBrk="1" fontAlgn="auto" latinLnBrk="0" hangingPunct="1">
              <a:lnSpc>
                <a:spcPct val="90000"/>
              </a:lnSpc>
              <a:spcBef>
                <a:spcPts val="1000"/>
              </a:spcBef>
              <a:spcAft>
                <a:spcPts val="0"/>
              </a:spcAft>
              <a:buClr>
                <a:schemeClr val="accent3">
                  <a:lumMod val="75000"/>
                </a:schemeClr>
              </a:buClr>
              <a:buSzTx/>
              <a:buFont typeface="Wingdings" panose="05000000000000000000" pitchFamily="2" charset="2"/>
              <a:buChar char="§"/>
              <a:tabLst/>
              <a:defRPr/>
            </a:pPr>
            <a:r>
              <a:rPr kumimoji="0" lang="en-US" altLang="en-US" sz="2800" b="0" u="none" strike="noStrike" kern="1200" cap="none" spc="0" normalizeH="0" baseline="0" noProof="0" dirty="0">
                <a:ln>
                  <a:noFill/>
                </a:ln>
                <a:solidFill>
                  <a:prstClr val="black"/>
                </a:solidFill>
                <a:effectLst/>
                <a:uLnTx/>
                <a:uFillTx/>
                <a:latin typeface="Calibri" panose="020F0502020204030204"/>
                <a:ea typeface="+mn-ea"/>
                <a:cs typeface="+mn-cs"/>
              </a:rPr>
              <a:t>Community Service Award – </a:t>
            </a:r>
            <a:r>
              <a:rPr kumimoji="0" lang="en-US" altLang="en-US" sz="2800" b="1" u="none" strike="noStrike" kern="1200" cap="none" spc="0" normalizeH="0" baseline="0" noProof="0" dirty="0">
                <a:ln>
                  <a:noFill/>
                </a:ln>
                <a:solidFill>
                  <a:prstClr val="black"/>
                </a:solidFill>
                <a:effectLst/>
                <a:uLnTx/>
                <a:uFillTx/>
                <a:latin typeface="Calibri" panose="020F0502020204030204"/>
                <a:ea typeface="+mn-ea"/>
                <a:cs typeface="+mn-cs"/>
              </a:rPr>
              <a:t>Jack </a:t>
            </a:r>
            <a:r>
              <a:rPr kumimoji="0" lang="en-US" altLang="en-US" sz="2800" b="1" u="none" strike="noStrike" kern="1200" cap="none" spc="0" normalizeH="0" baseline="0" noProof="0" dirty="0" err="1">
                <a:ln>
                  <a:noFill/>
                </a:ln>
                <a:solidFill>
                  <a:prstClr val="black"/>
                </a:solidFill>
                <a:effectLst/>
                <a:uLnTx/>
                <a:uFillTx/>
                <a:latin typeface="Calibri" panose="020F0502020204030204"/>
                <a:ea typeface="+mn-ea"/>
                <a:cs typeface="+mn-cs"/>
              </a:rPr>
              <a:t>Causseaux</a:t>
            </a:r>
            <a:r>
              <a:rPr kumimoji="0" lang="en-US" altLang="en-US" sz="2800" b="1" u="none" strike="noStrike" kern="1200" cap="none" spc="0" normalizeH="0" baseline="0" noProof="0" dirty="0">
                <a:ln>
                  <a:noFill/>
                </a:ln>
                <a:solidFill>
                  <a:prstClr val="black"/>
                </a:solidFill>
                <a:effectLst/>
                <a:uLnTx/>
                <a:uFillTx/>
                <a:latin typeface="Calibri" panose="020F0502020204030204"/>
                <a:ea typeface="+mn-ea"/>
                <a:cs typeface="+mn-cs"/>
              </a:rPr>
              <a:t> </a:t>
            </a:r>
          </a:p>
          <a:p>
            <a:pPr marR="0" lvl="0" algn="l" defTabSz="914400" rtl="0" eaLnBrk="1" fontAlgn="auto" latinLnBrk="0" hangingPunct="1">
              <a:lnSpc>
                <a:spcPct val="90000"/>
              </a:lnSpc>
              <a:spcBef>
                <a:spcPts val="1000"/>
              </a:spcBef>
              <a:spcAft>
                <a:spcPts val="0"/>
              </a:spcAft>
              <a:buClr>
                <a:schemeClr val="accent3">
                  <a:lumMod val="75000"/>
                </a:schemeClr>
              </a:buClr>
              <a:buSzTx/>
              <a:buFont typeface="Wingdings" panose="05000000000000000000" pitchFamily="2" charset="2"/>
              <a:buChar char="§"/>
              <a:tabLst/>
              <a:defRPr/>
            </a:pPr>
            <a:r>
              <a:rPr kumimoji="0" lang="en-US" altLang="en-US" sz="2800" b="0" u="none" strike="noStrike" kern="1200" cap="none" spc="0" normalizeH="0" baseline="0" noProof="0" dirty="0">
                <a:ln>
                  <a:noFill/>
                </a:ln>
                <a:solidFill>
                  <a:prstClr val="black"/>
                </a:solidFill>
                <a:effectLst/>
                <a:uLnTx/>
                <a:uFillTx/>
                <a:latin typeface="Calibri" panose="020F0502020204030204"/>
                <a:ea typeface="+mn-ea"/>
                <a:cs typeface="+mn-cs"/>
              </a:rPr>
              <a:t>Diversity &amp; Inclusion Award – </a:t>
            </a:r>
            <a:r>
              <a:rPr kumimoji="0" lang="en-US" altLang="en-US" sz="2800" b="1" u="none" strike="noStrike" kern="1200" cap="none" spc="0" normalizeH="0" baseline="0" noProof="0" dirty="0">
                <a:ln>
                  <a:noFill/>
                </a:ln>
                <a:solidFill>
                  <a:prstClr val="black"/>
                </a:solidFill>
                <a:effectLst/>
                <a:uLnTx/>
                <a:uFillTx/>
                <a:latin typeface="Calibri" panose="020F0502020204030204"/>
                <a:ea typeface="+mn-ea"/>
                <a:cs typeface="+mn-cs"/>
              </a:rPr>
              <a:t>Florida Bridgewater-Alford  </a:t>
            </a:r>
          </a:p>
        </p:txBody>
      </p:sp>
    </p:spTree>
    <p:extLst>
      <p:ext uri="{BB962C8B-B14F-4D97-AF65-F5344CB8AC3E}">
        <p14:creationId xmlns:p14="http://schemas.microsoft.com/office/powerpoint/2010/main" val="875329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35751-7208-44D3-B80A-2BFA0AD41F05}"/>
              </a:ext>
            </a:extLst>
          </p:cNvPr>
          <p:cNvSpPr>
            <a:spLocks noGrp="1"/>
          </p:cNvSpPr>
          <p:nvPr>
            <p:ph type="title"/>
          </p:nvPr>
        </p:nvSpPr>
        <p:spPr/>
        <p:txBody>
          <a:bodyPr/>
          <a:lstStyle/>
          <a:p>
            <a:r>
              <a:rPr lang="en-US" altLang="en-US" dirty="0"/>
              <a:t>Superior Accomplishment Awards</a:t>
            </a:r>
            <a:endParaRPr lang="en-US" dirty="0"/>
          </a:p>
        </p:txBody>
      </p:sp>
      <p:sp>
        <p:nvSpPr>
          <p:cNvPr id="3" name="Content Placeholder 2">
            <a:extLst>
              <a:ext uri="{FF2B5EF4-FFF2-40B4-BE49-F238E27FC236}">
                <a16:creationId xmlns:a16="http://schemas.microsoft.com/office/drawing/2014/main" id="{D7302A94-E603-441A-8256-BD1E9BB0D0DB}"/>
              </a:ext>
            </a:extLst>
          </p:cNvPr>
          <p:cNvSpPr>
            <a:spLocks noGrp="1"/>
          </p:cNvSpPr>
          <p:nvPr>
            <p:ph idx="1"/>
          </p:nvPr>
        </p:nvSpPr>
        <p:spPr/>
        <p:txBody>
          <a:bodyPr/>
          <a:lstStyle/>
          <a:p>
            <a:pPr marL="0" indent="0">
              <a:buNone/>
            </a:pPr>
            <a:r>
              <a:rPr lang="en-US" dirty="0"/>
              <a:t>Visit the </a:t>
            </a:r>
            <a:r>
              <a:rPr lang="en-US" dirty="0">
                <a:hlinkClick r:id="rId2"/>
              </a:rPr>
              <a:t>Superior Accomplishment Award </a:t>
            </a:r>
            <a:r>
              <a:rPr lang="en-US" dirty="0"/>
              <a:t>website:</a:t>
            </a:r>
          </a:p>
          <a:p>
            <a:pPr>
              <a:buClr>
                <a:schemeClr val="accent3">
                  <a:lumMod val="75000"/>
                </a:schemeClr>
              </a:buClr>
              <a:buFont typeface="Wingdings" panose="05000000000000000000" pitchFamily="2" charset="2"/>
              <a:buChar char="§"/>
            </a:pPr>
            <a:r>
              <a:rPr lang="en-US" dirty="0"/>
              <a:t>Nomination Period and Deadlines</a:t>
            </a:r>
          </a:p>
          <a:p>
            <a:pPr>
              <a:buClr>
                <a:schemeClr val="accent3">
                  <a:lumMod val="75000"/>
                </a:schemeClr>
              </a:buClr>
              <a:buFont typeface="Wingdings" panose="05000000000000000000" pitchFamily="2" charset="2"/>
              <a:buChar char="§"/>
            </a:pPr>
            <a:r>
              <a:rPr lang="en-US" dirty="0"/>
              <a:t>Nomination Form and Process</a:t>
            </a:r>
          </a:p>
          <a:p>
            <a:pPr>
              <a:buClr>
                <a:schemeClr val="accent3">
                  <a:lumMod val="75000"/>
                </a:schemeClr>
              </a:buClr>
              <a:buFont typeface="Wingdings" panose="05000000000000000000" pitchFamily="2" charset="2"/>
              <a:buChar char="§"/>
            </a:pPr>
            <a:r>
              <a:rPr lang="en-US" dirty="0"/>
              <a:t>Award Categories and Selection Criteria</a:t>
            </a:r>
          </a:p>
          <a:p>
            <a:pPr>
              <a:buClr>
                <a:schemeClr val="accent3">
                  <a:lumMod val="75000"/>
                </a:schemeClr>
              </a:buClr>
              <a:buFont typeface="Wingdings" panose="05000000000000000000" pitchFamily="2" charset="2"/>
              <a:buChar char="§"/>
            </a:pPr>
            <a:r>
              <a:rPr lang="en-US" dirty="0"/>
              <a:t>Contact Information for Division Chairs and University Committee Administrators</a:t>
            </a:r>
          </a:p>
          <a:p>
            <a:pPr marL="0" indent="0">
              <a:buNone/>
            </a:pPr>
            <a:endParaRPr lang="en-US" dirty="0"/>
          </a:p>
        </p:txBody>
      </p:sp>
    </p:spTree>
    <p:extLst>
      <p:ext uri="{BB962C8B-B14F-4D97-AF65-F5344CB8AC3E}">
        <p14:creationId xmlns:p14="http://schemas.microsoft.com/office/powerpoint/2010/main" val="3355729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D699D-4EAA-47D4-A4AD-87C5FF198F10}"/>
              </a:ext>
            </a:extLst>
          </p:cNvPr>
          <p:cNvSpPr>
            <a:spLocks noGrp="1"/>
          </p:cNvSpPr>
          <p:nvPr>
            <p:ph type="title"/>
          </p:nvPr>
        </p:nvSpPr>
        <p:spPr/>
        <p:txBody>
          <a:bodyPr/>
          <a:lstStyle/>
          <a:p>
            <a:r>
              <a:rPr lang="en-US" dirty="0"/>
              <a:t>Contact Us!</a:t>
            </a:r>
          </a:p>
        </p:txBody>
      </p:sp>
      <p:sp>
        <p:nvSpPr>
          <p:cNvPr id="3" name="Content Placeholder 2">
            <a:extLst>
              <a:ext uri="{FF2B5EF4-FFF2-40B4-BE49-F238E27FC236}">
                <a16:creationId xmlns:a16="http://schemas.microsoft.com/office/drawing/2014/main" id="{8A5DEF0E-F967-4BB7-B1C0-961E19F7B3D9}"/>
              </a:ext>
            </a:extLst>
          </p:cNvPr>
          <p:cNvSpPr>
            <a:spLocks noGrp="1"/>
          </p:cNvSpPr>
          <p:nvPr>
            <p:ph idx="1"/>
          </p:nvPr>
        </p:nvSpPr>
        <p:spPr/>
        <p:txBody>
          <a:bodyPr/>
          <a:lstStyle/>
          <a:p>
            <a:pPr marL="0" indent="0">
              <a:buClr>
                <a:schemeClr val="accent3">
                  <a:lumMod val="75000"/>
                </a:schemeClr>
              </a:buClr>
              <a:buNone/>
            </a:pPr>
            <a:r>
              <a:rPr lang="en-US" b="1" i="0" dirty="0">
                <a:solidFill>
                  <a:srgbClr val="333132"/>
                </a:solidFill>
                <a:effectLst/>
                <a:latin typeface="gentona"/>
              </a:rPr>
              <a:t>University Committee Administrators</a:t>
            </a:r>
          </a:p>
          <a:p>
            <a:pPr>
              <a:buClr>
                <a:schemeClr val="accent3">
                  <a:lumMod val="75000"/>
                </a:schemeClr>
              </a:buClr>
              <a:buFont typeface="Wingdings" panose="05000000000000000000" pitchFamily="2" charset="2"/>
              <a:buChar char="§"/>
            </a:pPr>
            <a:r>
              <a:rPr lang="en-US" b="0" i="0" dirty="0" err="1">
                <a:solidFill>
                  <a:srgbClr val="333132"/>
                </a:solidFill>
                <a:effectLst/>
                <a:latin typeface="gentona"/>
              </a:rPr>
              <a:t>Verlissa</a:t>
            </a:r>
            <a:r>
              <a:rPr lang="en-US" b="0" i="0" dirty="0">
                <a:solidFill>
                  <a:srgbClr val="333132"/>
                </a:solidFill>
                <a:effectLst/>
                <a:latin typeface="gentona"/>
              </a:rPr>
              <a:t> Ford, (352) 273-0149, </a:t>
            </a:r>
            <a:r>
              <a:rPr lang="en-US" b="0" i="0" u="none" strike="noStrike" dirty="0">
                <a:solidFill>
                  <a:srgbClr val="F37021"/>
                </a:solidFill>
                <a:effectLst/>
                <a:latin typeface="gentona"/>
                <a:hlinkClick r:id="rId2"/>
              </a:rPr>
              <a:t>v.ford@ufl.edu</a:t>
            </a:r>
            <a:endParaRPr lang="en-US" b="0" i="0" u="none" strike="noStrike" dirty="0">
              <a:solidFill>
                <a:srgbClr val="F37021"/>
              </a:solidFill>
              <a:effectLst/>
              <a:latin typeface="gentona"/>
            </a:endParaRPr>
          </a:p>
          <a:p>
            <a:pPr>
              <a:buClr>
                <a:schemeClr val="accent3">
                  <a:lumMod val="75000"/>
                </a:schemeClr>
              </a:buClr>
              <a:buFont typeface="Wingdings" panose="05000000000000000000" pitchFamily="2" charset="2"/>
              <a:buChar char="§"/>
            </a:pPr>
            <a:r>
              <a:rPr lang="en-US" b="0" i="0" dirty="0">
                <a:solidFill>
                  <a:srgbClr val="333132"/>
                </a:solidFill>
                <a:effectLst/>
                <a:latin typeface="gentona"/>
              </a:rPr>
              <a:t>Jennifer Munroe, (352) 273-1780, </a:t>
            </a:r>
            <a:r>
              <a:rPr lang="en-US" b="0" i="0" u="none" strike="noStrike" dirty="0">
                <a:solidFill>
                  <a:srgbClr val="F37021"/>
                </a:solidFill>
                <a:effectLst/>
                <a:latin typeface="gentona"/>
                <a:hlinkClick r:id="rId3"/>
              </a:rPr>
              <a:t>jennajs@ufl.edu</a:t>
            </a:r>
            <a:endParaRPr lang="en-US" b="0" i="0" u="none" strike="noStrike" dirty="0">
              <a:solidFill>
                <a:srgbClr val="F37021"/>
              </a:solidFill>
              <a:effectLst/>
              <a:latin typeface="gentona"/>
            </a:endParaRPr>
          </a:p>
          <a:p>
            <a:pPr>
              <a:buClr>
                <a:schemeClr val="accent3">
                  <a:lumMod val="75000"/>
                </a:schemeClr>
              </a:buClr>
              <a:buFont typeface="Wingdings" panose="05000000000000000000" pitchFamily="2" charset="2"/>
              <a:buChar char="§"/>
            </a:pPr>
            <a:r>
              <a:rPr lang="en-US" b="0" i="0" dirty="0">
                <a:solidFill>
                  <a:srgbClr val="333132"/>
                </a:solidFill>
                <a:effectLst/>
                <a:latin typeface="gentona"/>
              </a:rPr>
              <a:t>Leticia V. Forster, (352) 273-3437, </a:t>
            </a:r>
            <a:r>
              <a:rPr lang="en-US" b="0" i="0" u="none" strike="noStrike" dirty="0">
                <a:solidFill>
                  <a:srgbClr val="F37021"/>
                </a:solidFill>
                <a:effectLst/>
                <a:latin typeface="gentona"/>
                <a:hlinkClick r:id="rId4"/>
              </a:rPr>
              <a:t>lvforster@ufl.edu</a:t>
            </a:r>
            <a:endParaRPr lang="en-US" dirty="0"/>
          </a:p>
        </p:txBody>
      </p:sp>
      <p:pic>
        <p:nvPicPr>
          <p:cNvPr id="5" name="Picture 4">
            <a:extLst>
              <a:ext uri="{FF2B5EF4-FFF2-40B4-BE49-F238E27FC236}">
                <a16:creationId xmlns:a16="http://schemas.microsoft.com/office/drawing/2014/main" id="{BD753590-CCEC-4B6E-8813-785BFA84A115}"/>
              </a:ext>
            </a:extLst>
          </p:cNvPr>
          <p:cNvPicPr>
            <a:picLocks noChangeAspect="1"/>
          </p:cNvPicPr>
          <p:nvPr/>
        </p:nvPicPr>
        <p:blipFill>
          <a:blip r:embed="rId5"/>
          <a:stretch>
            <a:fillRect/>
          </a:stretch>
        </p:blipFill>
        <p:spPr>
          <a:xfrm>
            <a:off x="7027333" y="4001295"/>
            <a:ext cx="4235250" cy="1653795"/>
          </a:xfrm>
          <a:prstGeom prst="rect">
            <a:avLst/>
          </a:prstGeom>
        </p:spPr>
      </p:pic>
    </p:spTree>
    <p:extLst>
      <p:ext uri="{BB962C8B-B14F-4D97-AF65-F5344CB8AC3E}">
        <p14:creationId xmlns:p14="http://schemas.microsoft.com/office/powerpoint/2010/main" val="2159683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144146"/>
            <a:ext cx="10515600" cy="2038765"/>
          </a:xfrm>
        </p:spPr>
        <p:txBody>
          <a:bodyPr>
            <a:normAutofit fontScale="90000"/>
          </a:bodyPr>
          <a:lstStyle/>
          <a:p>
            <a:r>
              <a:rPr lang="en-US" sz="6700" dirty="0"/>
              <a:t>Employee Relations &amp; Engagement</a:t>
            </a:r>
            <a:br>
              <a:rPr lang="en-US" dirty="0"/>
            </a:br>
            <a:endParaRPr lang="en-US" dirty="0"/>
          </a:p>
        </p:txBody>
      </p:sp>
      <p:sp>
        <p:nvSpPr>
          <p:cNvPr id="4" name="Text Placeholder 2">
            <a:extLst>
              <a:ext uri="{FF2B5EF4-FFF2-40B4-BE49-F238E27FC236}">
                <a16:creationId xmlns:a16="http://schemas.microsoft.com/office/drawing/2014/main" id="{8B5FF6E8-25A5-4AA4-B439-AA84FC1A156B}"/>
              </a:ext>
            </a:extLst>
          </p:cNvPr>
          <p:cNvSpPr>
            <a:spLocks noGrp="1"/>
          </p:cNvSpPr>
          <p:nvPr>
            <p:ph type="body" idx="1"/>
          </p:nvPr>
        </p:nvSpPr>
        <p:spPr>
          <a:xfrm>
            <a:off x="916858" y="3969773"/>
            <a:ext cx="10515600" cy="2038766"/>
          </a:xfrm>
        </p:spPr>
        <p:txBody>
          <a:bodyPr>
            <a:normAutofit/>
          </a:bodyPr>
          <a:lstStyle/>
          <a:p>
            <a:r>
              <a:rPr lang="en-US" altLang="en-US" sz="3200" dirty="0">
                <a:solidFill>
                  <a:schemeClr val="accent5">
                    <a:lumMod val="75000"/>
                  </a:schemeClr>
                </a:solidFill>
              </a:rPr>
              <a:t>New Director</a:t>
            </a:r>
          </a:p>
          <a:p>
            <a:endParaRPr lang="en-US" dirty="0"/>
          </a:p>
        </p:txBody>
      </p:sp>
    </p:spTree>
    <p:extLst>
      <p:ext uri="{BB962C8B-B14F-4D97-AF65-F5344CB8AC3E}">
        <p14:creationId xmlns:p14="http://schemas.microsoft.com/office/powerpoint/2010/main" val="1153836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1768454"/>
            <a:ext cx="10515600" cy="2038765"/>
          </a:xfrm>
        </p:spPr>
        <p:txBody>
          <a:bodyPr>
            <a:normAutofit/>
          </a:bodyPr>
          <a:lstStyle/>
          <a:p>
            <a:r>
              <a:rPr lang="en-US" dirty="0"/>
              <a:t>Employment Operations &amp; Records</a:t>
            </a:r>
          </a:p>
        </p:txBody>
      </p:sp>
      <p:sp>
        <p:nvSpPr>
          <p:cNvPr id="3" name="Text Placeholder 2"/>
          <p:cNvSpPr>
            <a:spLocks noGrp="1"/>
          </p:cNvSpPr>
          <p:nvPr>
            <p:ph type="body" idx="1"/>
          </p:nvPr>
        </p:nvSpPr>
        <p:spPr>
          <a:xfrm>
            <a:off x="838200" y="3807219"/>
            <a:ext cx="10515600" cy="2038766"/>
          </a:xfrm>
        </p:spPr>
        <p:txBody>
          <a:bodyPr>
            <a:normAutofit/>
          </a:bodyPr>
          <a:lstStyle/>
          <a:p>
            <a:r>
              <a:rPr lang="en-US" altLang="en-US" sz="3200" dirty="0">
                <a:solidFill>
                  <a:schemeClr val="accent5">
                    <a:lumMod val="75000"/>
                  </a:schemeClr>
                </a:solidFill>
              </a:rPr>
              <a:t>Foreign National Hire Process</a:t>
            </a:r>
          </a:p>
          <a:p>
            <a:r>
              <a:rPr lang="en-US" altLang="en-US" sz="3200" dirty="0">
                <a:solidFill>
                  <a:schemeClr val="accent5">
                    <a:lumMod val="75000"/>
                  </a:schemeClr>
                </a:solidFill>
              </a:rPr>
              <a:t>Updated Hiring Resources</a:t>
            </a:r>
          </a:p>
          <a:p>
            <a:r>
              <a:rPr lang="en-US" altLang="en-US" sz="3200" dirty="0">
                <a:solidFill>
                  <a:schemeClr val="accent5">
                    <a:lumMod val="75000"/>
                  </a:schemeClr>
                </a:solidFill>
              </a:rPr>
              <a:t>Offer Letter Updates</a:t>
            </a:r>
          </a:p>
          <a:p>
            <a:endParaRPr lang="en-US" dirty="0"/>
          </a:p>
        </p:txBody>
      </p:sp>
    </p:spTree>
    <p:extLst>
      <p:ext uri="{BB962C8B-B14F-4D97-AF65-F5344CB8AC3E}">
        <p14:creationId xmlns:p14="http://schemas.microsoft.com/office/powerpoint/2010/main" val="255235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dirty="0">
                <a:solidFill>
                  <a:srgbClr val="FF6600"/>
                </a:solidFill>
              </a:rPr>
              <a:t>Foreign National Hire Process</a:t>
            </a:r>
          </a:p>
        </p:txBody>
      </p:sp>
      <p:sp>
        <p:nvSpPr>
          <p:cNvPr id="3" name="Content Placeholder 2"/>
          <p:cNvSpPr>
            <a:spLocks noGrp="1"/>
          </p:cNvSpPr>
          <p:nvPr>
            <p:ph idx="1"/>
          </p:nvPr>
        </p:nvSpPr>
        <p:spPr>
          <a:xfrm>
            <a:off x="838199" y="1825626"/>
            <a:ext cx="9111144" cy="1051798"/>
          </a:xfrm>
        </p:spPr>
        <p:txBody>
          <a:bodyPr>
            <a:normAutofit/>
          </a:bodyPr>
          <a:lstStyle/>
          <a:p>
            <a:pPr>
              <a:buClr>
                <a:schemeClr val="accent3">
                  <a:lumMod val="75000"/>
                </a:schemeClr>
              </a:buClr>
              <a:buSzPct val="95000"/>
              <a:buFont typeface="Wingdings" panose="05000000000000000000" pitchFamily="2" charset="2"/>
              <a:buChar char="§"/>
            </a:pPr>
            <a:r>
              <a:rPr lang="en-US" sz="3000" dirty="0"/>
              <a:t>October marks one year since foreign nationals </a:t>
            </a:r>
            <a:r>
              <a:rPr lang="en-US" sz="3000"/>
              <a:t>entered our </a:t>
            </a:r>
            <a:r>
              <a:rPr lang="en-US" sz="3000" dirty="0" err="1"/>
              <a:t>GatorStart</a:t>
            </a:r>
            <a:r>
              <a:rPr lang="en-US" sz="3000" dirty="0"/>
              <a:t> electronic onboarding system</a:t>
            </a:r>
          </a:p>
          <a:p>
            <a:pPr marL="457200" lvl="1"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cxnSp>
        <p:nvCxnSpPr>
          <p:cNvPr id="9" name="Straight Connector 8">
            <a:extLst>
              <a:ext uri="{FF2B5EF4-FFF2-40B4-BE49-F238E27FC236}">
                <a16:creationId xmlns:a16="http://schemas.microsoft.com/office/drawing/2014/main" id="{672DBDF8-78B5-40EF-B01B-B287E7C5D60A}"/>
              </a:ext>
            </a:extLst>
          </p:cNvPr>
          <p:cNvCxnSpPr>
            <a:cxnSpLocks/>
          </p:cNvCxnSpPr>
          <p:nvPr/>
        </p:nvCxnSpPr>
        <p:spPr>
          <a:xfrm>
            <a:off x="738131" y="1712722"/>
            <a:ext cx="8636778"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0787134-946B-4AA8-85C2-5B253A3D5B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200" y="2877424"/>
            <a:ext cx="11898385" cy="3032437"/>
          </a:xfrm>
          <a:prstGeom prst="rect">
            <a:avLst/>
          </a:prstGeom>
        </p:spPr>
      </p:pic>
    </p:spTree>
    <p:extLst>
      <p:ext uri="{BB962C8B-B14F-4D97-AF65-F5344CB8AC3E}">
        <p14:creationId xmlns:p14="http://schemas.microsoft.com/office/powerpoint/2010/main" val="2371559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The Improvement Process –Recap</a:t>
            </a:r>
          </a:p>
        </p:txBody>
      </p:sp>
      <p:sp>
        <p:nvSpPr>
          <p:cNvPr id="3" name="Content Placeholder 2"/>
          <p:cNvSpPr>
            <a:spLocks noGrp="1"/>
          </p:cNvSpPr>
          <p:nvPr>
            <p:ph idx="1"/>
          </p:nvPr>
        </p:nvSpPr>
        <p:spPr>
          <a:xfrm>
            <a:off x="838200" y="1825626"/>
            <a:ext cx="10380457" cy="4231046"/>
          </a:xfrm>
        </p:spPr>
        <p:txBody>
          <a:bodyPr>
            <a:normAutofit/>
          </a:bodyPr>
          <a:lstStyle/>
          <a:p>
            <a:pPr>
              <a:buClr>
                <a:srgbClr val="A5A5A5">
                  <a:lumMod val="75000"/>
                </a:srgbClr>
              </a:buClr>
              <a:buSzPct val="95000"/>
              <a:buFont typeface="Wingdings" panose="05000000000000000000" pitchFamily="2" charset="2"/>
              <a:buChar char="§"/>
            </a:pPr>
            <a:r>
              <a:rPr lang="en-US" dirty="0"/>
              <a:t>In March 2019, a group composed of representatives from Payroll Services, UFHR, PHHP, IFAS, and CLAS met for 3 days to discuss and re-imagine what the foreign national process could be</a:t>
            </a:r>
          </a:p>
          <a:p>
            <a:pPr>
              <a:buClr>
                <a:srgbClr val="A5A5A5">
                  <a:lumMod val="75000"/>
                </a:srgbClr>
              </a:buClr>
              <a:buSzPct val="95000"/>
              <a:buFont typeface="Wingdings" panose="05000000000000000000" pitchFamily="2" charset="2"/>
              <a:buChar char="§"/>
            </a:pPr>
            <a:r>
              <a:rPr lang="en-US" dirty="0"/>
              <a:t>We had one objective:</a:t>
            </a:r>
          </a:p>
          <a:p>
            <a:pPr marL="800100" lvl="2" indent="-342900">
              <a:spcBef>
                <a:spcPts val="1000"/>
              </a:spcBef>
              <a:buClr>
                <a:srgbClr val="A5A5A5">
                  <a:lumMod val="75000"/>
                </a:srgbClr>
              </a:buClr>
              <a:buSzPct val="95000"/>
              <a:buFont typeface="Wingdings" panose="05000000000000000000" pitchFamily="2" charset="2"/>
              <a:buChar char="§"/>
            </a:pPr>
            <a:r>
              <a:rPr lang="en-US" sz="2400" dirty="0"/>
              <a:t>Reduce the length of time it takes for a foreign national to receive their first paycheck</a:t>
            </a:r>
          </a:p>
          <a:p>
            <a:pPr>
              <a:buClr>
                <a:srgbClr val="A5A5A5">
                  <a:lumMod val="75000"/>
                </a:srgbClr>
              </a:buClr>
              <a:buSzPct val="95000"/>
              <a:buFont typeface="Wingdings" panose="05000000000000000000" pitchFamily="2" charset="2"/>
              <a:buChar char="§"/>
            </a:pPr>
            <a:r>
              <a:rPr lang="en-US" dirty="0"/>
              <a:t>Two essential goals:</a:t>
            </a:r>
          </a:p>
          <a:p>
            <a:pPr marL="800100" lvl="2" indent="-342900">
              <a:spcBef>
                <a:spcPts val="1000"/>
              </a:spcBef>
              <a:buClr>
                <a:srgbClr val="A5A5A5">
                  <a:lumMod val="75000"/>
                </a:srgbClr>
              </a:buClr>
              <a:buSzPct val="95000"/>
              <a:buFont typeface="Wingdings" panose="05000000000000000000" pitchFamily="2" charset="2"/>
              <a:buChar char="§"/>
            </a:pPr>
            <a:r>
              <a:rPr lang="en-US" sz="2400" dirty="0"/>
              <a:t>Reduce process and wait time by 50%</a:t>
            </a:r>
          </a:p>
          <a:p>
            <a:pPr marL="800100" lvl="2" indent="-342900">
              <a:spcBef>
                <a:spcPts val="1000"/>
              </a:spcBef>
              <a:buClr>
                <a:srgbClr val="A5A5A5">
                  <a:lumMod val="75000"/>
                </a:srgbClr>
              </a:buClr>
              <a:buSzPct val="95000"/>
              <a:buFont typeface="Wingdings" panose="05000000000000000000" pitchFamily="2" charset="2"/>
              <a:buChar char="§"/>
            </a:pPr>
            <a:r>
              <a:rPr lang="en-US" sz="2400" dirty="0"/>
              <a:t>Move foreign national hiring online</a:t>
            </a:r>
          </a:p>
          <a:p>
            <a:pPr marL="0" indent="0">
              <a:buClr>
                <a:schemeClr val="accent3">
                  <a:lumMod val="75000"/>
                </a:schemeClr>
              </a:buClr>
              <a:buSzPct val="95000"/>
              <a:buNone/>
            </a:pPr>
            <a:endParaRPr lang="en-US" sz="2800" dirty="0">
              <a:latin typeface="Tw Cen MT" panose="020B0602020104020603" pitchFamily="34"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4267160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Issues Identified –Recap</a:t>
            </a:r>
          </a:p>
        </p:txBody>
      </p:sp>
      <p:sp>
        <p:nvSpPr>
          <p:cNvPr id="3" name="Content Placeholder 2"/>
          <p:cNvSpPr>
            <a:spLocks noGrp="1"/>
          </p:cNvSpPr>
          <p:nvPr>
            <p:ph idx="1"/>
          </p:nvPr>
        </p:nvSpPr>
        <p:spPr>
          <a:xfrm>
            <a:off x="838200" y="1825626"/>
            <a:ext cx="9918290" cy="4231046"/>
          </a:xfrm>
        </p:spPr>
        <p:txBody>
          <a:bodyPr>
            <a:normAutofit/>
          </a:bodyPr>
          <a:lstStyle/>
          <a:p>
            <a:pPr>
              <a:buClr>
                <a:srgbClr val="A5A5A5">
                  <a:lumMod val="75000"/>
                </a:srgbClr>
              </a:buClr>
              <a:buSzPct val="95000"/>
              <a:buFont typeface="Wingdings" panose="05000000000000000000" pitchFamily="2" charset="2"/>
              <a:buChar char="§"/>
            </a:pPr>
            <a:r>
              <a:rPr lang="en-US" dirty="0"/>
              <a:t>A lot of paper forms </a:t>
            </a:r>
          </a:p>
          <a:p>
            <a:pPr>
              <a:buClr>
                <a:srgbClr val="A5A5A5">
                  <a:lumMod val="75000"/>
                </a:srgbClr>
              </a:buClr>
              <a:buSzPct val="95000"/>
              <a:buFont typeface="Wingdings" panose="05000000000000000000" pitchFamily="2" charset="2"/>
              <a:buChar char="§"/>
            </a:pPr>
            <a:r>
              <a:rPr lang="en-US" dirty="0"/>
              <a:t>A lot of wait time due to how the paperwork is transmitted</a:t>
            </a:r>
          </a:p>
          <a:p>
            <a:pPr>
              <a:buClr>
                <a:srgbClr val="A5A5A5">
                  <a:lumMod val="75000"/>
                </a:srgbClr>
              </a:buClr>
              <a:buSzPct val="95000"/>
              <a:buFont typeface="Wingdings" panose="05000000000000000000" pitchFamily="2" charset="2"/>
              <a:buChar char="§"/>
            </a:pPr>
            <a:r>
              <a:rPr lang="en-US" dirty="0"/>
              <a:t>Duplication of documents</a:t>
            </a:r>
          </a:p>
          <a:p>
            <a:pPr>
              <a:buClr>
                <a:srgbClr val="A5A5A5">
                  <a:lumMod val="75000"/>
                </a:srgbClr>
              </a:buClr>
              <a:buSzPct val="95000"/>
              <a:buFont typeface="Wingdings" panose="05000000000000000000" pitchFamily="2" charset="2"/>
              <a:buChar char="§"/>
            </a:pPr>
            <a:r>
              <a:rPr lang="en-US" dirty="0"/>
              <a:t>Not a consistent process when working on a foreign national hire</a:t>
            </a:r>
          </a:p>
          <a:p>
            <a:pPr>
              <a:buClr>
                <a:srgbClr val="A5A5A5">
                  <a:lumMod val="75000"/>
                </a:srgbClr>
              </a:buClr>
              <a:buSzPct val="95000"/>
              <a:buFont typeface="Wingdings" panose="05000000000000000000" pitchFamily="2" charset="2"/>
              <a:buChar char="§"/>
            </a:pPr>
            <a:r>
              <a:rPr lang="en-US" dirty="0"/>
              <a:t>Lack of resources/guide to help departments navigate the process</a:t>
            </a:r>
          </a:p>
          <a:p>
            <a:pPr marL="457200" lvl="1" indent="0">
              <a:buClr>
                <a:schemeClr val="accent3">
                  <a:lumMod val="75000"/>
                </a:schemeClr>
              </a:buClr>
              <a:buSzPct val="95000"/>
              <a:buNone/>
            </a:pPr>
            <a:endParaRPr lang="en-US" dirty="0">
              <a:latin typeface="Tw Cen MT" panose="020B0602020104020603" pitchFamily="34" charset="0"/>
            </a:endParaRPr>
          </a:p>
          <a:p>
            <a:pPr lvl="1">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985175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FEBDE-9FA7-423B-A9C6-C7BE7BCE7E3D}"/>
              </a:ext>
            </a:extLst>
          </p:cNvPr>
          <p:cNvSpPr>
            <a:spLocks noGrp="1"/>
          </p:cNvSpPr>
          <p:nvPr>
            <p:ph type="title"/>
          </p:nvPr>
        </p:nvSpPr>
        <p:spPr/>
        <p:txBody>
          <a:bodyPr/>
          <a:lstStyle/>
          <a:p>
            <a:r>
              <a:rPr lang="en-US" dirty="0"/>
              <a:t>Outcome –Improvement Made?</a:t>
            </a:r>
          </a:p>
        </p:txBody>
      </p:sp>
      <p:sp>
        <p:nvSpPr>
          <p:cNvPr id="3" name="Content Placeholder 2">
            <a:extLst>
              <a:ext uri="{FF2B5EF4-FFF2-40B4-BE49-F238E27FC236}">
                <a16:creationId xmlns:a16="http://schemas.microsoft.com/office/drawing/2014/main" id="{E2A72EF2-2B90-4B16-B6BD-70EAE3A523D5}"/>
              </a:ext>
            </a:extLst>
          </p:cNvPr>
          <p:cNvSpPr>
            <a:spLocks noGrp="1"/>
          </p:cNvSpPr>
          <p:nvPr>
            <p:ph idx="1"/>
          </p:nvPr>
        </p:nvSpPr>
        <p:spPr/>
        <p:txBody>
          <a:bodyPr>
            <a:normAutofit/>
          </a:bodyPr>
          <a:lstStyle/>
          <a:p>
            <a:pPr>
              <a:buClr>
                <a:schemeClr val="bg2">
                  <a:lumMod val="50000"/>
                </a:schemeClr>
              </a:buClr>
              <a:buFont typeface="Wingdings" panose="05000000000000000000" pitchFamily="2" charset="2"/>
              <a:buChar char="§"/>
            </a:pPr>
            <a:r>
              <a:rPr lang="en-US" dirty="0"/>
              <a:t>During the Fall 2021 rush, we saw more foreign nationals submitted to our level during the pay period they started in than ever before</a:t>
            </a:r>
          </a:p>
          <a:p>
            <a:pPr lvl="1">
              <a:buClr>
                <a:schemeClr val="bg2">
                  <a:lumMod val="50000"/>
                </a:schemeClr>
              </a:buClr>
              <a:buFont typeface="Wingdings" panose="05000000000000000000" pitchFamily="2" charset="2"/>
              <a:buChar char="§"/>
            </a:pPr>
            <a:r>
              <a:rPr lang="en-US" dirty="0"/>
              <a:t>Many units have improved by 50% (10-day average) or more*</a:t>
            </a:r>
          </a:p>
          <a:p>
            <a:pPr lvl="1">
              <a:buClr>
                <a:schemeClr val="bg2">
                  <a:lumMod val="50000"/>
                </a:schemeClr>
              </a:buClr>
              <a:buFont typeface="Wingdings" panose="05000000000000000000" pitchFamily="2" charset="2"/>
              <a:buChar char="§"/>
            </a:pPr>
            <a:r>
              <a:rPr lang="en-US" dirty="0"/>
              <a:t>The colleges with the largest foreign national volume (amounts for 64% of the hires) improved by an average of 29%*</a:t>
            </a:r>
            <a:br>
              <a:rPr lang="en-US" dirty="0"/>
            </a:br>
            <a:endParaRPr lang="en-US" dirty="0"/>
          </a:p>
          <a:p>
            <a:pPr>
              <a:buClr>
                <a:schemeClr val="bg2">
                  <a:lumMod val="50000"/>
                </a:schemeClr>
              </a:buClr>
              <a:buFont typeface="Wingdings" panose="05000000000000000000" pitchFamily="2" charset="2"/>
              <a:buChar char="§"/>
            </a:pPr>
            <a:r>
              <a:rPr lang="en-US" dirty="0"/>
              <a:t>In summary, the pay period in which foreign national hires started in, was the same pay period the majority were approved in. </a:t>
            </a:r>
            <a:br>
              <a:rPr lang="en-US" dirty="0"/>
            </a:br>
            <a:endParaRPr lang="en-US" dirty="0"/>
          </a:p>
          <a:p>
            <a:pPr marL="0" indent="0">
              <a:buNone/>
            </a:pPr>
            <a:r>
              <a:rPr lang="en-US" sz="1800" dirty="0"/>
              <a:t>*Percentages are based on when the hire was approved compared to the effective date of an </a:t>
            </a:r>
            <a:r>
              <a:rPr lang="en-US" sz="1800" dirty="0" err="1"/>
              <a:t>ePAF</a:t>
            </a:r>
            <a:r>
              <a:rPr lang="en-US" sz="1800" dirty="0"/>
              <a:t>. Time frame compares FY ‘18-19 to FY ‘20-21. </a:t>
            </a:r>
          </a:p>
          <a:p>
            <a:pPr marL="457200" lvl="1" indent="0">
              <a:buNone/>
            </a:pPr>
            <a:endParaRPr lang="en-US" dirty="0"/>
          </a:p>
          <a:p>
            <a:endParaRPr lang="en-US" dirty="0"/>
          </a:p>
        </p:txBody>
      </p:sp>
    </p:spTree>
    <p:extLst>
      <p:ext uri="{BB962C8B-B14F-4D97-AF65-F5344CB8AC3E}">
        <p14:creationId xmlns:p14="http://schemas.microsoft.com/office/powerpoint/2010/main" val="2083217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CC761-C985-4A88-816A-C18D667621BB}"/>
              </a:ext>
            </a:extLst>
          </p:cNvPr>
          <p:cNvSpPr>
            <a:spLocks noGrp="1"/>
          </p:cNvSpPr>
          <p:nvPr>
            <p:ph type="title"/>
          </p:nvPr>
        </p:nvSpPr>
        <p:spPr/>
        <p:txBody>
          <a:bodyPr/>
          <a:lstStyle/>
          <a:p>
            <a:r>
              <a:rPr lang="en-US" dirty="0"/>
              <a:t>UF </a:t>
            </a:r>
            <a:r>
              <a:rPr lang="en-US" dirty="0" err="1"/>
              <a:t>TempID</a:t>
            </a:r>
            <a:r>
              <a:rPr lang="en-US" dirty="0"/>
              <a:t>: Why Must We Update?</a:t>
            </a:r>
          </a:p>
        </p:txBody>
      </p:sp>
      <p:sp>
        <p:nvSpPr>
          <p:cNvPr id="3" name="Content Placeholder 2">
            <a:extLst>
              <a:ext uri="{FF2B5EF4-FFF2-40B4-BE49-F238E27FC236}">
                <a16:creationId xmlns:a16="http://schemas.microsoft.com/office/drawing/2014/main" id="{5105B839-9476-46DB-990C-F0ECCC7A6942}"/>
              </a:ext>
            </a:extLst>
          </p:cNvPr>
          <p:cNvSpPr>
            <a:spLocks noGrp="1"/>
          </p:cNvSpPr>
          <p:nvPr>
            <p:ph idx="1"/>
          </p:nvPr>
        </p:nvSpPr>
        <p:spPr/>
        <p:txBody>
          <a:bodyPr>
            <a:normAutofit/>
          </a:bodyPr>
          <a:lstStyle/>
          <a:p>
            <a:pPr>
              <a:buClr>
                <a:schemeClr val="bg2">
                  <a:lumMod val="50000"/>
                </a:schemeClr>
              </a:buClr>
              <a:buFont typeface="Wingdings" panose="05000000000000000000" pitchFamily="2" charset="2"/>
              <a:buChar char="§"/>
            </a:pPr>
            <a:r>
              <a:rPr lang="en-US" dirty="0"/>
              <a:t>Temporary ID numbers can only be used for hiring purposes at UF</a:t>
            </a:r>
          </a:p>
          <a:p>
            <a:pPr lvl="1">
              <a:buClr>
                <a:schemeClr val="bg2">
                  <a:lumMod val="50000"/>
                </a:schemeClr>
              </a:buClr>
              <a:buFont typeface="Wingdings" panose="05000000000000000000" pitchFamily="2" charset="2"/>
              <a:buChar char="§"/>
            </a:pPr>
            <a:r>
              <a:rPr lang="en-US" dirty="0"/>
              <a:t>It is meant to be a placeholder while the foreign national employee obtains a social security number</a:t>
            </a:r>
          </a:p>
          <a:p>
            <a:pPr>
              <a:buClr>
                <a:schemeClr val="bg2">
                  <a:lumMod val="50000"/>
                </a:schemeClr>
              </a:buClr>
              <a:buFont typeface="Wingdings" panose="05000000000000000000" pitchFamily="2" charset="2"/>
              <a:buChar char="§"/>
            </a:pPr>
            <a:r>
              <a:rPr lang="en-US" dirty="0"/>
              <a:t>Temporary IDs do not mean anything to the IRS</a:t>
            </a:r>
          </a:p>
          <a:p>
            <a:pPr>
              <a:buClr>
                <a:schemeClr val="bg2">
                  <a:lumMod val="50000"/>
                </a:schemeClr>
              </a:buClr>
              <a:buFont typeface="Wingdings" panose="05000000000000000000" pitchFamily="2" charset="2"/>
              <a:buChar char="§"/>
            </a:pPr>
            <a:r>
              <a:rPr lang="en-US" dirty="0"/>
              <a:t>If we do not update, the earnings for this employee cannot be reported correctly </a:t>
            </a:r>
          </a:p>
          <a:p>
            <a:pPr lvl="1">
              <a:buClr>
                <a:schemeClr val="bg2">
                  <a:lumMod val="50000"/>
                </a:schemeClr>
              </a:buClr>
              <a:buFont typeface="Wingdings" panose="05000000000000000000" pitchFamily="2" charset="2"/>
              <a:buChar char="§"/>
            </a:pPr>
            <a:r>
              <a:rPr lang="en-US" dirty="0"/>
              <a:t>Can create a liability for the university</a:t>
            </a:r>
          </a:p>
          <a:p>
            <a:pPr>
              <a:buClr>
                <a:schemeClr val="bg2">
                  <a:lumMod val="50000"/>
                </a:schemeClr>
              </a:buClr>
              <a:buFont typeface="Wingdings" panose="05000000000000000000" pitchFamily="2" charset="2"/>
              <a:buChar char="§"/>
            </a:pPr>
            <a:r>
              <a:rPr lang="en-US" dirty="0"/>
              <a:t>Being out of compliance with federal, state and university employment laws and guidelines could result in fines or other penalties</a:t>
            </a:r>
          </a:p>
          <a:p>
            <a:endParaRPr lang="en-US" dirty="0"/>
          </a:p>
        </p:txBody>
      </p:sp>
    </p:spTree>
    <p:extLst>
      <p:ext uri="{BB962C8B-B14F-4D97-AF65-F5344CB8AC3E}">
        <p14:creationId xmlns:p14="http://schemas.microsoft.com/office/powerpoint/2010/main" val="3234388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CC761-C985-4A88-816A-C18D667621BB}"/>
              </a:ext>
            </a:extLst>
          </p:cNvPr>
          <p:cNvSpPr>
            <a:spLocks noGrp="1"/>
          </p:cNvSpPr>
          <p:nvPr>
            <p:ph type="title"/>
          </p:nvPr>
        </p:nvSpPr>
        <p:spPr/>
        <p:txBody>
          <a:bodyPr/>
          <a:lstStyle/>
          <a:p>
            <a:r>
              <a:rPr lang="en-US" dirty="0"/>
              <a:t>UF </a:t>
            </a:r>
            <a:r>
              <a:rPr lang="en-US" dirty="0" err="1"/>
              <a:t>TempID</a:t>
            </a:r>
            <a:r>
              <a:rPr lang="en-US" dirty="0"/>
              <a:t> Data Cleanup</a:t>
            </a:r>
          </a:p>
        </p:txBody>
      </p:sp>
      <p:sp>
        <p:nvSpPr>
          <p:cNvPr id="3" name="Content Placeholder 2">
            <a:extLst>
              <a:ext uri="{FF2B5EF4-FFF2-40B4-BE49-F238E27FC236}">
                <a16:creationId xmlns:a16="http://schemas.microsoft.com/office/drawing/2014/main" id="{5105B839-9476-46DB-990C-F0ECCC7A6942}"/>
              </a:ext>
            </a:extLst>
          </p:cNvPr>
          <p:cNvSpPr>
            <a:spLocks noGrp="1"/>
          </p:cNvSpPr>
          <p:nvPr>
            <p:ph idx="1"/>
          </p:nvPr>
        </p:nvSpPr>
        <p:spPr/>
        <p:txBody>
          <a:bodyPr/>
          <a:lstStyle/>
          <a:p>
            <a:pPr>
              <a:buClr>
                <a:schemeClr val="bg2">
                  <a:lumMod val="50000"/>
                </a:schemeClr>
              </a:buClr>
              <a:buFont typeface="Wingdings" panose="05000000000000000000" pitchFamily="2" charset="2"/>
              <a:buChar char="§"/>
            </a:pPr>
            <a:r>
              <a:rPr lang="en-US" dirty="0"/>
              <a:t>Hiring departments are responsible for following-up with the foreign national employee to obtain a copy of the issued social security card.</a:t>
            </a:r>
          </a:p>
          <a:p>
            <a:pPr>
              <a:buClr>
                <a:schemeClr val="bg2">
                  <a:lumMod val="50000"/>
                </a:schemeClr>
              </a:buClr>
              <a:buFont typeface="Wingdings" panose="05000000000000000000" pitchFamily="2" charset="2"/>
              <a:buChar char="§"/>
            </a:pPr>
            <a:r>
              <a:rPr lang="en-US" dirty="0"/>
              <a:t>Once presented, a copy should be uploaded to the SSN Update Portal on the HR website to update their Social Security number. </a:t>
            </a:r>
          </a:p>
          <a:p>
            <a:pPr lvl="1">
              <a:buClr>
                <a:schemeClr val="bg2">
                  <a:lumMod val="50000"/>
                </a:schemeClr>
              </a:buClr>
              <a:buFont typeface="Wingdings" panose="05000000000000000000" pitchFamily="2" charset="2"/>
              <a:buChar char="§"/>
            </a:pPr>
            <a:r>
              <a:rPr lang="en-US" dirty="0"/>
              <a:t>SSN Update Portal located on: </a:t>
            </a:r>
            <a:r>
              <a:rPr lang="en-US" dirty="0">
                <a:hlinkClick r:id="rId2"/>
              </a:rPr>
              <a:t>https://hr.ufl.edu/managerresources/employment-operations-and-records/employment-data/</a:t>
            </a:r>
            <a:r>
              <a:rPr lang="en-US" dirty="0"/>
              <a:t> </a:t>
            </a:r>
          </a:p>
          <a:p>
            <a:pPr>
              <a:buClr>
                <a:schemeClr val="bg2">
                  <a:lumMod val="50000"/>
                </a:schemeClr>
              </a:buClr>
              <a:buFont typeface="Wingdings" panose="05000000000000000000" pitchFamily="2" charset="2"/>
              <a:buChar char="§"/>
            </a:pPr>
            <a:r>
              <a:rPr lang="en-US" dirty="0"/>
              <a:t>A current list of anyone who still has a UF </a:t>
            </a:r>
            <a:r>
              <a:rPr lang="en-US" dirty="0" err="1"/>
              <a:t>TempID</a:t>
            </a:r>
            <a:r>
              <a:rPr lang="en-US" dirty="0"/>
              <a:t> in myUFL will be emailed this afternoon to HR liaisons.</a:t>
            </a:r>
          </a:p>
        </p:txBody>
      </p:sp>
    </p:spTree>
    <p:extLst>
      <p:ext uri="{BB962C8B-B14F-4D97-AF65-F5344CB8AC3E}">
        <p14:creationId xmlns:p14="http://schemas.microsoft.com/office/powerpoint/2010/main" val="2594594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dirty="0">
                <a:solidFill>
                  <a:srgbClr val="FF6600"/>
                </a:solidFill>
              </a:rPr>
              <a:t>Updated Hiring Resources</a:t>
            </a:r>
          </a:p>
        </p:txBody>
      </p:sp>
      <p:sp>
        <p:nvSpPr>
          <p:cNvPr id="3" name="Content Placeholder 2"/>
          <p:cNvSpPr>
            <a:spLocks noGrp="1"/>
          </p:cNvSpPr>
          <p:nvPr>
            <p:ph idx="1"/>
          </p:nvPr>
        </p:nvSpPr>
        <p:spPr>
          <a:xfrm>
            <a:off x="838199" y="1825625"/>
            <a:ext cx="10515600" cy="4472531"/>
          </a:xfrm>
        </p:spPr>
        <p:txBody>
          <a:bodyPr>
            <a:normAutofit/>
          </a:bodyPr>
          <a:lstStyle/>
          <a:p>
            <a:pPr>
              <a:buClr>
                <a:schemeClr val="accent3">
                  <a:lumMod val="75000"/>
                </a:schemeClr>
              </a:buClr>
              <a:buSzPct val="95000"/>
              <a:buFont typeface="Wingdings" panose="05000000000000000000" pitchFamily="2" charset="2"/>
              <a:buChar char="§"/>
            </a:pPr>
            <a:r>
              <a:rPr lang="en-US" dirty="0">
                <a:latin typeface="Calibri "/>
              </a:rPr>
              <a:t>New Hires Checklist – updated links and language</a:t>
            </a:r>
          </a:p>
          <a:p>
            <a:pPr lvl="1">
              <a:buClr>
                <a:schemeClr val="accent3">
                  <a:lumMod val="75000"/>
                </a:schemeClr>
              </a:buClr>
              <a:buSzPct val="95000"/>
              <a:buFont typeface="Wingdings" panose="05000000000000000000" pitchFamily="2" charset="2"/>
              <a:buChar char="§"/>
            </a:pPr>
            <a:r>
              <a:rPr lang="en-US" dirty="0">
                <a:latin typeface="Calibri "/>
                <a:hlinkClick r:id="rId3"/>
              </a:rPr>
              <a:t>https://hr.ufl.edu/wp-content/uploads/2021/10/UFHR_NewHireChecklist_10-4.xlsx</a:t>
            </a:r>
            <a:r>
              <a:rPr lang="en-US" dirty="0">
                <a:latin typeface="Calibri "/>
              </a:rPr>
              <a:t> </a:t>
            </a:r>
          </a:p>
          <a:p>
            <a:pPr>
              <a:buClr>
                <a:schemeClr val="accent3">
                  <a:lumMod val="75000"/>
                </a:schemeClr>
              </a:buClr>
              <a:buSzPct val="95000"/>
              <a:buFont typeface="Wingdings" panose="05000000000000000000" pitchFamily="2" charset="2"/>
              <a:buChar char="§"/>
            </a:pPr>
            <a:r>
              <a:rPr lang="en-US" dirty="0">
                <a:latin typeface="Calibri "/>
              </a:rPr>
              <a:t>Letter of transmittals are </a:t>
            </a:r>
            <a:r>
              <a:rPr lang="en-US" u="sng" dirty="0">
                <a:latin typeface="Calibri "/>
              </a:rPr>
              <a:t>no longer</a:t>
            </a:r>
            <a:r>
              <a:rPr lang="en-US" dirty="0">
                <a:latin typeface="Calibri "/>
              </a:rPr>
              <a:t> required for Adjuncts and Post-Doctoral Associates</a:t>
            </a:r>
          </a:p>
          <a:p>
            <a:pPr>
              <a:buClr>
                <a:schemeClr val="accent3">
                  <a:lumMod val="75000"/>
                </a:schemeClr>
              </a:buClr>
              <a:buSzPct val="95000"/>
              <a:buFont typeface="Wingdings" panose="05000000000000000000" pitchFamily="2" charset="2"/>
              <a:buChar char="§"/>
            </a:pPr>
            <a:r>
              <a:rPr lang="en-US" dirty="0">
                <a:latin typeface="Calibri "/>
              </a:rPr>
              <a:t>Pay Rate Justification Form will be revised to reflect the new state minimum wage of $10/hr. for student employment</a:t>
            </a:r>
          </a:p>
          <a:p>
            <a:pPr lvl="1">
              <a:buClr>
                <a:schemeClr val="accent3">
                  <a:lumMod val="75000"/>
                </a:schemeClr>
              </a:buClr>
              <a:buSzPct val="95000"/>
              <a:buFont typeface="Wingdings" panose="05000000000000000000" pitchFamily="2" charset="2"/>
              <a:buChar char="§"/>
            </a:pPr>
            <a:r>
              <a:rPr lang="en-US" dirty="0">
                <a:latin typeface="Calibri "/>
              </a:rPr>
              <a:t>Current forms on file do not need to be updated</a:t>
            </a:r>
          </a:p>
          <a:p>
            <a:pPr lvl="1">
              <a:buClr>
                <a:schemeClr val="accent3">
                  <a:lumMod val="75000"/>
                </a:schemeClr>
              </a:buClr>
              <a:buSzPct val="95000"/>
              <a:buFont typeface="Wingdings" panose="05000000000000000000" pitchFamily="2" charset="2"/>
              <a:buChar char="§"/>
            </a:pPr>
            <a:r>
              <a:rPr lang="en-US" dirty="0">
                <a:latin typeface="Calibri "/>
              </a:rPr>
              <a:t>Form is now only required for more than $20/hr. (double minimum wage)</a:t>
            </a: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cxnSp>
        <p:nvCxnSpPr>
          <p:cNvPr id="9" name="Straight Connector 8">
            <a:extLst>
              <a:ext uri="{FF2B5EF4-FFF2-40B4-BE49-F238E27FC236}">
                <a16:creationId xmlns:a16="http://schemas.microsoft.com/office/drawing/2014/main" id="{672DBDF8-78B5-40EF-B01B-B287E7C5D60A}"/>
              </a:ext>
            </a:extLst>
          </p:cNvPr>
          <p:cNvCxnSpPr>
            <a:cxnSpLocks/>
          </p:cNvCxnSpPr>
          <p:nvPr/>
        </p:nvCxnSpPr>
        <p:spPr>
          <a:xfrm>
            <a:off x="738131" y="1712722"/>
            <a:ext cx="8636778"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930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DE72C-556D-4C6B-850B-AA5AD4AA1267}"/>
              </a:ext>
            </a:extLst>
          </p:cNvPr>
          <p:cNvSpPr>
            <a:spLocks noGrp="1"/>
          </p:cNvSpPr>
          <p:nvPr>
            <p:ph type="title"/>
          </p:nvPr>
        </p:nvSpPr>
        <p:spPr/>
        <p:txBody>
          <a:bodyPr/>
          <a:lstStyle/>
          <a:p>
            <a:r>
              <a:rPr lang="en-US" dirty="0"/>
              <a:t>Offer Letter Updates</a:t>
            </a:r>
          </a:p>
        </p:txBody>
      </p:sp>
      <p:sp>
        <p:nvSpPr>
          <p:cNvPr id="3" name="Content Placeholder 2">
            <a:extLst>
              <a:ext uri="{FF2B5EF4-FFF2-40B4-BE49-F238E27FC236}">
                <a16:creationId xmlns:a16="http://schemas.microsoft.com/office/drawing/2014/main" id="{DC60EC73-4249-4FBD-9E50-46CC5F952114}"/>
              </a:ext>
            </a:extLst>
          </p:cNvPr>
          <p:cNvSpPr>
            <a:spLocks noGrp="1"/>
          </p:cNvSpPr>
          <p:nvPr>
            <p:ph idx="1"/>
          </p:nvPr>
        </p:nvSpPr>
        <p:spPr/>
        <p:txBody>
          <a:bodyPr>
            <a:normAutofit/>
          </a:bodyPr>
          <a:lstStyle/>
          <a:p>
            <a:pPr>
              <a:buClr>
                <a:schemeClr val="bg2">
                  <a:lumMod val="50000"/>
                </a:schemeClr>
              </a:buClr>
              <a:buFont typeface="Wingdings" panose="05000000000000000000" pitchFamily="2" charset="2"/>
              <a:buChar char="§"/>
            </a:pPr>
            <a:r>
              <a:rPr lang="en-US" dirty="0"/>
              <a:t>Graduate Assistant letters</a:t>
            </a:r>
          </a:p>
          <a:p>
            <a:pPr lvl="1">
              <a:buClr>
                <a:schemeClr val="bg2">
                  <a:lumMod val="50000"/>
                </a:schemeClr>
              </a:buClr>
              <a:buFont typeface="Wingdings" panose="05000000000000000000" pitchFamily="2" charset="2"/>
              <a:buChar char="§"/>
            </a:pPr>
            <a:r>
              <a:rPr lang="en-US" dirty="0"/>
              <a:t>Now includes outside activities section with COI information</a:t>
            </a:r>
          </a:p>
          <a:p>
            <a:pPr lvl="1">
              <a:buClr>
                <a:schemeClr val="bg2">
                  <a:lumMod val="50000"/>
                </a:schemeClr>
              </a:buClr>
              <a:buFont typeface="Wingdings" panose="05000000000000000000" pitchFamily="2" charset="2"/>
              <a:buChar char="§"/>
            </a:pPr>
            <a:r>
              <a:rPr lang="en-US" dirty="0"/>
              <a:t>Must be used starting 10/29/21</a:t>
            </a:r>
          </a:p>
          <a:p>
            <a:pPr>
              <a:buClr>
                <a:schemeClr val="bg2">
                  <a:lumMod val="50000"/>
                </a:schemeClr>
              </a:buClr>
              <a:buFont typeface="Wingdings" panose="05000000000000000000" pitchFamily="2" charset="2"/>
              <a:buChar char="§"/>
            </a:pPr>
            <a:r>
              <a:rPr lang="en-US" dirty="0"/>
              <a:t>All templates now include the following updates:</a:t>
            </a:r>
          </a:p>
          <a:p>
            <a:pPr lvl="1">
              <a:buClr>
                <a:schemeClr val="bg2">
                  <a:lumMod val="50000"/>
                </a:schemeClr>
              </a:buClr>
              <a:buFont typeface="Wingdings" panose="05000000000000000000" pitchFamily="2" charset="2"/>
              <a:buChar char="§"/>
            </a:pPr>
            <a:r>
              <a:rPr lang="en-US" dirty="0"/>
              <a:t>University of Florida’s Employer Identification Number (EIN)</a:t>
            </a:r>
          </a:p>
          <a:p>
            <a:pPr lvl="1">
              <a:buClr>
                <a:schemeClr val="bg2">
                  <a:lumMod val="50000"/>
                </a:schemeClr>
              </a:buClr>
              <a:buFont typeface="Wingdings" panose="05000000000000000000" pitchFamily="2" charset="2"/>
              <a:buChar char="§"/>
            </a:pPr>
            <a:r>
              <a:rPr lang="en-US" dirty="0"/>
              <a:t>Instructions section with “Last Updated” date for easier tracking</a:t>
            </a:r>
          </a:p>
          <a:p>
            <a:pPr lvl="1">
              <a:buClr>
                <a:schemeClr val="bg2">
                  <a:lumMod val="50000"/>
                </a:schemeClr>
              </a:buClr>
              <a:buFont typeface="Wingdings" panose="05000000000000000000" pitchFamily="2" charset="2"/>
              <a:buChar char="§"/>
            </a:pPr>
            <a:r>
              <a:rPr lang="en-US" dirty="0"/>
              <a:t>An added reminder that letters must be printed on official UF letterhead</a:t>
            </a:r>
            <a:br>
              <a:rPr lang="en-US" dirty="0"/>
            </a:br>
            <a:endParaRPr lang="en-US" dirty="0"/>
          </a:p>
          <a:p>
            <a:endParaRPr lang="en-US" dirty="0"/>
          </a:p>
          <a:p>
            <a:endParaRPr lang="en-US" dirty="0"/>
          </a:p>
          <a:p>
            <a:pPr lvl="1"/>
            <a:endParaRPr lang="en-US" dirty="0"/>
          </a:p>
        </p:txBody>
      </p:sp>
      <p:pic>
        <p:nvPicPr>
          <p:cNvPr id="5" name="Picture 4">
            <a:extLst>
              <a:ext uri="{FF2B5EF4-FFF2-40B4-BE49-F238E27FC236}">
                <a16:creationId xmlns:a16="http://schemas.microsoft.com/office/drawing/2014/main" id="{78F068F0-6574-4694-97FA-97F1A5CBE79F}"/>
              </a:ext>
            </a:extLst>
          </p:cNvPr>
          <p:cNvPicPr>
            <a:picLocks noChangeAspect="1"/>
          </p:cNvPicPr>
          <p:nvPr/>
        </p:nvPicPr>
        <p:blipFill>
          <a:blip r:embed="rId2"/>
          <a:stretch>
            <a:fillRect/>
          </a:stretch>
        </p:blipFill>
        <p:spPr>
          <a:xfrm>
            <a:off x="838200" y="4882573"/>
            <a:ext cx="4582254" cy="1429327"/>
          </a:xfrm>
          <a:prstGeom prst="rect">
            <a:avLst/>
          </a:prstGeom>
        </p:spPr>
      </p:pic>
      <p:pic>
        <p:nvPicPr>
          <p:cNvPr id="9" name="Picture 8">
            <a:extLst>
              <a:ext uri="{FF2B5EF4-FFF2-40B4-BE49-F238E27FC236}">
                <a16:creationId xmlns:a16="http://schemas.microsoft.com/office/drawing/2014/main" id="{CC74A750-1619-480E-8C22-54122690C1CC}"/>
              </a:ext>
            </a:extLst>
          </p:cNvPr>
          <p:cNvPicPr>
            <a:picLocks noChangeAspect="1"/>
          </p:cNvPicPr>
          <p:nvPr/>
        </p:nvPicPr>
        <p:blipFill>
          <a:blip r:embed="rId3"/>
          <a:stretch>
            <a:fillRect/>
          </a:stretch>
        </p:blipFill>
        <p:spPr>
          <a:xfrm>
            <a:off x="5616338" y="4881563"/>
            <a:ext cx="6145790" cy="1295400"/>
          </a:xfrm>
          <a:prstGeom prst="rect">
            <a:avLst/>
          </a:prstGeom>
        </p:spPr>
      </p:pic>
    </p:spTree>
    <p:extLst>
      <p:ext uri="{BB962C8B-B14F-4D97-AF65-F5344CB8AC3E}">
        <p14:creationId xmlns:p14="http://schemas.microsoft.com/office/powerpoint/2010/main" val="3845179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45B5-5ACB-4867-9DE6-D64E4FA81004}"/>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08DF3D21-6B69-48B0-8D1E-B7247E4690D9}"/>
              </a:ext>
            </a:extLst>
          </p:cNvPr>
          <p:cNvSpPr>
            <a:spLocks noGrp="1"/>
          </p:cNvSpPr>
          <p:nvPr>
            <p:ph idx="1"/>
          </p:nvPr>
        </p:nvSpPr>
        <p:spPr>
          <a:xfrm>
            <a:off x="838199" y="1825625"/>
            <a:ext cx="10842523" cy="4351338"/>
          </a:xfrm>
        </p:spPr>
        <p:txBody>
          <a:bodyPr/>
          <a:lstStyle/>
          <a:p>
            <a:pPr>
              <a:buClr>
                <a:schemeClr val="bg2">
                  <a:lumMod val="50000"/>
                </a:schemeClr>
              </a:buClr>
              <a:buFont typeface="Wingdings" panose="05000000000000000000" pitchFamily="2" charset="2"/>
              <a:buChar char="§"/>
            </a:pPr>
            <a:r>
              <a:rPr lang="en-US" altLang="en-US" dirty="0"/>
              <a:t>Contact Employment Operations and Records at </a:t>
            </a:r>
          </a:p>
          <a:p>
            <a:pPr marL="0" indent="0">
              <a:buClr>
                <a:schemeClr val="bg2">
                  <a:lumMod val="50000"/>
                </a:schemeClr>
              </a:buClr>
              <a:buNone/>
            </a:pPr>
            <a:r>
              <a:rPr lang="en-US" altLang="en-US" dirty="0">
                <a:hlinkClick r:id="rId2"/>
              </a:rPr>
              <a:t>ufhr-employment@ufl.edu</a:t>
            </a:r>
            <a:r>
              <a:rPr lang="en-US" altLang="en-US" dirty="0"/>
              <a:t> or by phone at (352) 273-1079.</a:t>
            </a:r>
          </a:p>
          <a:p>
            <a:pPr marL="0" indent="0">
              <a:buNone/>
            </a:pPr>
            <a:endParaRPr lang="en-US" dirty="0"/>
          </a:p>
        </p:txBody>
      </p:sp>
    </p:spTree>
    <p:extLst>
      <p:ext uri="{BB962C8B-B14F-4D97-AF65-F5344CB8AC3E}">
        <p14:creationId xmlns:p14="http://schemas.microsoft.com/office/powerpoint/2010/main" val="3270762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Employee Relations and Engagement</a:t>
            </a:r>
          </a:p>
        </p:txBody>
      </p:sp>
      <p:sp>
        <p:nvSpPr>
          <p:cNvPr id="3" name="Content Placeholder 2"/>
          <p:cNvSpPr>
            <a:spLocks noGrp="1"/>
          </p:cNvSpPr>
          <p:nvPr>
            <p:ph idx="1"/>
          </p:nvPr>
        </p:nvSpPr>
        <p:spPr>
          <a:xfrm>
            <a:off x="2087178" y="5107457"/>
            <a:ext cx="8017644" cy="3098713"/>
          </a:xfrm>
        </p:spPr>
        <p:txBody>
          <a:bodyPr>
            <a:normAutofit/>
          </a:bodyPr>
          <a:lstStyle/>
          <a:p>
            <a:pPr marL="0" indent="0" algn="ctr">
              <a:buFontTx/>
              <a:buNone/>
              <a:defRPr/>
            </a:pPr>
            <a:r>
              <a:rPr lang="en-US" sz="3200" b="1" dirty="0"/>
              <a:t>Robert Cancellieri</a:t>
            </a:r>
          </a:p>
          <a:p>
            <a:pPr marL="0" indent="0">
              <a:buFontTx/>
              <a:buNone/>
              <a:defRPr/>
            </a:pPr>
            <a:r>
              <a:rPr lang="en-US" sz="3200" b="1" dirty="0"/>
              <a:t>Director, Employee Relations &amp; Engagement</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1026" name="Picture 2">
            <a:extLst>
              <a:ext uri="{FF2B5EF4-FFF2-40B4-BE49-F238E27FC236}">
                <a16:creationId xmlns:a16="http://schemas.microsoft.com/office/drawing/2014/main" id="{5E77828C-811D-4B66-9ED2-FB66E56E9C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191" y="1934809"/>
            <a:ext cx="3763618" cy="309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374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09617"/>
            <a:ext cx="10515600" cy="2038765"/>
          </a:xfrm>
        </p:spPr>
        <p:txBody>
          <a:bodyPr/>
          <a:lstStyle/>
          <a:p>
            <a:r>
              <a:rPr lang="en-US" dirty="0"/>
              <a:t>University Benefits</a:t>
            </a:r>
            <a:br>
              <a:rPr lang="en-US" dirty="0"/>
            </a:br>
            <a:endParaRPr lang="en-US" dirty="0"/>
          </a:p>
        </p:txBody>
      </p:sp>
      <p:sp>
        <p:nvSpPr>
          <p:cNvPr id="4" name="Text Placeholder 2">
            <a:extLst>
              <a:ext uri="{FF2B5EF4-FFF2-40B4-BE49-F238E27FC236}">
                <a16:creationId xmlns:a16="http://schemas.microsoft.com/office/drawing/2014/main" id="{8B5FF6E8-25A5-4AA4-B439-AA84FC1A156B}"/>
              </a:ext>
            </a:extLst>
          </p:cNvPr>
          <p:cNvSpPr>
            <a:spLocks noGrp="1"/>
          </p:cNvSpPr>
          <p:nvPr>
            <p:ph type="body" idx="1"/>
          </p:nvPr>
        </p:nvSpPr>
        <p:spPr>
          <a:xfrm>
            <a:off x="838200" y="3428999"/>
            <a:ext cx="10515600" cy="2038766"/>
          </a:xfrm>
        </p:spPr>
        <p:txBody>
          <a:bodyPr>
            <a:normAutofit/>
          </a:bodyPr>
          <a:lstStyle/>
          <a:p>
            <a:r>
              <a:rPr lang="en-US" altLang="en-US" sz="3200" dirty="0">
                <a:solidFill>
                  <a:schemeClr val="accent5">
                    <a:lumMod val="75000"/>
                  </a:schemeClr>
                </a:solidFill>
              </a:rPr>
              <a:t>Open Enrollment</a:t>
            </a:r>
          </a:p>
          <a:p>
            <a:r>
              <a:rPr lang="en-US" altLang="en-US" sz="3200" dirty="0">
                <a:solidFill>
                  <a:schemeClr val="accent5">
                    <a:lumMod val="75000"/>
                  </a:schemeClr>
                </a:solidFill>
              </a:rPr>
              <a:t>December Vacation Leave </a:t>
            </a:r>
            <a:r>
              <a:rPr lang="en-US" altLang="en-US" sz="3200" dirty="0" err="1">
                <a:solidFill>
                  <a:schemeClr val="accent5">
                    <a:lumMod val="75000"/>
                  </a:schemeClr>
                </a:solidFill>
              </a:rPr>
              <a:t>Cashout</a:t>
            </a:r>
            <a:endParaRPr lang="en-US" altLang="en-US" sz="3200" dirty="0">
              <a:solidFill>
                <a:schemeClr val="accent5">
                  <a:lumMod val="75000"/>
                </a:schemeClr>
              </a:solidFill>
            </a:endParaRPr>
          </a:p>
          <a:p>
            <a:endParaRPr lang="en-US" dirty="0"/>
          </a:p>
        </p:txBody>
      </p:sp>
    </p:spTree>
    <p:extLst>
      <p:ext uri="{BB962C8B-B14F-4D97-AF65-F5344CB8AC3E}">
        <p14:creationId xmlns:p14="http://schemas.microsoft.com/office/powerpoint/2010/main" val="1474796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83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56" y="1624681"/>
            <a:ext cx="9552562" cy="4591165"/>
          </a:xfrm>
        </p:spPr>
        <p:txBody>
          <a:bodyPr>
            <a:normAutofit/>
          </a:bodyPr>
          <a:lstStyle/>
          <a:p>
            <a:pPr marL="0" lvl="0" indent="0">
              <a:lnSpc>
                <a:spcPct val="120000"/>
              </a:lnSpc>
              <a:buClr>
                <a:srgbClr val="70AD47"/>
              </a:buClr>
              <a:buNone/>
            </a:pPr>
            <a:r>
              <a:rPr lang="en-US" sz="2600" b="1" dirty="0">
                <a:solidFill>
                  <a:schemeClr val="tx1">
                    <a:lumMod val="65000"/>
                    <a:lumOff val="35000"/>
                  </a:schemeClr>
                </a:solidFill>
                <a:latin typeface="Arial" panose="020B0604020202020204" pitchFamily="34" charset="0"/>
                <a:cs typeface="Arial" panose="020B0604020202020204" pitchFamily="34" charset="0"/>
              </a:rPr>
              <a:t>Open Enrollment is your opportunity to make benefits enrollment changes for the upcoming 2022 calendar year.</a:t>
            </a:r>
            <a:br>
              <a:rPr lang="en-US" sz="2600" dirty="0">
                <a:solidFill>
                  <a:schemeClr val="tx1">
                    <a:lumMod val="65000"/>
                    <a:lumOff val="35000"/>
                  </a:schemeClr>
                </a:solidFill>
                <a:latin typeface="Arial" panose="020B0604020202020204" pitchFamily="34" charset="0"/>
                <a:cs typeface="Arial" panose="020B0604020202020204" pitchFamily="34" charset="0"/>
              </a:rPr>
            </a:br>
            <a:endParaRPr lang="en-US" sz="2600" dirty="0">
              <a:solidFill>
                <a:schemeClr val="tx1">
                  <a:lumMod val="65000"/>
                  <a:lumOff val="35000"/>
                </a:schemeClr>
              </a:solidFill>
              <a:latin typeface="Arial" panose="020B0604020202020204" pitchFamily="34" charset="0"/>
              <a:cs typeface="Arial" panose="020B0604020202020204" pitchFamily="34" charset="0"/>
            </a:endParaRPr>
          </a:p>
          <a:p>
            <a:pPr lvl="1">
              <a:lnSpc>
                <a:spcPct val="120000"/>
              </a:lnSpc>
              <a:buClr>
                <a:srgbClr val="70AD47"/>
              </a:buClr>
              <a:buFont typeface="Wingdings" panose="05000000000000000000" pitchFamily="2" charset="2"/>
              <a:buChar char="§"/>
            </a:pPr>
            <a:r>
              <a:rPr lang="en-US" sz="2200" dirty="0">
                <a:solidFill>
                  <a:schemeClr val="tx1">
                    <a:lumMod val="65000"/>
                    <a:lumOff val="35000"/>
                  </a:schemeClr>
                </a:solidFill>
                <a:latin typeface="Arial" panose="020B0604020202020204" pitchFamily="34" charset="0"/>
                <a:cs typeface="Arial" panose="020B0604020202020204" pitchFamily="34" charset="0"/>
              </a:rPr>
              <a:t>Updates to </a:t>
            </a:r>
            <a:r>
              <a:rPr lang="en-US" sz="2200" b="1" dirty="0">
                <a:solidFill>
                  <a:srgbClr val="EE6F26"/>
                </a:solidFill>
                <a:latin typeface="Arial" panose="020B0604020202020204" pitchFamily="34" charset="0"/>
                <a:cs typeface="Arial" panose="020B0604020202020204" pitchFamily="34" charset="0"/>
              </a:rPr>
              <a:t>State</a:t>
            </a:r>
            <a:r>
              <a:rPr lang="en-US" sz="2200" dirty="0">
                <a:solidFill>
                  <a:schemeClr val="tx1">
                    <a:lumMod val="65000"/>
                    <a:lumOff val="35000"/>
                  </a:schemeClr>
                </a:solidFill>
                <a:latin typeface="Arial" panose="020B0604020202020204" pitchFamily="34" charset="0"/>
                <a:cs typeface="Arial" panose="020B0604020202020204" pitchFamily="34" charset="0"/>
              </a:rPr>
              <a:t> benefits elections </a:t>
            </a:r>
            <a:r>
              <a:rPr lang="en-US" sz="2200" dirty="0">
                <a:solidFill>
                  <a:schemeClr val="tx1">
                    <a:lumMod val="65000"/>
                    <a:lumOff val="35000"/>
                  </a:schemeClr>
                </a:solidFill>
                <a:latin typeface="Arial" panose="020B0604020202020204" pitchFamily="34" charset="0"/>
                <a:cs typeface="Arial" panose="020B0604020202020204" pitchFamily="34" charset="0"/>
                <a:sym typeface="Wingdings" panose="05000000000000000000" pitchFamily="2" charset="2"/>
              </a:rPr>
              <a:t> </a:t>
            </a:r>
            <a:r>
              <a:rPr lang="en-US" sz="2200" b="1" dirty="0">
                <a:solidFill>
                  <a:srgbClr val="EE6F26"/>
                </a:solidFill>
                <a:latin typeface="Arial" panose="020B0604020202020204" pitchFamily="34" charset="0"/>
                <a:cs typeface="Arial" panose="020B0604020202020204" pitchFamily="34" charset="0"/>
              </a:rPr>
              <a:t>People First</a:t>
            </a:r>
          </a:p>
          <a:p>
            <a:pPr lvl="1">
              <a:lnSpc>
                <a:spcPct val="120000"/>
              </a:lnSpc>
              <a:buClr>
                <a:srgbClr val="70AD47"/>
              </a:buClr>
              <a:buFont typeface="Wingdings" panose="05000000000000000000" pitchFamily="2" charset="2"/>
              <a:buChar char="§"/>
            </a:pPr>
            <a:r>
              <a:rPr lang="en-US" sz="2200" dirty="0">
                <a:solidFill>
                  <a:schemeClr val="tx1">
                    <a:lumMod val="65000"/>
                    <a:lumOff val="35000"/>
                  </a:schemeClr>
                </a:solidFill>
                <a:latin typeface="Arial" panose="020B0604020202020204" pitchFamily="34" charset="0"/>
                <a:cs typeface="Arial" panose="020B0604020202020204" pitchFamily="34" charset="0"/>
              </a:rPr>
              <a:t>Updates to </a:t>
            </a:r>
            <a:r>
              <a:rPr lang="en-US" sz="2200" b="1" dirty="0">
                <a:solidFill>
                  <a:srgbClr val="2E75B6"/>
                </a:solidFill>
                <a:latin typeface="Arial" panose="020B0604020202020204" pitchFamily="34" charset="0"/>
                <a:cs typeface="Arial" panose="020B0604020202020204" pitchFamily="34" charset="0"/>
              </a:rPr>
              <a:t>UF Select</a:t>
            </a:r>
            <a:r>
              <a:rPr lang="en-US" sz="2200" dirty="0">
                <a:solidFill>
                  <a:schemeClr val="tx1">
                    <a:lumMod val="65000"/>
                    <a:lumOff val="35000"/>
                  </a:schemeClr>
                </a:solidFill>
                <a:latin typeface="Arial" panose="020B0604020202020204" pitchFamily="34" charset="0"/>
                <a:cs typeface="Arial" panose="020B0604020202020204" pitchFamily="34" charset="0"/>
              </a:rPr>
              <a:t> benefits elections </a:t>
            </a:r>
            <a:r>
              <a:rPr lang="en-US" sz="2200" dirty="0">
                <a:solidFill>
                  <a:schemeClr val="tx1">
                    <a:lumMod val="65000"/>
                    <a:lumOff val="35000"/>
                  </a:schemeClr>
                </a:solidFill>
                <a:latin typeface="Arial" panose="020B0604020202020204" pitchFamily="34" charset="0"/>
                <a:cs typeface="Arial" panose="020B0604020202020204" pitchFamily="34" charset="0"/>
                <a:sym typeface="Wingdings" panose="05000000000000000000" pitchFamily="2" charset="2"/>
              </a:rPr>
              <a:t> </a:t>
            </a:r>
            <a:r>
              <a:rPr lang="en-US" sz="2200" b="1" dirty="0">
                <a:solidFill>
                  <a:srgbClr val="2E75B6"/>
                </a:solidFill>
                <a:latin typeface="Arial" panose="020B0604020202020204" pitchFamily="34" charset="0"/>
                <a:cs typeface="Arial" panose="020B0604020202020204" pitchFamily="34" charset="0"/>
              </a:rPr>
              <a:t>Self-Service in myUFL</a:t>
            </a:r>
            <a:br>
              <a:rPr lang="en-US" sz="2200" b="1" dirty="0">
                <a:solidFill>
                  <a:srgbClr val="2E75B6"/>
                </a:solidFill>
                <a:latin typeface="Arial" panose="020B0604020202020204" pitchFamily="34" charset="0"/>
                <a:cs typeface="Arial" panose="020B0604020202020204" pitchFamily="34" charset="0"/>
              </a:rPr>
            </a:br>
            <a:endParaRPr lang="en-US" sz="2600" dirty="0">
              <a:solidFill>
                <a:schemeClr val="tx1">
                  <a:lumMod val="65000"/>
                  <a:lumOff val="35000"/>
                </a:schemeClr>
              </a:solidFill>
              <a:latin typeface="Arial" panose="020B0604020202020204" pitchFamily="34" charset="0"/>
              <a:cs typeface="Arial" panose="020B0604020202020204" pitchFamily="34" charset="0"/>
            </a:endParaRPr>
          </a:p>
          <a:p>
            <a:pPr marL="0" lvl="0" indent="0">
              <a:lnSpc>
                <a:spcPct val="120000"/>
              </a:lnSpc>
              <a:buClr>
                <a:srgbClr val="70AD47"/>
              </a:buClr>
              <a:buNone/>
            </a:pPr>
            <a:r>
              <a:rPr lang="en-US" sz="2600" dirty="0">
                <a:solidFill>
                  <a:schemeClr val="tx1">
                    <a:lumMod val="65000"/>
                    <a:lumOff val="35000"/>
                  </a:schemeClr>
                </a:solidFill>
                <a:latin typeface="Arial" panose="020B0604020202020204" pitchFamily="34" charset="0"/>
                <a:cs typeface="Arial" panose="020B0604020202020204" pitchFamily="34" charset="0"/>
              </a:rPr>
              <a:t>The State of Florida and UFHR are offering webinars between </a:t>
            </a:r>
            <a:r>
              <a:rPr lang="en-US" sz="2600" b="1" dirty="0">
                <a:solidFill>
                  <a:schemeClr val="tx1">
                    <a:lumMod val="65000"/>
                    <a:lumOff val="35000"/>
                  </a:schemeClr>
                </a:solidFill>
                <a:latin typeface="Arial" panose="020B0604020202020204" pitchFamily="34" charset="0"/>
                <a:cs typeface="Arial" panose="020B0604020202020204" pitchFamily="34" charset="0"/>
              </a:rPr>
              <a:t>September 27</a:t>
            </a:r>
            <a:r>
              <a:rPr lang="en-US" sz="2600" b="1" baseline="30000" dirty="0">
                <a:solidFill>
                  <a:schemeClr val="tx1">
                    <a:lumMod val="65000"/>
                    <a:lumOff val="35000"/>
                  </a:schemeClr>
                </a:solidFill>
                <a:latin typeface="Arial" panose="020B0604020202020204" pitchFamily="34" charset="0"/>
                <a:cs typeface="Arial" panose="020B0604020202020204" pitchFamily="34" charset="0"/>
              </a:rPr>
              <a:t>th</a:t>
            </a:r>
            <a:r>
              <a:rPr lang="en-US" sz="2600" b="1" dirty="0">
                <a:solidFill>
                  <a:schemeClr val="tx1">
                    <a:lumMod val="65000"/>
                    <a:lumOff val="35000"/>
                  </a:schemeClr>
                </a:solidFill>
                <a:latin typeface="Arial" panose="020B0604020202020204" pitchFamily="34" charset="0"/>
                <a:cs typeface="Arial" panose="020B0604020202020204" pitchFamily="34" charset="0"/>
              </a:rPr>
              <a:t> and October 22</a:t>
            </a:r>
            <a:r>
              <a:rPr lang="en-US" sz="2600" b="1" baseline="30000" dirty="0">
                <a:solidFill>
                  <a:schemeClr val="tx1">
                    <a:lumMod val="65000"/>
                    <a:lumOff val="35000"/>
                  </a:schemeClr>
                </a:solidFill>
                <a:latin typeface="Arial" panose="020B0604020202020204" pitchFamily="34" charset="0"/>
                <a:cs typeface="Arial" panose="020B0604020202020204" pitchFamily="34" charset="0"/>
              </a:rPr>
              <a:t>nd</a:t>
            </a:r>
            <a:r>
              <a:rPr lang="en-US" sz="2600" b="1" dirty="0">
                <a:solidFill>
                  <a:schemeClr val="tx1">
                    <a:lumMod val="65000"/>
                    <a:lumOff val="35000"/>
                  </a:schemeClr>
                </a:solidFill>
                <a:latin typeface="Arial" panose="020B0604020202020204" pitchFamily="34" charset="0"/>
                <a:cs typeface="Arial" panose="020B0604020202020204" pitchFamily="34" charset="0"/>
              </a:rPr>
              <a:t> </a:t>
            </a:r>
            <a:r>
              <a:rPr lang="en-US" sz="2600" dirty="0">
                <a:solidFill>
                  <a:schemeClr val="tx1">
                    <a:lumMod val="65000"/>
                    <a:lumOff val="35000"/>
                  </a:schemeClr>
                </a:solidFill>
                <a:latin typeface="Arial" panose="020B0604020202020204" pitchFamily="34" charset="0"/>
                <a:cs typeface="Arial" panose="020B0604020202020204" pitchFamily="34" charset="0"/>
              </a:rPr>
              <a:t>in lieu of an in-person Benefits and Wellness Fair this year.</a:t>
            </a:r>
          </a:p>
        </p:txBody>
      </p:sp>
      <p:pic>
        <p:nvPicPr>
          <p:cNvPr id="4" name="Picture 3">
            <a:extLst>
              <a:ext uri="{FF2B5EF4-FFF2-40B4-BE49-F238E27FC236}">
                <a16:creationId xmlns:a16="http://schemas.microsoft.com/office/drawing/2014/main" id="{1DF1882F-4772-5744-884D-E2E9204742B2}"/>
              </a:ext>
            </a:extLst>
          </p:cNvPr>
          <p:cNvPicPr>
            <a:picLocks noChangeAspect="1"/>
          </p:cNvPicPr>
          <p:nvPr/>
        </p:nvPicPr>
        <p:blipFill>
          <a:blip r:embed="rId2"/>
          <a:stretch>
            <a:fillRect/>
          </a:stretch>
        </p:blipFill>
        <p:spPr>
          <a:xfrm>
            <a:off x="-30480" y="6143363"/>
            <a:ext cx="12222480" cy="718969"/>
          </a:xfrm>
          <a:prstGeom prst="rect">
            <a:avLst/>
          </a:prstGeom>
        </p:spPr>
      </p:pic>
      <p:pic>
        <p:nvPicPr>
          <p:cNvPr id="6" name="Picture 5">
            <a:extLst>
              <a:ext uri="{FF2B5EF4-FFF2-40B4-BE49-F238E27FC236}">
                <a16:creationId xmlns:a16="http://schemas.microsoft.com/office/drawing/2014/main" id="{D44BC00B-D9D3-4F7D-A644-5DBE3E95D8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433133" y="187678"/>
            <a:ext cx="5325734" cy="1364520"/>
          </a:xfrm>
          <a:prstGeom prst="rect">
            <a:avLst/>
          </a:prstGeom>
        </p:spPr>
      </p:pic>
      <p:pic>
        <p:nvPicPr>
          <p:cNvPr id="11" name="Picture 10">
            <a:extLst>
              <a:ext uri="{FF2B5EF4-FFF2-40B4-BE49-F238E27FC236}">
                <a16:creationId xmlns:a16="http://schemas.microsoft.com/office/drawing/2014/main" id="{AB83FF1C-8217-4137-95F0-7B8E85BAA4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67517">
            <a:off x="9512943" y="418585"/>
            <a:ext cx="2339712" cy="2339712"/>
          </a:xfrm>
          <a:prstGeom prst="rect">
            <a:avLst/>
          </a:prstGeom>
        </p:spPr>
      </p:pic>
    </p:spTree>
    <p:extLst>
      <p:ext uri="{BB962C8B-B14F-4D97-AF65-F5344CB8AC3E}">
        <p14:creationId xmlns:p14="http://schemas.microsoft.com/office/powerpoint/2010/main" val="343648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651" y="365125"/>
            <a:ext cx="10984149" cy="981537"/>
          </a:xfrm>
        </p:spPr>
        <p:txBody>
          <a:bodyPr>
            <a:normAutofit/>
          </a:bodyPr>
          <a:lstStyle/>
          <a:p>
            <a:pPr algn="ctr"/>
            <a:r>
              <a:rPr lang="en-US" dirty="0">
                <a:solidFill>
                  <a:srgbClr val="005594"/>
                </a:solidFill>
                <a:latin typeface="Arial Black" panose="020B0A04020102020204" pitchFamily="34" charset="0"/>
                <a:cs typeface="Arial" panose="020B0604020202020204" pitchFamily="34" charset="0"/>
              </a:rPr>
              <a:t>WHAT IS </a:t>
            </a:r>
            <a:r>
              <a:rPr lang="en-US" u="sng" dirty="0">
                <a:solidFill>
                  <a:srgbClr val="EE6F26"/>
                </a:solidFill>
              </a:rPr>
              <a:t>NOT</a:t>
            </a:r>
            <a:r>
              <a:rPr lang="en-US" dirty="0">
                <a:solidFill>
                  <a:srgbClr val="005594"/>
                </a:solidFill>
                <a:latin typeface="Arial Black" panose="020B0A04020102020204" pitchFamily="34" charset="0"/>
                <a:cs typeface="Arial" panose="020B0604020202020204" pitchFamily="34" charset="0"/>
              </a:rPr>
              <a:t> CHANGING IN 2022</a:t>
            </a:r>
          </a:p>
        </p:txBody>
      </p:sp>
      <p:sp>
        <p:nvSpPr>
          <p:cNvPr id="3" name="Content Placeholder 2"/>
          <p:cNvSpPr>
            <a:spLocks noGrp="1"/>
          </p:cNvSpPr>
          <p:nvPr>
            <p:ph idx="1"/>
          </p:nvPr>
        </p:nvSpPr>
        <p:spPr>
          <a:xfrm>
            <a:off x="685412" y="1449430"/>
            <a:ext cx="10515600" cy="4591165"/>
          </a:xfrm>
        </p:spPr>
        <p:txBody>
          <a:bodyPr>
            <a:normAutofit/>
          </a:bodyPr>
          <a:lstStyle/>
          <a:p>
            <a:pPr marL="0" indent="0">
              <a:lnSpc>
                <a:spcPct val="120000"/>
              </a:lnSpc>
              <a:buClr>
                <a:schemeClr val="accent6"/>
              </a:buClr>
              <a:buNone/>
            </a:pPr>
            <a:r>
              <a:rPr lang="en-US" b="1" u="sng" dirty="0">
                <a:solidFill>
                  <a:srgbClr val="EE6F26"/>
                </a:solidFill>
                <a:latin typeface="Arial" panose="020B0604020202020204" pitchFamily="34" charset="0"/>
                <a:cs typeface="Arial" panose="020B0604020202020204" pitchFamily="34" charset="0"/>
              </a:rPr>
              <a:t>No increase</a:t>
            </a:r>
            <a:r>
              <a:rPr lang="en-US" b="1" dirty="0">
                <a:solidFill>
                  <a:srgbClr val="EE6F26"/>
                </a:solidFill>
                <a:latin typeface="Arial" panose="020B0604020202020204" pitchFamily="34" charset="0"/>
                <a:cs typeface="Arial" panose="020B0604020202020204" pitchFamily="34" charset="0"/>
              </a:rPr>
              <a:t> </a:t>
            </a:r>
            <a:r>
              <a:rPr lang="en-US" dirty="0">
                <a:solidFill>
                  <a:schemeClr val="tx1">
                    <a:lumMod val="65000"/>
                    <a:lumOff val="35000"/>
                  </a:schemeClr>
                </a:solidFill>
                <a:latin typeface="Arial" panose="020B0604020202020204" pitchFamily="34" charset="0"/>
                <a:cs typeface="Arial" panose="020B0604020202020204" pitchFamily="34" charset="0"/>
              </a:rPr>
              <a:t>to employee health insurance premiums for State or GatorCare plans.</a:t>
            </a:r>
          </a:p>
          <a:p>
            <a:pPr marL="0" indent="0">
              <a:lnSpc>
                <a:spcPct val="120000"/>
              </a:lnSpc>
              <a:buClr>
                <a:schemeClr val="accent6"/>
              </a:buClr>
              <a:buNone/>
            </a:pPr>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0" indent="0">
              <a:lnSpc>
                <a:spcPct val="120000"/>
              </a:lnSpc>
              <a:buClr>
                <a:schemeClr val="accent6"/>
              </a:buClr>
              <a:buNone/>
            </a:pPr>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0" indent="0">
              <a:lnSpc>
                <a:spcPct val="120000"/>
              </a:lnSpc>
              <a:buClr>
                <a:schemeClr val="accent6"/>
              </a:buClr>
              <a:buNone/>
            </a:pPr>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0" indent="0">
              <a:lnSpc>
                <a:spcPct val="120000"/>
              </a:lnSpc>
              <a:buClr>
                <a:schemeClr val="accent6"/>
              </a:buClr>
              <a:buNone/>
            </a:pPr>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0" indent="0" algn="ctr">
              <a:lnSpc>
                <a:spcPct val="120000"/>
              </a:lnSpc>
              <a:buClr>
                <a:schemeClr val="accent6"/>
              </a:buClr>
              <a:buNone/>
            </a:pPr>
            <a:endParaRPr lang="en-US" sz="1400" dirty="0">
              <a:solidFill>
                <a:schemeClr val="tx1">
                  <a:lumMod val="65000"/>
                  <a:lumOff val="35000"/>
                </a:schemeClr>
              </a:solidFill>
              <a:latin typeface="Arial" panose="020B0604020202020204" pitchFamily="34" charset="0"/>
              <a:cs typeface="Arial" panose="020B0604020202020204" pitchFamily="34" charset="0"/>
            </a:endParaRPr>
          </a:p>
          <a:p>
            <a:pPr marL="0" indent="0" algn="ctr">
              <a:lnSpc>
                <a:spcPct val="120000"/>
              </a:lnSpc>
              <a:buClr>
                <a:schemeClr val="accent6"/>
              </a:buClr>
              <a:buNone/>
            </a:pPr>
            <a:r>
              <a:rPr lang="en-US" sz="1400" dirty="0">
                <a:solidFill>
                  <a:schemeClr val="tx1">
                    <a:lumMod val="65000"/>
                    <a:lumOff val="35000"/>
                  </a:schemeClr>
                </a:solidFill>
                <a:latin typeface="Arial" panose="020B0604020202020204" pitchFamily="34" charset="0"/>
                <a:cs typeface="Arial" panose="020B0604020202020204" pitchFamily="34" charset="0"/>
              </a:rPr>
              <a:t>The Spouse Program is only available to those employees whose spouse is also a benefits eligible state employee. </a:t>
            </a:r>
          </a:p>
        </p:txBody>
      </p:sp>
      <p:pic>
        <p:nvPicPr>
          <p:cNvPr id="4" name="Picture 3">
            <a:extLst>
              <a:ext uri="{FF2B5EF4-FFF2-40B4-BE49-F238E27FC236}">
                <a16:creationId xmlns:a16="http://schemas.microsoft.com/office/drawing/2014/main" id="{1DF1882F-4772-5744-884D-E2E9204742B2}"/>
              </a:ext>
            </a:extLst>
          </p:cNvPr>
          <p:cNvPicPr>
            <a:picLocks noChangeAspect="1"/>
          </p:cNvPicPr>
          <p:nvPr/>
        </p:nvPicPr>
        <p:blipFill>
          <a:blip r:embed="rId2"/>
          <a:stretch>
            <a:fillRect/>
          </a:stretch>
        </p:blipFill>
        <p:spPr>
          <a:xfrm>
            <a:off x="-30480" y="6143363"/>
            <a:ext cx="12222480" cy="718969"/>
          </a:xfrm>
          <a:prstGeom prst="rect">
            <a:avLst/>
          </a:prstGeom>
        </p:spPr>
      </p:pic>
      <p:pic>
        <p:nvPicPr>
          <p:cNvPr id="6" name="Picture 5">
            <a:extLst>
              <a:ext uri="{FF2B5EF4-FFF2-40B4-BE49-F238E27FC236}">
                <a16:creationId xmlns:a16="http://schemas.microsoft.com/office/drawing/2014/main" id="{2DF7014C-3854-4C13-8EF4-7914ACA7DA1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73517" y="2576773"/>
            <a:ext cx="10480283" cy="2920224"/>
          </a:xfrm>
          <a:prstGeom prst="rect">
            <a:avLst/>
          </a:prstGeom>
        </p:spPr>
      </p:pic>
    </p:spTree>
    <p:extLst>
      <p:ext uri="{BB962C8B-B14F-4D97-AF65-F5344CB8AC3E}">
        <p14:creationId xmlns:p14="http://schemas.microsoft.com/office/powerpoint/2010/main" val="360241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001" y="1862229"/>
            <a:ext cx="10799518" cy="2768138"/>
          </a:xfrm>
        </p:spPr>
        <p:txBody>
          <a:bodyPr>
            <a:normAutofit fontScale="92500"/>
          </a:bodyPr>
          <a:lstStyle/>
          <a:p>
            <a:pPr marL="0" indent="0">
              <a:lnSpc>
                <a:spcPct val="120000"/>
              </a:lnSpc>
              <a:buClr>
                <a:schemeClr val="accent6"/>
              </a:buClr>
              <a:buNone/>
            </a:pPr>
            <a:r>
              <a:rPr lang="en-US" b="1" u="sng" dirty="0">
                <a:solidFill>
                  <a:srgbClr val="EE6F26"/>
                </a:solidFill>
                <a:latin typeface="Arial" panose="020B0604020202020204" pitchFamily="34" charset="0"/>
                <a:cs typeface="Arial" panose="020B0604020202020204" pitchFamily="34" charset="0"/>
              </a:rPr>
              <a:t>No premium increases</a:t>
            </a:r>
            <a:r>
              <a:rPr lang="en-US" b="1" dirty="0">
                <a:solidFill>
                  <a:srgbClr val="EE6F26"/>
                </a:solidFill>
                <a:latin typeface="Arial" panose="020B0604020202020204" pitchFamily="34" charset="0"/>
                <a:cs typeface="Arial" panose="020B0604020202020204" pitchFamily="34" charset="0"/>
              </a:rPr>
              <a:t> </a:t>
            </a:r>
            <a:r>
              <a:rPr lang="en-US" dirty="0">
                <a:solidFill>
                  <a:schemeClr val="tx1">
                    <a:lumMod val="65000"/>
                    <a:lumOff val="35000"/>
                  </a:schemeClr>
                </a:solidFill>
                <a:latin typeface="Arial" panose="020B0604020202020204" pitchFamily="34" charset="0"/>
                <a:cs typeface="Arial" panose="020B0604020202020204" pitchFamily="34" charset="0"/>
              </a:rPr>
              <a:t>for vision and supplemental insurance plans</a:t>
            </a:r>
          </a:p>
          <a:p>
            <a:pPr lvl="1">
              <a:lnSpc>
                <a:spcPct val="120000"/>
              </a:lnSpc>
              <a:buClr>
                <a:schemeClr val="accent6"/>
              </a:buClr>
              <a:buFont typeface="Wingdings" panose="05000000000000000000" pitchFamily="2" charset="2"/>
              <a:buChar char="§"/>
            </a:pPr>
            <a:r>
              <a:rPr lang="en-US" dirty="0">
                <a:solidFill>
                  <a:schemeClr val="tx1">
                    <a:lumMod val="65000"/>
                    <a:lumOff val="35000"/>
                  </a:schemeClr>
                </a:solidFill>
                <a:latin typeface="Arial" panose="020B0604020202020204" pitchFamily="34" charset="0"/>
                <a:cs typeface="Arial" panose="020B0604020202020204" pitchFamily="34" charset="0"/>
              </a:rPr>
              <a:t>This includes those offered by both the State and University</a:t>
            </a:r>
            <a:br>
              <a:rPr lang="en-US" dirty="0">
                <a:solidFill>
                  <a:schemeClr val="tx1">
                    <a:lumMod val="65000"/>
                    <a:lumOff val="35000"/>
                  </a:schemeClr>
                </a:solidFill>
                <a:latin typeface="Arial" panose="020B0604020202020204" pitchFamily="34" charset="0"/>
                <a:cs typeface="Arial" panose="020B0604020202020204" pitchFamily="34" charset="0"/>
              </a:rPr>
            </a:br>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0" indent="0">
              <a:lnSpc>
                <a:spcPct val="120000"/>
              </a:lnSpc>
              <a:buClr>
                <a:schemeClr val="accent6"/>
              </a:buClr>
              <a:buNone/>
            </a:pPr>
            <a:r>
              <a:rPr lang="en-US" b="1" u="sng" dirty="0">
                <a:solidFill>
                  <a:srgbClr val="EE6F26"/>
                </a:solidFill>
                <a:latin typeface="Arial" panose="020B0604020202020204" pitchFamily="34" charset="0"/>
                <a:cs typeface="Arial" panose="020B0604020202020204" pitchFamily="34" charset="0"/>
              </a:rPr>
              <a:t>No premium increases</a:t>
            </a:r>
            <a:r>
              <a:rPr lang="en-US" b="1" dirty="0">
                <a:solidFill>
                  <a:srgbClr val="EE6F26"/>
                </a:solidFill>
                <a:latin typeface="Arial" panose="020B0604020202020204" pitchFamily="34" charset="0"/>
                <a:cs typeface="Arial" panose="020B0604020202020204" pitchFamily="34" charset="0"/>
              </a:rPr>
              <a:t> </a:t>
            </a:r>
            <a:r>
              <a:rPr lang="en-US" dirty="0">
                <a:solidFill>
                  <a:schemeClr val="tx1">
                    <a:lumMod val="65000"/>
                    <a:lumOff val="35000"/>
                  </a:schemeClr>
                </a:solidFill>
                <a:latin typeface="Arial" panose="020B0604020202020204" pitchFamily="34" charset="0"/>
                <a:cs typeface="Arial" panose="020B0604020202020204" pitchFamily="34" charset="0"/>
              </a:rPr>
              <a:t>for optional life and disability insurances, (other than those that are typically tied to age and/or salary) </a:t>
            </a:r>
          </a:p>
          <a:p>
            <a:pPr marL="0" indent="0">
              <a:lnSpc>
                <a:spcPct val="120000"/>
              </a:lnSpc>
              <a:buClr>
                <a:schemeClr val="accent6"/>
              </a:buClr>
              <a:buNone/>
            </a:pP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DF1882F-4772-5744-884D-E2E9204742B2}"/>
              </a:ext>
            </a:extLst>
          </p:cNvPr>
          <p:cNvPicPr>
            <a:picLocks noChangeAspect="1"/>
          </p:cNvPicPr>
          <p:nvPr/>
        </p:nvPicPr>
        <p:blipFill>
          <a:blip r:embed="rId2"/>
          <a:stretch>
            <a:fillRect/>
          </a:stretch>
        </p:blipFill>
        <p:spPr>
          <a:xfrm>
            <a:off x="-30480" y="6143363"/>
            <a:ext cx="12222480" cy="718969"/>
          </a:xfrm>
          <a:prstGeom prst="rect">
            <a:avLst/>
          </a:prstGeom>
        </p:spPr>
      </p:pic>
      <p:sp>
        <p:nvSpPr>
          <p:cNvPr id="7" name="Title 1">
            <a:extLst>
              <a:ext uri="{FF2B5EF4-FFF2-40B4-BE49-F238E27FC236}">
                <a16:creationId xmlns:a16="http://schemas.microsoft.com/office/drawing/2014/main" id="{2246F111-7FCB-4D2C-99E6-4C3070E228F2}"/>
              </a:ext>
            </a:extLst>
          </p:cNvPr>
          <p:cNvSpPr>
            <a:spLocks noGrp="1"/>
          </p:cNvSpPr>
          <p:nvPr>
            <p:ph type="title"/>
          </p:nvPr>
        </p:nvSpPr>
        <p:spPr>
          <a:xfrm>
            <a:off x="369651" y="365125"/>
            <a:ext cx="10984149" cy="981537"/>
          </a:xfrm>
        </p:spPr>
        <p:txBody>
          <a:bodyPr>
            <a:normAutofit/>
          </a:bodyPr>
          <a:lstStyle/>
          <a:p>
            <a:pPr algn="ctr"/>
            <a:r>
              <a:rPr lang="en-US" dirty="0">
                <a:solidFill>
                  <a:srgbClr val="005594"/>
                </a:solidFill>
                <a:latin typeface="Arial Black" panose="020B0A04020102020204" pitchFamily="34" charset="0"/>
                <a:cs typeface="Arial" panose="020B0604020202020204" pitchFamily="34" charset="0"/>
              </a:rPr>
              <a:t>WHAT IS </a:t>
            </a:r>
            <a:r>
              <a:rPr lang="en-US" u="sng" dirty="0">
                <a:solidFill>
                  <a:srgbClr val="EE6F26"/>
                </a:solidFill>
              </a:rPr>
              <a:t>NOT</a:t>
            </a:r>
            <a:r>
              <a:rPr lang="en-US" dirty="0">
                <a:solidFill>
                  <a:srgbClr val="005594"/>
                </a:solidFill>
                <a:latin typeface="Arial Black" panose="020B0A04020102020204" pitchFamily="34" charset="0"/>
                <a:cs typeface="Arial" panose="020B0604020202020204" pitchFamily="34" charset="0"/>
              </a:rPr>
              <a:t> CHANGING IN 2022</a:t>
            </a:r>
          </a:p>
        </p:txBody>
      </p:sp>
    </p:spTree>
    <p:extLst>
      <p:ext uri="{BB962C8B-B14F-4D97-AF65-F5344CB8AC3E}">
        <p14:creationId xmlns:p14="http://schemas.microsoft.com/office/powerpoint/2010/main" val="192362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412" y="1231719"/>
            <a:ext cx="10515600" cy="4591165"/>
          </a:xfrm>
        </p:spPr>
        <p:txBody>
          <a:bodyPr>
            <a:normAutofit/>
          </a:bodyPr>
          <a:lstStyle/>
          <a:p>
            <a:pPr>
              <a:lnSpc>
                <a:spcPct val="120000"/>
              </a:lnSpc>
              <a:buClr>
                <a:schemeClr val="accent6"/>
              </a:buClr>
              <a:buFont typeface="Wingdings" panose="05000000000000000000" pitchFamily="2" charset="2"/>
              <a:buChar char="§"/>
            </a:pPr>
            <a:r>
              <a:rPr lang="en-US" dirty="0">
                <a:solidFill>
                  <a:schemeClr val="tx1">
                    <a:lumMod val="65000"/>
                    <a:lumOff val="35000"/>
                  </a:schemeClr>
                </a:solidFill>
                <a:latin typeface="Arial" panose="020B0604020202020204" pitchFamily="34" charset="0"/>
                <a:cs typeface="Arial" panose="020B0604020202020204" pitchFamily="34" charset="0"/>
              </a:rPr>
              <a:t>Premiums for </a:t>
            </a:r>
            <a:r>
              <a:rPr lang="en-US" b="1" u="sng" dirty="0" err="1">
                <a:solidFill>
                  <a:srgbClr val="EE6F26"/>
                </a:solidFill>
                <a:latin typeface="Arial" panose="020B0604020202020204" pitchFamily="34" charset="0"/>
                <a:cs typeface="Arial" panose="020B0604020202020204" pitchFamily="34" charset="0"/>
              </a:rPr>
              <a:t>Ameritas</a:t>
            </a:r>
            <a:r>
              <a:rPr lang="en-US" dirty="0">
                <a:solidFill>
                  <a:schemeClr val="tx1">
                    <a:lumMod val="65000"/>
                    <a:lumOff val="35000"/>
                  </a:schemeClr>
                </a:solidFill>
                <a:latin typeface="Arial" panose="020B0604020202020204" pitchFamily="34" charset="0"/>
                <a:cs typeface="Arial" panose="020B0604020202020204" pitchFamily="34" charset="0"/>
              </a:rPr>
              <a:t> and </a:t>
            </a:r>
            <a:r>
              <a:rPr lang="en-US" b="1" u="sng" dirty="0">
                <a:solidFill>
                  <a:srgbClr val="EE6F26"/>
                </a:solidFill>
                <a:latin typeface="Arial" panose="020B0604020202020204" pitchFamily="34" charset="0"/>
                <a:cs typeface="Arial" panose="020B0604020202020204" pitchFamily="34" charset="0"/>
              </a:rPr>
              <a:t>MetLife PPO Dental</a:t>
            </a:r>
            <a:r>
              <a:rPr lang="en-US" dirty="0">
                <a:solidFill>
                  <a:schemeClr val="tx1">
                    <a:lumMod val="65000"/>
                    <a:lumOff val="35000"/>
                  </a:schemeClr>
                </a:solidFill>
                <a:latin typeface="Arial" panose="020B0604020202020204" pitchFamily="34" charset="0"/>
                <a:cs typeface="Arial" panose="020B0604020202020204" pitchFamily="34" charset="0"/>
              </a:rPr>
              <a:t> plans </a:t>
            </a:r>
            <a:br>
              <a:rPr lang="en-US" dirty="0">
                <a:solidFill>
                  <a:schemeClr val="tx1">
                    <a:lumMod val="65000"/>
                    <a:lumOff val="35000"/>
                  </a:schemeClr>
                </a:solidFill>
                <a:latin typeface="Arial" panose="020B0604020202020204" pitchFamily="34" charset="0"/>
                <a:cs typeface="Arial" panose="020B0604020202020204" pitchFamily="34" charset="0"/>
              </a:rPr>
            </a:br>
            <a:r>
              <a:rPr lang="en-US" dirty="0">
                <a:solidFill>
                  <a:schemeClr val="tx1">
                    <a:lumMod val="65000"/>
                    <a:lumOff val="35000"/>
                  </a:schemeClr>
                </a:solidFill>
                <a:latin typeface="Arial" panose="020B0604020202020204" pitchFamily="34" charset="0"/>
                <a:cs typeface="Arial" panose="020B0604020202020204" pitchFamily="34" charset="0"/>
              </a:rPr>
              <a:t>will increase.</a:t>
            </a:r>
          </a:p>
          <a:p>
            <a:pPr>
              <a:lnSpc>
                <a:spcPct val="120000"/>
              </a:lnSpc>
              <a:buClr>
                <a:schemeClr val="accent6"/>
              </a:buClr>
              <a:buFont typeface="Wingdings" panose="05000000000000000000" pitchFamily="2" charset="2"/>
              <a:buChar char="§"/>
            </a:pPr>
            <a:r>
              <a:rPr lang="en-US" dirty="0">
                <a:solidFill>
                  <a:schemeClr val="tx1">
                    <a:lumMod val="65000"/>
                    <a:lumOff val="35000"/>
                  </a:schemeClr>
                </a:solidFill>
                <a:latin typeface="Arial" panose="020B0604020202020204" pitchFamily="34" charset="0"/>
                <a:cs typeface="Arial" panose="020B0604020202020204" pitchFamily="34" charset="0"/>
              </a:rPr>
              <a:t>Additionally, </a:t>
            </a:r>
            <a:r>
              <a:rPr lang="en-US" b="1" u="sng" dirty="0">
                <a:solidFill>
                  <a:srgbClr val="EE6F26"/>
                </a:solidFill>
                <a:latin typeface="Arial" panose="020B0604020202020204" pitchFamily="34" charset="0"/>
                <a:cs typeface="Arial" panose="020B0604020202020204" pitchFamily="34" charset="0"/>
              </a:rPr>
              <a:t>Eagles Dental Reimbursement plan</a:t>
            </a:r>
            <a:r>
              <a:rPr lang="en-US" dirty="0">
                <a:solidFill>
                  <a:schemeClr val="tx1">
                    <a:lumMod val="65000"/>
                    <a:lumOff val="35000"/>
                  </a:schemeClr>
                </a:solidFill>
                <a:latin typeface="Arial" panose="020B0604020202020204" pitchFamily="34" charset="0"/>
                <a:cs typeface="Arial" panose="020B0604020202020204" pitchFamily="34" charset="0"/>
              </a:rPr>
              <a:t> offered through UF will also increase.</a:t>
            </a:r>
          </a:p>
        </p:txBody>
      </p:sp>
      <p:pic>
        <p:nvPicPr>
          <p:cNvPr id="4" name="Picture 3">
            <a:extLst>
              <a:ext uri="{FF2B5EF4-FFF2-40B4-BE49-F238E27FC236}">
                <a16:creationId xmlns:a16="http://schemas.microsoft.com/office/drawing/2014/main" id="{1DF1882F-4772-5744-884D-E2E9204742B2}"/>
              </a:ext>
            </a:extLst>
          </p:cNvPr>
          <p:cNvPicPr>
            <a:picLocks noChangeAspect="1"/>
          </p:cNvPicPr>
          <p:nvPr/>
        </p:nvPicPr>
        <p:blipFill>
          <a:blip r:embed="rId2"/>
          <a:stretch>
            <a:fillRect/>
          </a:stretch>
        </p:blipFill>
        <p:spPr>
          <a:xfrm>
            <a:off x="-30480" y="6143363"/>
            <a:ext cx="12222480" cy="718969"/>
          </a:xfrm>
          <a:prstGeom prst="rect">
            <a:avLst/>
          </a:prstGeom>
        </p:spPr>
      </p:pic>
      <p:sp>
        <p:nvSpPr>
          <p:cNvPr id="7" name="Title 1">
            <a:extLst>
              <a:ext uri="{FF2B5EF4-FFF2-40B4-BE49-F238E27FC236}">
                <a16:creationId xmlns:a16="http://schemas.microsoft.com/office/drawing/2014/main" id="{049B06F1-E8EA-4B83-B08F-FA11FEB97259}"/>
              </a:ext>
            </a:extLst>
          </p:cNvPr>
          <p:cNvSpPr>
            <a:spLocks noGrp="1"/>
          </p:cNvSpPr>
          <p:nvPr>
            <p:ph type="title"/>
          </p:nvPr>
        </p:nvSpPr>
        <p:spPr>
          <a:xfrm>
            <a:off x="369651" y="365125"/>
            <a:ext cx="10984149" cy="981537"/>
          </a:xfrm>
        </p:spPr>
        <p:txBody>
          <a:bodyPr>
            <a:normAutofit/>
          </a:bodyPr>
          <a:lstStyle/>
          <a:p>
            <a:pPr algn="ctr"/>
            <a:r>
              <a:rPr lang="en-US" dirty="0">
                <a:solidFill>
                  <a:srgbClr val="005594"/>
                </a:solidFill>
                <a:latin typeface="Arial Black" panose="020B0A04020102020204" pitchFamily="34" charset="0"/>
                <a:cs typeface="Arial" panose="020B0604020202020204" pitchFamily="34" charset="0"/>
              </a:rPr>
              <a:t>WHAT </a:t>
            </a:r>
            <a:r>
              <a:rPr lang="en-US" u="sng" dirty="0">
                <a:solidFill>
                  <a:srgbClr val="EE6F26"/>
                </a:solidFill>
                <a:latin typeface="Arial Black" panose="020B0A04020102020204" pitchFamily="34" charset="0"/>
                <a:cs typeface="Arial" panose="020B0604020202020204" pitchFamily="34" charset="0"/>
              </a:rPr>
              <a:t>IS</a:t>
            </a:r>
            <a:r>
              <a:rPr lang="en-US" dirty="0">
                <a:solidFill>
                  <a:srgbClr val="005594"/>
                </a:solidFill>
                <a:latin typeface="Arial Black" panose="020B0A04020102020204" pitchFamily="34" charset="0"/>
                <a:cs typeface="Arial" panose="020B0604020202020204" pitchFamily="34" charset="0"/>
              </a:rPr>
              <a:t> CHANGING IN 2022</a:t>
            </a:r>
          </a:p>
        </p:txBody>
      </p:sp>
    </p:spTree>
    <p:extLst>
      <p:ext uri="{BB962C8B-B14F-4D97-AF65-F5344CB8AC3E}">
        <p14:creationId xmlns:p14="http://schemas.microsoft.com/office/powerpoint/2010/main" val="363152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26916"/>
            <a:ext cx="10515600" cy="4815577"/>
          </a:xfrm>
        </p:spPr>
        <p:txBody>
          <a:bodyPr>
            <a:normAutofit fontScale="92500" lnSpcReduction="20000"/>
          </a:bodyPr>
          <a:lstStyle/>
          <a:p>
            <a:pPr marL="0" indent="0">
              <a:lnSpc>
                <a:spcPct val="120000"/>
              </a:lnSpc>
              <a:buClr>
                <a:schemeClr val="accent6"/>
              </a:buClr>
              <a:buNone/>
            </a:pPr>
            <a:r>
              <a:rPr lang="en-US" dirty="0">
                <a:solidFill>
                  <a:schemeClr val="tx1">
                    <a:lumMod val="65000"/>
                    <a:lumOff val="35000"/>
                  </a:schemeClr>
                </a:solidFill>
                <a:latin typeface="Arial" panose="020B0604020202020204" pitchFamily="34" charset="0"/>
                <a:cs typeface="Arial" panose="020B0604020202020204" pitchFamily="34" charset="0"/>
              </a:rPr>
              <a:t>Employees who participate in the </a:t>
            </a:r>
            <a:r>
              <a:rPr lang="en-US" b="1" u="sng" dirty="0">
                <a:solidFill>
                  <a:srgbClr val="EE6F26"/>
                </a:solidFill>
                <a:latin typeface="Arial" panose="020B0604020202020204" pitchFamily="34" charset="0"/>
                <a:cs typeface="Arial" panose="020B0604020202020204" pitchFamily="34" charset="0"/>
              </a:rPr>
              <a:t>State’s High Deductible Health Plans (HDHP)</a:t>
            </a:r>
            <a:r>
              <a:rPr lang="en-US" dirty="0">
                <a:solidFill>
                  <a:schemeClr val="tx1">
                    <a:lumMod val="65000"/>
                    <a:lumOff val="35000"/>
                  </a:schemeClr>
                </a:solidFill>
                <a:latin typeface="Arial" panose="020B0604020202020204" pitchFamily="34" charset="0"/>
                <a:cs typeface="Arial" panose="020B0604020202020204" pitchFamily="34" charset="0"/>
              </a:rPr>
              <a:t> will be able to increase their Health Savings Account contributions:</a:t>
            </a:r>
            <a:br>
              <a:rPr lang="en-US" dirty="0">
                <a:solidFill>
                  <a:schemeClr val="tx1">
                    <a:lumMod val="65000"/>
                    <a:lumOff val="35000"/>
                  </a:schemeClr>
                </a:solidFill>
                <a:latin typeface="Arial" panose="020B0604020202020204" pitchFamily="34" charset="0"/>
                <a:cs typeface="Arial" panose="020B0604020202020204" pitchFamily="34" charset="0"/>
              </a:rPr>
            </a:br>
            <a:endParaRPr lang="en-US" dirty="0">
              <a:solidFill>
                <a:schemeClr val="tx1">
                  <a:lumMod val="65000"/>
                  <a:lumOff val="35000"/>
                </a:schemeClr>
              </a:solidFill>
              <a:latin typeface="Arial" panose="020B0604020202020204" pitchFamily="34" charset="0"/>
              <a:cs typeface="Arial" panose="020B0604020202020204" pitchFamily="34" charset="0"/>
            </a:endParaRPr>
          </a:p>
          <a:p>
            <a:pPr lvl="1">
              <a:lnSpc>
                <a:spcPct val="120000"/>
              </a:lnSpc>
              <a:buClr>
                <a:schemeClr val="accent6"/>
              </a:buClr>
              <a:buFont typeface="Wingdings" panose="05000000000000000000" pitchFamily="2" charset="2"/>
              <a:buChar char="§"/>
            </a:pPr>
            <a:r>
              <a:rPr lang="en-US" b="1" dirty="0">
                <a:solidFill>
                  <a:schemeClr val="tx1">
                    <a:lumMod val="65000"/>
                    <a:lumOff val="35000"/>
                  </a:schemeClr>
                </a:solidFill>
                <a:latin typeface="Arial" panose="020B0604020202020204" pitchFamily="34" charset="0"/>
                <a:cs typeface="Arial" panose="020B0604020202020204" pitchFamily="34" charset="0"/>
              </a:rPr>
              <a:t>$3,650* ($3,150 EE/ $500 ER) </a:t>
            </a:r>
            <a:r>
              <a:rPr lang="en-US" dirty="0">
                <a:solidFill>
                  <a:schemeClr val="tx1">
                    <a:lumMod val="65000"/>
                    <a:lumOff val="35000"/>
                  </a:schemeClr>
                </a:solidFill>
                <a:latin typeface="Arial" panose="020B0604020202020204" pitchFamily="34" charset="0"/>
                <a:cs typeface="Arial" panose="020B0604020202020204" pitchFamily="34" charset="0"/>
              </a:rPr>
              <a:t>2022 limit for individual coverage</a:t>
            </a:r>
            <a:br>
              <a:rPr lang="en-US" dirty="0">
                <a:solidFill>
                  <a:schemeClr val="tx1">
                    <a:lumMod val="65000"/>
                    <a:lumOff val="35000"/>
                  </a:schemeClr>
                </a:solidFill>
                <a:latin typeface="Arial" panose="020B0604020202020204" pitchFamily="34" charset="0"/>
                <a:cs typeface="Arial" panose="020B0604020202020204" pitchFamily="34" charset="0"/>
              </a:rPr>
            </a:br>
            <a:r>
              <a:rPr lang="en-US" dirty="0">
                <a:solidFill>
                  <a:schemeClr val="tx1">
                    <a:lumMod val="65000"/>
                    <a:lumOff val="35000"/>
                  </a:schemeClr>
                </a:solidFill>
                <a:latin typeface="Arial" panose="020B0604020202020204" pitchFamily="34" charset="0"/>
                <a:cs typeface="Arial" panose="020B0604020202020204" pitchFamily="34" charset="0"/>
              </a:rPr>
              <a:t>(an increase of $50)</a:t>
            </a:r>
          </a:p>
          <a:p>
            <a:pPr lvl="1">
              <a:lnSpc>
                <a:spcPct val="120000"/>
              </a:lnSpc>
              <a:buClr>
                <a:schemeClr val="accent6"/>
              </a:buClr>
              <a:buFont typeface="Wingdings" panose="05000000000000000000" pitchFamily="2" charset="2"/>
              <a:buChar char="§"/>
            </a:pPr>
            <a:r>
              <a:rPr lang="en-US" b="1" dirty="0">
                <a:solidFill>
                  <a:schemeClr val="tx1">
                    <a:lumMod val="65000"/>
                    <a:lumOff val="35000"/>
                  </a:schemeClr>
                </a:solidFill>
                <a:latin typeface="Arial" panose="020B0604020202020204" pitchFamily="34" charset="0"/>
                <a:cs typeface="Arial" panose="020B0604020202020204" pitchFamily="34" charset="0"/>
              </a:rPr>
              <a:t>$7,300* ($6,300 EE / $1,000 ER) </a:t>
            </a:r>
            <a:r>
              <a:rPr lang="en-US" dirty="0">
                <a:solidFill>
                  <a:schemeClr val="tx1">
                    <a:lumMod val="65000"/>
                    <a:lumOff val="35000"/>
                  </a:schemeClr>
                </a:solidFill>
                <a:latin typeface="Arial" panose="020B0604020202020204" pitchFamily="34" charset="0"/>
                <a:cs typeface="Arial" panose="020B0604020202020204" pitchFamily="34" charset="0"/>
              </a:rPr>
              <a:t>2022 limit for family coverage</a:t>
            </a:r>
            <a:br>
              <a:rPr lang="en-US" dirty="0">
                <a:solidFill>
                  <a:schemeClr val="tx1">
                    <a:lumMod val="65000"/>
                    <a:lumOff val="35000"/>
                  </a:schemeClr>
                </a:solidFill>
                <a:latin typeface="Arial" panose="020B0604020202020204" pitchFamily="34" charset="0"/>
                <a:cs typeface="Arial" panose="020B0604020202020204" pitchFamily="34" charset="0"/>
              </a:rPr>
            </a:br>
            <a:r>
              <a:rPr lang="en-US" dirty="0">
                <a:solidFill>
                  <a:schemeClr val="tx1">
                    <a:lumMod val="65000"/>
                    <a:lumOff val="35000"/>
                  </a:schemeClr>
                </a:solidFill>
                <a:latin typeface="Arial" panose="020B0604020202020204" pitchFamily="34" charset="0"/>
                <a:cs typeface="Arial" panose="020B0604020202020204" pitchFamily="34" charset="0"/>
              </a:rPr>
              <a:t>(an increase of $100)</a:t>
            </a:r>
          </a:p>
          <a:p>
            <a:pPr lvl="1">
              <a:lnSpc>
                <a:spcPct val="120000"/>
              </a:lnSpc>
              <a:buClr>
                <a:schemeClr val="accent6"/>
              </a:buClr>
              <a:buFont typeface="Wingdings" panose="05000000000000000000" pitchFamily="2" charset="2"/>
              <a:buChar char="§"/>
            </a:pPr>
            <a:r>
              <a:rPr lang="en-US" dirty="0">
                <a:solidFill>
                  <a:schemeClr val="tx1">
                    <a:lumMod val="65000"/>
                    <a:lumOff val="35000"/>
                  </a:schemeClr>
                </a:solidFill>
                <a:latin typeface="Arial" panose="020B0604020202020204" pitchFamily="34" charset="0"/>
                <a:cs typeface="Arial" panose="020B0604020202020204" pitchFamily="34" charset="0"/>
              </a:rPr>
              <a:t>Catch Up contribution remains at $1,000 for participants who turn 55 prior to 12/31/22.</a:t>
            </a:r>
          </a:p>
          <a:p>
            <a:pPr marL="914400" lvl="2" indent="0">
              <a:lnSpc>
                <a:spcPct val="120000"/>
              </a:lnSpc>
              <a:buClr>
                <a:schemeClr val="accent6"/>
              </a:buClr>
              <a:buNone/>
            </a:pPr>
            <a:br>
              <a:rPr lang="en-US" i="1" dirty="0">
                <a:solidFill>
                  <a:schemeClr val="tx1">
                    <a:lumMod val="65000"/>
                    <a:lumOff val="35000"/>
                  </a:schemeClr>
                </a:solidFill>
                <a:latin typeface="Arial" panose="020B0604020202020204" pitchFamily="34" charset="0"/>
                <a:cs typeface="Arial" panose="020B0604020202020204" pitchFamily="34" charset="0"/>
              </a:rPr>
            </a:br>
            <a:r>
              <a:rPr lang="en-US" i="1" dirty="0">
                <a:solidFill>
                  <a:schemeClr val="tx1">
                    <a:lumMod val="65000"/>
                    <a:lumOff val="35000"/>
                  </a:schemeClr>
                </a:solidFill>
                <a:latin typeface="Arial" panose="020B0604020202020204" pitchFamily="34" charset="0"/>
                <a:cs typeface="Arial" panose="020B0604020202020204" pitchFamily="34" charset="0"/>
              </a:rPr>
              <a:t>* Includes ER portion</a:t>
            </a:r>
          </a:p>
          <a:p>
            <a:pPr marL="574675" indent="-574675">
              <a:lnSpc>
                <a:spcPct val="120000"/>
              </a:lnSpc>
              <a:buClr>
                <a:schemeClr val="accent6"/>
              </a:buClr>
              <a:buFont typeface="Wingdings 3" panose="05040102010807070707" pitchFamily="18" charset="2"/>
              <a:buChar char="u"/>
            </a:pP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DF1882F-4772-5744-884D-E2E9204742B2}"/>
              </a:ext>
            </a:extLst>
          </p:cNvPr>
          <p:cNvPicPr>
            <a:picLocks noChangeAspect="1"/>
          </p:cNvPicPr>
          <p:nvPr/>
        </p:nvPicPr>
        <p:blipFill>
          <a:blip r:embed="rId2"/>
          <a:stretch>
            <a:fillRect/>
          </a:stretch>
        </p:blipFill>
        <p:spPr>
          <a:xfrm>
            <a:off x="-30480" y="6143363"/>
            <a:ext cx="12222480" cy="718969"/>
          </a:xfrm>
          <a:prstGeom prst="rect">
            <a:avLst/>
          </a:prstGeom>
        </p:spPr>
      </p:pic>
      <p:sp>
        <p:nvSpPr>
          <p:cNvPr id="8" name="Title 1">
            <a:extLst>
              <a:ext uri="{FF2B5EF4-FFF2-40B4-BE49-F238E27FC236}">
                <a16:creationId xmlns:a16="http://schemas.microsoft.com/office/drawing/2014/main" id="{EAB23680-BAA8-445C-9439-F6ADBC08672D}"/>
              </a:ext>
            </a:extLst>
          </p:cNvPr>
          <p:cNvSpPr>
            <a:spLocks noGrp="1"/>
          </p:cNvSpPr>
          <p:nvPr>
            <p:ph type="title"/>
          </p:nvPr>
        </p:nvSpPr>
        <p:spPr>
          <a:xfrm>
            <a:off x="369651" y="365125"/>
            <a:ext cx="10984149" cy="981537"/>
          </a:xfrm>
        </p:spPr>
        <p:txBody>
          <a:bodyPr>
            <a:normAutofit/>
          </a:bodyPr>
          <a:lstStyle/>
          <a:p>
            <a:pPr algn="ctr"/>
            <a:r>
              <a:rPr lang="en-US" dirty="0">
                <a:solidFill>
                  <a:srgbClr val="005594"/>
                </a:solidFill>
                <a:latin typeface="Arial Black" panose="020B0A04020102020204" pitchFamily="34" charset="0"/>
                <a:cs typeface="Arial" panose="020B0604020202020204" pitchFamily="34" charset="0"/>
              </a:rPr>
              <a:t>WHAT </a:t>
            </a:r>
            <a:r>
              <a:rPr lang="en-US" u="sng" dirty="0">
                <a:solidFill>
                  <a:srgbClr val="EE6F26"/>
                </a:solidFill>
                <a:latin typeface="Arial Black" panose="020B0A04020102020204" pitchFamily="34" charset="0"/>
                <a:cs typeface="Arial" panose="020B0604020202020204" pitchFamily="34" charset="0"/>
              </a:rPr>
              <a:t>IS</a:t>
            </a:r>
            <a:r>
              <a:rPr lang="en-US" dirty="0">
                <a:solidFill>
                  <a:srgbClr val="005594"/>
                </a:solidFill>
                <a:latin typeface="Arial Black" panose="020B0A04020102020204" pitchFamily="34" charset="0"/>
                <a:cs typeface="Arial" panose="020B0604020202020204" pitchFamily="34" charset="0"/>
              </a:rPr>
              <a:t> CHANGING IN 2022</a:t>
            </a:r>
          </a:p>
        </p:txBody>
      </p:sp>
    </p:spTree>
    <p:extLst>
      <p:ext uri="{BB962C8B-B14F-4D97-AF65-F5344CB8AC3E}">
        <p14:creationId xmlns:p14="http://schemas.microsoft.com/office/powerpoint/2010/main" val="350645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26916"/>
            <a:ext cx="10515600" cy="4815577"/>
          </a:xfrm>
        </p:spPr>
        <p:txBody>
          <a:bodyPr>
            <a:normAutofit/>
          </a:bodyPr>
          <a:lstStyle/>
          <a:p>
            <a:pPr>
              <a:lnSpc>
                <a:spcPct val="120000"/>
              </a:lnSpc>
              <a:buClr>
                <a:schemeClr val="accent6"/>
              </a:buClr>
              <a:buFont typeface="Wingdings" panose="05000000000000000000" pitchFamily="2" charset="2"/>
              <a:buChar char="§"/>
            </a:pPr>
            <a:r>
              <a:rPr lang="en-US" dirty="0">
                <a:solidFill>
                  <a:schemeClr val="tx1">
                    <a:lumMod val="65000"/>
                    <a:lumOff val="35000"/>
                  </a:schemeClr>
                </a:solidFill>
                <a:latin typeface="Arial" panose="020B0604020202020204" pitchFamily="34" charset="0"/>
                <a:cs typeface="Arial" panose="020B0604020202020204" pitchFamily="34" charset="0"/>
              </a:rPr>
              <a:t>The </a:t>
            </a:r>
            <a:r>
              <a:rPr lang="en-US" b="1" u="sng" dirty="0">
                <a:solidFill>
                  <a:srgbClr val="EE6F26"/>
                </a:solidFill>
                <a:latin typeface="Arial" panose="020B0604020202020204" pitchFamily="34" charset="0"/>
                <a:cs typeface="Arial" panose="020B0604020202020204" pitchFamily="34" charset="0"/>
              </a:rPr>
              <a:t>State Dependent Care Flexible Spending Account</a:t>
            </a:r>
            <a:r>
              <a:rPr lang="en-US" dirty="0">
                <a:solidFill>
                  <a:schemeClr val="tx1">
                    <a:lumMod val="65000"/>
                    <a:lumOff val="35000"/>
                  </a:schemeClr>
                </a:solidFill>
                <a:latin typeface="Arial" panose="020B0604020202020204" pitchFamily="34" charset="0"/>
                <a:cs typeface="Arial" panose="020B0604020202020204" pitchFamily="34" charset="0"/>
              </a:rPr>
              <a:t> annual contribution maximum has been reduced from $10,500 to $5,000 for the 2022 calendar year.</a:t>
            </a:r>
            <a:br>
              <a:rPr lang="en-US" dirty="0">
                <a:solidFill>
                  <a:schemeClr val="tx1">
                    <a:lumMod val="65000"/>
                    <a:lumOff val="35000"/>
                  </a:schemeClr>
                </a:solidFill>
                <a:latin typeface="Arial" panose="020B0604020202020204" pitchFamily="34" charset="0"/>
                <a:cs typeface="Arial" panose="020B0604020202020204" pitchFamily="34" charset="0"/>
              </a:rPr>
            </a:br>
            <a:endParaRPr lang="en-US" dirty="0">
              <a:solidFill>
                <a:schemeClr val="tx1">
                  <a:lumMod val="65000"/>
                  <a:lumOff val="35000"/>
                </a:schemeClr>
              </a:solidFill>
              <a:latin typeface="Arial" panose="020B0604020202020204" pitchFamily="34" charset="0"/>
              <a:cs typeface="Arial" panose="020B0604020202020204" pitchFamily="34" charset="0"/>
            </a:endParaRPr>
          </a:p>
          <a:p>
            <a:pPr>
              <a:lnSpc>
                <a:spcPct val="120000"/>
              </a:lnSpc>
              <a:buClr>
                <a:schemeClr val="accent6"/>
              </a:buClr>
              <a:buFont typeface="Wingdings" panose="05000000000000000000" pitchFamily="2" charset="2"/>
              <a:buChar char="§"/>
            </a:pPr>
            <a:r>
              <a:rPr lang="en-US" dirty="0">
                <a:solidFill>
                  <a:schemeClr val="tx1">
                    <a:lumMod val="65000"/>
                    <a:lumOff val="35000"/>
                  </a:schemeClr>
                </a:solidFill>
                <a:latin typeface="Arial" panose="020B0604020202020204" pitchFamily="34" charset="0"/>
                <a:cs typeface="Arial" panose="020B0604020202020204" pitchFamily="34" charset="0"/>
              </a:rPr>
              <a:t>Over-the-counter drugs have been permanently reinstated as eligible for reimbursement under the FSA or HSA.</a:t>
            </a:r>
          </a:p>
        </p:txBody>
      </p:sp>
      <p:pic>
        <p:nvPicPr>
          <p:cNvPr id="4" name="Picture 3">
            <a:extLst>
              <a:ext uri="{FF2B5EF4-FFF2-40B4-BE49-F238E27FC236}">
                <a16:creationId xmlns:a16="http://schemas.microsoft.com/office/drawing/2014/main" id="{1DF1882F-4772-5744-884D-E2E9204742B2}"/>
              </a:ext>
            </a:extLst>
          </p:cNvPr>
          <p:cNvPicPr>
            <a:picLocks noChangeAspect="1"/>
          </p:cNvPicPr>
          <p:nvPr/>
        </p:nvPicPr>
        <p:blipFill>
          <a:blip r:embed="rId2"/>
          <a:stretch>
            <a:fillRect/>
          </a:stretch>
        </p:blipFill>
        <p:spPr>
          <a:xfrm>
            <a:off x="-30480" y="6143363"/>
            <a:ext cx="12222480" cy="718969"/>
          </a:xfrm>
          <a:prstGeom prst="rect">
            <a:avLst/>
          </a:prstGeom>
        </p:spPr>
      </p:pic>
      <p:sp>
        <p:nvSpPr>
          <p:cNvPr id="9" name="Title 1">
            <a:extLst>
              <a:ext uri="{FF2B5EF4-FFF2-40B4-BE49-F238E27FC236}">
                <a16:creationId xmlns:a16="http://schemas.microsoft.com/office/drawing/2014/main" id="{37E25B45-0852-4758-8184-3EA5CA7DEEE8}"/>
              </a:ext>
            </a:extLst>
          </p:cNvPr>
          <p:cNvSpPr>
            <a:spLocks noGrp="1"/>
          </p:cNvSpPr>
          <p:nvPr>
            <p:ph type="title"/>
          </p:nvPr>
        </p:nvSpPr>
        <p:spPr>
          <a:xfrm>
            <a:off x="369651" y="365125"/>
            <a:ext cx="10984149" cy="981537"/>
          </a:xfrm>
        </p:spPr>
        <p:txBody>
          <a:bodyPr>
            <a:normAutofit/>
          </a:bodyPr>
          <a:lstStyle/>
          <a:p>
            <a:pPr algn="ctr"/>
            <a:r>
              <a:rPr lang="en-US" dirty="0">
                <a:solidFill>
                  <a:srgbClr val="005594"/>
                </a:solidFill>
                <a:latin typeface="Arial Black" panose="020B0A04020102020204" pitchFamily="34" charset="0"/>
                <a:cs typeface="Arial" panose="020B0604020202020204" pitchFamily="34" charset="0"/>
              </a:rPr>
              <a:t>WHAT </a:t>
            </a:r>
            <a:r>
              <a:rPr lang="en-US" u="sng" dirty="0">
                <a:solidFill>
                  <a:srgbClr val="EE6F26"/>
                </a:solidFill>
                <a:latin typeface="Arial Black" panose="020B0A04020102020204" pitchFamily="34" charset="0"/>
                <a:cs typeface="Arial" panose="020B0604020202020204" pitchFamily="34" charset="0"/>
              </a:rPr>
              <a:t>IS</a:t>
            </a:r>
            <a:r>
              <a:rPr lang="en-US" dirty="0">
                <a:solidFill>
                  <a:srgbClr val="005594"/>
                </a:solidFill>
                <a:latin typeface="Arial Black" panose="020B0A04020102020204" pitchFamily="34" charset="0"/>
                <a:cs typeface="Arial" panose="020B0604020202020204" pitchFamily="34" charset="0"/>
              </a:rPr>
              <a:t> CHANGING IN 2022</a:t>
            </a:r>
          </a:p>
        </p:txBody>
      </p:sp>
    </p:spTree>
    <p:extLst>
      <p:ext uri="{BB962C8B-B14F-4D97-AF65-F5344CB8AC3E}">
        <p14:creationId xmlns:p14="http://schemas.microsoft.com/office/powerpoint/2010/main" val="215136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411" y="957943"/>
            <a:ext cx="8450839" cy="5185420"/>
          </a:xfrm>
        </p:spPr>
        <p:txBody>
          <a:bodyPr>
            <a:normAutofit fontScale="77500" lnSpcReduction="20000"/>
          </a:bodyPr>
          <a:lstStyle/>
          <a:p>
            <a:pPr marL="0" indent="0">
              <a:lnSpc>
                <a:spcPct val="120000"/>
              </a:lnSpc>
              <a:buClr>
                <a:schemeClr val="accent6"/>
              </a:buClr>
              <a:buNone/>
            </a:pPr>
            <a:r>
              <a:rPr lang="en-US" b="1" dirty="0">
                <a:solidFill>
                  <a:schemeClr val="tx1">
                    <a:lumMod val="65000"/>
                    <a:lumOff val="35000"/>
                  </a:schemeClr>
                </a:solidFill>
                <a:latin typeface="Arial" panose="020B0604020202020204" pitchFamily="34" charset="0"/>
                <a:cs typeface="Arial" panose="020B0604020202020204" pitchFamily="34" charset="0"/>
              </a:rPr>
              <a:t>Review your current benefit elections to ensure they continue to meet your (and your family’s) needs. </a:t>
            </a:r>
          </a:p>
          <a:p>
            <a:pPr marL="457200" lvl="1" indent="0">
              <a:lnSpc>
                <a:spcPct val="120000"/>
              </a:lnSpc>
              <a:buClr>
                <a:schemeClr val="accent6"/>
              </a:buClr>
              <a:buNone/>
            </a:pPr>
            <a:endParaRPr lang="en-US" dirty="0">
              <a:latin typeface="Arial" panose="020B0604020202020204" pitchFamily="34" charset="0"/>
              <a:cs typeface="Arial" panose="020B0604020202020204" pitchFamily="34" charset="0"/>
            </a:endParaRPr>
          </a:p>
          <a:p>
            <a:pPr marL="0" indent="0">
              <a:lnSpc>
                <a:spcPct val="120000"/>
              </a:lnSpc>
              <a:buClr>
                <a:schemeClr val="accent6"/>
              </a:buClr>
              <a:buNone/>
            </a:pPr>
            <a:r>
              <a:rPr lang="en-US" b="1" dirty="0">
                <a:solidFill>
                  <a:schemeClr val="tx1">
                    <a:lumMod val="65000"/>
                    <a:lumOff val="35000"/>
                  </a:schemeClr>
                </a:solidFill>
                <a:latin typeface="Arial" panose="020B0604020202020204" pitchFamily="34" charset="0"/>
                <a:cs typeface="Arial" panose="020B0604020202020204" pitchFamily="34" charset="0"/>
              </a:rPr>
              <a:t>Review your mailing address in myUFL. </a:t>
            </a:r>
          </a:p>
          <a:p>
            <a:pPr marL="457200" lvl="1" indent="0">
              <a:lnSpc>
                <a:spcPct val="120000"/>
              </a:lnSpc>
              <a:buClr>
                <a:schemeClr val="accent6"/>
              </a:buClr>
              <a:buNone/>
            </a:pPr>
            <a:r>
              <a:rPr lang="en-US" dirty="0">
                <a:solidFill>
                  <a:schemeClr val="tx1">
                    <a:lumMod val="65000"/>
                    <a:lumOff val="35000"/>
                  </a:schemeClr>
                </a:solidFill>
                <a:latin typeface="Arial" panose="020B0604020202020204" pitchFamily="34" charset="0"/>
                <a:cs typeface="Arial" panose="020B0604020202020204" pitchFamily="34" charset="0"/>
              </a:rPr>
              <a:t>If incorrect, visit </a:t>
            </a:r>
            <a:r>
              <a:rPr lang="en-US" dirty="0">
                <a:latin typeface="Arial" panose="020B0604020202020204" pitchFamily="34" charset="0"/>
                <a:cs typeface="Arial" panose="020B0604020202020204" pitchFamily="34" charset="0"/>
                <a:hlinkClick r:id="rId2"/>
              </a:rPr>
              <a:t>https://benefits.hr.ufl.edu/life-events/updating-directory/</a:t>
            </a:r>
            <a:r>
              <a:rPr lang="en-US" dirty="0">
                <a:latin typeface="Arial" panose="020B0604020202020204" pitchFamily="34" charset="0"/>
                <a:cs typeface="Arial" panose="020B0604020202020204" pitchFamily="34" charset="0"/>
              </a:rPr>
              <a:t> </a:t>
            </a:r>
            <a:r>
              <a:rPr lang="en-US" dirty="0">
                <a:solidFill>
                  <a:schemeClr val="tx1">
                    <a:lumMod val="65000"/>
                    <a:lumOff val="35000"/>
                  </a:schemeClr>
                </a:solidFill>
                <a:latin typeface="Arial" panose="020B0604020202020204" pitchFamily="34" charset="0"/>
                <a:cs typeface="Arial" panose="020B0604020202020204" pitchFamily="34" charset="0"/>
              </a:rPr>
              <a:t>for instructions on how to update your contact information.</a:t>
            </a:r>
          </a:p>
          <a:p>
            <a:pPr marL="457200" lvl="1" indent="0">
              <a:lnSpc>
                <a:spcPct val="120000"/>
              </a:lnSpc>
              <a:buClr>
                <a:schemeClr val="accent6"/>
              </a:buClr>
              <a:buNone/>
            </a:pPr>
            <a:endParaRPr lang="en-US" dirty="0">
              <a:latin typeface="Arial" panose="020B0604020202020204" pitchFamily="34" charset="0"/>
              <a:cs typeface="Arial" panose="020B0604020202020204" pitchFamily="34" charset="0"/>
            </a:endParaRPr>
          </a:p>
          <a:p>
            <a:pPr marL="0" indent="0">
              <a:lnSpc>
                <a:spcPct val="120000"/>
              </a:lnSpc>
              <a:buClr>
                <a:schemeClr val="accent6"/>
              </a:buClr>
              <a:buNone/>
            </a:pPr>
            <a:r>
              <a:rPr lang="en-US" b="1" dirty="0">
                <a:solidFill>
                  <a:schemeClr val="tx1">
                    <a:lumMod val="65000"/>
                    <a:lumOff val="35000"/>
                  </a:schemeClr>
                </a:solidFill>
                <a:latin typeface="Arial" panose="020B0604020202020204" pitchFamily="34" charset="0"/>
                <a:cs typeface="Arial" panose="020B0604020202020204" pitchFamily="34" charset="0"/>
              </a:rPr>
              <a:t>Review your beneficiaries. </a:t>
            </a:r>
          </a:p>
          <a:p>
            <a:pPr marL="457200" lvl="1" indent="0">
              <a:lnSpc>
                <a:spcPct val="120000"/>
              </a:lnSpc>
              <a:buClr>
                <a:schemeClr val="accent6"/>
              </a:buClr>
              <a:buNone/>
            </a:pPr>
            <a:r>
              <a:rPr lang="en-US" dirty="0">
                <a:solidFill>
                  <a:schemeClr val="tx1">
                    <a:lumMod val="65000"/>
                    <a:lumOff val="35000"/>
                  </a:schemeClr>
                </a:solidFill>
                <a:latin typeface="Arial" panose="020B0604020202020204" pitchFamily="34" charset="0"/>
                <a:cs typeface="Arial" panose="020B0604020202020204" pitchFamily="34" charset="0"/>
              </a:rPr>
              <a:t>A toolkit for UF products is available at </a:t>
            </a:r>
            <a:r>
              <a:rPr lang="en-US" dirty="0">
                <a:latin typeface="Arial" panose="020B0604020202020204" pitchFamily="34" charset="0"/>
                <a:cs typeface="Arial" panose="020B0604020202020204" pitchFamily="34" charset="0"/>
                <a:hlinkClick r:id="rId3"/>
              </a:rPr>
              <a:t>https://benefits.hr.ufl.edu/my-benefits/enrollment/</a:t>
            </a:r>
            <a:r>
              <a:rPr lang="en-US" dirty="0">
                <a:solidFill>
                  <a:schemeClr val="tx1">
                    <a:lumMod val="65000"/>
                    <a:lumOff val="35000"/>
                  </a:schemeClr>
                </a:solidFill>
                <a:latin typeface="Arial" panose="020B0604020202020204" pitchFamily="34" charset="0"/>
                <a:cs typeface="Arial" panose="020B0604020202020204" pitchFamily="34" charset="0"/>
              </a:rPr>
              <a:t>. Resources regarding State beneficiaries are available through the People First portal.</a:t>
            </a:r>
          </a:p>
          <a:p>
            <a:pPr marL="457200" lvl="1" indent="0">
              <a:lnSpc>
                <a:spcPct val="120000"/>
              </a:lnSpc>
              <a:buClr>
                <a:schemeClr val="accent6"/>
              </a:buClr>
              <a:buNone/>
            </a:pPr>
            <a:endParaRPr lang="en-US" dirty="0">
              <a:latin typeface="Arial" panose="020B0604020202020204" pitchFamily="34" charset="0"/>
              <a:cs typeface="Arial" panose="020B0604020202020204" pitchFamily="34" charset="0"/>
            </a:endParaRPr>
          </a:p>
          <a:p>
            <a:pPr marL="0" indent="0">
              <a:lnSpc>
                <a:spcPct val="120000"/>
              </a:lnSpc>
              <a:buClr>
                <a:schemeClr val="accent6"/>
              </a:buClr>
              <a:buNone/>
            </a:pPr>
            <a:r>
              <a:rPr lang="en-US" b="1" dirty="0">
                <a:solidFill>
                  <a:schemeClr val="tx1">
                    <a:lumMod val="65000"/>
                    <a:lumOff val="35000"/>
                  </a:schemeClr>
                </a:solidFill>
                <a:latin typeface="Arial" panose="020B0604020202020204" pitchFamily="34" charset="0"/>
                <a:cs typeface="Arial" panose="020B0604020202020204" pitchFamily="34" charset="0"/>
              </a:rPr>
              <a:t>Contact UFHR Benefits with any questions – benefits@ufl.edu</a:t>
            </a:r>
          </a:p>
          <a:p>
            <a:pPr marL="0" indent="0">
              <a:lnSpc>
                <a:spcPct val="120000"/>
              </a:lnSpc>
              <a:buClr>
                <a:schemeClr val="accent6"/>
              </a:buClr>
              <a:buNone/>
            </a:pPr>
            <a:endParaRPr lang="en-US" dirty="0">
              <a:latin typeface="Arial" panose="020B0604020202020204" pitchFamily="34" charset="0"/>
              <a:cs typeface="Arial" panose="020B0604020202020204" pitchFamily="34" charset="0"/>
            </a:endParaRPr>
          </a:p>
          <a:p>
            <a:pPr marL="0" indent="0">
              <a:lnSpc>
                <a:spcPct val="120000"/>
              </a:lnSpc>
              <a:buClr>
                <a:schemeClr val="accent6"/>
              </a:buClr>
              <a:buNone/>
            </a:pPr>
            <a:endParaRPr lang="en-US" dirty="0">
              <a:latin typeface="Arial" panose="020B0604020202020204" pitchFamily="34" charset="0"/>
              <a:cs typeface="Arial" panose="020B0604020202020204" pitchFamily="34" charset="0"/>
            </a:endParaRPr>
          </a:p>
          <a:p>
            <a:pPr marL="0" indent="0">
              <a:lnSpc>
                <a:spcPct val="120000"/>
              </a:lnSpc>
              <a:buClr>
                <a:schemeClr val="accent6"/>
              </a:buClr>
              <a:buNone/>
            </a:pP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DF1882F-4772-5744-884D-E2E9204742B2}"/>
              </a:ext>
            </a:extLst>
          </p:cNvPr>
          <p:cNvPicPr>
            <a:picLocks noChangeAspect="1"/>
          </p:cNvPicPr>
          <p:nvPr/>
        </p:nvPicPr>
        <p:blipFill>
          <a:blip r:embed="rId4"/>
          <a:stretch>
            <a:fillRect/>
          </a:stretch>
        </p:blipFill>
        <p:spPr>
          <a:xfrm>
            <a:off x="-30480" y="6143363"/>
            <a:ext cx="12222480" cy="718969"/>
          </a:xfrm>
          <a:prstGeom prst="rect">
            <a:avLst/>
          </a:prstGeom>
        </p:spPr>
      </p:pic>
      <p:sp>
        <p:nvSpPr>
          <p:cNvPr id="8" name="Title 1">
            <a:extLst>
              <a:ext uri="{FF2B5EF4-FFF2-40B4-BE49-F238E27FC236}">
                <a16:creationId xmlns:a16="http://schemas.microsoft.com/office/drawing/2014/main" id="{18442A13-0168-4DA3-A703-32AB1967EA1B}"/>
              </a:ext>
            </a:extLst>
          </p:cNvPr>
          <p:cNvSpPr>
            <a:spLocks noGrp="1"/>
          </p:cNvSpPr>
          <p:nvPr>
            <p:ph type="title"/>
          </p:nvPr>
        </p:nvSpPr>
        <p:spPr>
          <a:xfrm>
            <a:off x="603925" y="365125"/>
            <a:ext cx="10984149" cy="981537"/>
          </a:xfrm>
        </p:spPr>
        <p:txBody>
          <a:bodyPr>
            <a:normAutofit/>
          </a:bodyPr>
          <a:lstStyle/>
          <a:p>
            <a:pPr algn="ctr"/>
            <a:r>
              <a:rPr lang="en-US" dirty="0">
                <a:solidFill>
                  <a:srgbClr val="005594"/>
                </a:solidFill>
                <a:latin typeface="Arial Black" panose="020B0A04020102020204" pitchFamily="34" charset="0"/>
                <a:cs typeface="Arial" panose="020B0604020202020204" pitchFamily="34" charset="0"/>
              </a:rPr>
              <a:t>MAKE SURE YOU…</a:t>
            </a:r>
          </a:p>
        </p:txBody>
      </p:sp>
      <p:pic>
        <p:nvPicPr>
          <p:cNvPr id="5" name="Picture 4" descr="Icon&#10;&#10;Description automatically generated">
            <a:extLst>
              <a:ext uri="{FF2B5EF4-FFF2-40B4-BE49-F238E27FC236}">
                <a16:creationId xmlns:a16="http://schemas.microsoft.com/office/drawing/2014/main" id="{A0B28951-9717-4448-B352-669D519128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62201" y="2009427"/>
            <a:ext cx="2839145" cy="2839145"/>
          </a:xfrm>
          <a:prstGeom prst="rect">
            <a:avLst/>
          </a:prstGeom>
        </p:spPr>
      </p:pic>
    </p:spTree>
    <p:extLst>
      <p:ext uri="{BB962C8B-B14F-4D97-AF65-F5344CB8AC3E}">
        <p14:creationId xmlns:p14="http://schemas.microsoft.com/office/powerpoint/2010/main" val="295212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BDD891-4685-47DD-B058-3399F312513F}"/>
              </a:ext>
            </a:extLst>
          </p:cNvPr>
          <p:cNvPicPr>
            <a:picLocks noChangeAspect="1"/>
          </p:cNvPicPr>
          <p:nvPr/>
        </p:nvPicPr>
        <p:blipFill>
          <a:blip r:embed="rId2"/>
          <a:stretch>
            <a:fillRect/>
          </a:stretch>
        </p:blipFill>
        <p:spPr>
          <a:xfrm>
            <a:off x="-30480" y="6143363"/>
            <a:ext cx="12222480" cy="718969"/>
          </a:xfrm>
          <a:prstGeom prst="rect">
            <a:avLst/>
          </a:prstGeom>
        </p:spPr>
      </p:pic>
      <p:sp>
        <p:nvSpPr>
          <p:cNvPr id="2" name="Title 1">
            <a:extLst>
              <a:ext uri="{FF2B5EF4-FFF2-40B4-BE49-F238E27FC236}">
                <a16:creationId xmlns:a16="http://schemas.microsoft.com/office/drawing/2014/main" id="{E9A6F6EA-BE01-4388-8CCF-4807DC0C4EC4}"/>
              </a:ext>
            </a:extLst>
          </p:cNvPr>
          <p:cNvSpPr>
            <a:spLocks noGrp="1"/>
          </p:cNvSpPr>
          <p:nvPr>
            <p:ph type="title"/>
          </p:nvPr>
        </p:nvSpPr>
        <p:spPr>
          <a:xfrm>
            <a:off x="1119339" y="365125"/>
            <a:ext cx="9221801" cy="981537"/>
          </a:xfrm>
        </p:spPr>
        <p:txBody>
          <a:bodyPr/>
          <a:lstStyle/>
          <a:p>
            <a:pPr algn="ctr"/>
            <a:r>
              <a:rPr lang="en-US"/>
              <a:t>REMINDERS:</a:t>
            </a:r>
            <a:endParaRPr lang="en-US" dirty="0"/>
          </a:p>
        </p:txBody>
      </p:sp>
      <p:sp>
        <p:nvSpPr>
          <p:cNvPr id="3" name="Content Placeholder 2">
            <a:extLst>
              <a:ext uri="{FF2B5EF4-FFF2-40B4-BE49-F238E27FC236}">
                <a16:creationId xmlns:a16="http://schemas.microsoft.com/office/drawing/2014/main" id="{33E05AA7-55A0-4BC7-941F-4C67084BC83C}"/>
              </a:ext>
            </a:extLst>
          </p:cNvPr>
          <p:cNvSpPr>
            <a:spLocks noGrp="1"/>
          </p:cNvSpPr>
          <p:nvPr>
            <p:ph idx="1"/>
          </p:nvPr>
        </p:nvSpPr>
        <p:spPr>
          <a:xfrm>
            <a:off x="472440" y="1346662"/>
            <a:ext cx="10515600" cy="4351338"/>
          </a:xfrm>
        </p:spPr>
        <p:txBody>
          <a:bodyPr/>
          <a:lstStyle/>
          <a:p>
            <a:pPr>
              <a:buFont typeface="Wingdings" panose="05000000000000000000" pitchFamily="2" charset="2"/>
              <a:buChar char="§"/>
            </a:pPr>
            <a:r>
              <a:rPr lang="en-US">
                <a:solidFill>
                  <a:schemeClr val="tx1">
                    <a:lumMod val="65000"/>
                    <a:lumOff val="35000"/>
                  </a:schemeClr>
                </a:solidFill>
                <a:latin typeface="Arial" panose="020B0604020202020204" pitchFamily="34" charset="0"/>
                <a:cs typeface="Arial" panose="020B0604020202020204" pitchFamily="34" charset="0"/>
              </a:rPr>
              <a:t>Any State of Florida benefit changes will be reflected in the December 10 paycheck</a:t>
            </a:r>
            <a:br>
              <a:rPr lang="en-US">
                <a:solidFill>
                  <a:schemeClr val="tx1">
                    <a:lumMod val="65000"/>
                    <a:lumOff val="35000"/>
                  </a:schemeClr>
                </a:solidFill>
                <a:latin typeface="Arial" panose="020B0604020202020204" pitchFamily="34" charset="0"/>
                <a:cs typeface="Arial" panose="020B0604020202020204" pitchFamily="34" charset="0"/>
              </a:rPr>
            </a:br>
            <a:endParaRPr lang="en-US">
              <a:solidFill>
                <a:schemeClr val="tx1">
                  <a:lumMod val="65000"/>
                  <a:lumOff val="35000"/>
                </a:schemeClr>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a:solidFill>
                  <a:schemeClr val="tx1">
                    <a:lumMod val="65000"/>
                    <a:lumOff val="35000"/>
                  </a:schemeClr>
                </a:solidFill>
                <a:latin typeface="Arial" panose="020B0604020202020204" pitchFamily="34" charset="0"/>
                <a:cs typeface="Arial" panose="020B0604020202020204" pitchFamily="34" charset="0"/>
              </a:rPr>
              <a:t>Any changes to a flexible spending account or health savings account will be reflected in the January 7 paycheck</a:t>
            </a:r>
            <a:br>
              <a:rPr lang="en-US">
                <a:solidFill>
                  <a:schemeClr val="tx1">
                    <a:lumMod val="65000"/>
                    <a:lumOff val="35000"/>
                  </a:schemeClr>
                </a:solidFill>
                <a:latin typeface="Arial" panose="020B0604020202020204" pitchFamily="34" charset="0"/>
                <a:cs typeface="Arial" panose="020B0604020202020204" pitchFamily="34" charset="0"/>
              </a:rPr>
            </a:br>
            <a:endParaRPr lang="en-US">
              <a:solidFill>
                <a:schemeClr val="tx1">
                  <a:lumMod val="65000"/>
                  <a:lumOff val="35000"/>
                </a:schemeClr>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a:solidFill>
                  <a:schemeClr val="tx1">
                    <a:lumMod val="65000"/>
                    <a:lumOff val="35000"/>
                  </a:schemeClr>
                </a:solidFill>
                <a:latin typeface="Arial" panose="020B0604020202020204" pitchFamily="34" charset="0"/>
                <a:cs typeface="Arial" panose="020B0604020202020204" pitchFamily="34" charset="0"/>
              </a:rPr>
              <a:t>Any UF Select benefit changes will be reflected in the</a:t>
            </a:r>
            <a:br>
              <a:rPr lang="en-US">
                <a:solidFill>
                  <a:schemeClr val="tx1">
                    <a:lumMod val="65000"/>
                    <a:lumOff val="35000"/>
                  </a:schemeClr>
                </a:solidFill>
                <a:latin typeface="Arial" panose="020B0604020202020204" pitchFamily="34" charset="0"/>
                <a:cs typeface="Arial" panose="020B0604020202020204" pitchFamily="34" charset="0"/>
              </a:rPr>
            </a:br>
            <a:r>
              <a:rPr lang="en-US">
                <a:solidFill>
                  <a:schemeClr val="tx1">
                    <a:lumMod val="65000"/>
                    <a:lumOff val="35000"/>
                  </a:schemeClr>
                </a:solidFill>
                <a:latin typeface="Arial" panose="020B0604020202020204" pitchFamily="34" charset="0"/>
                <a:cs typeface="Arial" panose="020B0604020202020204" pitchFamily="34" charset="0"/>
              </a:rPr>
              <a:t>January 7 paycheck</a:t>
            </a:r>
            <a:br>
              <a:rPr lang="en-US">
                <a:solidFill>
                  <a:schemeClr val="tx1">
                    <a:lumMod val="65000"/>
                    <a:lumOff val="35000"/>
                  </a:schemeClr>
                </a:solidFill>
                <a:latin typeface="Arial" panose="020B0604020202020204" pitchFamily="34" charset="0"/>
                <a:cs typeface="Arial" panose="020B0604020202020204" pitchFamily="34" charset="0"/>
              </a:rPr>
            </a:br>
            <a:endParaRPr lang="en-US">
              <a:solidFill>
                <a:schemeClr val="tx1">
                  <a:lumMod val="65000"/>
                  <a:lumOff val="35000"/>
                </a:schemeClr>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a:solidFill>
                  <a:schemeClr val="tx1">
                    <a:lumMod val="65000"/>
                    <a:lumOff val="35000"/>
                  </a:schemeClr>
                </a:solidFill>
                <a:latin typeface="Arial" panose="020B0604020202020204" pitchFamily="34" charset="0"/>
                <a:cs typeface="Arial" panose="020B0604020202020204" pitchFamily="34" charset="0"/>
              </a:rPr>
              <a:t>Ensure your paycheck matches your benefit changes</a:t>
            </a:r>
          </a:p>
          <a:p>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9C26193-5394-48E3-9B72-092749E70B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7517">
            <a:off x="9597248" y="4434771"/>
            <a:ext cx="2339712" cy="2339712"/>
          </a:xfrm>
          <a:prstGeom prst="rect">
            <a:avLst/>
          </a:prstGeom>
        </p:spPr>
      </p:pic>
    </p:spTree>
    <p:extLst>
      <p:ext uri="{BB962C8B-B14F-4D97-AF65-F5344CB8AC3E}">
        <p14:creationId xmlns:p14="http://schemas.microsoft.com/office/powerpoint/2010/main" val="2383619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09617"/>
            <a:ext cx="10515600" cy="2038765"/>
          </a:xfrm>
        </p:spPr>
        <p:txBody>
          <a:bodyPr/>
          <a:lstStyle/>
          <a:p>
            <a:r>
              <a:rPr lang="en-US" dirty="0"/>
              <a:t>University Payroll Services</a:t>
            </a:r>
          </a:p>
        </p:txBody>
      </p:sp>
      <p:sp>
        <p:nvSpPr>
          <p:cNvPr id="3" name="Text Placeholder 2"/>
          <p:cNvSpPr>
            <a:spLocks noGrp="1"/>
          </p:cNvSpPr>
          <p:nvPr>
            <p:ph type="body" idx="1"/>
          </p:nvPr>
        </p:nvSpPr>
        <p:spPr>
          <a:xfrm>
            <a:off x="838200" y="3816180"/>
            <a:ext cx="10515600" cy="2038766"/>
          </a:xfrm>
        </p:spPr>
        <p:txBody>
          <a:bodyPr>
            <a:normAutofit/>
          </a:bodyPr>
          <a:lstStyle/>
          <a:p>
            <a:r>
              <a:rPr lang="en-US" altLang="en-US" sz="3200" dirty="0">
                <a:solidFill>
                  <a:schemeClr val="accent5">
                    <a:lumMod val="75000"/>
                  </a:schemeClr>
                </a:solidFill>
              </a:rPr>
              <a:t>Electronic On-Cycle &amp; </a:t>
            </a:r>
          </a:p>
          <a:p>
            <a:r>
              <a:rPr lang="en-US" altLang="en-US" sz="3200" dirty="0">
                <a:solidFill>
                  <a:schemeClr val="accent5">
                    <a:lumMod val="75000"/>
                  </a:schemeClr>
                </a:solidFill>
              </a:rPr>
              <a:t>Check-Advice Cancellation Forms</a:t>
            </a:r>
            <a:endParaRPr lang="en-US" dirty="0"/>
          </a:p>
        </p:txBody>
      </p:sp>
    </p:spTree>
    <p:extLst>
      <p:ext uri="{BB962C8B-B14F-4D97-AF65-F5344CB8AC3E}">
        <p14:creationId xmlns:p14="http://schemas.microsoft.com/office/powerpoint/2010/main" val="11623442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88" y="387159"/>
            <a:ext cx="10719893" cy="1325563"/>
          </a:xfrm>
        </p:spPr>
        <p:txBody>
          <a:bodyPr anchor="b">
            <a:noAutofit/>
          </a:bodyPr>
          <a:lstStyle/>
          <a:p>
            <a:r>
              <a:rPr lang="en-US" sz="4400" b="0" dirty="0">
                <a:solidFill>
                  <a:srgbClr val="FF6600"/>
                </a:solidFill>
                <a:latin typeface="Century Schoolbook" panose="02040604050505020304" pitchFamily="18" charset="0"/>
              </a:rPr>
              <a:t>December Vacation Leave </a:t>
            </a:r>
            <a:r>
              <a:rPr lang="en-US" sz="4400" b="0" dirty="0" err="1">
                <a:solidFill>
                  <a:srgbClr val="FF6600"/>
                </a:solidFill>
                <a:latin typeface="Century Schoolbook" panose="02040604050505020304" pitchFamily="18" charset="0"/>
              </a:rPr>
              <a:t>Cashout</a:t>
            </a:r>
            <a:endParaRPr lang="en-US" sz="4400" b="0" dirty="0">
              <a:solidFill>
                <a:srgbClr val="FF6600"/>
              </a:solidFill>
              <a:latin typeface="Century Schoolbook" panose="020406040505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Content Placeholder 3"/>
          <p:cNvSpPr>
            <a:spLocks noGrp="1"/>
          </p:cNvSpPr>
          <p:nvPr>
            <p:ph idx="1"/>
          </p:nvPr>
        </p:nvSpPr>
        <p:spPr>
          <a:xfrm>
            <a:off x="838198" y="1825625"/>
            <a:ext cx="10999841" cy="4351338"/>
          </a:xfrm>
        </p:spPr>
        <p:txBody>
          <a:bodyPr>
            <a:normAutofit/>
          </a:bodyPr>
          <a:lstStyle/>
          <a:p>
            <a:pPr marL="0" indent="0">
              <a:buNone/>
              <a:defRPr/>
            </a:pPr>
            <a:r>
              <a:rPr lang="en-US" altLang="en-US" sz="2400" dirty="0">
                <a:solidFill>
                  <a:srgbClr val="000000"/>
                </a:solidFill>
                <a:latin typeface="Calibri" panose="020F0502020204030204" pitchFamily="34" charset="0"/>
                <a:cs typeface="Calibri" panose="020F0502020204030204" pitchFamily="34" charset="0"/>
              </a:rPr>
              <a:t>TEAMS employees may cash out up to </a:t>
            </a:r>
            <a:r>
              <a:rPr lang="en-US" altLang="en-US" sz="2400" b="1" dirty="0">
                <a:solidFill>
                  <a:srgbClr val="000000"/>
                </a:solidFill>
                <a:latin typeface="Calibri" panose="020F0502020204030204" pitchFamily="34" charset="0"/>
                <a:cs typeface="Calibri" panose="020F0502020204030204" pitchFamily="34" charset="0"/>
              </a:rPr>
              <a:t>16 hours of vacation leave </a:t>
            </a:r>
            <a:r>
              <a:rPr lang="en-US" altLang="en-US" sz="2400" b="1" dirty="0">
                <a:latin typeface="Calibri" panose="020F0502020204030204" pitchFamily="34" charset="0"/>
                <a:cs typeface="Calibri" panose="020F0502020204030204" pitchFamily="34" charset="0"/>
              </a:rPr>
              <a:t>October 30-November 10.</a:t>
            </a:r>
          </a:p>
          <a:p>
            <a:pPr>
              <a:buClr>
                <a:schemeClr val="bg2">
                  <a:lumMod val="50000"/>
                </a:schemeClr>
              </a:buClr>
              <a:buSzPct val="90000"/>
              <a:buFont typeface="Wingdings" panose="05000000000000000000" pitchFamily="2" charset="2"/>
              <a:buChar char="§"/>
              <a:defRPr/>
            </a:pPr>
            <a:r>
              <a:rPr lang="en-US" altLang="en-US" sz="2400" dirty="0">
                <a:solidFill>
                  <a:srgbClr val="000000"/>
                </a:solidFill>
                <a:latin typeface="Calibri" panose="020F0502020204030204" pitchFamily="34" charset="0"/>
                <a:cs typeface="Calibri" panose="020F0502020204030204" pitchFamily="34" charset="0"/>
              </a:rPr>
              <a:t>  Minimum balance of 40 hours of vacation leave required after end of pay period</a:t>
            </a:r>
          </a:p>
          <a:p>
            <a:pPr>
              <a:buClr>
                <a:schemeClr val="bg2">
                  <a:lumMod val="50000"/>
                </a:schemeClr>
              </a:buClr>
              <a:buSzPct val="90000"/>
              <a:buFont typeface="Wingdings" panose="05000000000000000000" pitchFamily="2" charset="2"/>
              <a:buChar char="§"/>
              <a:defRPr/>
            </a:pPr>
            <a:r>
              <a:rPr lang="en-US" altLang="en-US" sz="2400" dirty="0">
                <a:latin typeface="Calibri" panose="020F0502020204030204" pitchFamily="34" charset="0"/>
                <a:cs typeface="Calibri" panose="020F0502020204030204" pitchFamily="34" charset="0"/>
              </a:rPr>
              <a:t>  No late entries or exceptions permitted:</a:t>
            </a:r>
          </a:p>
          <a:p>
            <a:pPr lvl="1">
              <a:buClr>
                <a:schemeClr val="bg2">
                  <a:lumMod val="50000"/>
                </a:schemeClr>
              </a:buClr>
              <a:buSzPct val="90000"/>
              <a:buFont typeface="Wingdings" panose="05000000000000000000" pitchFamily="2" charset="2"/>
              <a:buChar char="§"/>
              <a:defRPr/>
            </a:pPr>
            <a:r>
              <a:rPr lang="en-US" altLang="en-US" b="1" i="1" dirty="0">
                <a:solidFill>
                  <a:srgbClr val="3333FF"/>
                </a:solidFill>
                <a:latin typeface="Calibri" panose="020F0502020204030204" pitchFamily="34" charset="0"/>
                <a:cs typeface="Calibri" panose="020F0502020204030204" pitchFamily="34" charset="0"/>
              </a:rPr>
              <a:t>Employees must enter in system by </a:t>
            </a:r>
            <a:r>
              <a:rPr lang="en-US" altLang="en-US" b="1" i="1" u="sng" dirty="0">
                <a:solidFill>
                  <a:srgbClr val="3333FF"/>
                </a:solidFill>
                <a:latin typeface="Calibri" panose="020F0502020204030204" pitchFamily="34" charset="0"/>
                <a:cs typeface="Calibri" panose="020F0502020204030204" pitchFamily="34" charset="0"/>
              </a:rPr>
              <a:t>midnight on 11/09</a:t>
            </a:r>
            <a:endParaRPr lang="en-US" altLang="en-US" b="1" i="1" dirty="0">
              <a:solidFill>
                <a:srgbClr val="3333FF"/>
              </a:solidFill>
              <a:latin typeface="Calibri" panose="020F0502020204030204" pitchFamily="34" charset="0"/>
              <a:cs typeface="Calibri" panose="020F0502020204030204" pitchFamily="34" charset="0"/>
            </a:endParaRPr>
          </a:p>
          <a:p>
            <a:pPr lvl="1">
              <a:buClr>
                <a:schemeClr val="bg2">
                  <a:lumMod val="50000"/>
                </a:schemeClr>
              </a:buClr>
              <a:buSzPct val="90000"/>
              <a:buFont typeface="Wingdings" panose="05000000000000000000" pitchFamily="2" charset="2"/>
              <a:buChar char="§"/>
              <a:defRPr/>
            </a:pPr>
            <a:r>
              <a:rPr lang="en-US" altLang="en-US" b="1" i="1" dirty="0">
                <a:solidFill>
                  <a:srgbClr val="3333FF"/>
                </a:solidFill>
                <a:latin typeface="Calibri" panose="020F0502020204030204" pitchFamily="34" charset="0"/>
                <a:cs typeface="Calibri" panose="020F0502020204030204" pitchFamily="34" charset="0"/>
              </a:rPr>
              <a:t>Supervisor approvals must be completed </a:t>
            </a:r>
            <a:r>
              <a:rPr lang="en-US" altLang="en-US" b="1" i="1" u="sng" dirty="0">
                <a:solidFill>
                  <a:srgbClr val="3333FF"/>
                </a:solidFill>
                <a:latin typeface="Calibri" panose="020F0502020204030204" pitchFamily="34" charset="0"/>
                <a:cs typeface="Calibri" panose="020F0502020204030204" pitchFamily="34" charset="0"/>
              </a:rPr>
              <a:t>before 10:00 a.m. on 11/10</a:t>
            </a:r>
          </a:p>
          <a:p>
            <a:pPr>
              <a:buClr>
                <a:schemeClr val="bg2">
                  <a:lumMod val="50000"/>
                </a:schemeClr>
              </a:buClr>
              <a:buSzPct val="90000"/>
              <a:buFont typeface="Wingdings" panose="05000000000000000000" pitchFamily="2" charset="2"/>
              <a:buChar char="§"/>
              <a:defRPr/>
            </a:pPr>
            <a:r>
              <a:rPr lang="en-US" altLang="en-US" sz="2400" dirty="0">
                <a:solidFill>
                  <a:srgbClr val="000000"/>
                </a:solidFill>
                <a:latin typeface="Calibri" panose="020F0502020204030204" pitchFamily="34" charset="0"/>
                <a:cs typeface="Calibri" panose="020F0502020204030204" pitchFamily="34" charset="0"/>
              </a:rPr>
              <a:t>  </a:t>
            </a:r>
            <a:r>
              <a:rPr lang="en-US" altLang="en-US" sz="2400" dirty="0" err="1">
                <a:solidFill>
                  <a:srgbClr val="000000"/>
                </a:solidFill>
                <a:latin typeface="Calibri" panose="020F0502020204030204" pitchFamily="34" charset="0"/>
                <a:cs typeface="Calibri" panose="020F0502020204030204" pitchFamily="34" charset="0"/>
              </a:rPr>
              <a:t>Cashout</a:t>
            </a:r>
            <a:r>
              <a:rPr lang="en-US" altLang="en-US" sz="2400" dirty="0">
                <a:solidFill>
                  <a:srgbClr val="000000"/>
                </a:solidFill>
                <a:latin typeface="Calibri" panose="020F0502020204030204" pitchFamily="34" charset="0"/>
                <a:cs typeface="Calibri" panose="020F0502020204030204" pitchFamily="34" charset="0"/>
              </a:rPr>
              <a:t> payment included on November 19 paycheck </a:t>
            </a:r>
          </a:p>
          <a:p>
            <a:pPr>
              <a:buClr>
                <a:schemeClr val="bg2">
                  <a:lumMod val="50000"/>
                </a:schemeClr>
              </a:buClr>
              <a:buSzPct val="90000"/>
              <a:buFont typeface="Wingdings" panose="05000000000000000000" pitchFamily="2" charset="2"/>
              <a:buChar char="§"/>
              <a:defRPr/>
            </a:pPr>
            <a:r>
              <a:rPr lang="en-US" altLang="en-US" sz="2400" i="1" dirty="0">
                <a:solidFill>
                  <a:srgbClr val="000000"/>
                </a:solidFill>
                <a:latin typeface="Calibri" panose="020F0502020204030204" pitchFamily="34" charset="0"/>
                <a:cs typeface="Calibri" panose="020F0502020204030204" pitchFamily="34" charset="0"/>
              </a:rPr>
              <a:t>Instruction Guide: </a:t>
            </a:r>
            <a:r>
              <a:rPr lang="en-US" altLang="en-US" sz="2400" i="1" dirty="0">
                <a:solidFill>
                  <a:srgbClr val="000000"/>
                </a:solidFill>
                <a:latin typeface="Calibri" panose="020F0502020204030204" pitchFamily="34" charset="0"/>
                <a:cs typeface="Calibri" panose="020F0502020204030204" pitchFamily="34" charset="0"/>
                <a:hlinkClick r:id="rId4"/>
              </a:rPr>
              <a:t>https://learn-and-grow.hr.ufl.edu/toolkits-resource-center/human-resources-toolkits/time-and-labor/</a:t>
            </a:r>
            <a:endParaRPr lang="en-US" sz="3200" dirty="0">
              <a:latin typeface="Calibri" panose="020F0502020204030204" pitchFamily="34" charset="0"/>
              <a:cs typeface="Calibri" panose="020F0502020204030204" pitchFamily="34" charset="0"/>
            </a:endParaRPr>
          </a:p>
        </p:txBody>
      </p:sp>
      <p:sp>
        <p:nvSpPr>
          <p:cNvPr id="11" name="Rectangle 10"/>
          <p:cNvSpPr/>
          <p:nvPr/>
        </p:nvSpPr>
        <p:spPr>
          <a:xfrm>
            <a:off x="765761" y="5621867"/>
            <a:ext cx="10882746" cy="606394"/>
          </a:xfrm>
          <a:prstGeom prst="rect">
            <a:avLst/>
          </a:prstGeom>
          <a:solidFill>
            <a:srgbClr val="19C9E1">
              <a:alpha val="39000"/>
            </a:srgbClr>
          </a:solidFill>
          <a:ln>
            <a:solidFill>
              <a:schemeClr val="tx1"/>
            </a:solidFill>
          </a:ln>
        </p:spPr>
        <p:style>
          <a:lnRef idx="0">
            <a:scrgbClr r="0" g="0" b="0"/>
          </a:lnRef>
          <a:fillRef idx="0">
            <a:scrgbClr r="0" g="0" b="0"/>
          </a:fillRef>
          <a:effectRef idx="0">
            <a:scrgbClr r="0" g="0" b="0"/>
          </a:effectRef>
          <a:fontRef idx="minor">
            <a:schemeClr val="lt1"/>
          </a:fontRef>
        </p:style>
        <p:txBody>
          <a:bodyPr anchor="ctr"/>
          <a:lstStyle/>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Questions? Call (352) 392-2477 or email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hlinkClick r:id="rId5"/>
              </a:rPr>
              <a:t>central-leave@ufl.edu</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03917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09617"/>
            <a:ext cx="10515600" cy="2038765"/>
          </a:xfrm>
        </p:spPr>
        <p:txBody>
          <a:bodyPr/>
          <a:lstStyle/>
          <a:p>
            <a:r>
              <a:rPr lang="en-US" dirty="0"/>
              <a:t>Vice President’s Office</a:t>
            </a:r>
            <a:br>
              <a:rPr lang="en-US" dirty="0"/>
            </a:br>
            <a:endParaRPr lang="en-US" dirty="0"/>
          </a:p>
        </p:txBody>
      </p:sp>
      <p:sp>
        <p:nvSpPr>
          <p:cNvPr id="4" name="Text Placeholder 2">
            <a:extLst>
              <a:ext uri="{FF2B5EF4-FFF2-40B4-BE49-F238E27FC236}">
                <a16:creationId xmlns:a16="http://schemas.microsoft.com/office/drawing/2014/main" id="{8B5FF6E8-25A5-4AA4-B439-AA84FC1A156B}"/>
              </a:ext>
            </a:extLst>
          </p:cNvPr>
          <p:cNvSpPr>
            <a:spLocks noGrp="1"/>
          </p:cNvSpPr>
          <p:nvPr>
            <p:ph type="body" idx="1"/>
          </p:nvPr>
        </p:nvSpPr>
        <p:spPr>
          <a:xfrm>
            <a:off x="838200" y="3428999"/>
            <a:ext cx="10515600" cy="2038766"/>
          </a:xfrm>
        </p:spPr>
        <p:txBody>
          <a:bodyPr>
            <a:normAutofit/>
          </a:bodyPr>
          <a:lstStyle/>
          <a:p>
            <a:r>
              <a:rPr lang="en-US" altLang="en-US" sz="3200" dirty="0">
                <a:solidFill>
                  <a:schemeClr val="accent5">
                    <a:lumMod val="75000"/>
                  </a:schemeClr>
                </a:solidFill>
              </a:rPr>
              <a:t>Vaccination Buttons</a:t>
            </a:r>
          </a:p>
          <a:p>
            <a:endParaRPr lang="en-US" dirty="0"/>
          </a:p>
        </p:txBody>
      </p:sp>
    </p:spTree>
    <p:extLst>
      <p:ext uri="{BB962C8B-B14F-4D97-AF65-F5344CB8AC3E}">
        <p14:creationId xmlns:p14="http://schemas.microsoft.com/office/powerpoint/2010/main" val="11910840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88" y="387159"/>
            <a:ext cx="10719893" cy="1325563"/>
          </a:xfrm>
        </p:spPr>
        <p:txBody>
          <a:bodyPr anchor="b">
            <a:noAutofit/>
          </a:bodyPr>
          <a:lstStyle/>
          <a:p>
            <a:r>
              <a:rPr lang="en-US" sz="4400" b="0" dirty="0">
                <a:solidFill>
                  <a:srgbClr val="FF6600"/>
                </a:solidFill>
                <a:latin typeface="Century Schoolbook" panose="02040604050505020304" pitchFamily="18" charset="0"/>
              </a:rPr>
              <a:t>COVID-19 Vaccination Buttons</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Content Placeholder 3"/>
          <p:cNvSpPr>
            <a:spLocks noGrp="1"/>
          </p:cNvSpPr>
          <p:nvPr>
            <p:ph idx="1"/>
          </p:nvPr>
        </p:nvSpPr>
        <p:spPr>
          <a:xfrm>
            <a:off x="738131" y="2010060"/>
            <a:ext cx="5257802" cy="4351338"/>
          </a:xfrm>
        </p:spPr>
        <p:txBody>
          <a:bodyPr>
            <a:normAutofit/>
          </a:bodyPr>
          <a:lstStyle/>
          <a:p>
            <a:pPr>
              <a:buClr>
                <a:schemeClr val="accent3">
                  <a:lumMod val="75000"/>
                </a:schemeClr>
              </a:buClr>
              <a:buFont typeface="Wingdings" panose="05000000000000000000" pitchFamily="2" charset="2"/>
              <a:buChar char="§"/>
              <a:defRPr/>
            </a:pPr>
            <a:r>
              <a:rPr lang="en-US" altLang="en-US" dirty="0">
                <a:solidFill>
                  <a:srgbClr val="000000"/>
                </a:solidFill>
                <a:latin typeface="Calibri" panose="020F0502020204030204" pitchFamily="34" charset="0"/>
                <a:cs typeface="Calibri" panose="020F0502020204030204" pitchFamily="34" charset="0"/>
              </a:rPr>
              <a:t>Vaccination buttons are available for pickup at the UFHR Building (903 W. University Ave.)</a:t>
            </a:r>
          </a:p>
          <a:p>
            <a:pPr>
              <a:buClr>
                <a:schemeClr val="accent3">
                  <a:lumMod val="75000"/>
                </a:schemeClr>
              </a:buClr>
              <a:buFont typeface="Wingdings" panose="05000000000000000000" pitchFamily="2" charset="2"/>
              <a:buChar char="§"/>
              <a:defRPr/>
            </a:pPr>
            <a:r>
              <a:rPr lang="en-US" altLang="en-US" dirty="0">
                <a:solidFill>
                  <a:srgbClr val="000000"/>
                </a:solidFill>
                <a:latin typeface="Calibri" panose="020F0502020204030204" pitchFamily="34" charset="0"/>
                <a:cs typeface="Calibri" panose="020F0502020204030204" pitchFamily="34" charset="0"/>
              </a:rPr>
              <a:t>Monday-Friday 8am-5pm</a:t>
            </a:r>
          </a:p>
          <a:p>
            <a:pPr>
              <a:buClr>
                <a:schemeClr val="accent3">
                  <a:lumMod val="75000"/>
                </a:schemeClr>
              </a:buClr>
              <a:buFont typeface="Wingdings" panose="05000000000000000000" pitchFamily="2" charset="2"/>
              <a:buChar char="§"/>
              <a:defRPr/>
            </a:pPr>
            <a:r>
              <a:rPr lang="en-US" altLang="en-US" dirty="0">
                <a:solidFill>
                  <a:srgbClr val="000000"/>
                </a:solidFill>
                <a:latin typeface="Calibri" panose="020F0502020204030204" pitchFamily="34" charset="0"/>
                <a:cs typeface="Calibri" panose="020F0502020204030204" pitchFamily="34" charset="0"/>
              </a:rPr>
              <a:t>Please send a departmental or college representative rather than having individuals pick up for themselves</a:t>
            </a:r>
            <a:endParaRPr lang="en-US" altLang="en-US" dirty="0">
              <a:latin typeface="Calibri" panose="020F0502020204030204" pitchFamily="34" charset="0"/>
              <a:cs typeface="Calibri" panose="020F0502020204030204" pitchFamily="34" charset="0"/>
            </a:endParaRPr>
          </a:p>
        </p:txBody>
      </p:sp>
      <p:pic>
        <p:nvPicPr>
          <p:cNvPr id="6" name="Picture 5" descr="Diagram&#10;&#10;Description automatically generated">
            <a:extLst>
              <a:ext uri="{FF2B5EF4-FFF2-40B4-BE49-F238E27FC236}">
                <a16:creationId xmlns:a16="http://schemas.microsoft.com/office/drawing/2014/main" id="{720D489C-6ADB-4D6C-A17F-ECA1678E38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3282" y="1752169"/>
            <a:ext cx="5852160" cy="4218200"/>
          </a:xfrm>
          <a:prstGeom prst="rect">
            <a:avLst/>
          </a:prstGeom>
        </p:spPr>
      </p:pic>
    </p:spTree>
    <p:extLst>
      <p:ext uri="{BB962C8B-B14F-4D97-AF65-F5344CB8AC3E}">
        <p14:creationId xmlns:p14="http://schemas.microsoft.com/office/powerpoint/2010/main" val="1177677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3394" y="365125"/>
            <a:ext cx="10380406" cy="1325563"/>
          </a:xfrm>
        </p:spPr>
        <p:txBody>
          <a:bodyPr>
            <a:normAutofit/>
          </a:bodyPr>
          <a:lstStyle/>
          <a:p>
            <a:r>
              <a:rPr lang="en-US" altLang="en-US" sz="4800" b="1" dirty="0"/>
              <a:t>Important Dates</a:t>
            </a:r>
          </a:p>
        </p:txBody>
      </p:sp>
      <p:sp>
        <p:nvSpPr>
          <p:cNvPr id="5" name="Content Placeholder 4"/>
          <p:cNvSpPr>
            <a:spLocks noGrp="1"/>
          </p:cNvSpPr>
          <p:nvPr>
            <p:ph idx="1"/>
          </p:nvPr>
        </p:nvSpPr>
        <p:spPr>
          <a:xfrm>
            <a:off x="658678" y="1869000"/>
            <a:ext cx="11277022" cy="4158174"/>
          </a:xfrm>
        </p:spPr>
        <p:txBody>
          <a:bodyPr>
            <a:normAutofit/>
          </a:bodyPr>
          <a:lstStyle/>
          <a:p>
            <a:pPr>
              <a:buClr>
                <a:schemeClr val="accent3">
                  <a:lumMod val="75000"/>
                </a:schemeClr>
              </a:buClr>
              <a:buFont typeface="Wingdings" panose="05000000000000000000" pitchFamily="2" charset="2"/>
              <a:buChar char="§"/>
              <a:defRPr/>
            </a:pPr>
            <a:r>
              <a:rPr lang="en-US" altLang="en-US" sz="3200" b="1" dirty="0"/>
              <a:t>UF Holidays </a:t>
            </a:r>
            <a:r>
              <a:rPr lang="en-US" altLang="en-US" sz="3600" b="1" dirty="0"/>
              <a:t>– </a:t>
            </a:r>
            <a:r>
              <a:rPr lang="en-US" altLang="en-US" sz="3200" dirty="0"/>
              <a:t>October 8</a:t>
            </a:r>
            <a:r>
              <a:rPr lang="en-US" altLang="en-US" sz="3200" baseline="30000" dirty="0"/>
              <a:t>th</a:t>
            </a:r>
            <a:r>
              <a:rPr lang="en-US" altLang="en-US" sz="3200" dirty="0"/>
              <a:t>, UF Homecoming</a:t>
            </a:r>
          </a:p>
          <a:p>
            <a:pPr>
              <a:buClr>
                <a:schemeClr val="accent3">
                  <a:lumMod val="75000"/>
                </a:schemeClr>
              </a:buClr>
              <a:buFont typeface="Wingdings" panose="05000000000000000000" pitchFamily="2" charset="2"/>
              <a:buChar char="§"/>
              <a:defRPr/>
            </a:pPr>
            <a:r>
              <a:rPr lang="en-US" altLang="en-US" sz="3200" b="1" dirty="0"/>
              <a:t>Upcoming HR Forum – </a:t>
            </a:r>
            <a:r>
              <a:rPr lang="en-US" altLang="en-US" sz="3200" dirty="0"/>
              <a:t>November 3</a:t>
            </a:r>
            <a:r>
              <a:rPr lang="en-US" altLang="en-US" sz="3200" baseline="30000" dirty="0"/>
              <a:t>rd</a:t>
            </a:r>
            <a:r>
              <a:rPr lang="en-US" altLang="en-US" sz="3200" dirty="0"/>
              <a:t> @ 10 a.m.</a:t>
            </a:r>
          </a:p>
          <a:p>
            <a:pPr>
              <a:buClr>
                <a:schemeClr val="accent3">
                  <a:lumMod val="75000"/>
                </a:schemeClr>
              </a:buClr>
              <a:buFont typeface="Wingdings" panose="05000000000000000000" pitchFamily="2" charset="2"/>
              <a:buChar char="§"/>
              <a:defRPr/>
            </a:pPr>
            <a:endParaRPr lang="en-US" altLang="en-US" sz="2800" dirty="0"/>
          </a:p>
        </p:txBody>
      </p:sp>
    </p:spTree>
    <p:extLst>
      <p:ext uri="{BB962C8B-B14F-4D97-AF65-F5344CB8AC3E}">
        <p14:creationId xmlns:p14="http://schemas.microsoft.com/office/powerpoint/2010/main" val="1139743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2508" b="4699"/>
          <a:stretch/>
        </p:blipFill>
        <p:spPr>
          <a:xfrm>
            <a:off x="-10633" y="579939"/>
            <a:ext cx="12202632" cy="4908144"/>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1988771" y="1792452"/>
            <a:ext cx="8203824" cy="2826613"/>
          </a:xfrm>
          <a:solidFill>
            <a:srgbClr val="002060">
              <a:alpha val="51000"/>
            </a:srgbClr>
          </a:solidFill>
        </p:spPr>
        <p:txBody>
          <a:bodyPr anchor="ctr">
            <a:noAutofit/>
          </a:bodyPr>
          <a:lstStyle/>
          <a:p>
            <a:pPr algn="ctr"/>
            <a:r>
              <a:rPr lang="en-US" sz="5400" b="1" dirty="0">
                <a:solidFill>
                  <a:schemeClr val="bg1"/>
                </a:solidFill>
                <a:latin typeface="+mn-lt"/>
              </a:rPr>
              <a:t>Thank you </a:t>
            </a:r>
            <a:br>
              <a:rPr lang="en-US" sz="5400" b="1" dirty="0">
                <a:solidFill>
                  <a:schemeClr val="bg1"/>
                </a:solidFill>
                <a:latin typeface="+mn-lt"/>
              </a:rPr>
            </a:br>
            <a:r>
              <a:rPr lang="en-US" sz="5400" b="1" dirty="0">
                <a:solidFill>
                  <a:schemeClr val="bg1"/>
                </a:solidFill>
                <a:latin typeface="+mn-lt"/>
              </a:rPr>
              <a:t>for attending the </a:t>
            </a:r>
            <a:br>
              <a:rPr lang="en-US" sz="5400" b="1" dirty="0">
                <a:solidFill>
                  <a:schemeClr val="bg1"/>
                </a:solidFill>
                <a:latin typeface="+mn-lt"/>
              </a:rPr>
            </a:br>
            <a:r>
              <a:rPr lang="en-US" sz="5400" b="1" dirty="0">
                <a:solidFill>
                  <a:schemeClr val="bg1"/>
                </a:solidFill>
                <a:latin typeface="+mn-lt"/>
              </a:rPr>
              <a:t>HR Forum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8625" y="5871182"/>
            <a:ext cx="2474976" cy="682752"/>
          </a:xfrm>
          <a:prstGeom prst="rect">
            <a:avLst/>
          </a:prstGeom>
        </p:spPr>
      </p:pic>
    </p:spTree>
    <p:extLst>
      <p:ext uri="{BB962C8B-B14F-4D97-AF65-F5344CB8AC3E}">
        <p14:creationId xmlns:p14="http://schemas.microsoft.com/office/powerpoint/2010/main" val="10052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1102458" cy="1325563"/>
          </a:xfrm>
        </p:spPr>
        <p:txBody>
          <a:bodyPr anchor="b">
            <a:normAutofit/>
          </a:bodyPr>
          <a:lstStyle/>
          <a:p>
            <a:r>
              <a:rPr lang="en-US" dirty="0">
                <a:solidFill>
                  <a:srgbClr val="FF6600"/>
                </a:solidFill>
              </a:rPr>
              <a:t>Electronic On-Cycle &amp; Check/Advice Cancellation Forms</a:t>
            </a:r>
          </a:p>
        </p:txBody>
      </p:sp>
      <p:sp>
        <p:nvSpPr>
          <p:cNvPr id="3" name="Content Placeholder 2"/>
          <p:cNvSpPr>
            <a:spLocks noGrp="1"/>
          </p:cNvSpPr>
          <p:nvPr>
            <p:ph idx="1"/>
          </p:nvPr>
        </p:nvSpPr>
        <p:spPr>
          <a:xfrm>
            <a:off x="838200" y="1825626"/>
            <a:ext cx="10515599" cy="3515676"/>
          </a:xfrm>
        </p:spPr>
        <p:txBody>
          <a:bodyPr>
            <a:normAutofit/>
          </a:bodyPr>
          <a:lstStyle/>
          <a:p>
            <a:pPr>
              <a:buClr>
                <a:schemeClr val="accent3">
                  <a:lumMod val="75000"/>
                </a:schemeClr>
              </a:buClr>
              <a:buSzPct val="95000"/>
              <a:buFont typeface="Wingdings" panose="05000000000000000000" pitchFamily="2" charset="2"/>
              <a:buChar char="§"/>
            </a:pPr>
            <a:r>
              <a:rPr lang="en-US" sz="3200" dirty="0">
                <a:latin typeface="Calibri "/>
              </a:rPr>
              <a:t>Collaborative effort continues with Payroll &amp; Tax Services and UF IT OnBase Team</a:t>
            </a:r>
          </a:p>
          <a:p>
            <a:pPr>
              <a:buClr>
                <a:schemeClr val="accent3">
                  <a:lumMod val="75000"/>
                </a:schemeClr>
              </a:buClr>
              <a:buSzPct val="95000"/>
              <a:buFont typeface="Wingdings" panose="05000000000000000000" pitchFamily="2" charset="2"/>
              <a:buChar char="§"/>
            </a:pPr>
            <a:r>
              <a:rPr lang="en-US" sz="3200" dirty="0">
                <a:latin typeface="Calibri "/>
              </a:rPr>
              <a:t>Part of continuous improvement process to review all forms for potential to transition to an Electronic Format</a:t>
            </a:r>
            <a:endParaRPr lang="en-US" dirty="0">
              <a:latin typeface="Calibri "/>
            </a:endParaRPr>
          </a:p>
          <a:p>
            <a:pPr lvl="1">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a:p>
            <a:pPr marL="457200" lvl="1"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a:p>
            <a:pPr marL="0" indent="0">
              <a:buClr>
                <a:schemeClr val="accent3">
                  <a:lumMod val="75000"/>
                </a:schemeClr>
              </a:buClr>
              <a:buSzPct val="95000"/>
              <a:buNone/>
            </a:pPr>
            <a:endParaRPr lang="en-US" dirty="0">
              <a:latin typeface="Tw Cen MT" panose="020B0602020104020603"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cxnSp>
        <p:nvCxnSpPr>
          <p:cNvPr id="9" name="Straight Connector 8">
            <a:extLst>
              <a:ext uri="{FF2B5EF4-FFF2-40B4-BE49-F238E27FC236}">
                <a16:creationId xmlns:a16="http://schemas.microsoft.com/office/drawing/2014/main" id="{672DBDF8-78B5-40EF-B01B-B287E7C5D60A}"/>
              </a:ext>
            </a:extLst>
          </p:cNvPr>
          <p:cNvCxnSpPr>
            <a:cxnSpLocks/>
          </p:cNvCxnSpPr>
          <p:nvPr/>
        </p:nvCxnSpPr>
        <p:spPr>
          <a:xfrm>
            <a:off x="738131" y="1712722"/>
            <a:ext cx="8636778"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7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dirty="0">
                <a:solidFill>
                  <a:srgbClr val="FF6600"/>
                </a:solidFill>
                <a:cs typeface="Calibri" panose="020F0502020204030204" pitchFamily="34" charset="0"/>
              </a:rPr>
              <a:t>On-Cycle Form - OnBase</a:t>
            </a:r>
          </a:p>
        </p:txBody>
      </p:sp>
      <p:cxnSp>
        <p:nvCxnSpPr>
          <p:cNvPr id="5" name="Straight Connector 4"/>
          <p:cNvCxnSpPr>
            <a:cxnSpLocks/>
          </p:cNvCxnSpPr>
          <p:nvPr/>
        </p:nvCxnSpPr>
        <p:spPr>
          <a:xfrm>
            <a:off x="738131" y="1712722"/>
            <a:ext cx="7602305"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12" name="TextBox 11">
            <a:extLst>
              <a:ext uri="{FF2B5EF4-FFF2-40B4-BE49-F238E27FC236}">
                <a16:creationId xmlns:a16="http://schemas.microsoft.com/office/drawing/2014/main" id="{EA8ED60C-C1D3-4BE0-9C82-BF1D9F04B8E4}"/>
              </a:ext>
            </a:extLst>
          </p:cNvPr>
          <p:cNvSpPr txBox="1"/>
          <p:nvPr/>
        </p:nvSpPr>
        <p:spPr>
          <a:xfrm>
            <a:off x="203036" y="1854202"/>
            <a:ext cx="10944301" cy="523220"/>
          </a:xfrm>
          <a:prstGeom prst="rect">
            <a:avLst/>
          </a:prstGeom>
          <a:noFill/>
        </p:spPr>
        <p:txBody>
          <a:bodyPr wrap="square" rtlCol="0">
            <a:spAutoFit/>
          </a:bodyPr>
          <a:lstStyle/>
          <a:p>
            <a:pPr>
              <a:buClr>
                <a:schemeClr val="accent3">
                  <a:lumMod val="75000"/>
                </a:schemeClr>
              </a:buClr>
              <a:buSzPct val="95000"/>
            </a:pPr>
            <a:r>
              <a:rPr lang="en-US" sz="2800" dirty="0"/>
              <a:t>Location: </a:t>
            </a:r>
            <a:r>
              <a:rPr lang="en-US" sz="2800" b="1" dirty="0"/>
              <a:t>Payroll Forms &amp; Resources Page</a:t>
            </a:r>
            <a:endParaRPr lang="en-US" sz="2800" dirty="0"/>
          </a:p>
        </p:txBody>
      </p:sp>
      <p:sp>
        <p:nvSpPr>
          <p:cNvPr id="16" name="TextBox 15">
            <a:extLst>
              <a:ext uri="{FF2B5EF4-FFF2-40B4-BE49-F238E27FC236}">
                <a16:creationId xmlns:a16="http://schemas.microsoft.com/office/drawing/2014/main" id="{4B4DB550-9318-4995-A332-C8C67CA766C0}"/>
              </a:ext>
            </a:extLst>
          </p:cNvPr>
          <p:cNvSpPr txBox="1"/>
          <p:nvPr/>
        </p:nvSpPr>
        <p:spPr>
          <a:xfrm>
            <a:off x="1280494" y="4915511"/>
            <a:ext cx="10073305" cy="400110"/>
          </a:xfrm>
          <a:prstGeom prst="rect">
            <a:avLst/>
          </a:prstGeom>
          <a:noFill/>
        </p:spPr>
        <p:txBody>
          <a:bodyPr wrap="square" rtlCol="0">
            <a:spAutoFit/>
          </a:bodyPr>
          <a:lstStyle/>
          <a:p>
            <a:pPr>
              <a:buClr>
                <a:schemeClr val="accent3">
                  <a:lumMod val="75000"/>
                </a:schemeClr>
              </a:buClr>
              <a:buSzPct val="95000"/>
            </a:pPr>
            <a:r>
              <a:rPr lang="en-US" sz="2000" b="1" dirty="0"/>
              <a:t>Auto populates: </a:t>
            </a:r>
            <a:r>
              <a:rPr lang="en-US" sz="2000" dirty="0"/>
              <a:t>Simply type in the UFID and the remaining fields in this section will auto-fill</a:t>
            </a:r>
          </a:p>
        </p:txBody>
      </p:sp>
      <p:pic>
        <p:nvPicPr>
          <p:cNvPr id="6" name="Picture 5" descr="App Inventor Extensions: Light | Pura Vida Ap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631" y="4762066"/>
            <a:ext cx="706999" cy="706999"/>
          </a:xfrm>
          <a:prstGeom prst="rect">
            <a:avLst/>
          </a:prstGeom>
        </p:spPr>
      </p:pic>
      <p:pic>
        <p:nvPicPr>
          <p:cNvPr id="15" name="Picture 14">
            <a:extLst>
              <a:ext uri="{FF2B5EF4-FFF2-40B4-BE49-F238E27FC236}">
                <a16:creationId xmlns:a16="http://schemas.microsoft.com/office/drawing/2014/main" id="{29DE4021-E8A4-4AD6-8561-CCD76B3FE0EA}"/>
              </a:ext>
            </a:extLst>
          </p:cNvPr>
          <p:cNvPicPr>
            <a:picLocks noChangeAspect="1"/>
          </p:cNvPicPr>
          <p:nvPr/>
        </p:nvPicPr>
        <p:blipFill>
          <a:blip r:embed="rId5"/>
          <a:stretch>
            <a:fillRect/>
          </a:stretch>
        </p:blipFill>
        <p:spPr>
          <a:xfrm>
            <a:off x="203036" y="2411069"/>
            <a:ext cx="11349867" cy="1784062"/>
          </a:xfrm>
          <a:prstGeom prst="rect">
            <a:avLst/>
          </a:prstGeom>
        </p:spPr>
      </p:pic>
    </p:spTree>
    <p:extLst>
      <p:ext uri="{BB962C8B-B14F-4D97-AF65-F5344CB8AC3E}">
        <p14:creationId xmlns:p14="http://schemas.microsoft.com/office/powerpoint/2010/main" val="1748595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dirty="0">
                <a:solidFill>
                  <a:srgbClr val="FF6600"/>
                </a:solidFill>
                <a:cs typeface="Calibri" panose="020F0502020204030204" pitchFamily="34" charset="0"/>
              </a:rPr>
              <a:t>On-Cycle Form - OnBase</a:t>
            </a:r>
          </a:p>
        </p:txBody>
      </p:sp>
      <p:sp>
        <p:nvSpPr>
          <p:cNvPr id="3" name="Content Placeholder 2"/>
          <p:cNvSpPr>
            <a:spLocks noGrp="1"/>
          </p:cNvSpPr>
          <p:nvPr>
            <p:ph idx="1"/>
          </p:nvPr>
        </p:nvSpPr>
        <p:spPr>
          <a:xfrm>
            <a:off x="857957" y="1858853"/>
            <a:ext cx="9693808" cy="4248436"/>
          </a:xfrm>
        </p:spPr>
        <p:txBody>
          <a:bodyPr>
            <a:normAutofit/>
          </a:bodyPr>
          <a:lstStyle/>
          <a:p>
            <a:pPr marL="457200" lvl="1" indent="0">
              <a:buClr>
                <a:schemeClr val="accent3">
                  <a:lumMod val="75000"/>
                </a:schemeClr>
              </a:buClr>
              <a:buSzPct val="95000"/>
              <a:buNone/>
            </a:pPr>
            <a:endParaRPr lang="en-US" sz="2400" dirty="0">
              <a:solidFill>
                <a:srgbClr val="FF6600"/>
              </a:solidFill>
            </a:endParaRPr>
          </a:p>
          <a:p>
            <a:pPr marL="457200" lvl="1" indent="0">
              <a:buClr>
                <a:schemeClr val="accent3">
                  <a:lumMod val="75000"/>
                </a:schemeClr>
              </a:buClr>
              <a:buSzPct val="95000"/>
              <a:buNone/>
            </a:pPr>
            <a:endParaRPr lang="en-US" dirty="0">
              <a:latin typeface="Tw Cen MT" panose="020B0602020104020603" pitchFamily="34" charset="0"/>
            </a:endParaRPr>
          </a:p>
          <a:p>
            <a:pPr lvl="1">
              <a:buClr>
                <a:schemeClr val="accent3">
                  <a:lumMod val="75000"/>
                </a:schemeClr>
              </a:buClr>
              <a:buSzPct val="95000"/>
              <a:buFont typeface="Wingdings" panose="05000000000000000000" pitchFamily="2" charset="2"/>
              <a:buChar char="§"/>
            </a:pPr>
            <a:endParaRPr lang="en-US" dirty="0">
              <a:latin typeface="Tw Cen MT" panose="020B0602020104020603" pitchFamily="34" charset="0"/>
            </a:endParaRPr>
          </a:p>
        </p:txBody>
      </p:sp>
      <p:cxnSp>
        <p:nvCxnSpPr>
          <p:cNvPr id="5" name="Straight Connector 4"/>
          <p:cNvCxnSpPr>
            <a:cxnSpLocks/>
          </p:cNvCxnSpPr>
          <p:nvPr/>
        </p:nvCxnSpPr>
        <p:spPr>
          <a:xfrm>
            <a:off x="738131" y="1712722"/>
            <a:ext cx="7602305"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11" name="TextBox 10">
            <a:extLst>
              <a:ext uri="{FF2B5EF4-FFF2-40B4-BE49-F238E27FC236}">
                <a16:creationId xmlns:a16="http://schemas.microsoft.com/office/drawing/2014/main" id="{FB630875-A000-4FB7-9F0B-E97E7A079E2D}"/>
              </a:ext>
            </a:extLst>
          </p:cNvPr>
          <p:cNvSpPr txBox="1"/>
          <p:nvPr/>
        </p:nvSpPr>
        <p:spPr>
          <a:xfrm>
            <a:off x="594477" y="2339384"/>
            <a:ext cx="11194946" cy="1323439"/>
          </a:xfrm>
          <a:prstGeom prst="rect">
            <a:avLst/>
          </a:prstGeom>
          <a:noFill/>
        </p:spPr>
        <p:txBody>
          <a:bodyPr wrap="square" rtlCol="0">
            <a:spAutoFit/>
          </a:bodyPr>
          <a:lstStyle/>
          <a:p>
            <a:pPr marL="342900" indent="-342900">
              <a:buClr>
                <a:schemeClr val="accent3">
                  <a:lumMod val="75000"/>
                </a:schemeClr>
              </a:buClr>
              <a:buFont typeface="Wingdings" panose="05000000000000000000" pitchFamily="2" charset="2"/>
              <a:buChar char="§"/>
            </a:pPr>
            <a:r>
              <a:rPr lang="en-US" sz="2000" dirty="0"/>
              <a:t>Dropdown box to signify if the request is for an Additional Pay (APAY)</a:t>
            </a:r>
          </a:p>
          <a:p>
            <a:pPr marL="342900" indent="-342900">
              <a:buClr>
                <a:schemeClr val="accent3">
                  <a:lumMod val="75000"/>
                </a:schemeClr>
              </a:buClr>
              <a:buFont typeface="Wingdings" panose="05000000000000000000" pitchFamily="2" charset="2"/>
              <a:buChar char="§"/>
            </a:pPr>
            <a:r>
              <a:rPr lang="en-US" sz="2000" dirty="0"/>
              <a:t>Dropdown box to select from seven adjustment reasons – simply add a row if more than one reason applies</a:t>
            </a:r>
          </a:p>
          <a:p>
            <a:pPr marL="342900" indent="-342900">
              <a:buClr>
                <a:schemeClr val="accent3">
                  <a:lumMod val="75000"/>
                </a:schemeClr>
              </a:buClr>
              <a:buFont typeface="Wingdings" panose="05000000000000000000" pitchFamily="2" charset="2"/>
              <a:buChar char="§"/>
            </a:pPr>
            <a:r>
              <a:rPr lang="en-US" sz="2000" dirty="0"/>
              <a:t>“Other” is an available option and there is a box for you to type in additional information</a:t>
            </a:r>
          </a:p>
        </p:txBody>
      </p:sp>
      <p:sp>
        <p:nvSpPr>
          <p:cNvPr id="4" name="TextBox 3">
            <a:extLst>
              <a:ext uri="{FF2B5EF4-FFF2-40B4-BE49-F238E27FC236}">
                <a16:creationId xmlns:a16="http://schemas.microsoft.com/office/drawing/2014/main" id="{D7420237-D1B2-4946-B05E-16C666BF2AB3}"/>
              </a:ext>
            </a:extLst>
          </p:cNvPr>
          <p:cNvSpPr txBox="1"/>
          <p:nvPr/>
        </p:nvSpPr>
        <p:spPr>
          <a:xfrm>
            <a:off x="594477" y="1875105"/>
            <a:ext cx="1839991" cy="461665"/>
          </a:xfrm>
          <a:prstGeom prst="rect">
            <a:avLst/>
          </a:prstGeom>
          <a:noFill/>
        </p:spPr>
        <p:txBody>
          <a:bodyPr wrap="none" rtlCol="0">
            <a:spAutoFit/>
          </a:bodyPr>
          <a:lstStyle/>
          <a:p>
            <a:r>
              <a:rPr lang="en-US" sz="2400" b="1" dirty="0">
                <a:solidFill>
                  <a:srgbClr val="0060C0"/>
                </a:solidFill>
              </a:rPr>
              <a:t>What’s new?</a:t>
            </a:r>
          </a:p>
        </p:txBody>
      </p:sp>
      <p:pic>
        <p:nvPicPr>
          <p:cNvPr id="16" name="Picture 15">
            <a:extLst>
              <a:ext uri="{FF2B5EF4-FFF2-40B4-BE49-F238E27FC236}">
                <a16:creationId xmlns:a16="http://schemas.microsoft.com/office/drawing/2014/main" id="{CAB0BB8A-2D7C-47FA-BDF4-597A7A62E70C}"/>
              </a:ext>
            </a:extLst>
          </p:cNvPr>
          <p:cNvPicPr>
            <a:picLocks noChangeAspect="1"/>
          </p:cNvPicPr>
          <p:nvPr/>
        </p:nvPicPr>
        <p:blipFill rotWithShape="1">
          <a:blip r:embed="rId4"/>
          <a:srcRect r="82441" b="62184"/>
          <a:stretch/>
        </p:blipFill>
        <p:spPr>
          <a:xfrm>
            <a:off x="647340" y="3781486"/>
            <a:ext cx="992895" cy="469736"/>
          </a:xfrm>
          <a:prstGeom prst="rect">
            <a:avLst/>
          </a:prstGeom>
        </p:spPr>
      </p:pic>
      <p:sp>
        <p:nvSpPr>
          <p:cNvPr id="17" name="Oval 16">
            <a:extLst>
              <a:ext uri="{FF2B5EF4-FFF2-40B4-BE49-F238E27FC236}">
                <a16:creationId xmlns:a16="http://schemas.microsoft.com/office/drawing/2014/main" id="{F56E4C41-B8BC-4873-A04C-41AAFFE83847}"/>
              </a:ext>
            </a:extLst>
          </p:cNvPr>
          <p:cNvSpPr/>
          <p:nvPr/>
        </p:nvSpPr>
        <p:spPr>
          <a:xfrm>
            <a:off x="544770" y="3762113"/>
            <a:ext cx="1112712" cy="4891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2016217-1D7D-47C8-9692-07338A0E7A7F}"/>
              </a:ext>
            </a:extLst>
          </p:cNvPr>
          <p:cNvPicPr>
            <a:picLocks noChangeAspect="1"/>
          </p:cNvPicPr>
          <p:nvPr/>
        </p:nvPicPr>
        <p:blipFill rotWithShape="1">
          <a:blip r:embed="rId5"/>
          <a:srcRect r="61442"/>
          <a:stretch/>
        </p:blipFill>
        <p:spPr>
          <a:xfrm>
            <a:off x="647340" y="4259097"/>
            <a:ext cx="4518124" cy="1885489"/>
          </a:xfrm>
          <a:prstGeom prst="rect">
            <a:avLst/>
          </a:prstGeom>
        </p:spPr>
      </p:pic>
      <p:sp>
        <p:nvSpPr>
          <p:cNvPr id="18" name="Oval 17">
            <a:extLst>
              <a:ext uri="{FF2B5EF4-FFF2-40B4-BE49-F238E27FC236}">
                <a16:creationId xmlns:a16="http://schemas.microsoft.com/office/drawing/2014/main" id="{9B73EF6C-B191-4533-90EE-3412791AB7F5}"/>
              </a:ext>
            </a:extLst>
          </p:cNvPr>
          <p:cNvSpPr/>
          <p:nvPr/>
        </p:nvSpPr>
        <p:spPr>
          <a:xfrm>
            <a:off x="186504" y="4549007"/>
            <a:ext cx="2907461" cy="3763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B5F0FCA-2493-4247-92C2-28B25D983CFC}"/>
              </a:ext>
            </a:extLst>
          </p:cNvPr>
          <p:cNvPicPr>
            <a:picLocks noChangeAspect="1"/>
          </p:cNvPicPr>
          <p:nvPr/>
        </p:nvPicPr>
        <p:blipFill rotWithShape="1">
          <a:blip r:embed="rId5"/>
          <a:srcRect l="79761"/>
          <a:stretch/>
        </p:blipFill>
        <p:spPr>
          <a:xfrm>
            <a:off x="5165464" y="4259097"/>
            <a:ext cx="2371596" cy="1885489"/>
          </a:xfrm>
          <a:prstGeom prst="rect">
            <a:avLst/>
          </a:prstGeom>
        </p:spPr>
      </p:pic>
      <p:sp>
        <p:nvSpPr>
          <p:cNvPr id="27" name="Oval 26">
            <a:extLst>
              <a:ext uri="{FF2B5EF4-FFF2-40B4-BE49-F238E27FC236}">
                <a16:creationId xmlns:a16="http://schemas.microsoft.com/office/drawing/2014/main" id="{49DA51F8-337F-47E0-B219-87D1B75980F3}"/>
              </a:ext>
            </a:extLst>
          </p:cNvPr>
          <p:cNvSpPr/>
          <p:nvPr/>
        </p:nvSpPr>
        <p:spPr>
          <a:xfrm>
            <a:off x="7006656" y="4144224"/>
            <a:ext cx="672552" cy="4394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8D7DEE2-5F84-49F6-B6F3-40FAD64E183B}"/>
              </a:ext>
            </a:extLst>
          </p:cNvPr>
          <p:cNvSpPr/>
          <p:nvPr/>
        </p:nvSpPr>
        <p:spPr>
          <a:xfrm>
            <a:off x="186503" y="5656405"/>
            <a:ext cx="2907461" cy="3763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065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dirty="0">
                <a:solidFill>
                  <a:srgbClr val="FF6600"/>
                </a:solidFill>
                <a:cs typeface="Calibri" panose="020F0502020204030204" pitchFamily="34" charset="0"/>
              </a:rPr>
              <a:t>On-Cycle Form - OnBase</a:t>
            </a:r>
          </a:p>
        </p:txBody>
      </p:sp>
      <p:cxnSp>
        <p:nvCxnSpPr>
          <p:cNvPr id="5" name="Straight Connector 4"/>
          <p:cNvCxnSpPr>
            <a:cxnSpLocks/>
          </p:cNvCxnSpPr>
          <p:nvPr/>
        </p:nvCxnSpPr>
        <p:spPr>
          <a:xfrm>
            <a:off x="738131" y="1712722"/>
            <a:ext cx="7602305"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9" name="Picture 8">
            <a:extLst>
              <a:ext uri="{FF2B5EF4-FFF2-40B4-BE49-F238E27FC236}">
                <a16:creationId xmlns:a16="http://schemas.microsoft.com/office/drawing/2014/main" id="{517A2D52-F016-449F-AA08-ED03590670B2}"/>
              </a:ext>
            </a:extLst>
          </p:cNvPr>
          <p:cNvPicPr>
            <a:picLocks noChangeAspect="1"/>
          </p:cNvPicPr>
          <p:nvPr/>
        </p:nvPicPr>
        <p:blipFill>
          <a:blip r:embed="rId4"/>
          <a:stretch>
            <a:fillRect/>
          </a:stretch>
        </p:blipFill>
        <p:spPr>
          <a:xfrm>
            <a:off x="161155" y="2577644"/>
            <a:ext cx="11794287" cy="1223816"/>
          </a:xfrm>
          <a:prstGeom prst="rect">
            <a:avLst/>
          </a:prstGeom>
        </p:spPr>
      </p:pic>
      <p:sp>
        <p:nvSpPr>
          <p:cNvPr id="16" name="TextBox 15">
            <a:extLst>
              <a:ext uri="{FF2B5EF4-FFF2-40B4-BE49-F238E27FC236}">
                <a16:creationId xmlns:a16="http://schemas.microsoft.com/office/drawing/2014/main" id="{EFA0F5EA-CC32-4EB0-BBA7-5C3DE56C8CE2}"/>
              </a:ext>
            </a:extLst>
          </p:cNvPr>
          <p:cNvSpPr txBox="1"/>
          <p:nvPr/>
        </p:nvSpPr>
        <p:spPr>
          <a:xfrm>
            <a:off x="304636" y="1975312"/>
            <a:ext cx="10073305" cy="400110"/>
          </a:xfrm>
          <a:prstGeom prst="rect">
            <a:avLst/>
          </a:prstGeom>
          <a:noFill/>
        </p:spPr>
        <p:txBody>
          <a:bodyPr wrap="square" rtlCol="0">
            <a:spAutoFit/>
          </a:bodyPr>
          <a:lstStyle/>
          <a:p>
            <a:pPr>
              <a:buClr>
                <a:schemeClr val="accent3">
                  <a:lumMod val="75000"/>
                </a:schemeClr>
              </a:buClr>
              <a:buSzPct val="95000"/>
            </a:pPr>
            <a:r>
              <a:rPr lang="en-US" sz="2000" dirty="0"/>
              <a:t>The fields with asterisks are required to be completed.</a:t>
            </a:r>
          </a:p>
        </p:txBody>
      </p:sp>
      <p:sp>
        <p:nvSpPr>
          <p:cNvPr id="17" name="Oval 16">
            <a:extLst>
              <a:ext uri="{FF2B5EF4-FFF2-40B4-BE49-F238E27FC236}">
                <a16:creationId xmlns:a16="http://schemas.microsoft.com/office/drawing/2014/main" id="{3D77582B-2957-45C6-AB24-2ACC0BF2791B}"/>
              </a:ext>
            </a:extLst>
          </p:cNvPr>
          <p:cNvSpPr/>
          <p:nvPr/>
        </p:nvSpPr>
        <p:spPr>
          <a:xfrm>
            <a:off x="3471682" y="2511709"/>
            <a:ext cx="5248636" cy="10771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5744630"/>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38466</TotalTime>
  <Words>2613</Words>
  <Application>Microsoft Office PowerPoint</Application>
  <PresentationFormat>Widescreen</PresentationFormat>
  <Paragraphs>316</Paragraphs>
  <Slides>54</Slides>
  <Notes>28</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54</vt:i4>
      </vt:variant>
    </vt:vector>
  </HeadingPairs>
  <TitlesOfParts>
    <vt:vector size="72" baseType="lpstr">
      <vt:lpstr>Arial</vt:lpstr>
      <vt:lpstr>Arial Black</vt:lpstr>
      <vt:lpstr>Bookman Old Style</vt:lpstr>
      <vt:lpstr>Calibri</vt:lpstr>
      <vt:lpstr>Calibri </vt:lpstr>
      <vt:lpstr>Calibri Light</vt:lpstr>
      <vt:lpstr>Century Gothic</vt:lpstr>
      <vt:lpstr>Century Schoolbook</vt:lpstr>
      <vt:lpstr>gentona</vt:lpstr>
      <vt:lpstr>Segoe UI</vt:lpstr>
      <vt:lpstr>Tw Cen MT</vt:lpstr>
      <vt:lpstr>Wingdings</vt:lpstr>
      <vt:lpstr>Wingdings 3</vt:lpstr>
      <vt:lpstr>Office Theme</vt:lpstr>
      <vt:lpstr>1_Office Theme</vt:lpstr>
      <vt:lpstr>2_Office Theme</vt:lpstr>
      <vt:lpstr>Office Theme</vt:lpstr>
      <vt:lpstr>Ion</vt:lpstr>
      <vt:lpstr>HR Forum</vt:lpstr>
      <vt:lpstr>Today’s Agenda Items</vt:lpstr>
      <vt:lpstr>Employee Relations &amp; Engagement </vt:lpstr>
      <vt:lpstr>Employee Relations and Engagement</vt:lpstr>
      <vt:lpstr>University Payroll Services</vt:lpstr>
      <vt:lpstr>Electronic On-Cycle &amp; Check/Advice Cancellation Forms</vt:lpstr>
      <vt:lpstr>On-Cycle Form - OnBase</vt:lpstr>
      <vt:lpstr>On-Cycle Form - OnBase</vt:lpstr>
      <vt:lpstr>On-Cycle Form - OnBase</vt:lpstr>
      <vt:lpstr>On-Cycle Form - OnBase</vt:lpstr>
      <vt:lpstr>On-Cycle Form - OnBase</vt:lpstr>
      <vt:lpstr>On-Cycle Form - OnBase</vt:lpstr>
      <vt:lpstr>On-Cycle Form - OnBase</vt:lpstr>
      <vt:lpstr>PowerPoint Presentation</vt:lpstr>
      <vt:lpstr>Check-Advice Cancellation Form - OnBase</vt:lpstr>
      <vt:lpstr>Check-Advice Cancellation Form - OnBase</vt:lpstr>
      <vt:lpstr>PowerPoint Presentation</vt:lpstr>
      <vt:lpstr>PowerPoint Presentation</vt:lpstr>
      <vt:lpstr>PowerPoint Presentation</vt:lpstr>
      <vt:lpstr>PowerPoint Presentation</vt:lpstr>
      <vt:lpstr>PowerPoint Presentation</vt:lpstr>
      <vt:lpstr>Questions?</vt:lpstr>
      <vt:lpstr>Training &amp; Organizational Development</vt:lpstr>
      <vt:lpstr>GBAS Fall Institute 2021</vt:lpstr>
      <vt:lpstr>PowerPoint Presentation</vt:lpstr>
      <vt:lpstr>Superior Accomplishment Awards</vt:lpstr>
      <vt:lpstr>Divisional Chairs</vt:lpstr>
      <vt:lpstr>Superior Accomplishment Awards</vt:lpstr>
      <vt:lpstr>Contact Us!</vt:lpstr>
      <vt:lpstr>Employment Operations &amp; Records</vt:lpstr>
      <vt:lpstr>Foreign National Hire Process</vt:lpstr>
      <vt:lpstr>The Improvement Process –Recap</vt:lpstr>
      <vt:lpstr>Issues Identified –Recap</vt:lpstr>
      <vt:lpstr>Outcome –Improvement Made?</vt:lpstr>
      <vt:lpstr>UF TempID: Why Must We Update?</vt:lpstr>
      <vt:lpstr>UF TempID Data Cleanup</vt:lpstr>
      <vt:lpstr>Updated Hiring Resources</vt:lpstr>
      <vt:lpstr>Offer Letter Updates</vt:lpstr>
      <vt:lpstr>Questions</vt:lpstr>
      <vt:lpstr>University Benefits </vt:lpstr>
      <vt:lpstr>PowerPoint Presentation</vt:lpstr>
      <vt:lpstr>PowerPoint Presentation</vt:lpstr>
      <vt:lpstr>WHAT IS NOT CHANGING IN 2022</vt:lpstr>
      <vt:lpstr>WHAT IS NOT CHANGING IN 2022</vt:lpstr>
      <vt:lpstr>WHAT IS CHANGING IN 2022</vt:lpstr>
      <vt:lpstr>WHAT IS CHANGING IN 2022</vt:lpstr>
      <vt:lpstr>WHAT IS CHANGING IN 2022</vt:lpstr>
      <vt:lpstr>MAKE SURE YOU…</vt:lpstr>
      <vt:lpstr>REMINDERS:</vt:lpstr>
      <vt:lpstr>December Vacation Leave Cashout</vt:lpstr>
      <vt:lpstr>Vice President’s Office </vt:lpstr>
      <vt:lpstr>COVID-19 Vaccination Buttons</vt:lpstr>
      <vt:lpstr>Important Dates</vt:lpstr>
      <vt:lpstr>Thank you  for attending the  HR Forum</vt:lpstr>
    </vt:vector>
  </TitlesOfParts>
  <Company>Customer Technology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Gould,Angela</dc:creator>
  <cp:lastModifiedBy>Green,Sommer C</cp:lastModifiedBy>
  <cp:revision>544</cp:revision>
  <cp:lastPrinted>2020-02-05T12:54:08Z</cp:lastPrinted>
  <dcterms:created xsi:type="dcterms:W3CDTF">2017-01-03T16:22:19Z</dcterms:created>
  <dcterms:modified xsi:type="dcterms:W3CDTF">2021-10-06T14:45:51Z</dcterms:modified>
</cp:coreProperties>
</file>