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99" r:id="rId2"/>
    <p:sldMasterId id="2147483684" r:id="rId3"/>
    <p:sldMasterId id="2147483709" r:id="rId4"/>
  </p:sldMasterIdLst>
  <p:notesMasterIdLst>
    <p:notesMasterId r:id="rId20"/>
  </p:notesMasterIdLst>
  <p:sldIdLst>
    <p:sldId id="278" r:id="rId5"/>
    <p:sldId id="261" r:id="rId6"/>
    <p:sldId id="631" r:id="rId7"/>
    <p:sldId id="708" r:id="rId8"/>
    <p:sldId id="694" r:id="rId9"/>
    <p:sldId id="709" r:id="rId10"/>
    <p:sldId id="710" r:id="rId11"/>
    <p:sldId id="711" r:id="rId12"/>
    <p:sldId id="712" r:id="rId13"/>
    <p:sldId id="713" r:id="rId14"/>
    <p:sldId id="574" r:id="rId15"/>
    <p:sldId id="411" r:id="rId16"/>
    <p:sldId id="412" r:id="rId17"/>
    <p:sldId id="316" r:id="rId18"/>
    <p:sldId id="317" r:id="rId1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5562"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11/3/2021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will be offering the fall institute topic this November.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For this November 16</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  event, we are so excited to bring you, “Getting Real About Retention in an Ever-Changing Workforce.”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will examine the trend now dubbed as “The Great Resignation” and discuss the factors that are leading so many people to leave their jobs, how it affects UF directly, and what can be done to tackle this problem and retain employees with an engagement tool that leaves them feeling empowered with realistic paths for growth.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According to a study by Gettysburg College, the average person will spend 90,000 hours at work over a lifetime. That translates to 1/3 of your entire life at work! But even so, it is far too common that people come to work every day yet don’t feel known and valued.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session will include interactive activities to help managers rethink their approach to use a Talent Review in tandem with UF Engaged as a way to make sure employees are heard, treated with empathy, and seen as a whole person.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Registration is open in </a:t>
            </a:r>
            <a:r>
              <a:rPr lang="en-US" sz="1800" dirty="0" err="1">
                <a:effectLst/>
                <a:latin typeface="Calibri" panose="020F0502020204030204" pitchFamily="34" charset="0"/>
                <a:ea typeface="Calibri" panose="020F0502020204030204" pitchFamily="34" charset="0"/>
                <a:cs typeface="Calibri" panose="020F0502020204030204" pitchFamily="34" charset="0"/>
              </a:rPr>
              <a:t>myTraining</a:t>
            </a:r>
            <a:r>
              <a:rPr lang="en-US" sz="1800" dirty="0">
                <a:effectLst/>
                <a:latin typeface="Calibri" panose="020F0502020204030204" pitchFamily="34" charset="0"/>
                <a:ea typeface="Calibri" panose="020F0502020204030204" pitchFamily="34" charset="0"/>
                <a:cs typeface="Calibri" panose="020F0502020204030204" pitchFamily="34" charset="0"/>
              </a:rPr>
              <a:t> and will close on November 12</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 at 5pm.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https://mytraining-ufshands.sumtotal.host/core/pillarRedirect?relyingParty=LM&amp;url=app%2Fmanagement%2FLMS_ActDetails.aspx%3FActivityId%3D55808%26UserMode%3D0</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Gwynn/Nicole is putting the direct link into the chat now.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360080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Gwynn/Nicole</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In partnership with Audrey Gainey and her team, the GBAS December session will be about Inclusive Hiring. We will outline the process, why each step is important and introduce the tools for this important topic. This is an overview session to orient managers, supervisors and </a:t>
            </a:r>
            <a:r>
              <a:rPr lang="en-US" b="0" i="0">
                <a:solidFill>
                  <a:srgbClr val="000000"/>
                </a:solidFill>
                <a:effectLst/>
                <a:latin typeface="Segoe UI" panose="020B0502040204020203" pitchFamily="34" charset="0"/>
              </a:rPr>
              <a:t>business administrators </a:t>
            </a:r>
            <a:r>
              <a:rPr lang="en-US" b="0" i="0" dirty="0">
                <a:solidFill>
                  <a:srgbClr val="000000"/>
                </a:solidFill>
                <a:effectLst/>
                <a:latin typeface="Segoe UI" panose="020B0502040204020203" pitchFamily="34" charset="0"/>
              </a:rPr>
              <a:t>to the resources available to support UF’s IDEAS goals.</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We will be “socializing” the work. We recommend that everyone in your unit that participates in hiring (committees, panels or leading a search) take the online course and be familiar with the resources available on the website.</a:t>
            </a:r>
          </a:p>
          <a:p>
            <a:endParaRPr lang="en-US" b="0" i="0" dirty="0">
              <a:solidFill>
                <a:srgbClr val="000000"/>
              </a:solidFill>
              <a:effectLst/>
              <a:latin typeface="Segoe UI" panose="020B0502040204020203" pitchFamily="34" charset="0"/>
            </a:endParaRPr>
          </a:p>
          <a:p>
            <a:r>
              <a:rPr lang="en-US" b="0" i="0" dirty="0">
                <a:solidFill>
                  <a:srgbClr val="000000"/>
                </a:solidFill>
                <a:effectLst/>
                <a:latin typeface="Segoe UI" panose="020B0502040204020203" pitchFamily="34" charset="0"/>
              </a:rPr>
              <a:t>From there, you can work with your unit to determine the best way to implement these best practices.</a:t>
            </a:r>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dirty="0"/>
          </a:p>
        </p:txBody>
      </p:sp>
    </p:spTree>
    <p:extLst>
      <p:ext uri="{BB962C8B-B14F-4D97-AF65-F5344CB8AC3E}">
        <p14:creationId xmlns:p14="http://schemas.microsoft.com/office/powerpoint/2010/main" val="219307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0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4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40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04717CB-3D3E-4601-AFDA-924D50B4EA02}" type="slidenum">
              <a:rPr lang="en-US" smtClean="0"/>
              <a:t>6</a:t>
            </a:fld>
            <a:endParaRPr lang="en-US"/>
          </a:p>
        </p:txBody>
      </p:sp>
    </p:spTree>
    <p:extLst>
      <p:ext uri="{BB962C8B-B14F-4D97-AF65-F5344CB8AC3E}">
        <p14:creationId xmlns:p14="http://schemas.microsoft.com/office/powerpoint/2010/main" val="197824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43232"/>
                </a:solidFill>
                <a:effectLst/>
                <a:latin typeface="freight-sans-pro"/>
              </a:rPr>
              <a:t> </a:t>
            </a:r>
          </a:p>
        </p:txBody>
      </p:sp>
      <p:sp>
        <p:nvSpPr>
          <p:cNvPr id="4" name="Slide Number Placeholder 3"/>
          <p:cNvSpPr>
            <a:spLocks noGrp="1"/>
          </p:cNvSpPr>
          <p:nvPr>
            <p:ph type="sldNum" sz="quarter" idx="5"/>
          </p:nvPr>
        </p:nvSpPr>
        <p:spPr/>
        <p:txBody>
          <a:bodyPr/>
          <a:lstStyle/>
          <a:p>
            <a:fld id="{604717CB-3D3E-4601-AFDA-924D50B4EA02}" type="slidenum">
              <a:rPr lang="en-US" smtClean="0"/>
              <a:t>7</a:t>
            </a:fld>
            <a:endParaRPr lang="en-US"/>
          </a:p>
        </p:txBody>
      </p:sp>
    </p:spTree>
    <p:extLst>
      <p:ext uri="{BB962C8B-B14F-4D97-AF65-F5344CB8AC3E}">
        <p14:creationId xmlns:p14="http://schemas.microsoft.com/office/powerpoint/2010/main" val="52772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dirty="0"/>
          </a:p>
        </p:txBody>
      </p:sp>
    </p:spTree>
    <p:extLst>
      <p:ext uri="{BB962C8B-B14F-4D97-AF65-F5344CB8AC3E}">
        <p14:creationId xmlns:p14="http://schemas.microsoft.com/office/powerpoint/2010/main" val="363440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thing is clear today: The need for Resilience and Mindfulness is here to stay. With the increasing frequency and severity of shocks and changes that can shake us up, learning to be more</a:t>
            </a:r>
            <a:r>
              <a:rPr lang="en-US" baseline="0"/>
              <a:t> resilience can enhance the quality of our work experience.</a:t>
            </a:r>
            <a:endParaRPr lang="en-US"/>
          </a:p>
          <a:p>
            <a:endParaRPr lang="en-US"/>
          </a:p>
          <a:p>
            <a:r>
              <a:rPr lang="en-US"/>
              <a:t>The GBAS Resilience at Work series will take a holistic approach to consider all aspects of resilience – physical, cognitive, emotional and spiritual (purpose and values) within the professional context. Throughout the five sessions we will incorporate concepts of work resilience with opportunities for increased self-awareness through mindfulness. You will also be able to explore ideas and gain support from group conversations with the community of participants as well as a smaller cluster of peers at each session. </a:t>
            </a:r>
          </a:p>
          <a:p>
            <a:r>
              <a:rPr lang="en-US"/>
              <a:t>  </a:t>
            </a:r>
            <a:endParaRPr lang="en-US">
              <a:cs typeface="Calibri"/>
            </a:endParaRPr>
          </a:p>
          <a:p>
            <a:r>
              <a:rPr lang="en-US"/>
              <a:t>Participants are expected to attend all sessions and carve aside time for self-reflection and light homework between meetings. At the end of the series, you will have gained a deeper understanding of how to nurture your resilience for wellbeing and sustained work performance. </a:t>
            </a:r>
          </a:p>
          <a:p>
            <a:endParaRPr lang="en-US">
              <a:cs typeface="Calibri"/>
            </a:endParaRPr>
          </a:p>
          <a:p>
            <a:r>
              <a:rPr lang="en-US">
                <a:cs typeface="Calibri"/>
              </a:rPr>
              <a:t>The sessions will be on Tuesdays from 10 to noon, running every other week from Feb 23 to April 20.</a:t>
            </a:r>
            <a:r>
              <a:rPr lang="en-US" baseline="0">
                <a:cs typeface="Calibri"/>
              </a:rPr>
              <a:t> </a:t>
            </a:r>
            <a:endParaRPr lang="en-US">
              <a:cs typeface="Calibri"/>
            </a:endParaRPr>
          </a:p>
          <a:p>
            <a:r>
              <a:rPr lang="en-US"/>
              <a:t> </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28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651" y="365125"/>
            <a:ext cx="9221801" cy="981537"/>
          </a:xfrm>
        </p:spPr>
        <p:txBody>
          <a:bodyPr anchor="t">
            <a:normAutofit/>
          </a:bodyPr>
          <a:lstStyle>
            <a:lvl1pPr>
              <a:defRPr sz="3600" b="1" i="0">
                <a:solidFill>
                  <a:srgbClr val="06487E"/>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B0CE52"/>
              </a:buClr>
              <a:buSzPct val="60000"/>
              <a:buFont typeface="Century Gothic" panose="020B0502020202020204" pitchFamily="34" charset="0"/>
              <a:buChar char="►"/>
              <a:defRPr>
                <a:latin typeface="Century Gothic" panose="020B0502020202020204" pitchFamily="34" charset="0"/>
              </a:defRPr>
            </a:lvl1pPr>
            <a:lvl2pPr marL="685800" indent="-228600">
              <a:buClr>
                <a:srgbClr val="B0CE52"/>
              </a:buClr>
              <a:buSzPct val="60000"/>
              <a:buFont typeface="Century Gothic" panose="020B0502020202020204" pitchFamily="34" charset="0"/>
              <a:buChar char="►"/>
              <a:defRPr>
                <a:latin typeface="Century Gothic" panose="020B0502020202020204" pitchFamily="34" charset="0"/>
              </a:defRPr>
            </a:lvl2pPr>
            <a:lvl3pPr marL="1143000" indent="-228600">
              <a:buClr>
                <a:srgbClr val="B0CE52"/>
              </a:buClr>
              <a:buSzPct val="60000"/>
              <a:buFont typeface="Century Gothic" panose="020B0502020202020204" pitchFamily="34" charset="0"/>
              <a:buChar char="►"/>
              <a:defRPr>
                <a:latin typeface="Century Gothic" panose="020B0502020202020204" pitchFamily="34" charset="0"/>
              </a:defRPr>
            </a:lvl3pPr>
            <a:lvl4pPr marL="1600200" indent="-228600">
              <a:buClr>
                <a:srgbClr val="B0CE52"/>
              </a:buClr>
              <a:buSzPct val="60000"/>
              <a:buFont typeface="Century Gothic" panose="020B0502020202020204" pitchFamily="34" charset="0"/>
              <a:buChar char="►"/>
              <a:defRPr>
                <a:latin typeface="Century Gothic" panose="020B0502020202020204" pitchFamily="34" charset="0"/>
              </a:defRPr>
            </a:lvl4pPr>
            <a:lvl5pPr marL="2057400" indent="-228600">
              <a:buClr>
                <a:srgbClr val="B0CE52"/>
              </a:buClr>
              <a:buSzPct val="60000"/>
              <a:buFont typeface="Century Gothic" panose="020B0502020202020204" pitchFamily="34" charset="0"/>
              <a:buChar cha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93456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2426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127232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14933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754170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79654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00748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654019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9128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7253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55762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9195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8927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6487E"/>
                </a:solidFill>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C5D04"/>
                </a:solidFill>
                <a:latin typeface="Century Schoolbook" panose="020406040505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013280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 id="2147483662"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710"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a:p>
        </p:txBody>
      </p:sp>
    </p:spTree>
    <p:extLst>
      <p:ext uri="{BB962C8B-B14F-4D97-AF65-F5344CB8AC3E}">
        <p14:creationId xmlns:p14="http://schemas.microsoft.com/office/powerpoint/2010/main" val="4143245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talent@hr.ufl.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gcadwallader@ufl.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mailto:central-leave@ufl.edu" TargetMode="External"/><Relationship Id="rId4" Type="http://schemas.openxmlformats.org/officeDocument/2006/relationships/hyperlink" Target="https://learn-and-grow.hr.ufl.edu/toolkits-resource-center/human-resources-toolkits/time-and-labo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talent@hr.ufl.ed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November 3,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latin typeface="Century Schoolbook" panose="02040604050505020304" pitchFamily="18" charset="0"/>
              </a:rPr>
              <a:t>Additional Questions?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9" name="TextBox 8">
            <a:extLst>
              <a:ext uri="{FF2B5EF4-FFF2-40B4-BE49-F238E27FC236}">
                <a16:creationId xmlns:a16="http://schemas.microsoft.com/office/drawing/2014/main" id="{151FB7A2-6B51-4DDE-9A30-18DAE71AE598}"/>
              </a:ext>
            </a:extLst>
          </p:cNvPr>
          <p:cNvSpPr txBox="1"/>
          <p:nvPr/>
        </p:nvSpPr>
        <p:spPr>
          <a:xfrm>
            <a:off x="1643395" y="2577644"/>
            <a:ext cx="8347046" cy="1323439"/>
          </a:xfrm>
          <a:prstGeom prst="rect">
            <a:avLst/>
          </a:prstGeom>
          <a:noFill/>
        </p:spPr>
        <p:txBody>
          <a:bodyPr wrap="square">
            <a:spAutoFit/>
          </a:bodyPr>
          <a:lstStyle/>
          <a:p>
            <a:pPr lvl="1" algn="ctr">
              <a:buClr>
                <a:schemeClr val="accent3">
                  <a:lumMod val="75000"/>
                </a:schemeClr>
              </a:buClr>
              <a:buSzPct val="95000"/>
            </a:pPr>
            <a:r>
              <a:rPr lang="en-US" sz="4000" dirty="0">
                <a:solidFill>
                  <a:schemeClr val="tx1">
                    <a:lumMod val="95000"/>
                    <a:lumOff val="5000"/>
                  </a:schemeClr>
                </a:solidFill>
              </a:rPr>
              <a:t>Talent Acquisition and Onboarding </a:t>
            </a:r>
          </a:p>
          <a:p>
            <a:pPr marL="914400" lvl="2" indent="0" algn="ctr">
              <a:buClr>
                <a:schemeClr val="accent3">
                  <a:lumMod val="75000"/>
                </a:schemeClr>
              </a:buClr>
              <a:buSzPct val="95000"/>
              <a:buNone/>
            </a:pPr>
            <a:r>
              <a:rPr lang="en-US" sz="4000" dirty="0">
                <a:latin typeface="Calibri" panose="020F0502020204030204" pitchFamily="34" charset="0"/>
                <a:cs typeface="Calibri" panose="020F0502020204030204" pitchFamily="34" charset="0"/>
                <a:hlinkClick r:id="rId4"/>
              </a:rPr>
              <a:t>talent@hr.ufl.edu</a:t>
            </a:r>
            <a:r>
              <a:rPr lang="en-US" sz="4000" dirty="0">
                <a:latin typeface="Calibri" panose="020F0502020204030204" pitchFamily="34" charset="0"/>
                <a:cs typeface="Calibri" panose="020F0502020204030204" pitchFamily="34" charset="0"/>
              </a:rPr>
              <a:t> </a:t>
            </a:r>
            <a:endParaRPr lang="en-US" sz="4000" dirty="0"/>
          </a:p>
        </p:txBody>
      </p:sp>
    </p:spTree>
    <p:extLst>
      <p:ext uri="{BB962C8B-B14F-4D97-AF65-F5344CB8AC3E}">
        <p14:creationId xmlns:p14="http://schemas.microsoft.com/office/powerpoint/2010/main" val="166067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389239"/>
            <a:ext cx="10515600" cy="2038765"/>
          </a:xfrm>
        </p:spPr>
        <p:txBody>
          <a:bodyPr/>
          <a:lstStyle/>
          <a:p>
            <a:r>
              <a:rPr lang="en-US" dirty="0"/>
              <a:t>Training &amp; Organizational Development</a:t>
            </a:r>
          </a:p>
        </p:txBody>
      </p:sp>
      <p:sp>
        <p:nvSpPr>
          <p:cNvPr id="3" name="Text Placeholder 2"/>
          <p:cNvSpPr>
            <a:spLocks noGrp="1"/>
          </p:cNvSpPr>
          <p:nvPr>
            <p:ph type="body" idx="1"/>
          </p:nvPr>
        </p:nvSpPr>
        <p:spPr>
          <a:xfrm>
            <a:off x="831850" y="4198502"/>
            <a:ext cx="10515600" cy="2038766"/>
          </a:xfrm>
        </p:spPr>
        <p:txBody>
          <a:bodyPr>
            <a:normAutofit/>
          </a:bodyPr>
          <a:lstStyle/>
          <a:p>
            <a:r>
              <a:rPr lang="en-US" altLang="en-US" sz="3200" dirty="0">
                <a:solidFill>
                  <a:schemeClr val="accent5">
                    <a:lumMod val="75000"/>
                  </a:schemeClr>
                </a:solidFill>
              </a:rPr>
              <a:t>GBAS Updates </a:t>
            </a:r>
          </a:p>
        </p:txBody>
      </p:sp>
    </p:spTree>
    <p:extLst>
      <p:ext uri="{BB962C8B-B14F-4D97-AF65-F5344CB8AC3E}">
        <p14:creationId xmlns:p14="http://schemas.microsoft.com/office/powerpoint/2010/main" val="250028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920270"/>
            <a:ext cx="10515600" cy="1918111"/>
          </a:xfrm>
        </p:spPr>
        <p:txBody>
          <a:bodyPr>
            <a:normAutofit/>
          </a:bodyPr>
          <a:lstStyle/>
          <a:p>
            <a:pPr marL="0" indent="0" algn="ctr">
              <a:buNone/>
            </a:pPr>
            <a:r>
              <a:rPr lang="en-US" sz="3600" b="1" dirty="0"/>
              <a:t>November 16, 2021 from 10:00am to 12:00pm</a:t>
            </a:r>
          </a:p>
          <a:p>
            <a:pPr marL="0" indent="0" algn="ctr">
              <a:buNone/>
            </a:pPr>
            <a:endParaRPr lang="en-US" sz="700" dirty="0"/>
          </a:p>
          <a:p>
            <a:pPr marL="0" indent="0" algn="ctr">
              <a:buNone/>
            </a:pPr>
            <a:r>
              <a:rPr lang="en-US" dirty="0"/>
              <a:t>Learn best practices to solve retention issues and discuss an engagement tool that may be useful in your unit.</a:t>
            </a: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a:xfrm>
            <a:off x="738131" y="922766"/>
            <a:ext cx="10515600" cy="1579911"/>
          </a:xfrm>
        </p:spPr>
        <p:txBody>
          <a:bodyPr anchor="t">
            <a:noAutofit/>
          </a:bodyPr>
          <a:lstStyle/>
          <a:p>
            <a:pPr>
              <a:lnSpc>
                <a:spcPct val="100000"/>
              </a:lnSpc>
              <a:spcBef>
                <a:spcPts val="1200"/>
              </a:spcBef>
            </a:pPr>
            <a:r>
              <a:rPr lang="en-US" dirty="0">
                <a:solidFill>
                  <a:srgbClr val="FF6600"/>
                </a:solidFill>
              </a:rPr>
              <a:t>Getting </a:t>
            </a:r>
            <a:r>
              <a:rPr lang="en-US" dirty="0">
                <a:solidFill>
                  <a:srgbClr val="FF6600"/>
                </a:solidFill>
                <a:latin typeface="Century Schoolbook" panose="02040604050505020304" pitchFamily="18" charset="0"/>
              </a:rPr>
              <a:t>Real about Retention</a:t>
            </a:r>
            <a:br>
              <a:rPr lang="en-US" dirty="0">
                <a:solidFill>
                  <a:srgbClr val="FF6600"/>
                </a:solidFill>
                <a:latin typeface="Century Schoolbook" panose="02040604050505020304" pitchFamily="18" charset="0"/>
              </a:rPr>
            </a:br>
            <a:r>
              <a:rPr lang="en-US" i="1" dirty="0">
                <a:solidFill>
                  <a:srgbClr val="FF6600"/>
                </a:solidFill>
                <a:latin typeface="Century Schoolbook" panose="02040604050505020304" pitchFamily="18" charset="0"/>
              </a:rPr>
              <a:t>in an ever-changing workforce.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Content Placeholder 4">
            <a:extLst>
              <a:ext uri="{FF2B5EF4-FFF2-40B4-BE49-F238E27FC236}">
                <a16:creationId xmlns:a16="http://schemas.microsoft.com/office/drawing/2014/main" id="{EC8600AA-FFD0-6449-BCC8-6F44001E4752}"/>
              </a:ext>
            </a:extLst>
          </p:cNvPr>
          <p:cNvSpPr txBox="1">
            <a:spLocks/>
          </p:cNvSpPr>
          <p:nvPr/>
        </p:nvSpPr>
        <p:spPr>
          <a:xfrm>
            <a:off x="501907" y="5030319"/>
            <a:ext cx="11217311" cy="1720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2400" dirty="0"/>
              <a:t>Register in </a:t>
            </a:r>
            <a:r>
              <a:rPr lang="en-US" altLang="en-US" sz="2400" dirty="0" err="1"/>
              <a:t>myTraining</a:t>
            </a:r>
            <a:r>
              <a:rPr lang="en-US" altLang="en-US" sz="2400" dirty="0"/>
              <a:t>: UF_GBS600. Registration closes on November 12</a:t>
            </a:r>
            <a:r>
              <a:rPr lang="en-US" altLang="en-US" sz="2400" baseline="30000" dirty="0"/>
              <a:t>th</a:t>
            </a:r>
            <a:r>
              <a:rPr lang="en-US" altLang="en-US" sz="2400" dirty="0"/>
              <a:t> at 5:00pm</a:t>
            </a:r>
          </a:p>
          <a:p>
            <a:pPr marL="0" indent="0" algn="ctr">
              <a:buNone/>
              <a:defRPr/>
            </a:pPr>
            <a:r>
              <a:rPr lang="en-US" altLang="en-US" sz="2400" dirty="0"/>
              <a:t>Contact: </a:t>
            </a:r>
            <a:r>
              <a:rPr lang="en-US" altLang="en-US" sz="2400" b="1" dirty="0">
                <a:hlinkClick r:id="rId4"/>
              </a:rPr>
              <a:t>gcadwallader@ufl.edu</a:t>
            </a:r>
            <a:r>
              <a:rPr lang="en-US" altLang="en-US" sz="2400" b="1" dirty="0"/>
              <a:t> or </a:t>
            </a:r>
            <a:r>
              <a:rPr lang="en-US" altLang="en-US" sz="2400" b="1" u="sng" dirty="0">
                <a:solidFill>
                  <a:srgbClr val="0070C0"/>
                </a:solidFill>
              </a:rPr>
              <a:t>harrisn@ufl.edu</a:t>
            </a:r>
          </a:p>
        </p:txBody>
      </p:sp>
    </p:spTree>
    <p:extLst>
      <p:ext uri="{BB962C8B-B14F-4D97-AF65-F5344CB8AC3E}">
        <p14:creationId xmlns:p14="http://schemas.microsoft.com/office/powerpoint/2010/main" val="185730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243140"/>
            <a:ext cx="10515600" cy="2595242"/>
          </a:xfrm>
        </p:spPr>
        <p:txBody>
          <a:bodyPr>
            <a:normAutofit/>
          </a:bodyPr>
          <a:lstStyle/>
          <a:p>
            <a:pPr marL="0" indent="0" algn="ctr">
              <a:buNone/>
            </a:pPr>
            <a:r>
              <a:rPr lang="en-US" sz="5200" b="1" dirty="0"/>
              <a:t>Inclusive Hiring</a:t>
            </a:r>
          </a:p>
          <a:p>
            <a:pPr marL="0" indent="0" algn="ctr">
              <a:buNone/>
            </a:pPr>
            <a:r>
              <a:rPr lang="en-US" sz="3600" b="1" dirty="0"/>
              <a:t>December 8, 2021 from 10:30am to 12:00pm</a:t>
            </a:r>
          </a:p>
          <a:p>
            <a:pPr marL="0" indent="0" algn="ctr">
              <a:buNone/>
            </a:pPr>
            <a:endParaRPr lang="en-US" sz="700" dirty="0"/>
          </a:p>
          <a:p>
            <a:pPr marL="0" indent="0" algn="ctr">
              <a:buNone/>
            </a:pPr>
            <a:r>
              <a:rPr lang="en-US" dirty="0"/>
              <a:t>If you are a manager, supervisor, or serve on hiring committees, </a:t>
            </a:r>
            <a:br>
              <a:rPr lang="en-US" dirty="0"/>
            </a:br>
            <a:r>
              <a:rPr lang="en-US" dirty="0"/>
              <a:t>this session is a must.</a:t>
            </a: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a:xfrm>
            <a:off x="804517" y="876567"/>
            <a:ext cx="10515600" cy="1757942"/>
          </a:xfrm>
        </p:spPr>
        <p:txBody>
          <a:bodyPr anchor="t"/>
          <a:lstStyle/>
          <a:p>
            <a:pPr>
              <a:spcBef>
                <a:spcPts val="1200"/>
              </a:spcBef>
            </a:pPr>
            <a:r>
              <a:rPr lang="en-US" sz="4800" dirty="0">
                <a:solidFill>
                  <a:srgbClr val="FF6600"/>
                </a:solidFill>
              </a:rPr>
              <a:t>Save the Date</a:t>
            </a:r>
            <a:endParaRPr lang="en-US" i="1"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Content Placeholder 4">
            <a:extLst>
              <a:ext uri="{FF2B5EF4-FFF2-40B4-BE49-F238E27FC236}">
                <a16:creationId xmlns:a16="http://schemas.microsoft.com/office/drawing/2014/main" id="{EC8600AA-FFD0-6449-BCC8-6F44001E4752}"/>
              </a:ext>
            </a:extLst>
          </p:cNvPr>
          <p:cNvSpPr txBox="1">
            <a:spLocks/>
          </p:cNvSpPr>
          <p:nvPr/>
        </p:nvSpPr>
        <p:spPr>
          <a:xfrm>
            <a:off x="501907" y="5030319"/>
            <a:ext cx="11217311" cy="1720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2400" dirty="0"/>
              <a:t>Registration will open in mid-November. </a:t>
            </a:r>
            <a:br>
              <a:rPr lang="en-US" altLang="en-US" sz="2400" dirty="0"/>
            </a:br>
            <a:r>
              <a:rPr lang="en-US" altLang="en-US" sz="2400" dirty="0"/>
              <a:t>Watch the GBAS list serv for the announcement.</a:t>
            </a:r>
            <a:endParaRPr lang="en-US" altLang="en-US" sz="2400" b="1" u="sng" dirty="0">
              <a:solidFill>
                <a:srgbClr val="0070C0"/>
              </a:solidFill>
            </a:endParaRPr>
          </a:p>
        </p:txBody>
      </p:sp>
    </p:spTree>
    <p:extLst>
      <p:ext uri="{BB962C8B-B14F-4D97-AF65-F5344CB8AC3E}">
        <p14:creationId xmlns:p14="http://schemas.microsoft.com/office/powerpoint/2010/main" val="113262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58678" y="1869000"/>
            <a:ext cx="11277022"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UF Holidays </a:t>
            </a:r>
            <a:endParaRPr lang="en-US" altLang="en-US" sz="3600" b="1" dirty="0"/>
          </a:p>
          <a:p>
            <a:pPr lvl="1">
              <a:buClr>
                <a:schemeClr val="accent3">
                  <a:lumMod val="75000"/>
                </a:schemeClr>
              </a:buClr>
              <a:buFont typeface="Wingdings" panose="05000000000000000000" pitchFamily="2" charset="2"/>
              <a:buChar char="§"/>
              <a:defRPr/>
            </a:pPr>
            <a:r>
              <a:rPr lang="en-US" altLang="en-US" sz="2800" dirty="0"/>
              <a:t>November 11, Veteran’s Day</a:t>
            </a:r>
          </a:p>
          <a:p>
            <a:pPr lvl="1">
              <a:buClr>
                <a:schemeClr val="accent3">
                  <a:lumMod val="75000"/>
                </a:schemeClr>
              </a:buClr>
              <a:buFont typeface="Wingdings" panose="05000000000000000000" pitchFamily="2" charset="2"/>
              <a:buChar char="§"/>
              <a:defRPr/>
            </a:pPr>
            <a:r>
              <a:rPr lang="en-US" altLang="en-US" sz="2800" dirty="0"/>
              <a:t>November 25-26, Thanksgiving Holidays</a:t>
            </a:r>
          </a:p>
          <a:p>
            <a:pPr>
              <a:buClr>
                <a:schemeClr val="accent3">
                  <a:lumMod val="75000"/>
                </a:schemeClr>
              </a:buClr>
              <a:buFont typeface="Wingdings" panose="05000000000000000000" pitchFamily="2" charset="2"/>
              <a:buChar char="§"/>
              <a:defRPr/>
            </a:pPr>
            <a:r>
              <a:rPr lang="en-US" altLang="en-US" sz="3200" b="1" dirty="0"/>
              <a:t>Upcoming HR Forum – </a:t>
            </a:r>
            <a:r>
              <a:rPr lang="en-US" altLang="en-US" sz="3200" dirty="0"/>
              <a:t>December 1 @ 10 a.m.</a:t>
            </a:r>
          </a:p>
          <a:p>
            <a:pPr>
              <a:buClr>
                <a:schemeClr val="accent3">
                  <a:lumMod val="75000"/>
                </a:schemeClr>
              </a:buClr>
              <a:buFont typeface="Wingdings" panose="05000000000000000000" pitchFamily="2" charset="2"/>
              <a:buChar char="§"/>
              <a:defRPr/>
            </a:pPr>
            <a:r>
              <a:rPr lang="en-US" altLang="en-US" sz="3200" b="1" dirty="0"/>
              <a:t>Jodi’s Retirement </a:t>
            </a:r>
            <a:r>
              <a:rPr lang="en-US" altLang="en-US" sz="3200" dirty="0"/>
              <a:t>– December 17</a:t>
            </a:r>
          </a:p>
          <a:p>
            <a:pPr marL="0" indent="0">
              <a:buClr>
                <a:schemeClr val="accent3">
                  <a:lumMod val="75000"/>
                </a:schemeClr>
              </a:buClr>
              <a:buNone/>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a:bodyPr>
          <a:lstStyle/>
          <a:p>
            <a:pPr>
              <a:buClr>
                <a:schemeClr val="accent3">
                  <a:lumMod val="75000"/>
                </a:schemeClr>
              </a:buClr>
              <a:buFont typeface="Wingdings" panose="05000000000000000000" pitchFamily="2" charset="2"/>
              <a:buChar char="§"/>
              <a:defRPr/>
            </a:pPr>
            <a:r>
              <a:rPr lang="en-US" sz="3100" dirty="0"/>
              <a:t>Benefits Updates – Shannon Edwards</a:t>
            </a:r>
          </a:p>
          <a:p>
            <a:pPr>
              <a:buClr>
                <a:schemeClr val="accent3">
                  <a:lumMod val="75000"/>
                </a:schemeClr>
              </a:buClr>
              <a:buFont typeface="Wingdings" panose="05000000000000000000" pitchFamily="2" charset="2"/>
              <a:buChar char="§"/>
              <a:defRPr/>
            </a:pPr>
            <a:r>
              <a:rPr lang="en-US" sz="3100" dirty="0"/>
              <a:t>December Vacation Leave </a:t>
            </a:r>
            <a:r>
              <a:rPr lang="en-US" sz="3100" dirty="0" err="1"/>
              <a:t>Cashout</a:t>
            </a:r>
            <a:r>
              <a:rPr lang="en-US" sz="3100" dirty="0"/>
              <a:t> – Shannon Edwards</a:t>
            </a:r>
          </a:p>
          <a:p>
            <a:pPr>
              <a:buClr>
                <a:schemeClr val="accent3">
                  <a:lumMod val="75000"/>
                </a:schemeClr>
              </a:buClr>
              <a:buFont typeface="Wingdings" panose="05000000000000000000" pitchFamily="2" charset="2"/>
              <a:buChar char="§"/>
              <a:defRPr/>
            </a:pPr>
            <a:r>
              <a:rPr lang="en-US" sz="3100" dirty="0"/>
              <a:t>Foreign Influence – Audrey Gainey</a:t>
            </a:r>
          </a:p>
          <a:p>
            <a:pPr>
              <a:buClr>
                <a:schemeClr val="accent3">
                  <a:lumMod val="75000"/>
                </a:schemeClr>
              </a:buClr>
              <a:buFont typeface="Wingdings" panose="05000000000000000000" pitchFamily="2" charset="2"/>
              <a:buChar char="§"/>
              <a:defRPr/>
            </a:pPr>
            <a:r>
              <a:rPr lang="en-US" sz="3100" dirty="0"/>
              <a:t>Guide to Greater Gainesville – Audrey Gainey</a:t>
            </a:r>
          </a:p>
          <a:p>
            <a:pPr>
              <a:buClr>
                <a:schemeClr val="accent3">
                  <a:lumMod val="75000"/>
                </a:schemeClr>
              </a:buClr>
              <a:buFont typeface="Wingdings" panose="05000000000000000000" pitchFamily="2" charset="2"/>
              <a:buChar char="§"/>
              <a:defRPr/>
            </a:pPr>
            <a:r>
              <a:rPr lang="en-US" sz="3100" dirty="0"/>
              <a:t>GBAS Updates – Melissa Long and Gwynn Cadwallader</a:t>
            </a:r>
          </a:p>
          <a:p>
            <a:pPr>
              <a:buClr>
                <a:schemeClr val="accent3">
                  <a:lumMod val="75000"/>
                </a:schemeClr>
              </a:buClr>
              <a:buFont typeface="Wingdings" panose="05000000000000000000" pitchFamily="2" charset="2"/>
              <a:buChar char="§"/>
              <a:defRPr/>
            </a:pPr>
            <a:r>
              <a:rPr lang="en-US" altLang="en-US" sz="31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09617"/>
            <a:ext cx="10515600" cy="2038765"/>
          </a:xfrm>
        </p:spPr>
        <p:txBody>
          <a:bodyPr/>
          <a:lstStyle/>
          <a:p>
            <a:r>
              <a:rPr lang="en-US" dirty="0"/>
              <a:t>University Benefits</a:t>
            </a:r>
            <a:br>
              <a:rPr lang="en-US" dirty="0"/>
            </a:br>
            <a:endParaRPr lang="en-US" dirty="0"/>
          </a:p>
        </p:txBody>
      </p:sp>
      <p:sp>
        <p:nvSpPr>
          <p:cNvPr id="4" name="Text Placeholder 2">
            <a:extLst>
              <a:ext uri="{FF2B5EF4-FFF2-40B4-BE49-F238E27FC236}">
                <a16:creationId xmlns:a16="http://schemas.microsoft.com/office/drawing/2014/main" id="{8B5FF6E8-25A5-4AA4-B439-AA84FC1A156B}"/>
              </a:ext>
            </a:extLst>
          </p:cNvPr>
          <p:cNvSpPr>
            <a:spLocks noGrp="1"/>
          </p:cNvSpPr>
          <p:nvPr>
            <p:ph type="body" idx="1"/>
          </p:nvPr>
        </p:nvSpPr>
        <p:spPr>
          <a:xfrm>
            <a:off x="838200" y="3428999"/>
            <a:ext cx="10515600" cy="2038766"/>
          </a:xfrm>
        </p:spPr>
        <p:txBody>
          <a:bodyPr>
            <a:normAutofit/>
          </a:bodyPr>
          <a:lstStyle/>
          <a:p>
            <a:r>
              <a:rPr lang="en-US" altLang="en-US" sz="3200" dirty="0">
                <a:solidFill>
                  <a:schemeClr val="accent5">
                    <a:lumMod val="75000"/>
                  </a:schemeClr>
                </a:solidFill>
              </a:rPr>
              <a:t>Benefits Updates</a:t>
            </a:r>
          </a:p>
          <a:p>
            <a:r>
              <a:rPr lang="en-US" altLang="en-US" sz="3200" dirty="0">
                <a:solidFill>
                  <a:schemeClr val="accent5">
                    <a:lumMod val="75000"/>
                  </a:schemeClr>
                </a:solidFill>
              </a:rPr>
              <a:t>December Vacation Leave </a:t>
            </a:r>
            <a:r>
              <a:rPr lang="en-US" altLang="en-US" sz="3200" dirty="0" err="1">
                <a:solidFill>
                  <a:schemeClr val="accent5">
                    <a:lumMod val="75000"/>
                  </a:schemeClr>
                </a:solidFill>
              </a:rPr>
              <a:t>Cashout</a:t>
            </a:r>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47479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400" b="0" dirty="0">
                <a:solidFill>
                  <a:srgbClr val="FF6600"/>
                </a:solidFill>
                <a:latin typeface="Century Schoolbook" panose="02040604050505020304" pitchFamily="18" charset="0"/>
              </a:rPr>
              <a:t>Benefits Updates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838198" y="1825625"/>
            <a:ext cx="10999841" cy="4351338"/>
          </a:xfrm>
        </p:spPr>
        <p:txBody>
          <a:bodyPr>
            <a:normAutofit/>
          </a:bodyPr>
          <a:lstStyle/>
          <a:p>
            <a:pPr>
              <a:buClr>
                <a:schemeClr val="accent3">
                  <a:lumMod val="75000"/>
                </a:schemeClr>
              </a:buClr>
              <a:buFont typeface="Wingdings" panose="05000000000000000000" pitchFamily="2" charset="2"/>
              <a:buChar char="§"/>
              <a:defRPr/>
            </a:pPr>
            <a:r>
              <a:rPr lang="en-US" sz="3200" dirty="0">
                <a:latin typeface="Calibri" panose="020F0502020204030204" pitchFamily="34" charset="0"/>
                <a:cs typeface="Calibri" panose="020F0502020204030204" pitchFamily="34" charset="0"/>
              </a:rPr>
              <a:t>Welcome Kenya Williams – Assistant Director of Benefits</a:t>
            </a:r>
          </a:p>
          <a:p>
            <a:pPr marL="0" indent="0">
              <a:buClr>
                <a:schemeClr val="accent3">
                  <a:lumMod val="75000"/>
                </a:schemeClr>
              </a:buClr>
              <a:buNone/>
              <a:defRPr/>
            </a:pPr>
            <a:endParaRPr lang="en-US" sz="3200" dirty="0">
              <a:latin typeface="Calibri" panose="020F0502020204030204" pitchFamily="34" charset="0"/>
              <a:cs typeface="Calibri" panose="020F0502020204030204" pitchFamily="34" charset="0"/>
            </a:endParaRPr>
          </a:p>
          <a:p>
            <a:pPr>
              <a:buClr>
                <a:schemeClr val="accent3">
                  <a:lumMod val="75000"/>
                </a:schemeClr>
              </a:buClr>
              <a:buFont typeface="Wingdings" panose="05000000000000000000" pitchFamily="2" charset="2"/>
              <a:buChar char="§"/>
              <a:defRPr/>
            </a:pPr>
            <a:r>
              <a:rPr lang="en-US" sz="3200" dirty="0">
                <a:latin typeface="Calibri" panose="020F0502020204030204" pitchFamily="34" charset="0"/>
                <a:cs typeface="Calibri" panose="020F0502020204030204" pitchFamily="34" charset="0"/>
              </a:rPr>
              <a:t>Open Enrollment Correction Period: November 1-12</a:t>
            </a:r>
          </a:p>
          <a:p>
            <a:pPr marL="0" indent="0">
              <a:buClr>
                <a:schemeClr val="accent3">
                  <a:lumMod val="75000"/>
                </a:schemeClr>
              </a:buClr>
              <a:buNone/>
              <a:defRPr/>
            </a:pPr>
            <a:endParaRPr lang="en-US" sz="3200" dirty="0">
              <a:latin typeface="Calibri" panose="020F0502020204030204" pitchFamily="34" charset="0"/>
              <a:cs typeface="Calibri" panose="020F0502020204030204" pitchFamily="34" charset="0"/>
            </a:endParaRPr>
          </a:p>
          <a:p>
            <a:pPr>
              <a:buClr>
                <a:schemeClr val="accent3">
                  <a:lumMod val="75000"/>
                </a:schemeClr>
              </a:buClr>
              <a:buFont typeface="Wingdings" panose="05000000000000000000" pitchFamily="2" charset="2"/>
              <a:buChar char="§"/>
              <a:defRPr/>
            </a:pPr>
            <a:r>
              <a:rPr lang="en-US" sz="3200" dirty="0">
                <a:latin typeface="Calibri" panose="020F0502020204030204" pitchFamily="34" charset="0"/>
                <a:cs typeface="Calibri" panose="020F0502020204030204" pitchFamily="34" charset="0"/>
              </a:rPr>
              <a:t>Benefit Deduction Reminders:</a:t>
            </a:r>
          </a:p>
          <a:p>
            <a:pPr lvl="1">
              <a:buClr>
                <a:schemeClr val="accent3">
                  <a:lumMod val="75000"/>
                </a:schemeClr>
              </a:buClr>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State of Florida changes: December 3 paycheck</a:t>
            </a:r>
          </a:p>
          <a:p>
            <a:pPr lvl="1">
              <a:buClr>
                <a:schemeClr val="accent3">
                  <a:lumMod val="75000"/>
                </a:schemeClr>
              </a:buClr>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FSA or HSA changes: January 14 paycheck</a:t>
            </a:r>
          </a:p>
          <a:p>
            <a:pPr lvl="1">
              <a:buClr>
                <a:schemeClr val="accent3">
                  <a:lumMod val="75000"/>
                </a:schemeClr>
              </a:buClr>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UF Select changes: January 14 paycheck</a:t>
            </a:r>
          </a:p>
        </p:txBody>
      </p:sp>
    </p:spTree>
    <p:extLst>
      <p:ext uri="{BB962C8B-B14F-4D97-AF65-F5344CB8AC3E}">
        <p14:creationId xmlns:p14="http://schemas.microsoft.com/office/powerpoint/2010/main" val="259846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400" b="0" dirty="0">
                <a:solidFill>
                  <a:srgbClr val="FF6600"/>
                </a:solidFill>
                <a:latin typeface="Century Schoolbook" panose="02040604050505020304" pitchFamily="18" charset="0"/>
              </a:rPr>
              <a:t>December Vacation Leave </a:t>
            </a:r>
            <a:r>
              <a:rPr lang="en-US" sz="4400" b="0" dirty="0" err="1">
                <a:solidFill>
                  <a:srgbClr val="FF6600"/>
                </a:solidFill>
                <a:latin typeface="Century Schoolbook" panose="02040604050505020304" pitchFamily="18" charset="0"/>
              </a:rPr>
              <a:t>Cashout</a:t>
            </a:r>
            <a:endParaRPr lang="en-US" sz="4400" b="0"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838198" y="1825625"/>
            <a:ext cx="10999841" cy="4351338"/>
          </a:xfrm>
        </p:spPr>
        <p:txBody>
          <a:bodyPr>
            <a:normAutofit/>
          </a:bodyPr>
          <a:lstStyle/>
          <a:p>
            <a:pPr marL="0" indent="0">
              <a:buNone/>
              <a:defRPr/>
            </a:pPr>
            <a:r>
              <a:rPr lang="en-US" altLang="en-US" sz="2400" dirty="0">
                <a:solidFill>
                  <a:srgbClr val="000000"/>
                </a:solidFill>
                <a:latin typeface="Calibri" panose="020F0502020204030204" pitchFamily="34" charset="0"/>
                <a:cs typeface="Calibri" panose="020F0502020204030204" pitchFamily="34" charset="0"/>
              </a:rPr>
              <a:t>TEAMS employees may cash out up to </a:t>
            </a:r>
            <a:r>
              <a:rPr lang="en-US" altLang="en-US" sz="2400" b="1" dirty="0">
                <a:solidFill>
                  <a:srgbClr val="000000"/>
                </a:solidFill>
                <a:latin typeface="Calibri" panose="020F0502020204030204" pitchFamily="34" charset="0"/>
                <a:cs typeface="Calibri" panose="020F0502020204030204" pitchFamily="34" charset="0"/>
              </a:rPr>
              <a:t>16 hours of vacation leave </a:t>
            </a:r>
            <a:r>
              <a:rPr lang="en-US" altLang="en-US" sz="2400" b="1" dirty="0">
                <a:latin typeface="Calibri" panose="020F0502020204030204" pitchFamily="34" charset="0"/>
                <a:cs typeface="Calibri" panose="020F0502020204030204" pitchFamily="34" charset="0"/>
              </a:rPr>
              <a:t>October 30-November 10.</a:t>
            </a:r>
          </a:p>
          <a:p>
            <a:pPr>
              <a:buClr>
                <a:schemeClr val="bg2">
                  <a:lumMod val="50000"/>
                </a:schemeClr>
              </a:buClr>
              <a:buSzPct val="90000"/>
              <a:buFont typeface="Wingdings" panose="05000000000000000000" pitchFamily="2" charset="2"/>
              <a:buChar char="§"/>
              <a:defRPr/>
            </a:pPr>
            <a:r>
              <a:rPr lang="en-US" altLang="en-US" sz="2400" dirty="0">
                <a:solidFill>
                  <a:srgbClr val="000000"/>
                </a:solidFill>
                <a:latin typeface="Calibri" panose="020F0502020204030204" pitchFamily="34" charset="0"/>
                <a:cs typeface="Calibri" panose="020F0502020204030204" pitchFamily="34" charset="0"/>
              </a:rPr>
              <a:t>  Minimum balance of 40 hours of vacation leave required after end of pay period</a:t>
            </a:r>
          </a:p>
          <a:p>
            <a:pPr>
              <a:buClr>
                <a:schemeClr val="bg2">
                  <a:lumMod val="50000"/>
                </a:schemeClr>
              </a:buClr>
              <a:buSzPct val="90000"/>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  No late entries or exceptions permitted:</a:t>
            </a:r>
          </a:p>
          <a:p>
            <a:pPr lvl="1">
              <a:buClr>
                <a:schemeClr val="bg2">
                  <a:lumMod val="50000"/>
                </a:schemeClr>
              </a:buClr>
              <a:buSzPct val="90000"/>
              <a:buFont typeface="Wingdings" panose="05000000000000000000" pitchFamily="2" charset="2"/>
              <a:buChar char="§"/>
              <a:defRPr/>
            </a:pPr>
            <a:r>
              <a:rPr lang="en-US" altLang="en-US" b="1" i="1" dirty="0">
                <a:solidFill>
                  <a:srgbClr val="3333FF"/>
                </a:solidFill>
                <a:latin typeface="Calibri" panose="020F0502020204030204" pitchFamily="34" charset="0"/>
                <a:cs typeface="Calibri" panose="020F0502020204030204" pitchFamily="34" charset="0"/>
              </a:rPr>
              <a:t>Employees must enter in system by </a:t>
            </a:r>
            <a:r>
              <a:rPr lang="en-US" altLang="en-US" b="1" i="1" u="sng" dirty="0">
                <a:solidFill>
                  <a:srgbClr val="3333FF"/>
                </a:solidFill>
                <a:latin typeface="Calibri" panose="020F0502020204030204" pitchFamily="34" charset="0"/>
                <a:cs typeface="Calibri" panose="020F0502020204030204" pitchFamily="34" charset="0"/>
              </a:rPr>
              <a:t>midnight on 11/09</a:t>
            </a:r>
            <a:endParaRPr lang="en-US" altLang="en-US" b="1" i="1" dirty="0">
              <a:solidFill>
                <a:srgbClr val="3333FF"/>
              </a:solidFill>
              <a:latin typeface="Calibri" panose="020F0502020204030204" pitchFamily="34" charset="0"/>
              <a:cs typeface="Calibri" panose="020F0502020204030204" pitchFamily="34" charset="0"/>
            </a:endParaRPr>
          </a:p>
          <a:p>
            <a:pPr lvl="1">
              <a:buClr>
                <a:schemeClr val="bg2">
                  <a:lumMod val="50000"/>
                </a:schemeClr>
              </a:buClr>
              <a:buSzPct val="90000"/>
              <a:buFont typeface="Wingdings" panose="05000000000000000000" pitchFamily="2" charset="2"/>
              <a:buChar char="§"/>
              <a:defRPr/>
            </a:pPr>
            <a:r>
              <a:rPr lang="en-US" altLang="en-US" b="1" i="1" dirty="0">
                <a:solidFill>
                  <a:srgbClr val="3333FF"/>
                </a:solidFill>
                <a:latin typeface="Calibri" panose="020F0502020204030204" pitchFamily="34" charset="0"/>
                <a:cs typeface="Calibri" panose="020F0502020204030204" pitchFamily="34" charset="0"/>
              </a:rPr>
              <a:t>Supervisor approvals must be completed </a:t>
            </a:r>
            <a:r>
              <a:rPr lang="en-US" altLang="en-US" b="1" i="1" u="sng" dirty="0">
                <a:solidFill>
                  <a:srgbClr val="3333FF"/>
                </a:solidFill>
                <a:latin typeface="Calibri" panose="020F0502020204030204" pitchFamily="34" charset="0"/>
                <a:cs typeface="Calibri" panose="020F0502020204030204" pitchFamily="34" charset="0"/>
              </a:rPr>
              <a:t>before 10:00 a.m. on 11/10</a:t>
            </a:r>
          </a:p>
          <a:p>
            <a:pPr>
              <a:buClr>
                <a:schemeClr val="bg2">
                  <a:lumMod val="50000"/>
                </a:schemeClr>
              </a:buClr>
              <a:buSzPct val="90000"/>
              <a:buFont typeface="Wingdings" panose="05000000000000000000" pitchFamily="2" charset="2"/>
              <a:buChar char="§"/>
              <a:defRPr/>
            </a:pPr>
            <a:r>
              <a:rPr lang="en-US" altLang="en-US" sz="2400" dirty="0">
                <a:solidFill>
                  <a:srgbClr val="000000"/>
                </a:solidFill>
                <a:latin typeface="Calibri" panose="020F0502020204030204" pitchFamily="34" charset="0"/>
                <a:cs typeface="Calibri" panose="020F0502020204030204" pitchFamily="34" charset="0"/>
              </a:rPr>
              <a:t>  </a:t>
            </a:r>
            <a:r>
              <a:rPr lang="en-US" altLang="en-US" sz="2400" dirty="0" err="1">
                <a:solidFill>
                  <a:srgbClr val="000000"/>
                </a:solidFill>
                <a:latin typeface="Calibri" panose="020F0502020204030204" pitchFamily="34" charset="0"/>
                <a:cs typeface="Calibri" panose="020F0502020204030204" pitchFamily="34" charset="0"/>
              </a:rPr>
              <a:t>Cashout</a:t>
            </a:r>
            <a:r>
              <a:rPr lang="en-US" altLang="en-US" sz="2400" dirty="0">
                <a:solidFill>
                  <a:srgbClr val="000000"/>
                </a:solidFill>
                <a:latin typeface="Calibri" panose="020F0502020204030204" pitchFamily="34" charset="0"/>
                <a:cs typeface="Calibri" panose="020F0502020204030204" pitchFamily="34" charset="0"/>
              </a:rPr>
              <a:t> payment included on November 19 paycheck </a:t>
            </a:r>
          </a:p>
          <a:p>
            <a:pPr>
              <a:buClr>
                <a:schemeClr val="bg2">
                  <a:lumMod val="50000"/>
                </a:schemeClr>
              </a:buClr>
              <a:buSzPct val="90000"/>
              <a:buFont typeface="Wingdings" panose="05000000000000000000" pitchFamily="2" charset="2"/>
              <a:buChar char="§"/>
              <a:defRPr/>
            </a:pPr>
            <a:r>
              <a:rPr lang="en-US" altLang="en-US" sz="2400" i="1" dirty="0">
                <a:solidFill>
                  <a:srgbClr val="000000"/>
                </a:solidFill>
                <a:latin typeface="Calibri" panose="020F0502020204030204" pitchFamily="34" charset="0"/>
                <a:cs typeface="Calibri" panose="020F0502020204030204" pitchFamily="34" charset="0"/>
              </a:rPr>
              <a:t>Instruction Guide: </a:t>
            </a:r>
            <a:r>
              <a:rPr lang="en-US" altLang="en-US" sz="2400" i="1" dirty="0">
                <a:solidFill>
                  <a:srgbClr val="000000"/>
                </a:solidFill>
                <a:latin typeface="Calibri" panose="020F0502020204030204" pitchFamily="34" charset="0"/>
                <a:cs typeface="Calibri" panose="020F0502020204030204" pitchFamily="34" charset="0"/>
                <a:hlinkClick r:id="rId4"/>
              </a:rPr>
              <a:t>https://learn-and-grow.hr.ufl.edu/toolkits-resource-center/human-resources-toolkits/time-and-labor/</a:t>
            </a:r>
            <a:endParaRPr lang="en-US" sz="3200" dirty="0">
              <a:latin typeface="Calibri" panose="020F0502020204030204" pitchFamily="34" charset="0"/>
              <a:cs typeface="Calibri" panose="020F0502020204030204" pitchFamily="34" charset="0"/>
            </a:endParaRPr>
          </a:p>
        </p:txBody>
      </p:sp>
      <p:sp>
        <p:nvSpPr>
          <p:cNvPr id="11" name="Rectangle 10"/>
          <p:cNvSpPr/>
          <p:nvPr/>
        </p:nvSpPr>
        <p:spPr>
          <a:xfrm>
            <a:off x="765761" y="5621867"/>
            <a:ext cx="10882746" cy="606394"/>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Questions? Call (352) 392-2477 or email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central-leave@ufl.edu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39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2" name="Title 1"/>
          <p:cNvSpPr>
            <a:spLocks noGrp="1"/>
          </p:cNvSpPr>
          <p:nvPr>
            <p:ph type="title"/>
          </p:nvPr>
        </p:nvSpPr>
        <p:spPr>
          <a:xfrm>
            <a:off x="844550" y="1772621"/>
            <a:ext cx="10515600" cy="2733675"/>
          </a:xfrm>
        </p:spPr>
        <p:txBody>
          <a:bodyPr/>
          <a:lstStyle/>
          <a:p>
            <a:r>
              <a:rPr lang="en-US" dirty="0"/>
              <a:t>Talent Acquisition and Onboarding</a:t>
            </a:r>
          </a:p>
        </p:txBody>
      </p:sp>
      <p:sp>
        <p:nvSpPr>
          <p:cNvPr id="7" name="Text Placeholder 2">
            <a:extLst>
              <a:ext uri="{FF2B5EF4-FFF2-40B4-BE49-F238E27FC236}">
                <a16:creationId xmlns:a16="http://schemas.microsoft.com/office/drawing/2014/main" id="{C05CEE23-A594-4531-B7D6-E772ADDAD9B9}"/>
              </a:ext>
            </a:extLst>
          </p:cNvPr>
          <p:cNvSpPr txBox="1">
            <a:spLocks/>
          </p:cNvSpPr>
          <p:nvPr/>
        </p:nvSpPr>
        <p:spPr>
          <a:xfrm>
            <a:off x="831850" y="2557251"/>
            <a:ext cx="10515600" cy="29506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ltLang="en-US" sz="3200" dirty="0">
              <a:solidFill>
                <a:schemeClr val="accent5">
                  <a:lumMod val="75000"/>
                </a:schemeClr>
              </a:solidFill>
            </a:endParaRPr>
          </a:p>
          <a:p>
            <a:endParaRPr lang="en-US" altLang="en-US" sz="3200" dirty="0">
              <a:solidFill>
                <a:schemeClr val="accent5">
                  <a:lumMod val="75000"/>
                </a:schemeClr>
              </a:solidFill>
            </a:endParaRPr>
          </a:p>
          <a:p>
            <a:r>
              <a:rPr lang="en-US" altLang="en-US" sz="3200" dirty="0">
                <a:solidFill>
                  <a:schemeClr val="accent5">
                    <a:lumMod val="75000"/>
                  </a:schemeClr>
                </a:solidFill>
              </a:rPr>
              <a:t>Foreign Influence</a:t>
            </a:r>
          </a:p>
          <a:p>
            <a:r>
              <a:rPr lang="en-US" altLang="en-US" sz="3200" dirty="0">
                <a:solidFill>
                  <a:schemeClr val="accent5">
                    <a:lumMod val="75000"/>
                  </a:schemeClr>
                </a:solidFill>
              </a:rPr>
              <a:t>Guide to Greater Gainesville </a:t>
            </a: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426157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0C32B7-8B78-4289-817B-FFA983F9D358}"/>
              </a:ext>
            </a:extLst>
          </p:cNvPr>
          <p:cNvSpPr>
            <a:spLocks noGrp="1"/>
          </p:cNvSpPr>
          <p:nvPr>
            <p:ph type="body" idx="1"/>
          </p:nvPr>
        </p:nvSpPr>
        <p:spPr>
          <a:xfrm>
            <a:off x="838200" y="2029143"/>
            <a:ext cx="10515600" cy="4060507"/>
          </a:xfrm>
        </p:spPr>
        <p:txBody>
          <a:bodyPr>
            <a:normAutofit lnSpcReduction="10000"/>
          </a:bodyPr>
          <a:lstStyle/>
          <a:p>
            <a:pPr marL="457200" indent="-457200" algn="l">
              <a:buFont typeface="Arial" panose="020B0604020202020204" pitchFamily="34" charset="0"/>
              <a:buChar char="•"/>
            </a:pPr>
            <a:r>
              <a:rPr lang="en-US" dirty="0">
                <a:solidFill>
                  <a:schemeClr val="tx1"/>
                </a:solidFill>
              </a:rPr>
              <a:t>UF RISC (Research Integrity, Security &amp; Compliance) is required to review and approve all applications for research and research support positions.</a:t>
            </a:r>
          </a:p>
          <a:p>
            <a:pPr marL="457200" indent="-457200" algn="l">
              <a:buFont typeface="Arial" panose="020B0604020202020204" pitchFamily="34" charset="0"/>
              <a:buChar char="•"/>
            </a:pPr>
            <a:r>
              <a:rPr lang="en-US" dirty="0">
                <a:solidFill>
                  <a:schemeClr val="tx1"/>
                </a:solidFill>
              </a:rPr>
              <a:t>Administratively, Interfolio does not support the process required for research applicant screening, vetting and required compliance review.</a:t>
            </a:r>
          </a:p>
          <a:p>
            <a:pPr marL="457200" indent="-457200" algn="l">
              <a:buFont typeface="Arial" panose="020B0604020202020204" pitchFamily="34" charset="0"/>
              <a:buChar char="•"/>
            </a:pPr>
            <a:r>
              <a:rPr lang="en-US" dirty="0">
                <a:solidFill>
                  <a:schemeClr val="tx1"/>
                </a:solidFill>
              </a:rPr>
              <a:t>UF will be transitioning all Faculty recruitment from Interfolio to PageUp.</a:t>
            </a:r>
          </a:p>
          <a:p>
            <a:pPr marL="457200" indent="-457200" algn="l">
              <a:buFont typeface="Arial" panose="020B0604020202020204" pitchFamily="34" charset="0"/>
              <a:buChar char="•"/>
            </a:pPr>
            <a:r>
              <a:rPr lang="en-US" dirty="0">
                <a:solidFill>
                  <a:schemeClr val="tx1"/>
                </a:solidFill>
              </a:rPr>
              <a:t>All Faculty Postings should be transitioned to PageUp by December 23, 2021.</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
        <p:nvSpPr>
          <p:cNvPr id="4" name="Title 1">
            <a:extLst>
              <a:ext uri="{FF2B5EF4-FFF2-40B4-BE49-F238E27FC236}">
                <a16:creationId xmlns:a16="http://schemas.microsoft.com/office/drawing/2014/main" id="{B0AA7DD4-0A8C-42B8-8C1C-BDB3E74FC4C2}"/>
              </a:ext>
            </a:extLst>
          </p:cNvPr>
          <p:cNvSpPr txBox="1">
            <a:spLocks/>
          </p:cNvSpPr>
          <p:nvPr/>
        </p:nvSpPr>
        <p:spPr>
          <a:xfrm>
            <a:off x="706136" y="768350"/>
            <a:ext cx="9599690" cy="9516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6405"/>
                </a:solidFill>
                <a:latin typeface="Century Schoolbook" panose="02040604050505020304" pitchFamily="18" charset="0"/>
                <a:ea typeface="+mj-ea"/>
                <a:cs typeface="+mj-cs"/>
              </a:defRPr>
            </a:lvl1pPr>
          </a:lstStyle>
          <a:p>
            <a:pPr algn="l"/>
            <a:r>
              <a:rPr lang="en-US" sz="4400" dirty="0">
                <a:solidFill>
                  <a:srgbClr val="FF6600"/>
                </a:solidFill>
              </a:rPr>
              <a:t>Screening Foreign Researchers</a:t>
            </a:r>
          </a:p>
        </p:txBody>
      </p:sp>
    </p:spTree>
    <p:extLst>
      <p:ext uri="{BB962C8B-B14F-4D97-AF65-F5344CB8AC3E}">
        <p14:creationId xmlns:p14="http://schemas.microsoft.com/office/powerpoint/2010/main" val="5516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Rectangle 5">
            <a:extLst>
              <a:ext uri="{FF2B5EF4-FFF2-40B4-BE49-F238E27FC236}">
                <a16:creationId xmlns:a16="http://schemas.microsoft.com/office/drawing/2014/main" id="{35C6078F-54F5-4FF3-A1DE-E999996123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D6D6F1A7-92C4-4FA2-B28B-8D2E435D141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54AC8B28-6EE9-4762-9FAE-04CEB1E1FBA0}"/>
              </a:ext>
            </a:extLst>
          </p:cNvPr>
          <p:cNvSpPr>
            <a:spLocks noChangeArrowheads="1"/>
          </p:cNvSpPr>
          <p:nvPr/>
        </p:nvSpPr>
        <p:spPr bwMode="auto">
          <a:xfrm>
            <a:off x="175233" y="5422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itle 1">
            <a:extLst>
              <a:ext uri="{FF2B5EF4-FFF2-40B4-BE49-F238E27FC236}">
                <a16:creationId xmlns:a16="http://schemas.microsoft.com/office/drawing/2014/main" id="{3272A4D1-2CD5-4FC7-9401-4629C2C4CDFA}"/>
              </a:ext>
            </a:extLst>
          </p:cNvPr>
          <p:cNvSpPr>
            <a:spLocks noGrp="1"/>
          </p:cNvSpPr>
          <p:nvPr>
            <p:ph type="title"/>
          </p:nvPr>
        </p:nvSpPr>
        <p:spPr>
          <a:xfrm>
            <a:off x="544770" y="647524"/>
            <a:ext cx="8244227" cy="951638"/>
          </a:xfrm>
        </p:spPr>
        <p:txBody>
          <a:bodyPr anchor="b">
            <a:normAutofit/>
          </a:bodyPr>
          <a:lstStyle/>
          <a:p>
            <a:pPr algn="l"/>
            <a:r>
              <a:rPr lang="en-US" sz="4400" dirty="0">
                <a:solidFill>
                  <a:srgbClr val="FF6600"/>
                </a:solidFill>
              </a:rPr>
              <a:t>Screening Foreign Researchers</a:t>
            </a:r>
          </a:p>
        </p:txBody>
      </p:sp>
      <p:sp>
        <p:nvSpPr>
          <p:cNvPr id="6" name="TextBox 5">
            <a:extLst>
              <a:ext uri="{FF2B5EF4-FFF2-40B4-BE49-F238E27FC236}">
                <a16:creationId xmlns:a16="http://schemas.microsoft.com/office/drawing/2014/main" id="{72965BAA-77EA-46ED-9DDB-A3DBA9EA919A}"/>
              </a:ext>
            </a:extLst>
          </p:cNvPr>
          <p:cNvSpPr txBox="1"/>
          <p:nvPr/>
        </p:nvSpPr>
        <p:spPr>
          <a:xfrm>
            <a:off x="631938" y="1834440"/>
            <a:ext cx="1126242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College/Unit Administrators and Originators will be able to transition requisitions as early as Mid-November.</a:t>
            </a:r>
          </a:p>
          <a:p>
            <a:pPr marL="457200" indent="-457200">
              <a:buFont typeface="Arial" panose="020B0604020202020204" pitchFamily="34" charset="0"/>
              <a:buChar char="•"/>
            </a:pPr>
            <a:r>
              <a:rPr lang="en-US" sz="2800" dirty="0"/>
              <a:t>Application data may be retrieved from Interfolio throughout the Interfolio contract period of March 31, 2022.</a:t>
            </a:r>
          </a:p>
          <a:p>
            <a:pPr marL="457200" indent="-457200">
              <a:buFont typeface="Arial" panose="020B0604020202020204" pitchFamily="34" charset="0"/>
              <a:buChar char="•"/>
            </a:pPr>
            <a:r>
              <a:rPr lang="en-US" sz="2800" dirty="0"/>
              <a:t>TA&amp;O and Communications will begin reviewing and updating toolkits, career websites, and user resources as early as next week.</a:t>
            </a:r>
          </a:p>
        </p:txBody>
      </p:sp>
    </p:spTree>
    <p:extLst>
      <p:ext uri="{BB962C8B-B14F-4D97-AF65-F5344CB8AC3E}">
        <p14:creationId xmlns:p14="http://schemas.microsoft.com/office/powerpoint/2010/main" val="9329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58E637-CD4A-434B-BF32-51AA4668F1EB}"/>
              </a:ext>
            </a:extLst>
          </p:cNvPr>
          <p:cNvSpPr>
            <a:spLocks noGrp="1"/>
          </p:cNvSpPr>
          <p:nvPr>
            <p:ph type="title"/>
          </p:nvPr>
        </p:nvSpPr>
        <p:spPr>
          <a:xfrm>
            <a:off x="544771" y="647524"/>
            <a:ext cx="10384998" cy="951638"/>
          </a:xfrm>
        </p:spPr>
        <p:txBody>
          <a:bodyPr anchor="b">
            <a:normAutofit/>
          </a:bodyPr>
          <a:lstStyle/>
          <a:p>
            <a:pPr algn="l"/>
            <a:r>
              <a:rPr lang="en-US" sz="4400" dirty="0">
                <a:solidFill>
                  <a:srgbClr val="FF6600"/>
                </a:solidFill>
              </a:rPr>
              <a:t>Guide to Greater Gainesville</a:t>
            </a:r>
          </a:p>
        </p:txBody>
      </p:sp>
      <p:sp>
        <p:nvSpPr>
          <p:cNvPr id="8" name="Title 1">
            <a:extLst>
              <a:ext uri="{FF2B5EF4-FFF2-40B4-BE49-F238E27FC236}">
                <a16:creationId xmlns:a16="http://schemas.microsoft.com/office/drawing/2014/main" id="{83FD95EF-0434-4A88-B2CC-CC6F4AA47182}"/>
              </a:ext>
            </a:extLst>
          </p:cNvPr>
          <p:cNvSpPr txBox="1">
            <a:spLocks/>
          </p:cNvSpPr>
          <p:nvPr/>
        </p:nvSpPr>
        <p:spPr>
          <a:xfrm>
            <a:off x="5054543" y="2768503"/>
            <a:ext cx="6330133" cy="316669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400" dirty="0">
                <a:latin typeface="Calibri" panose="020F0502020204030204" pitchFamily="34" charset="0"/>
                <a:ea typeface="+mn-ea"/>
                <a:cs typeface="+mn-cs"/>
              </a:rPr>
              <a:t>2021 Guide to Greater Gainesville Magazines may be picked up from the lobby at UFHR or you may contact Talent Acquisition and Onboarding at </a:t>
            </a:r>
            <a:r>
              <a:rPr lang="en-US" sz="2400" dirty="0">
                <a:latin typeface="Calibri" panose="020F0502020204030204" pitchFamily="34" charset="0"/>
                <a:cs typeface="Calibri" panose="020F0502020204030204" pitchFamily="34" charset="0"/>
                <a:hlinkClick r:id="rId2"/>
              </a:rPr>
              <a:t>talent@hr.ufl.edu</a:t>
            </a:r>
            <a:r>
              <a:rPr lang="en-US" sz="2400" dirty="0">
                <a:latin typeface="Calibri" panose="020F0502020204030204" pitchFamily="34" charset="0"/>
                <a:cs typeface="Calibri" panose="020F0502020204030204" pitchFamily="34" charset="0"/>
              </a:rPr>
              <a:t> </a:t>
            </a:r>
            <a:r>
              <a:rPr lang="en-US" sz="2400" dirty="0"/>
              <a:t>a</a:t>
            </a:r>
            <a:r>
              <a:rPr lang="en-US" sz="2400" dirty="0">
                <a:latin typeface="Calibri" panose="020F0502020204030204" pitchFamily="34" charset="0"/>
                <a:ea typeface="+mn-ea"/>
                <a:cs typeface="+mn-cs"/>
              </a:rPr>
              <a:t>nd we can arrange drop off.</a:t>
            </a:r>
          </a:p>
        </p:txBody>
      </p:sp>
      <p:pic>
        <p:nvPicPr>
          <p:cNvPr id="1027" name="Picture 3">
            <a:extLst>
              <a:ext uri="{FF2B5EF4-FFF2-40B4-BE49-F238E27FC236}">
                <a16:creationId xmlns:a16="http://schemas.microsoft.com/office/drawing/2014/main" id="{D7DDF4A7-CDEF-46AD-B3DA-CB08362B8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64" y="2095423"/>
            <a:ext cx="3031157" cy="392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99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38654</TotalTime>
  <Words>1195</Words>
  <Application>Microsoft Office PowerPoint</Application>
  <PresentationFormat>Widescreen</PresentationFormat>
  <Paragraphs>126</Paragraphs>
  <Slides>15</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Arial</vt:lpstr>
      <vt:lpstr>Arial Black</vt:lpstr>
      <vt:lpstr>Bookman Old Style</vt:lpstr>
      <vt:lpstr>Calibri</vt:lpstr>
      <vt:lpstr>Calibri Light</vt:lpstr>
      <vt:lpstr>Century Gothic</vt:lpstr>
      <vt:lpstr>Century Schoolbook</vt:lpstr>
      <vt:lpstr>freight-sans-pro</vt:lpstr>
      <vt:lpstr>Segoe UI</vt:lpstr>
      <vt:lpstr>Wingdings</vt:lpstr>
      <vt:lpstr>Office Theme</vt:lpstr>
      <vt:lpstr>1_Office Theme</vt:lpstr>
      <vt:lpstr>2_Office Theme</vt:lpstr>
      <vt:lpstr>Office Theme</vt:lpstr>
      <vt:lpstr>HR Forum</vt:lpstr>
      <vt:lpstr>Today’s Agenda Items</vt:lpstr>
      <vt:lpstr>University Benefits </vt:lpstr>
      <vt:lpstr>Benefits Updates</vt:lpstr>
      <vt:lpstr>December Vacation Leave Cashout</vt:lpstr>
      <vt:lpstr>Talent Acquisition and Onboarding</vt:lpstr>
      <vt:lpstr>PowerPoint Presentation</vt:lpstr>
      <vt:lpstr>Screening Foreign Researchers</vt:lpstr>
      <vt:lpstr>Guide to Greater Gainesville</vt:lpstr>
      <vt:lpstr>Additional Questions?</vt:lpstr>
      <vt:lpstr>Training &amp; Organizational Development</vt:lpstr>
      <vt:lpstr>Getting Real about Retention in an ever-changing workforce.</vt:lpstr>
      <vt:lpstr>Save the Date</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547</cp:revision>
  <cp:lastPrinted>2020-02-05T12:54:08Z</cp:lastPrinted>
  <dcterms:created xsi:type="dcterms:W3CDTF">2017-01-03T16:22:19Z</dcterms:created>
  <dcterms:modified xsi:type="dcterms:W3CDTF">2021-11-03T14:32:15Z</dcterms:modified>
</cp:coreProperties>
</file>