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699" r:id="rId2"/>
    <p:sldMasterId id="2147483684" r:id="rId3"/>
    <p:sldMasterId id="2147483660" r:id="rId4"/>
  </p:sldMasterIdLst>
  <p:notesMasterIdLst>
    <p:notesMasterId r:id="rId23"/>
  </p:notesMasterIdLst>
  <p:sldIdLst>
    <p:sldId id="278" r:id="rId5"/>
    <p:sldId id="261" r:id="rId6"/>
    <p:sldId id="733" r:id="rId7"/>
    <p:sldId id="734" r:id="rId8"/>
    <p:sldId id="735" r:id="rId9"/>
    <p:sldId id="721" r:id="rId10"/>
    <p:sldId id="723" r:id="rId11"/>
    <p:sldId id="724" r:id="rId12"/>
    <p:sldId id="725" r:id="rId13"/>
    <p:sldId id="726" r:id="rId14"/>
    <p:sldId id="727" r:id="rId15"/>
    <p:sldId id="732" r:id="rId16"/>
    <p:sldId id="631" r:id="rId17"/>
    <p:sldId id="729" r:id="rId18"/>
    <p:sldId id="730" r:id="rId19"/>
    <p:sldId id="731" r:id="rId20"/>
    <p:sldId id="316" r:id="rId21"/>
    <p:sldId id="317" r:id="rId2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562" autoAdjust="0"/>
  </p:normalViewPr>
  <p:slideViewPr>
    <p:cSldViewPr snapToGrid="0">
      <p:cViewPr varScale="1">
        <p:scale>
          <a:sx n="97" d="100"/>
          <a:sy n="97" d="100"/>
        </p:scale>
        <p:origin x="90" y="4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2/2/2022</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232"/>
                </a:solidFill>
                <a:effectLst/>
                <a:latin typeface="freight-sans-pro"/>
              </a:rPr>
              <a:t> </a:t>
            </a:r>
          </a:p>
        </p:txBody>
      </p:sp>
      <p:sp>
        <p:nvSpPr>
          <p:cNvPr id="4" name="Slide Number Placeholder 3"/>
          <p:cNvSpPr>
            <a:spLocks noGrp="1"/>
          </p:cNvSpPr>
          <p:nvPr>
            <p:ph type="sldNum" sz="quarter" idx="5"/>
          </p:nvPr>
        </p:nvSpPr>
        <p:spPr/>
        <p:txBody>
          <a:bodyPr/>
          <a:lstStyle/>
          <a:p>
            <a:fld id="{604717CB-3D3E-4601-AFDA-924D50B4EA02}" type="slidenum">
              <a:rPr lang="en-US" smtClean="0"/>
              <a:t>11</a:t>
            </a:fld>
            <a:endParaRPr lang="en-US"/>
          </a:p>
        </p:txBody>
      </p:sp>
    </p:spTree>
    <p:extLst>
      <p:ext uri="{BB962C8B-B14F-4D97-AF65-F5344CB8AC3E}">
        <p14:creationId xmlns:p14="http://schemas.microsoft.com/office/powerpoint/2010/main" val="52772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43232"/>
                </a:solidFill>
                <a:effectLst/>
                <a:latin typeface="freight-sans-pro"/>
              </a:rPr>
              <a:t> </a:t>
            </a:r>
          </a:p>
        </p:txBody>
      </p:sp>
      <p:sp>
        <p:nvSpPr>
          <p:cNvPr id="4" name="Slide Number Placeholder 3"/>
          <p:cNvSpPr>
            <a:spLocks noGrp="1"/>
          </p:cNvSpPr>
          <p:nvPr>
            <p:ph type="sldNum" sz="quarter" idx="5"/>
          </p:nvPr>
        </p:nvSpPr>
        <p:spPr/>
        <p:txBody>
          <a:bodyPr/>
          <a:lstStyle/>
          <a:p>
            <a:fld id="{604717CB-3D3E-4601-AFDA-924D50B4EA02}" type="slidenum">
              <a:rPr lang="en-US" smtClean="0"/>
              <a:t>12</a:t>
            </a:fld>
            <a:endParaRPr lang="en-US"/>
          </a:p>
        </p:txBody>
      </p:sp>
    </p:spTree>
    <p:extLst>
      <p:ext uri="{BB962C8B-B14F-4D97-AF65-F5344CB8AC3E}">
        <p14:creationId xmlns:p14="http://schemas.microsoft.com/office/powerpoint/2010/main" val="3847360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a:t>
            </a:r>
            <a:r>
              <a:rPr lang="en-US" baseline="0"/>
              <a:t> slide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C4E5-ABF4-4239-92B7-27FC8F0DD7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501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83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41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18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17</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50B06-66E7-4785-92A1-8447241347B8}" type="slidenum">
              <a:rPr lang="en-US" smtClean="0"/>
              <a:t>3</a:t>
            </a:fld>
            <a:endParaRPr lang="en-US"/>
          </a:p>
        </p:txBody>
      </p:sp>
    </p:spTree>
    <p:extLst>
      <p:ext uri="{BB962C8B-B14F-4D97-AF65-F5344CB8AC3E}">
        <p14:creationId xmlns:p14="http://schemas.microsoft.com/office/powerpoint/2010/main" val="100036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4</a:t>
            </a:fld>
            <a:endParaRPr lang="en-US" dirty="0"/>
          </a:p>
        </p:txBody>
      </p:sp>
    </p:spTree>
    <p:extLst>
      <p:ext uri="{BB962C8B-B14F-4D97-AF65-F5344CB8AC3E}">
        <p14:creationId xmlns:p14="http://schemas.microsoft.com/office/powerpoint/2010/main" val="408386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50B06-66E7-4785-92A1-8447241347B8}" type="slidenum">
              <a:rPr lang="en-US" smtClean="0"/>
              <a:t>5</a:t>
            </a:fld>
            <a:endParaRPr lang="en-US"/>
          </a:p>
        </p:txBody>
      </p:sp>
    </p:spTree>
    <p:extLst>
      <p:ext uri="{BB962C8B-B14F-4D97-AF65-F5344CB8AC3E}">
        <p14:creationId xmlns:p14="http://schemas.microsoft.com/office/powerpoint/2010/main" val="343042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04717CB-3D3E-4601-AFDA-924D50B4EA02}" type="slidenum">
              <a:rPr lang="en-US" smtClean="0"/>
              <a:t>6</a:t>
            </a:fld>
            <a:endParaRPr lang="en-US"/>
          </a:p>
        </p:txBody>
      </p:sp>
    </p:spTree>
    <p:extLst>
      <p:ext uri="{BB962C8B-B14F-4D97-AF65-F5344CB8AC3E}">
        <p14:creationId xmlns:p14="http://schemas.microsoft.com/office/powerpoint/2010/main" val="197824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7</a:t>
            </a:fld>
            <a:endParaRPr lang="en-US" dirty="0"/>
          </a:p>
        </p:txBody>
      </p:sp>
    </p:spTree>
    <p:extLst>
      <p:ext uri="{BB962C8B-B14F-4D97-AF65-F5344CB8AC3E}">
        <p14:creationId xmlns:p14="http://schemas.microsoft.com/office/powerpoint/2010/main" val="147107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8</a:t>
            </a:fld>
            <a:endParaRPr lang="en-US" dirty="0"/>
          </a:p>
        </p:txBody>
      </p:sp>
    </p:spTree>
    <p:extLst>
      <p:ext uri="{BB962C8B-B14F-4D97-AF65-F5344CB8AC3E}">
        <p14:creationId xmlns:p14="http://schemas.microsoft.com/office/powerpoint/2010/main" val="90234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9</a:t>
            </a:fld>
            <a:endParaRPr lang="en-US" dirty="0"/>
          </a:p>
        </p:txBody>
      </p:sp>
    </p:spTree>
    <p:extLst>
      <p:ext uri="{BB962C8B-B14F-4D97-AF65-F5344CB8AC3E}">
        <p14:creationId xmlns:p14="http://schemas.microsoft.com/office/powerpoint/2010/main" val="169807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dirty="0"/>
          </a:p>
        </p:txBody>
      </p:sp>
    </p:spTree>
    <p:extLst>
      <p:ext uri="{BB962C8B-B14F-4D97-AF65-F5344CB8AC3E}">
        <p14:creationId xmlns:p14="http://schemas.microsoft.com/office/powerpoint/2010/main" val="363440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75350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45D50-769C-4166-9104-423A3363434E}"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2957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F45D50-769C-4166-9104-423A3363434E}"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1402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F45D50-769C-4166-9104-423A3363434E}"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208029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45D50-769C-4166-9104-423A3363434E}"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318384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45D50-769C-4166-9104-423A3363434E}"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09376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01447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F45D50-769C-4166-9104-423A3363434E}"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1216677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88736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6826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2/2/2022</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9624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F45D50-769C-4166-9104-423A3363434E}"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2533641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708" r:id="rId1"/>
    <p:sldLayoutId id="2147483706" r:id="rId2"/>
    <p:sldLayoutId id="2147483707" r:id="rId3"/>
    <p:sldLayoutId id="2147483695"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711" r:id="rId1"/>
    <p:sldLayoutId id="2147483687"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710" r:id="rId1"/>
    <p:sldLayoutId id="2147483688"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45D50-769C-4166-9104-423A3363434E}" type="datetimeFigureOut">
              <a:rPr lang="en-US" smtClean="0"/>
              <a:t>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6E60-3DB4-49FA-A4A8-EAB6184FB695}" type="slidenum">
              <a:rPr lang="en-US" smtClean="0"/>
              <a:t>‹#›</a:t>
            </a:fld>
            <a:endParaRPr lang="en-US"/>
          </a:p>
        </p:txBody>
      </p:sp>
    </p:spTree>
    <p:extLst>
      <p:ext uri="{BB962C8B-B14F-4D97-AF65-F5344CB8AC3E}">
        <p14:creationId xmlns:p14="http://schemas.microsoft.com/office/powerpoint/2010/main" val="1903072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hyperlink" Target="mailto:talent@hr.ufl.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mailto:shannon.edwards@ufl.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r.ufl.edu/wp-content/uploads/2022/01/Listing-of-Researcher-and-Research-Support-Positions.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February 2, 2022</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5">
            <a:extLst>
              <a:ext uri="{FF2B5EF4-FFF2-40B4-BE49-F238E27FC236}">
                <a16:creationId xmlns:a16="http://schemas.microsoft.com/office/drawing/2014/main" id="{35C6078F-54F5-4FF3-A1DE-E999996123B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6">
            <a:extLst>
              <a:ext uri="{FF2B5EF4-FFF2-40B4-BE49-F238E27FC236}">
                <a16:creationId xmlns:a16="http://schemas.microsoft.com/office/drawing/2014/main" id="{D6D6F1A7-92C4-4FA2-B28B-8D2E435D1410}"/>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54AC8B28-6EE9-4762-9FAE-04CEB1E1FBA0}"/>
              </a:ext>
            </a:extLst>
          </p:cNvPr>
          <p:cNvSpPr>
            <a:spLocks noChangeArrowheads="1"/>
          </p:cNvSpPr>
          <p:nvPr/>
        </p:nvSpPr>
        <p:spPr bwMode="auto">
          <a:xfrm>
            <a:off x="175233" y="5422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itle 1">
            <a:extLst>
              <a:ext uri="{FF2B5EF4-FFF2-40B4-BE49-F238E27FC236}">
                <a16:creationId xmlns:a16="http://schemas.microsoft.com/office/drawing/2014/main" id="{3272A4D1-2CD5-4FC7-9401-4629C2C4CDFA}"/>
              </a:ext>
            </a:extLst>
          </p:cNvPr>
          <p:cNvSpPr>
            <a:spLocks noGrp="1"/>
          </p:cNvSpPr>
          <p:nvPr>
            <p:ph type="title"/>
          </p:nvPr>
        </p:nvSpPr>
        <p:spPr>
          <a:xfrm>
            <a:off x="973343" y="793396"/>
            <a:ext cx="10243901" cy="951638"/>
          </a:xfrm>
        </p:spPr>
        <p:txBody>
          <a:bodyPr anchor="b">
            <a:normAutofit/>
          </a:bodyPr>
          <a:lstStyle/>
          <a:p>
            <a:pPr algn="l"/>
            <a:r>
              <a:rPr lang="en-US" sz="4400" dirty="0">
                <a:solidFill>
                  <a:srgbClr val="FF6600"/>
                </a:solidFill>
              </a:rPr>
              <a:t>Important Note</a:t>
            </a:r>
          </a:p>
        </p:txBody>
      </p:sp>
      <p:sp>
        <p:nvSpPr>
          <p:cNvPr id="8" name="Text Placeholder 2">
            <a:extLst>
              <a:ext uri="{FF2B5EF4-FFF2-40B4-BE49-F238E27FC236}">
                <a16:creationId xmlns:a16="http://schemas.microsoft.com/office/drawing/2014/main" id="{87FC4236-E3CB-4CFE-818D-E4CDA02E63CB}"/>
              </a:ext>
            </a:extLst>
          </p:cNvPr>
          <p:cNvSpPr>
            <a:spLocks noGrp="1"/>
          </p:cNvSpPr>
          <p:nvPr>
            <p:ph type="body" idx="1"/>
          </p:nvPr>
        </p:nvSpPr>
        <p:spPr>
          <a:xfrm>
            <a:off x="724619" y="2029143"/>
            <a:ext cx="9005977" cy="4060507"/>
          </a:xfrm>
        </p:spPr>
        <p:txBody>
          <a:bodyPr>
            <a:normAutofit/>
          </a:bodyPr>
          <a:lstStyle/>
          <a:p>
            <a:pPr marL="457200" indent="-457200" algn="l">
              <a:buClr>
                <a:schemeClr val="accent3">
                  <a:lumMod val="75000"/>
                </a:schemeClr>
              </a:buClr>
              <a:buFont typeface="Wingdings" panose="05000000000000000000" pitchFamily="2" charset="2"/>
              <a:buChar char="§"/>
            </a:pPr>
            <a:r>
              <a:rPr lang="en-US" dirty="0">
                <a:solidFill>
                  <a:schemeClr val="tx1"/>
                </a:solidFill>
              </a:rPr>
              <a:t>Hires for Researcher/Research Support positions from Interfolio</a:t>
            </a:r>
          </a:p>
          <a:p>
            <a:pPr marL="914400" lvl="1" indent="-457200">
              <a:buClr>
                <a:schemeClr val="accent3">
                  <a:lumMod val="75000"/>
                </a:schemeClr>
              </a:buClr>
              <a:buFont typeface="Wingdings" panose="05000000000000000000" pitchFamily="2" charset="2"/>
              <a:buChar char="§"/>
            </a:pPr>
            <a:r>
              <a:rPr lang="en-US" sz="2400" dirty="0">
                <a:solidFill>
                  <a:schemeClr val="tx1"/>
                </a:solidFill>
              </a:rPr>
              <a:t>Email the name of your hire along with the requisition number to </a:t>
            </a:r>
            <a:r>
              <a:rPr lang="en-US" sz="2400" dirty="0">
                <a:solidFill>
                  <a:schemeClr val="tx1"/>
                </a:solidFill>
                <a:hlinkClick r:id="rId4"/>
              </a:rPr>
              <a:t>talent@hr.ufl.edu</a:t>
            </a:r>
            <a:endParaRPr lang="en-US" sz="2400" dirty="0">
              <a:solidFill>
                <a:schemeClr val="tx1"/>
              </a:solidFill>
            </a:endParaRPr>
          </a:p>
          <a:p>
            <a:pPr marL="914400" lvl="1" indent="-457200">
              <a:buClr>
                <a:schemeClr val="accent3">
                  <a:lumMod val="75000"/>
                </a:schemeClr>
              </a:buClr>
              <a:buFont typeface="Wingdings" panose="05000000000000000000" pitchFamily="2" charset="2"/>
              <a:buChar char="§"/>
            </a:pPr>
            <a:r>
              <a:rPr lang="en-US" sz="2400" dirty="0">
                <a:solidFill>
                  <a:schemeClr val="tx1"/>
                </a:solidFill>
              </a:rPr>
              <a:t>Collecting supplemental information outside of PageUp</a:t>
            </a:r>
          </a:p>
          <a:p>
            <a:pPr marL="457200" indent="-457200" algn="l">
              <a:buClr>
                <a:schemeClr val="accent3">
                  <a:lumMod val="75000"/>
                </a:schemeClr>
              </a:buClr>
              <a:buFont typeface="Wingdings" panose="05000000000000000000" pitchFamily="2" charset="2"/>
              <a:buChar char="§"/>
            </a:pPr>
            <a:endParaRPr lang="en-US" dirty="0">
              <a:solidFill>
                <a:schemeClr val="tx1"/>
              </a:solidFill>
            </a:endParaRPr>
          </a:p>
          <a:p>
            <a:pPr algn="l">
              <a:buClr>
                <a:schemeClr val="accent3">
                  <a:lumMod val="75000"/>
                </a:schemeClr>
              </a:buClr>
            </a:pPr>
            <a:r>
              <a:rPr lang="en-US" dirty="0">
                <a:solidFill>
                  <a:schemeClr val="tx1"/>
                </a:solidFill>
              </a:rPr>
              <a:t>Special note regarding Graduate Assistant appointments </a:t>
            </a:r>
          </a:p>
          <a:p>
            <a:pPr lvl="1">
              <a:buClr>
                <a:schemeClr val="accent3">
                  <a:lumMod val="75000"/>
                </a:schemeClr>
              </a:buClr>
            </a:pPr>
            <a:r>
              <a:rPr lang="en-US" sz="2400" dirty="0">
                <a:solidFill>
                  <a:schemeClr val="tx1"/>
                </a:solidFill>
              </a:rPr>
              <a:t>GA hires will not go through the personnel screening process via HR.  They will have gone through the process based on their student status.</a:t>
            </a:r>
          </a:p>
          <a:p>
            <a:pPr marL="457200" indent="-457200" algn="l">
              <a:buClr>
                <a:schemeClr val="accent3">
                  <a:lumMod val="75000"/>
                </a:schemeClr>
              </a:buClr>
              <a:buFont typeface="Wingdings" panose="05000000000000000000" pitchFamily="2" charset="2"/>
              <a:buChar char="§"/>
            </a:pPr>
            <a:endParaRPr lang="en-US" dirty="0">
              <a:solidFill>
                <a:schemeClr val="tx1"/>
              </a:solidFill>
            </a:endParaRPr>
          </a:p>
          <a:p>
            <a:pPr marL="457200" indent="-457200" algn="l">
              <a:buClr>
                <a:schemeClr val="accent3">
                  <a:lumMod val="75000"/>
                </a:schemeClr>
              </a:buClr>
              <a:buFont typeface="Wingdings" panose="05000000000000000000" pitchFamily="2" charset="2"/>
              <a:buChar char="§"/>
            </a:pPr>
            <a:endParaRPr lang="en-US" dirty="0">
              <a:solidFill>
                <a:schemeClr val="tx1"/>
              </a:solidFill>
            </a:endParaRPr>
          </a:p>
          <a:p>
            <a:pPr marL="457200" indent="-457200">
              <a:buClr>
                <a:schemeClr val="accent3">
                  <a:lumMod val="75000"/>
                </a:schemeClr>
              </a:buClr>
              <a:buFont typeface="Wingdings" panose="05000000000000000000" pitchFamily="2" charset="2"/>
              <a:buChar char="§"/>
            </a:pPr>
            <a:endParaRPr lang="en-US" dirty="0">
              <a:solidFill>
                <a:schemeClr val="tx1"/>
              </a:solidFill>
            </a:endParaRPr>
          </a:p>
          <a:p>
            <a:pPr marL="457200" indent="-457200" algn="l">
              <a:buClr>
                <a:schemeClr val="accent3">
                  <a:lumMod val="75000"/>
                </a:schemeClr>
              </a:buClr>
              <a:buFont typeface="Wingdings" panose="05000000000000000000" pitchFamily="2" charset="2"/>
              <a:buChar char="§"/>
            </a:pPr>
            <a:endParaRPr lang="en-US" dirty="0">
              <a:solidFill>
                <a:schemeClr val="tx1"/>
              </a:solidFill>
            </a:endParaRPr>
          </a:p>
        </p:txBody>
      </p:sp>
      <p:pic>
        <p:nvPicPr>
          <p:cNvPr id="2050" name="Picture 2" descr="Caution Stock Illustrations – 234,248 Caution Stock Illustrations, Vectors  &amp; Clipart - Dreamstime">
            <a:extLst>
              <a:ext uri="{FF2B5EF4-FFF2-40B4-BE49-F238E27FC236}">
                <a16:creationId xmlns:a16="http://schemas.microsoft.com/office/drawing/2014/main" id="{D415B611-B938-4144-96AB-91B6AEF77A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3215" y="245232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66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C32B7-8B78-4289-817B-FFA983F9D358}"/>
              </a:ext>
            </a:extLst>
          </p:cNvPr>
          <p:cNvSpPr>
            <a:spLocks noGrp="1"/>
          </p:cNvSpPr>
          <p:nvPr>
            <p:ph type="body" idx="1"/>
          </p:nvPr>
        </p:nvSpPr>
        <p:spPr>
          <a:xfrm>
            <a:off x="838200" y="1854437"/>
            <a:ext cx="10515600" cy="4358356"/>
          </a:xfrm>
        </p:spPr>
        <p:txBody>
          <a:bodyPr>
            <a:normAutofit fontScale="92500" lnSpcReduction="10000"/>
          </a:bodyPr>
          <a:lstStyle/>
          <a:p>
            <a:pPr marL="457200" indent="-457200" algn="l">
              <a:buClr>
                <a:schemeClr val="accent3">
                  <a:lumMod val="75000"/>
                </a:schemeClr>
              </a:buClr>
              <a:buFont typeface="Wingdings" panose="05000000000000000000" pitchFamily="2" charset="2"/>
              <a:buChar char="§"/>
            </a:pPr>
            <a:r>
              <a:rPr lang="en-US" dirty="0">
                <a:solidFill>
                  <a:schemeClr val="tx1"/>
                </a:solidFill>
              </a:rPr>
              <a:t>Be sure to assign postings in Interfolio that migrated to PageUp with the status of “</a:t>
            </a:r>
            <a:r>
              <a:rPr lang="en-US" b="1" dirty="0">
                <a:solidFill>
                  <a:schemeClr val="tx1"/>
                </a:solidFill>
              </a:rPr>
              <a:t>Posted in PageUp</a:t>
            </a:r>
            <a:r>
              <a:rPr lang="en-US" dirty="0">
                <a:solidFill>
                  <a:schemeClr val="tx1"/>
                </a:solidFill>
              </a:rPr>
              <a:t>”</a:t>
            </a:r>
          </a:p>
          <a:p>
            <a:pPr marL="457200" indent="-457200" algn="l">
              <a:buClr>
                <a:schemeClr val="accent3">
                  <a:lumMod val="75000"/>
                </a:schemeClr>
              </a:buClr>
              <a:buFont typeface="Wingdings" panose="05000000000000000000" pitchFamily="2" charset="2"/>
              <a:buChar char="§"/>
            </a:pPr>
            <a:r>
              <a:rPr lang="en-US" dirty="0">
                <a:solidFill>
                  <a:schemeClr val="tx1"/>
                </a:solidFill>
              </a:rPr>
              <a:t>For all Interfolio postings that are closed and added to PageUp, add the notation </a:t>
            </a:r>
            <a:r>
              <a:rPr lang="en-US" dirty="0">
                <a:solidFill>
                  <a:srgbClr val="FC5D04"/>
                </a:solidFill>
              </a:rPr>
              <a:t>“</a:t>
            </a:r>
            <a:r>
              <a:rPr lang="en-US" b="1" i="1" dirty="0">
                <a:solidFill>
                  <a:srgbClr val="FC5D04"/>
                </a:solidFill>
              </a:rPr>
              <a:t>@Interfolio&lt;requisition number in Interfolio&gt;” </a:t>
            </a:r>
            <a:r>
              <a:rPr lang="en-US" dirty="0">
                <a:solidFill>
                  <a:schemeClr val="tx1"/>
                </a:solidFill>
              </a:rPr>
              <a:t>under the Note tab in </a:t>
            </a:r>
            <a:r>
              <a:rPr lang="en-US" dirty="0" err="1">
                <a:solidFill>
                  <a:schemeClr val="tx1"/>
                </a:solidFill>
              </a:rPr>
              <a:t>PageUp</a:t>
            </a:r>
            <a:endParaRPr lang="en-US" dirty="0">
              <a:solidFill>
                <a:schemeClr val="tx1"/>
              </a:solidFill>
            </a:endParaRPr>
          </a:p>
          <a:p>
            <a:pPr marL="457200" indent="-457200" algn="l">
              <a:buClr>
                <a:schemeClr val="accent3">
                  <a:lumMod val="75000"/>
                </a:schemeClr>
              </a:buClr>
              <a:buFont typeface="Wingdings" panose="05000000000000000000" pitchFamily="2" charset="2"/>
              <a:buChar char="§"/>
            </a:pPr>
            <a:r>
              <a:rPr lang="en-US" dirty="0">
                <a:solidFill>
                  <a:schemeClr val="tx1"/>
                </a:solidFill>
              </a:rPr>
              <a:t>Confidential letters can continue to be initiated and collected in Interfolio until March 30</a:t>
            </a:r>
          </a:p>
          <a:p>
            <a:pPr marL="457200" indent="-457200" algn="l">
              <a:buClr>
                <a:schemeClr val="accent3">
                  <a:lumMod val="75000"/>
                </a:schemeClr>
              </a:buClr>
              <a:buFont typeface="Wingdings" panose="05000000000000000000" pitchFamily="2" charset="2"/>
              <a:buChar char="§"/>
            </a:pPr>
            <a:r>
              <a:rPr lang="en-US" dirty="0">
                <a:solidFill>
                  <a:schemeClr val="tx1"/>
                </a:solidFill>
              </a:rPr>
              <a:t>Faculty candidates hired out of Interfolio – indicate the requisition number in the hire </a:t>
            </a:r>
            <a:r>
              <a:rPr lang="en-US" dirty="0" err="1">
                <a:solidFill>
                  <a:schemeClr val="tx1"/>
                </a:solidFill>
              </a:rPr>
              <a:t>ePAF</a:t>
            </a:r>
            <a:endParaRPr lang="en-US" dirty="0">
              <a:solidFill>
                <a:schemeClr val="tx1"/>
              </a:solidFill>
            </a:endParaRPr>
          </a:p>
          <a:p>
            <a:pPr marL="457200" indent="-457200" algn="l">
              <a:buClr>
                <a:schemeClr val="accent3">
                  <a:lumMod val="75000"/>
                </a:schemeClr>
              </a:buClr>
              <a:buFont typeface="Wingdings" panose="05000000000000000000" pitchFamily="2" charset="2"/>
              <a:buChar char="§"/>
            </a:pPr>
            <a:r>
              <a:rPr lang="en-US" dirty="0">
                <a:solidFill>
                  <a:schemeClr val="tx1"/>
                </a:solidFill>
              </a:rPr>
              <a:t>Faculty searches that will go beyond March 30:</a:t>
            </a:r>
          </a:p>
          <a:p>
            <a:pPr marL="914400" lvl="1" indent="-457200">
              <a:buClr>
                <a:schemeClr val="accent3">
                  <a:lumMod val="75000"/>
                </a:schemeClr>
              </a:buClr>
              <a:buFont typeface="Wingdings" panose="05000000000000000000" pitchFamily="2" charset="2"/>
              <a:buChar char="§"/>
            </a:pPr>
            <a:r>
              <a:rPr lang="en-US" dirty="0">
                <a:solidFill>
                  <a:schemeClr val="tx1"/>
                </a:solidFill>
              </a:rPr>
              <a:t>Download applicant materials from Interfolio well in advance</a:t>
            </a:r>
          </a:p>
          <a:p>
            <a:pPr marL="914400" lvl="1" indent="-457200">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
        <p:nvSpPr>
          <p:cNvPr id="4" name="Title 1">
            <a:extLst>
              <a:ext uri="{FF2B5EF4-FFF2-40B4-BE49-F238E27FC236}">
                <a16:creationId xmlns:a16="http://schemas.microsoft.com/office/drawing/2014/main" id="{B0AA7DD4-0A8C-42B8-8C1C-BDB3E74FC4C2}"/>
              </a:ext>
            </a:extLst>
          </p:cNvPr>
          <p:cNvSpPr txBox="1">
            <a:spLocks/>
          </p:cNvSpPr>
          <p:nvPr/>
        </p:nvSpPr>
        <p:spPr>
          <a:xfrm>
            <a:off x="706136" y="768350"/>
            <a:ext cx="9599690" cy="951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6405"/>
                </a:solidFill>
                <a:latin typeface="Century Schoolbook" panose="02040604050505020304" pitchFamily="18" charset="0"/>
                <a:ea typeface="+mj-ea"/>
                <a:cs typeface="+mj-cs"/>
              </a:defRPr>
            </a:lvl1pPr>
          </a:lstStyle>
          <a:p>
            <a:pPr algn="l"/>
            <a:r>
              <a:rPr lang="en-US" sz="4400" dirty="0">
                <a:solidFill>
                  <a:srgbClr val="FF6600"/>
                </a:solidFill>
              </a:rPr>
              <a:t>Postings Migrated to PageUp</a:t>
            </a:r>
          </a:p>
        </p:txBody>
      </p:sp>
    </p:spTree>
    <p:extLst>
      <p:ext uri="{BB962C8B-B14F-4D97-AF65-F5344CB8AC3E}">
        <p14:creationId xmlns:p14="http://schemas.microsoft.com/office/powerpoint/2010/main" val="3443214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0C32B7-8B78-4289-817B-FFA983F9D358}"/>
              </a:ext>
            </a:extLst>
          </p:cNvPr>
          <p:cNvSpPr>
            <a:spLocks noGrp="1"/>
          </p:cNvSpPr>
          <p:nvPr>
            <p:ph type="body" idx="1"/>
          </p:nvPr>
        </p:nvSpPr>
        <p:spPr>
          <a:xfrm>
            <a:off x="776377" y="1966823"/>
            <a:ext cx="10577423" cy="4245970"/>
          </a:xfrm>
        </p:spPr>
        <p:txBody>
          <a:bodyPr>
            <a:normAutofit/>
          </a:bodyPr>
          <a:lstStyle/>
          <a:p>
            <a:pPr algn="l">
              <a:buClr>
                <a:schemeClr val="accent3">
                  <a:lumMod val="75000"/>
                </a:schemeClr>
              </a:buClr>
            </a:pPr>
            <a:r>
              <a:rPr lang="en-US" sz="3200" dirty="0">
                <a:solidFill>
                  <a:schemeClr val="tx1"/>
                </a:solidFill>
              </a:rPr>
              <a:t>For further assistance, please contact: talent@hr.ufl.edu</a:t>
            </a:r>
          </a:p>
          <a:p>
            <a:pPr marL="914400" lvl="1" indent="-457200">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
        <p:nvSpPr>
          <p:cNvPr id="4" name="Title 1">
            <a:extLst>
              <a:ext uri="{FF2B5EF4-FFF2-40B4-BE49-F238E27FC236}">
                <a16:creationId xmlns:a16="http://schemas.microsoft.com/office/drawing/2014/main" id="{B0AA7DD4-0A8C-42B8-8C1C-BDB3E74FC4C2}"/>
              </a:ext>
            </a:extLst>
          </p:cNvPr>
          <p:cNvSpPr txBox="1">
            <a:spLocks/>
          </p:cNvSpPr>
          <p:nvPr/>
        </p:nvSpPr>
        <p:spPr>
          <a:xfrm>
            <a:off x="706136" y="768350"/>
            <a:ext cx="9599690" cy="9516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6405"/>
                </a:solidFill>
                <a:latin typeface="Century Schoolbook" panose="02040604050505020304" pitchFamily="18" charset="0"/>
                <a:ea typeface="+mj-ea"/>
                <a:cs typeface="+mj-cs"/>
              </a:defRPr>
            </a:lvl1pPr>
          </a:lstStyle>
          <a:p>
            <a:pPr algn="l"/>
            <a:r>
              <a:rPr lang="en-US" sz="4400" dirty="0">
                <a:solidFill>
                  <a:srgbClr val="FF6600"/>
                </a:solidFill>
              </a:rPr>
              <a:t>Questions?</a:t>
            </a:r>
          </a:p>
        </p:txBody>
      </p:sp>
    </p:spTree>
    <p:extLst>
      <p:ext uri="{BB962C8B-B14F-4D97-AF65-F5344CB8AC3E}">
        <p14:creationId xmlns:p14="http://schemas.microsoft.com/office/powerpoint/2010/main" val="1973980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409617"/>
            <a:ext cx="10515600" cy="2038765"/>
          </a:xfrm>
        </p:spPr>
        <p:txBody>
          <a:bodyPr/>
          <a:lstStyle/>
          <a:p>
            <a:r>
              <a:rPr lang="en-US" dirty="0"/>
              <a:t>University Benefits</a:t>
            </a:r>
            <a:br>
              <a:rPr lang="en-US" dirty="0"/>
            </a:br>
            <a:endParaRPr lang="en-US" dirty="0"/>
          </a:p>
        </p:txBody>
      </p:sp>
      <p:sp>
        <p:nvSpPr>
          <p:cNvPr id="4" name="Text Placeholder 2">
            <a:extLst>
              <a:ext uri="{FF2B5EF4-FFF2-40B4-BE49-F238E27FC236}">
                <a16:creationId xmlns:a16="http://schemas.microsoft.com/office/drawing/2014/main" id="{8B5FF6E8-25A5-4AA4-B439-AA84FC1A156B}"/>
              </a:ext>
            </a:extLst>
          </p:cNvPr>
          <p:cNvSpPr>
            <a:spLocks noGrp="1"/>
          </p:cNvSpPr>
          <p:nvPr>
            <p:ph type="body" idx="1"/>
          </p:nvPr>
        </p:nvSpPr>
        <p:spPr>
          <a:xfrm>
            <a:off x="838200" y="3428999"/>
            <a:ext cx="10515600" cy="2038766"/>
          </a:xfrm>
        </p:spPr>
        <p:txBody>
          <a:bodyPr>
            <a:normAutofit/>
          </a:bodyPr>
          <a:lstStyle/>
          <a:p>
            <a:r>
              <a:rPr lang="en-US" altLang="en-US" sz="3200" dirty="0">
                <a:solidFill>
                  <a:schemeClr val="accent5">
                    <a:lumMod val="75000"/>
                  </a:schemeClr>
                </a:solidFill>
              </a:rPr>
              <a:t>Double Deductions for 9/10 Month Employees</a:t>
            </a:r>
          </a:p>
          <a:p>
            <a:r>
              <a:rPr lang="en-US" altLang="en-US" sz="3200" dirty="0">
                <a:solidFill>
                  <a:schemeClr val="accent5">
                    <a:lumMod val="75000"/>
                  </a:schemeClr>
                </a:solidFill>
              </a:rPr>
              <a:t>IRS Form 1095-C</a:t>
            </a:r>
          </a:p>
          <a:p>
            <a:r>
              <a:rPr lang="en-US" altLang="en-US" sz="3200" dirty="0">
                <a:solidFill>
                  <a:schemeClr val="accent5">
                    <a:lumMod val="75000"/>
                  </a:schemeClr>
                </a:solidFill>
              </a:rPr>
              <a:t>Marketplace Tax Credit Notices</a:t>
            </a:r>
          </a:p>
          <a:p>
            <a:endParaRPr lang="en-US" dirty="0"/>
          </a:p>
        </p:txBody>
      </p:sp>
    </p:spTree>
    <p:extLst>
      <p:ext uri="{BB962C8B-B14F-4D97-AF65-F5344CB8AC3E}">
        <p14:creationId xmlns:p14="http://schemas.microsoft.com/office/powerpoint/2010/main" val="147479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40" y="412595"/>
            <a:ext cx="10515600" cy="1325563"/>
          </a:xfrm>
        </p:spPr>
        <p:txBody>
          <a:bodyPr anchor="b"/>
          <a:lstStyle/>
          <a:p>
            <a:r>
              <a:rPr lang="en-US">
                <a:solidFill>
                  <a:srgbClr val="FF6600"/>
                </a:solidFill>
                <a:latin typeface="Century Schoolbook" panose="02040604050505020304" pitchFamily="18" charset="0"/>
              </a:rPr>
              <a:t>Double Deductions for 9/10 Month Employees</a:t>
            </a:r>
          </a:p>
        </p:txBody>
      </p:sp>
      <p:sp>
        <p:nvSpPr>
          <p:cNvPr id="3" name="Content Placeholder 2"/>
          <p:cNvSpPr>
            <a:spLocks noGrp="1"/>
          </p:cNvSpPr>
          <p:nvPr>
            <p:ph idx="1"/>
          </p:nvPr>
        </p:nvSpPr>
        <p:spPr>
          <a:xfrm>
            <a:off x="125493" y="1851438"/>
            <a:ext cx="11534040" cy="1835112"/>
          </a:xfrm>
        </p:spPr>
        <p:txBody>
          <a:bodyPr vert="horz" lIns="91440" tIns="45720" rIns="91440" bIns="45720" rtlCol="0" anchor="t">
            <a:noAutofit/>
          </a:bodyPr>
          <a:lstStyle/>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2500" kern="0" dirty="0">
                <a:solidFill>
                  <a:srgbClr val="000000"/>
                </a:solidFill>
                <a:ea typeface="Calibri" panose="020F0502020204030204" pitchFamily="34" charset="0"/>
                <a:cs typeface="Times New Roman"/>
              </a:rPr>
              <a:t>Active 9/10-month employees have double premium deductions during the spring to cover summer when no payroll is issued</a:t>
            </a:r>
          </a:p>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2500" kern="0" dirty="0">
                <a:solidFill>
                  <a:srgbClr val="000000"/>
                </a:solidFill>
                <a:ea typeface="Calibri" panose="020F0502020204030204" pitchFamily="34" charset="0"/>
                <a:cs typeface="Times New Roman"/>
              </a:rPr>
              <a:t>Double deductions begin on 2/11/22 and end on 5/6/22 paycheck</a:t>
            </a:r>
          </a:p>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2500" kern="0" dirty="0">
                <a:solidFill>
                  <a:srgbClr val="000000"/>
                </a:solidFill>
                <a:ea typeface="Calibri" panose="020F0502020204030204" pitchFamily="34" charset="0"/>
                <a:cs typeface="Times New Roman"/>
              </a:rPr>
              <a:t>Departments with new 9/10-mo. employees </a:t>
            </a:r>
            <a:r>
              <a:rPr lang="en-US" altLang="en-US" sz="2500" b="1" i="1" kern="0" dirty="0">
                <a:solidFill>
                  <a:srgbClr val="000000"/>
                </a:solidFill>
                <a:ea typeface="Calibri" panose="020F0502020204030204" pitchFamily="34" charset="0"/>
                <a:cs typeface="Times New Roman"/>
              </a:rPr>
              <a:t>whose hires are executed between February 1</a:t>
            </a:r>
            <a:r>
              <a:rPr lang="en-US" altLang="en-US" sz="2500" b="1" i="1" kern="0" baseline="30000" dirty="0">
                <a:solidFill>
                  <a:srgbClr val="000000"/>
                </a:solidFill>
                <a:ea typeface="Calibri" panose="020F0502020204030204" pitchFamily="34" charset="0"/>
                <a:cs typeface="Times New Roman"/>
              </a:rPr>
              <a:t>st</a:t>
            </a:r>
            <a:r>
              <a:rPr lang="en-US" altLang="en-US" sz="2500" b="1" i="1" kern="0" dirty="0">
                <a:solidFill>
                  <a:srgbClr val="000000"/>
                </a:solidFill>
                <a:ea typeface="Calibri" panose="020F0502020204030204" pitchFamily="34" charset="0"/>
                <a:cs typeface="Times New Roman"/>
              </a:rPr>
              <a:t> and the start of the Fall term </a:t>
            </a:r>
            <a:r>
              <a:rPr lang="en-US" altLang="en-US" sz="2500" kern="0" dirty="0">
                <a:solidFill>
                  <a:srgbClr val="000000"/>
                </a:solidFill>
                <a:ea typeface="Calibri" panose="020F0502020204030204" pitchFamily="34" charset="0"/>
                <a:cs typeface="Times New Roman"/>
              </a:rPr>
              <a:t>should advise their new hires to contact UFHR Benefits for assistance regarding benefit premiums</a:t>
            </a:r>
          </a:p>
          <a:p>
            <a:pPr marL="914400" lvl="2" indent="-457200" eaLnBrk="0" fontAlgn="base" hangingPunct="0">
              <a:lnSpc>
                <a:spcPct val="107000"/>
              </a:lnSpc>
              <a:spcBef>
                <a:spcPct val="0"/>
              </a:spcBef>
              <a:spcAft>
                <a:spcPct val="0"/>
              </a:spcAft>
              <a:buFont typeface="Wingdings" panose="05000000000000000000" pitchFamily="2" charset="2"/>
              <a:buChar char="§"/>
            </a:pPr>
            <a:r>
              <a:rPr lang="en-US" altLang="en-US" sz="2500" kern="0" dirty="0">
                <a:solidFill>
                  <a:srgbClr val="000000"/>
                </a:solidFill>
                <a:ea typeface="Calibri" panose="020F0502020204030204" pitchFamily="34" charset="0"/>
                <a:cs typeface="Times New Roman"/>
              </a:rPr>
              <a:t>If no action is taken, premiums will be underfunded, and coverages may be suspended</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88636"/>
            <a:ext cx="857143" cy="704762"/>
          </a:xfrm>
          <a:prstGeom prst="rect">
            <a:avLst/>
          </a:prstGeom>
        </p:spPr>
      </p:pic>
      <p:sp>
        <p:nvSpPr>
          <p:cNvPr id="9" name="Rectangle 8"/>
          <p:cNvSpPr/>
          <p:nvPr/>
        </p:nvSpPr>
        <p:spPr>
          <a:xfrm>
            <a:off x="544771" y="5376427"/>
            <a:ext cx="11194473" cy="667965"/>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lIns="91440" tIns="45720" rIns="91440" bIns="4572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Calibri" panose="020F0502020204030204"/>
              </a:rPr>
              <a:t>Questions? </a:t>
            </a:r>
            <a:r>
              <a:rPr lang="en-US" sz="2400">
                <a:solidFill>
                  <a:schemeClr val="tx1"/>
                </a:solidFill>
                <a:latin typeface="Calibri" panose="020F0502020204030204"/>
              </a:rPr>
              <a:t>Contact UFHR Benefits at (352) 392-2477 or email benefits@ufl.edu</a:t>
            </a:r>
            <a:endParaRPr kumimoji="0" lang="en-US" sz="2400" b="0" i="0" u="none" strike="noStrike" kern="1200" cap="none" spc="0" normalizeH="0" baseline="0" noProof="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476568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solidFill>
                  <a:srgbClr val="FF6600"/>
                </a:solidFill>
                <a:latin typeface="Century Schoolbook" panose="02040604050505020304" pitchFamily="18" charset="0"/>
              </a:rPr>
              <a:t>IRS Reporting Form 1095-C</a:t>
            </a:r>
          </a:p>
        </p:txBody>
      </p:sp>
      <p:sp>
        <p:nvSpPr>
          <p:cNvPr id="3" name="Content Placeholder 2"/>
          <p:cNvSpPr>
            <a:spLocks noGrp="1"/>
          </p:cNvSpPr>
          <p:nvPr>
            <p:ph idx="1"/>
          </p:nvPr>
        </p:nvSpPr>
        <p:spPr>
          <a:xfrm>
            <a:off x="317344" y="1898958"/>
            <a:ext cx="11545579" cy="4351338"/>
          </a:xfrm>
        </p:spPr>
        <p:txBody>
          <a:bodyPr>
            <a:normAutofit fontScale="92500" lnSpcReduction="10000"/>
          </a:bodyPr>
          <a:lstStyle/>
          <a:p>
            <a:pPr marL="914400" indent="-457200">
              <a:lnSpc>
                <a:spcPct val="117000"/>
              </a:lnSpc>
              <a:spcBef>
                <a:spcPts val="600"/>
              </a:spcBef>
              <a:buFont typeface="Wingdings" panose="05000000000000000000" pitchFamily="2" charset="2"/>
              <a:buChar char="§"/>
            </a:pPr>
            <a:r>
              <a:rPr lang="en-US" sz="2400"/>
              <a:t>Employer Provided Insurance Offer and Coverage</a:t>
            </a:r>
          </a:p>
          <a:p>
            <a:pPr marL="914400" indent="-457200">
              <a:lnSpc>
                <a:spcPct val="117000"/>
              </a:lnSpc>
              <a:spcBef>
                <a:spcPts val="600"/>
              </a:spcBef>
              <a:buFont typeface="Wingdings" panose="05000000000000000000" pitchFamily="2" charset="2"/>
              <a:buChar char="§"/>
            </a:pPr>
            <a:r>
              <a:rPr lang="en-US" sz="2400"/>
              <a:t>Reports employees’ health insurance information for prior calendar year</a:t>
            </a:r>
          </a:p>
          <a:p>
            <a:pPr marL="914400" indent="-457200">
              <a:lnSpc>
                <a:spcPct val="117000"/>
              </a:lnSpc>
              <a:spcBef>
                <a:spcPts val="600"/>
              </a:spcBef>
              <a:buFont typeface="Wingdings" panose="05000000000000000000" pitchFamily="2" charset="2"/>
              <a:buChar char="§"/>
            </a:pPr>
            <a:r>
              <a:rPr lang="en-US" sz="2400"/>
              <a:t>State of Florida and GatorCare plan participants will receive forms within the next several weeks</a:t>
            </a:r>
          </a:p>
          <a:p>
            <a:pPr marL="914400" lvl="1" indent="-457200">
              <a:lnSpc>
                <a:spcPct val="117000"/>
              </a:lnSpc>
              <a:spcBef>
                <a:spcPts val="600"/>
              </a:spcBef>
              <a:buFont typeface="Wingdings" panose="05000000000000000000" pitchFamily="2" charset="2"/>
              <a:buChar char="§"/>
            </a:pPr>
            <a:r>
              <a:rPr lang="en-US" b="1"/>
              <a:t>State</a:t>
            </a:r>
            <a:r>
              <a:rPr lang="en-US"/>
              <a:t> 1095s available in PeopleFirst beginning 1/31, if you opted for electronic delivery</a:t>
            </a:r>
          </a:p>
          <a:p>
            <a:pPr marL="914400" lvl="1" indent="-457200">
              <a:lnSpc>
                <a:spcPct val="117000"/>
              </a:lnSpc>
              <a:spcBef>
                <a:spcPts val="600"/>
              </a:spcBef>
              <a:buFont typeface="Wingdings" panose="05000000000000000000" pitchFamily="2" charset="2"/>
              <a:buChar char="§"/>
            </a:pPr>
            <a:r>
              <a:rPr lang="en-US" b="1"/>
              <a:t>GatorCare</a:t>
            </a:r>
            <a:r>
              <a:rPr lang="en-US"/>
              <a:t> 1095s are sent by postal mail only (no electronic option)</a:t>
            </a:r>
          </a:p>
          <a:p>
            <a:pPr marL="914400" indent="-457200">
              <a:lnSpc>
                <a:spcPct val="117000"/>
              </a:lnSpc>
              <a:spcBef>
                <a:spcPts val="600"/>
              </a:spcBef>
              <a:buFont typeface="Wingdings" panose="05000000000000000000" pitchFamily="2" charset="2"/>
              <a:buChar char="§"/>
            </a:pPr>
            <a:r>
              <a:rPr lang="en-US" sz="2400"/>
              <a:t>Employees may file income tax returns </a:t>
            </a:r>
            <a:r>
              <a:rPr lang="en-US" sz="2400" b="1" i="1"/>
              <a:t>prior</a:t>
            </a:r>
            <a:r>
              <a:rPr lang="en-US" sz="2400"/>
              <a:t> to receiving 1095-C if they know they had coverage for the entire year</a:t>
            </a:r>
          </a:p>
          <a:p>
            <a:pPr marL="914400" indent="-457200">
              <a:lnSpc>
                <a:spcPct val="117000"/>
              </a:lnSpc>
              <a:spcBef>
                <a:spcPts val="600"/>
              </a:spcBef>
              <a:buFont typeface="Wingdings" panose="05000000000000000000" pitchFamily="2" charset="2"/>
              <a:buChar char="§"/>
            </a:pPr>
            <a:r>
              <a:rPr lang="en-US" sz="2400"/>
              <a:t>Employees enrolled in ACA Marketplace plans must report UF’s offer of employer-sponsored health coverage to IRS</a:t>
            </a:r>
          </a:p>
          <a:p>
            <a:endParaRPr lang="en-US"/>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4185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solidFill>
                  <a:srgbClr val="FF6600"/>
                </a:solidFill>
                <a:latin typeface="Century Schoolbook" panose="02040604050505020304" pitchFamily="18" charset="0"/>
              </a:rPr>
              <a:t>Marketplace Tax Credit Notices</a:t>
            </a:r>
          </a:p>
        </p:txBody>
      </p:sp>
      <p:sp>
        <p:nvSpPr>
          <p:cNvPr id="3" name="Content Placeholder 2"/>
          <p:cNvSpPr>
            <a:spLocks noGrp="1"/>
          </p:cNvSpPr>
          <p:nvPr>
            <p:ph idx="1"/>
          </p:nvPr>
        </p:nvSpPr>
        <p:spPr>
          <a:xfrm>
            <a:off x="198929" y="1734757"/>
            <a:ext cx="11291760" cy="2469284"/>
          </a:xfrm>
        </p:spPr>
        <p:txBody>
          <a:bodyPr>
            <a:normAutofit fontScale="92500"/>
          </a:bodyPr>
          <a:lstStyle/>
          <a:p>
            <a:pPr marL="914400" indent="-457200">
              <a:lnSpc>
                <a:spcPct val="117000"/>
              </a:lnSpc>
              <a:spcBef>
                <a:spcPts val="0"/>
              </a:spcBef>
              <a:buFont typeface="Wingdings" panose="05000000000000000000" pitchFamily="2" charset="2"/>
              <a:buChar char="§"/>
            </a:pPr>
            <a:r>
              <a:rPr lang="en-US" sz="2600"/>
              <a:t>Employees using Healthcare Marketplace may qualify for premium tax credit</a:t>
            </a:r>
          </a:p>
          <a:p>
            <a:pPr marL="914400" indent="-457200">
              <a:lnSpc>
                <a:spcPct val="117000"/>
              </a:lnSpc>
              <a:spcBef>
                <a:spcPts val="0"/>
              </a:spcBef>
              <a:buFont typeface="Wingdings" panose="05000000000000000000" pitchFamily="2" charset="2"/>
              <a:buChar char="§"/>
            </a:pPr>
            <a:r>
              <a:rPr lang="en-US" sz="2600"/>
              <a:t>UF is subject to penalty if full-time employee offered coverage by UF receives the tax credit</a:t>
            </a:r>
          </a:p>
          <a:p>
            <a:pPr marL="914400" indent="-457200">
              <a:lnSpc>
                <a:spcPct val="117000"/>
              </a:lnSpc>
              <a:spcBef>
                <a:spcPts val="0"/>
              </a:spcBef>
              <a:buFont typeface="Wingdings" panose="05000000000000000000" pitchFamily="2" charset="2"/>
              <a:buChar char="§"/>
            </a:pPr>
            <a:r>
              <a:rPr lang="en-US" sz="2600"/>
              <a:t>If tax credit notice received by departmental UF campus location, forward to UFHR Benefits immediately (fax, email, or postal mail):</a:t>
            </a:r>
          </a:p>
          <a:p>
            <a:pPr>
              <a:buFont typeface="Wingdings" panose="05000000000000000000" pitchFamily="2" charset="2"/>
              <a:buChar char="§"/>
            </a:pPr>
            <a:endParaRPr lang="en-US"/>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p:cNvSpPr txBox="1"/>
          <p:nvPr/>
        </p:nvSpPr>
        <p:spPr>
          <a:xfrm>
            <a:off x="738131" y="4204041"/>
            <a:ext cx="11028771" cy="2546237"/>
          </a:xfrm>
          <a:prstGeom prst="rect">
            <a:avLst/>
          </a:prstGeom>
          <a:noFill/>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Calibri" panose="020F0502020204030204"/>
              </a:rPr>
              <a:t>Physical Address: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UFHR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Attn: </a:t>
            </a:r>
            <a:r>
              <a:rPr kumimoji="0" lang="en-US" altLang="en-US" sz="2300" b="0" i="0" u="none" strike="noStrike" kern="1200" cap="none" spc="0" normalizeH="0" baseline="0" noProof="0" err="1">
                <a:ln>
                  <a:noFill/>
                </a:ln>
                <a:solidFill>
                  <a:srgbClr val="000000"/>
                </a:solidFill>
                <a:effectLst/>
                <a:uLnTx/>
                <a:uFillTx/>
                <a:latin typeface="Calibri" panose="020F0502020204030204"/>
              </a:rPr>
              <a:t>Shanno</a:t>
            </a:r>
            <a:r>
              <a:rPr lang="en-US" altLang="en-US" sz="2300">
                <a:solidFill>
                  <a:srgbClr val="000000"/>
                </a:solidFill>
                <a:latin typeface="Calibri" panose="020F0502020204030204"/>
              </a:rPr>
              <a:t>n Edwards</a:t>
            </a:r>
            <a:endParaRPr kumimoji="0" lang="en-US" altLang="en-US" sz="2300" b="0" i="0" u="none" strike="noStrike" kern="1200" cap="none" spc="0" normalizeH="0" baseline="0" noProof="0">
              <a:ln>
                <a:noFill/>
              </a:ln>
              <a:solidFill>
                <a:srgbClr val="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903 W. University 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Gainesville, FL 32606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300" b="0" i="0" u="none" strike="noStrike" kern="1200" cap="none" spc="0" normalizeH="0" baseline="0" noProof="0">
              <a:ln>
                <a:noFill/>
              </a:ln>
              <a:solidFill>
                <a:srgbClr val="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300" b="1" i="0" u="none" strike="noStrike" kern="1200" cap="none" spc="0" normalizeH="0" baseline="0" noProof="0">
              <a:ln>
                <a:noFill/>
              </a:ln>
              <a:solidFill>
                <a:srgbClr val="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Calibri" panose="020F0502020204030204"/>
              </a:rPr>
              <a:t>Campus Mailing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UFHR Benefits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Attn: Shannon Edwards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0" i="0" u="none" strike="noStrike" kern="1200" cap="none" spc="0" normalizeH="0" baseline="0" noProof="0">
                <a:ln>
                  <a:noFill/>
                </a:ln>
                <a:solidFill>
                  <a:srgbClr val="000000"/>
                </a:solidFill>
                <a:effectLst/>
                <a:uLnTx/>
                <a:uFillTx/>
                <a:latin typeface="Calibri" panose="020F0502020204030204"/>
              </a:rPr>
              <a:t>P.O. Box 115007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300" b="0" i="0" u="none" strike="noStrike" kern="1200" cap="none" spc="0" normalizeH="0" baseline="0" noProof="0">
              <a:ln>
                <a:noFill/>
              </a:ln>
              <a:solidFill>
                <a:srgbClr val="00000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300" b="0" i="0" u="none" strike="noStrike" kern="1200" cap="none" spc="0" normalizeH="0" baseline="0" noProof="0">
              <a:ln>
                <a:noFill/>
              </a:ln>
              <a:solidFill>
                <a:srgbClr val="000000"/>
              </a:solidFill>
              <a:effectLst/>
              <a:uLnTx/>
              <a:uFillTx/>
              <a:latin typeface="Calibri" panose="020F0502020204030204"/>
            </a:endParaRPr>
          </a:p>
          <a:p>
            <a:pPr lvl="0">
              <a:defRPr/>
            </a:pPr>
            <a:endParaRPr lang="en-US" altLang="en-US" sz="2300" b="1">
              <a:solidFill>
                <a:srgbClr val="000000"/>
              </a:solidFill>
            </a:endParaRPr>
          </a:p>
          <a:p>
            <a:pPr lvl="0">
              <a:defRPr/>
            </a:pPr>
            <a:r>
              <a:rPr lang="en-US" altLang="en-US" sz="2300" b="1">
                <a:solidFill>
                  <a:srgbClr val="000000"/>
                </a:solidFill>
              </a:rPr>
              <a:t>Email: </a:t>
            </a:r>
            <a:r>
              <a:rPr lang="en-US" altLang="en-US" sz="2300" i="1">
                <a:solidFill>
                  <a:srgbClr val="0070C0"/>
                </a:solidFill>
                <a:hlinkClick r:id="rId4"/>
              </a:rPr>
              <a:t>shannon.edwards@ufl.edu</a:t>
            </a:r>
            <a:endParaRPr lang="en-US" altLang="en-US" sz="2300" i="1">
              <a:solidFill>
                <a:srgbClr val="0070C0"/>
              </a:solidFill>
            </a:endParaRPr>
          </a:p>
          <a:p>
            <a:pPr lvl="0">
              <a:defRPr/>
            </a:pPr>
            <a:endParaRPr kumimoji="0" lang="en-US" altLang="en-US" sz="2300" i="1" u="none" strike="noStrike" kern="1200" cap="none" spc="0" normalizeH="0" baseline="0" noProof="0">
              <a:ln>
                <a:noFill/>
              </a:ln>
              <a:solidFill>
                <a:srgbClr val="0070C0"/>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300" b="1" i="0" u="none" strike="noStrike" kern="1200" cap="none" spc="0" normalizeH="0" baseline="0" noProof="0">
                <a:ln>
                  <a:noFill/>
                </a:ln>
                <a:solidFill>
                  <a:srgbClr val="000000"/>
                </a:solidFill>
                <a:effectLst/>
                <a:uLnTx/>
                <a:uFillTx/>
                <a:latin typeface="Calibri" panose="020F0502020204030204"/>
              </a:rPr>
              <a:t>Fax: </a:t>
            </a:r>
            <a:r>
              <a:rPr kumimoji="0" lang="en-US" altLang="en-US" sz="2300" b="0" i="0" u="none" strike="noStrike" kern="1200" cap="none" spc="0" normalizeH="0" baseline="0" noProof="0">
                <a:ln>
                  <a:noFill/>
                </a:ln>
                <a:solidFill>
                  <a:srgbClr val="000000"/>
                </a:solidFill>
                <a:effectLst/>
                <a:uLnTx/>
                <a:uFillTx/>
                <a:latin typeface="Calibri" panose="020F0502020204030204"/>
              </a:rPr>
              <a:t>(352) 392-5166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85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3394" y="365125"/>
            <a:ext cx="10380406" cy="1325563"/>
          </a:xfrm>
        </p:spPr>
        <p:txBody>
          <a:bodyPr>
            <a:normAutofit/>
          </a:bodyPr>
          <a:lstStyle/>
          <a:p>
            <a:r>
              <a:rPr lang="en-US" altLang="en-US" sz="4800" b="1" dirty="0"/>
              <a:t>Important Dates</a:t>
            </a:r>
          </a:p>
        </p:txBody>
      </p:sp>
      <p:sp>
        <p:nvSpPr>
          <p:cNvPr id="5" name="Content Placeholder 4"/>
          <p:cNvSpPr>
            <a:spLocks noGrp="1"/>
          </p:cNvSpPr>
          <p:nvPr>
            <p:ph idx="1"/>
          </p:nvPr>
        </p:nvSpPr>
        <p:spPr>
          <a:xfrm>
            <a:off x="658678" y="1869000"/>
            <a:ext cx="11277022" cy="4158174"/>
          </a:xfrm>
        </p:spPr>
        <p:txBody>
          <a:bodyPr>
            <a:normAutofit/>
          </a:bodyPr>
          <a:lstStyle/>
          <a:p>
            <a:pPr>
              <a:buClr>
                <a:schemeClr val="accent3">
                  <a:lumMod val="75000"/>
                </a:schemeClr>
              </a:buClr>
              <a:buFont typeface="Wingdings" panose="05000000000000000000" pitchFamily="2" charset="2"/>
              <a:buChar char="§"/>
              <a:defRPr/>
            </a:pPr>
            <a:r>
              <a:rPr lang="en-US" altLang="en-US" sz="3200" b="1" dirty="0"/>
              <a:t>Upcoming HR Forum </a:t>
            </a:r>
            <a:r>
              <a:rPr lang="en-US" altLang="en-US" sz="3200" dirty="0"/>
              <a:t>–</a:t>
            </a:r>
            <a:r>
              <a:rPr lang="en-US" altLang="en-US" sz="3200" b="1" dirty="0"/>
              <a:t> </a:t>
            </a:r>
            <a:r>
              <a:rPr lang="en-US" altLang="en-US" sz="3200" dirty="0"/>
              <a:t>March 2 @ 10 a.m.</a:t>
            </a:r>
          </a:p>
          <a:p>
            <a:pPr marL="0" indent="0">
              <a:buClr>
                <a:schemeClr val="accent3">
                  <a:lumMod val="75000"/>
                </a:schemeClr>
              </a:buClr>
              <a:buNone/>
              <a:defRPr/>
            </a:pPr>
            <a:endParaRPr lang="en-US" altLang="en-US" sz="2800" dirty="0"/>
          </a:p>
        </p:txBody>
      </p:sp>
    </p:spTree>
    <p:extLst>
      <p:ext uri="{BB962C8B-B14F-4D97-AF65-F5344CB8AC3E}">
        <p14:creationId xmlns:p14="http://schemas.microsoft.com/office/powerpoint/2010/main" val="113974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639098" y="1836355"/>
            <a:ext cx="11552902" cy="4820455"/>
          </a:xfrm>
        </p:spPr>
        <p:txBody>
          <a:bodyPr>
            <a:normAutofit/>
          </a:bodyPr>
          <a:lstStyle/>
          <a:p>
            <a:pPr>
              <a:buClr>
                <a:schemeClr val="accent3">
                  <a:lumMod val="75000"/>
                </a:schemeClr>
              </a:buClr>
              <a:buFont typeface="Wingdings" panose="05000000000000000000" pitchFamily="2" charset="2"/>
              <a:buChar char="§"/>
              <a:defRPr/>
            </a:pPr>
            <a:r>
              <a:rPr lang="en-US" sz="3400" dirty="0"/>
              <a:t>UF Core Values – Bob Parks</a:t>
            </a:r>
          </a:p>
          <a:p>
            <a:pPr>
              <a:buClr>
                <a:schemeClr val="accent3">
                  <a:lumMod val="75000"/>
                </a:schemeClr>
              </a:buClr>
              <a:buFont typeface="Wingdings" panose="05000000000000000000" pitchFamily="2" charset="2"/>
              <a:buChar char="§"/>
              <a:defRPr/>
            </a:pPr>
            <a:r>
              <a:rPr lang="en-US" sz="3400" dirty="0"/>
              <a:t>Researcher/Research </a:t>
            </a:r>
            <a:r>
              <a:rPr lang="en-US" sz="3400"/>
              <a:t>Support Screening – </a:t>
            </a:r>
            <a:r>
              <a:rPr lang="en-US" sz="3400" dirty="0"/>
              <a:t>John Sun</a:t>
            </a:r>
          </a:p>
          <a:p>
            <a:pPr>
              <a:buClr>
                <a:schemeClr val="accent3">
                  <a:lumMod val="75000"/>
                </a:schemeClr>
              </a:buClr>
              <a:buFont typeface="Wingdings" panose="05000000000000000000" pitchFamily="2" charset="2"/>
              <a:buChar char="§"/>
              <a:defRPr/>
            </a:pPr>
            <a:r>
              <a:rPr lang="en-US" sz="3400" dirty="0"/>
              <a:t>Benefits Updates – Shannon Edwards</a:t>
            </a:r>
          </a:p>
          <a:p>
            <a:pPr>
              <a:buClr>
                <a:schemeClr val="accent3">
                  <a:lumMod val="75000"/>
                </a:schemeClr>
              </a:buClr>
              <a:buFont typeface="Wingdings" panose="05000000000000000000" pitchFamily="2" charset="2"/>
              <a:buChar char="§"/>
              <a:defRPr/>
            </a:pPr>
            <a:r>
              <a:rPr lang="en-US" altLang="en-US" sz="34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40B8FB-CC2A-4FFD-A8B6-30324A804BFF}"/>
              </a:ext>
            </a:extLst>
          </p:cNvPr>
          <p:cNvSpPr/>
          <p:nvPr/>
        </p:nvSpPr>
        <p:spPr>
          <a:xfrm>
            <a:off x="5913029" y="1523871"/>
            <a:ext cx="2730843" cy="3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0C267-89FB-4DDD-88A5-96BD22739F7D}"/>
              </a:ext>
            </a:extLst>
          </p:cNvPr>
          <p:cNvSpPr>
            <a:spLocks noGrp="1"/>
          </p:cNvSpPr>
          <p:nvPr>
            <p:ph type="title"/>
          </p:nvPr>
        </p:nvSpPr>
        <p:spPr/>
        <p:txBody>
          <a:bodyPr/>
          <a:lstStyle/>
          <a:p>
            <a:r>
              <a:rPr lang="en-US" dirty="0"/>
              <a:t>UF Core Values</a:t>
            </a:r>
          </a:p>
        </p:txBody>
      </p:sp>
      <p:pic>
        <p:nvPicPr>
          <p:cNvPr id="4" name="Picture 3" descr="Diagram&#10;&#10;Description automatically generated">
            <a:extLst>
              <a:ext uri="{FF2B5EF4-FFF2-40B4-BE49-F238E27FC236}">
                <a16:creationId xmlns:a16="http://schemas.microsoft.com/office/drawing/2014/main" id="{47970202-1C06-4118-A5F3-55B9008DF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595" y="-160080"/>
            <a:ext cx="6570405" cy="6570405"/>
          </a:xfrm>
          <a:prstGeom prst="rect">
            <a:avLst/>
          </a:prstGeom>
        </p:spPr>
      </p:pic>
      <p:sp>
        <p:nvSpPr>
          <p:cNvPr id="12" name="TextBox 11">
            <a:extLst>
              <a:ext uri="{FF2B5EF4-FFF2-40B4-BE49-F238E27FC236}">
                <a16:creationId xmlns:a16="http://schemas.microsoft.com/office/drawing/2014/main" id="{49A0D187-29E1-4100-8E3A-80948AD843A4}"/>
              </a:ext>
            </a:extLst>
          </p:cNvPr>
          <p:cNvSpPr txBox="1"/>
          <p:nvPr/>
        </p:nvSpPr>
        <p:spPr>
          <a:xfrm>
            <a:off x="693336" y="2069960"/>
            <a:ext cx="5019206" cy="2677656"/>
          </a:xfrm>
          <a:prstGeom prst="rect">
            <a:avLst/>
          </a:prstGeom>
          <a:noFill/>
        </p:spPr>
        <p:txBody>
          <a:bodyPr wrap="square" rtlCol="0">
            <a:spAutoFit/>
          </a:bodyPr>
          <a:lstStyle/>
          <a:p>
            <a:pPr marL="457200" indent="-457200">
              <a:buClr>
                <a:schemeClr val="accent3">
                  <a:lumMod val="75000"/>
                </a:schemeClr>
              </a:buClr>
              <a:buFont typeface="Wingdings" panose="05000000000000000000" pitchFamily="2" charset="2"/>
              <a:buChar char="§"/>
            </a:pPr>
            <a:r>
              <a:rPr lang="en-US" sz="2800" dirty="0">
                <a:solidFill>
                  <a:schemeClr val="tx1">
                    <a:lumMod val="65000"/>
                    <a:lumOff val="35000"/>
                  </a:schemeClr>
                </a:solidFill>
              </a:rPr>
              <a:t>Increasing communications on UF’s core values</a:t>
            </a:r>
          </a:p>
          <a:p>
            <a:pPr marL="457200" indent="-457200">
              <a:buClr>
                <a:schemeClr val="accent3">
                  <a:lumMod val="75000"/>
                </a:schemeClr>
              </a:buClr>
              <a:buFont typeface="Wingdings" panose="05000000000000000000" pitchFamily="2" charset="2"/>
              <a:buChar char="§"/>
            </a:pPr>
            <a:r>
              <a:rPr lang="en-US" sz="2800" dirty="0">
                <a:solidFill>
                  <a:schemeClr val="tx1">
                    <a:lumMod val="65000"/>
                    <a:lumOff val="35000"/>
                  </a:schemeClr>
                </a:solidFill>
              </a:rPr>
              <a:t>Role of values—Who we are</a:t>
            </a:r>
          </a:p>
          <a:p>
            <a:pPr marL="457200" indent="-457200">
              <a:buClr>
                <a:schemeClr val="accent3">
                  <a:lumMod val="75000"/>
                </a:schemeClr>
              </a:buClr>
              <a:buFont typeface="Wingdings" panose="05000000000000000000" pitchFamily="2" charset="2"/>
              <a:buChar char="§"/>
            </a:pPr>
            <a:r>
              <a:rPr lang="en-US" sz="2800" dirty="0">
                <a:solidFill>
                  <a:schemeClr val="tx1">
                    <a:lumMod val="65000"/>
                    <a:lumOff val="35000"/>
                  </a:schemeClr>
                </a:solidFill>
              </a:rPr>
              <a:t>Guiding principles and a challenge</a:t>
            </a:r>
          </a:p>
          <a:p>
            <a:pPr marL="285750" indent="-285750">
              <a:buFont typeface="Arial" panose="020B0604020202020204" pitchFamily="34" charset="0"/>
              <a:buChar char="•"/>
            </a:pP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12565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690DC3-D152-45C7-B2C4-653C39600F52}"/>
              </a:ext>
            </a:extLst>
          </p:cNvPr>
          <p:cNvSpPr/>
          <p:nvPr/>
        </p:nvSpPr>
        <p:spPr>
          <a:xfrm>
            <a:off x="3143250" y="0"/>
            <a:ext cx="9048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03CE18EF-3F19-4049-B81C-F3C4F9D0286C}"/>
              </a:ext>
            </a:extLst>
          </p:cNvPr>
          <p:cNvSpPr txBox="1">
            <a:spLocks/>
          </p:cNvSpPr>
          <p:nvPr/>
        </p:nvSpPr>
        <p:spPr>
          <a:xfrm>
            <a:off x="1127390" y="199035"/>
            <a:ext cx="2412331" cy="1401892"/>
          </a:xfrm>
          <a:prstGeom prst="rect">
            <a:avLst/>
          </a:prstGeom>
        </p:spPr>
        <p:txBody>
          <a:bodyPr/>
          <a:lst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a:lstStyle>
          <a:p>
            <a:r>
              <a:rPr lang="en-US" dirty="0"/>
              <a:t>UF Core Values</a:t>
            </a:r>
          </a:p>
        </p:txBody>
      </p:sp>
      <p:sp>
        <p:nvSpPr>
          <p:cNvPr id="7" name="TextBox 6">
            <a:extLst>
              <a:ext uri="{FF2B5EF4-FFF2-40B4-BE49-F238E27FC236}">
                <a16:creationId xmlns:a16="http://schemas.microsoft.com/office/drawing/2014/main" id="{0C482C6F-9F57-40DD-8681-0424E60E45D1}"/>
              </a:ext>
            </a:extLst>
          </p:cNvPr>
          <p:cNvSpPr txBox="1"/>
          <p:nvPr/>
        </p:nvSpPr>
        <p:spPr>
          <a:xfrm>
            <a:off x="200219" y="1856719"/>
            <a:ext cx="3521720" cy="2369880"/>
          </a:xfrm>
          <a:prstGeom prst="rect">
            <a:avLst/>
          </a:prstGeom>
          <a:noFill/>
        </p:spPr>
        <p:txBody>
          <a:bodyPr wrap="square" rtlCol="0">
            <a:spAutoFit/>
          </a:bodyPr>
          <a:lstStyle/>
          <a:p>
            <a:r>
              <a:rPr lang="en-US" sz="2800" dirty="0">
                <a:solidFill>
                  <a:schemeClr val="tx1">
                    <a:lumMod val="65000"/>
                    <a:lumOff val="35000"/>
                  </a:schemeClr>
                </a:solidFill>
              </a:rPr>
              <a:t>Making the values real </a:t>
            </a:r>
          </a:p>
          <a:p>
            <a:pPr marL="800100" lvl="1" indent="-342900">
              <a:buFont typeface="Wingdings" panose="05000000000000000000" pitchFamily="2" charset="2"/>
              <a:buChar char="§"/>
            </a:pPr>
            <a:r>
              <a:rPr lang="en-US" sz="2400" dirty="0">
                <a:solidFill>
                  <a:schemeClr val="tx1">
                    <a:lumMod val="65000"/>
                    <a:lumOff val="35000"/>
                  </a:schemeClr>
                </a:solidFill>
              </a:rPr>
              <a:t>Talk about them</a:t>
            </a:r>
          </a:p>
          <a:p>
            <a:pPr marL="800100" lvl="1" indent="-342900">
              <a:buFont typeface="Wingdings" panose="05000000000000000000" pitchFamily="2" charset="2"/>
              <a:buChar char="§"/>
            </a:pPr>
            <a:r>
              <a:rPr lang="en-US" sz="2400" dirty="0">
                <a:solidFill>
                  <a:schemeClr val="tx1">
                    <a:lumMod val="65000"/>
                    <a:lumOff val="35000"/>
                  </a:schemeClr>
                </a:solidFill>
              </a:rPr>
              <a:t>Reinforce</a:t>
            </a:r>
          </a:p>
          <a:p>
            <a:pPr marL="800100" lvl="1" indent="-342900">
              <a:buFont typeface="Wingdings" panose="05000000000000000000" pitchFamily="2" charset="2"/>
              <a:buChar char="§"/>
            </a:pPr>
            <a:r>
              <a:rPr lang="en-US" sz="2400" dirty="0">
                <a:solidFill>
                  <a:schemeClr val="tx1">
                    <a:lumMod val="65000"/>
                    <a:lumOff val="35000"/>
                  </a:schemeClr>
                </a:solidFill>
              </a:rPr>
              <a:t>Recognize</a:t>
            </a:r>
          </a:p>
          <a:p>
            <a:pPr marL="800100" lvl="1" indent="-342900">
              <a:buFont typeface="Wingdings" panose="05000000000000000000" pitchFamily="2" charset="2"/>
              <a:buChar char="§"/>
            </a:pPr>
            <a:r>
              <a:rPr lang="en-US" sz="2400" dirty="0">
                <a:solidFill>
                  <a:schemeClr val="tx1">
                    <a:lumMod val="65000"/>
                    <a:lumOff val="35000"/>
                  </a:schemeClr>
                </a:solidFill>
              </a:rPr>
              <a:t>Examples</a:t>
            </a:r>
          </a:p>
          <a:p>
            <a:pPr marL="800100" lvl="1" indent="-342900">
              <a:buFont typeface="Wingdings" panose="05000000000000000000" pitchFamily="2" charset="2"/>
              <a:buChar char="§"/>
            </a:pPr>
            <a:r>
              <a:rPr lang="en-US" sz="2400" dirty="0">
                <a:solidFill>
                  <a:schemeClr val="tx1">
                    <a:lumMod val="65000"/>
                    <a:lumOff val="35000"/>
                  </a:schemeClr>
                </a:solidFill>
              </a:rPr>
              <a:t>Stories</a:t>
            </a:r>
          </a:p>
        </p:txBody>
      </p:sp>
      <p:pic>
        <p:nvPicPr>
          <p:cNvPr id="15" name="Picture 14" descr="Icon&#10;&#10;Description automatically generated">
            <a:extLst>
              <a:ext uri="{FF2B5EF4-FFF2-40B4-BE49-F238E27FC236}">
                <a16:creationId xmlns:a16="http://schemas.microsoft.com/office/drawing/2014/main" id="{37733572-7E53-4C1D-9FD2-4FC82FF4AFBE}"/>
              </a:ext>
            </a:extLst>
          </p:cNvPr>
          <p:cNvPicPr>
            <a:picLocks noChangeAspect="1"/>
          </p:cNvPicPr>
          <p:nvPr/>
        </p:nvPicPr>
        <p:blipFill>
          <a:blip r:embed="rId3"/>
          <a:stretch>
            <a:fillRect/>
          </a:stretch>
        </p:blipFill>
        <p:spPr>
          <a:xfrm>
            <a:off x="7400054" y="2648955"/>
            <a:ext cx="1021976" cy="1021976"/>
          </a:xfrm>
          <a:prstGeom prst="rect">
            <a:avLst/>
          </a:prstGeom>
        </p:spPr>
      </p:pic>
      <p:pic>
        <p:nvPicPr>
          <p:cNvPr id="16" name="Picture 15" descr="Icon&#10;&#10;Description automatically generated">
            <a:extLst>
              <a:ext uri="{FF2B5EF4-FFF2-40B4-BE49-F238E27FC236}">
                <a16:creationId xmlns:a16="http://schemas.microsoft.com/office/drawing/2014/main" id="{C02AF4E2-A578-4832-BFEE-B5EBE54B36CD}"/>
              </a:ext>
            </a:extLst>
          </p:cNvPr>
          <p:cNvPicPr>
            <a:picLocks noChangeAspect="1"/>
          </p:cNvPicPr>
          <p:nvPr/>
        </p:nvPicPr>
        <p:blipFill>
          <a:blip r:embed="rId4"/>
          <a:stretch>
            <a:fillRect/>
          </a:stretch>
        </p:blipFill>
        <p:spPr>
          <a:xfrm>
            <a:off x="3500839" y="2598743"/>
            <a:ext cx="1021976" cy="1021976"/>
          </a:xfrm>
          <a:prstGeom prst="rect">
            <a:avLst/>
          </a:prstGeom>
        </p:spPr>
      </p:pic>
      <p:pic>
        <p:nvPicPr>
          <p:cNvPr id="17" name="Picture 16" descr="Icon&#10;&#10;Description automatically generated">
            <a:extLst>
              <a:ext uri="{FF2B5EF4-FFF2-40B4-BE49-F238E27FC236}">
                <a16:creationId xmlns:a16="http://schemas.microsoft.com/office/drawing/2014/main" id="{FEE6EABE-A7C6-448C-B143-E7078DA929CD}"/>
              </a:ext>
            </a:extLst>
          </p:cNvPr>
          <p:cNvPicPr>
            <a:picLocks noChangeAspect="1"/>
          </p:cNvPicPr>
          <p:nvPr/>
        </p:nvPicPr>
        <p:blipFill>
          <a:blip r:embed="rId5"/>
          <a:stretch>
            <a:fillRect/>
          </a:stretch>
        </p:blipFill>
        <p:spPr>
          <a:xfrm>
            <a:off x="3500839" y="778966"/>
            <a:ext cx="1021976" cy="1020996"/>
          </a:xfrm>
          <a:prstGeom prst="rect">
            <a:avLst/>
          </a:prstGeom>
        </p:spPr>
      </p:pic>
      <p:pic>
        <p:nvPicPr>
          <p:cNvPr id="18" name="Picture 17" descr="Logo, icon&#10;&#10;Description automatically generated">
            <a:extLst>
              <a:ext uri="{FF2B5EF4-FFF2-40B4-BE49-F238E27FC236}">
                <a16:creationId xmlns:a16="http://schemas.microsoft.com/office/drawing/2014/main" id="{491F48E6-272E-4F85-B715-2F6EF2E39FCB}"/>
              </a:ext>
            </a:extLst>
          </p:cNvPr>
          <p:cNvPicPr>
            <a:picLocks noChangeAspect="1"/>
          </p:cNvPicPr>
          <p:nvPr/>
        </p:nvPicPr>
        <p:blipFill>
          <a:blip r:embed="rId6"/>
          <a:stretch>
            <a:fillRect/>
          </a:stretch>
        </p:blipFill>
        <p:spPr>
          <a:xfrm>
            <a:off x="7400054" y="778966"/>
            <a:ext cx="1021976" cy="1021976"/>
          </a:xfrm>
          <a:prstGeom prst="rect">
            <a:avLst/>
          </a:prstGeom>
        </p:spPr>
      </p:pic>
      <p:pic>
        <p:nvPicPr>
          <p:cNvPr id="19" name="Picture 18" descr="Icon&#10;&#10;Description automatically generated">
            <a:extLst>
              <a:ext uri="{FF2B5EF4-FFF2-40B4-BE49-F238E27FC236}">
                <a16:creationId xmlns:a16="http://schemas.microsoft.com/office/drawing/2014/main" id="{0E245B97-43A0-464D-825B-18F33AE7A586}"/>
              </a:ext>
            </a:extLst>
          </p:cNvPr>
          <p:cNvPicPr>
            <a:picLocks noChangeAspect="1"/>
          </p:cNvPicPr>
          <p:nvPr/>
        </p:nvPicPr>
        <p:blipFill>
          <a:blip r:embed="rId7"/>
          <a:stretch>
            <a:fillRect/>
          </a:stretch>
        </p:blipFill>
        <p:spPr>
          <a:xfrm>
            <a:off x="7400054" y="4782798"/>
            <a:ext cx="1021976" cy="1021976"/>
          </a:xfrm>
          <a:prstGeom prst="rect">
            <a:avLst/>
          </a:prstGeom>
        </p:spPr>
      </p:pic>
      <p:sp>
        <p:nvSpPr>
          <p:cNvPr id="20" name="Content Placeholder 2">
            <a:extLst>
              <a:ext uri="{FF2B5EF4-FFF2-40B4-BE49-F238E27FC236}">
                <a16:creationId xmlns:a16="http://schemas.microsoft.com/office/drawing/2014/main" id="{26788A15-02FD-425A-A72D-22C0B4533D4C}"/>
              </a:ext>
            </a:extLst>
          </p:cNvPr>
          <p:cNvSpPr txBox="1">
            <a:spLocks/>
          </p:cNvSpPr>
          <p:nvPr/>
        </p:nvSpPr>
        <p:spPr>
          <a:xfrm>
            <a:off x="4522814" y="841759"/>
            <a:ext cx="2785662" cy="1454324"/>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0021A5"/>
                </a:solidFill>
                <a:latin typeface="Arial Black" panose="020B0A04020102020204" pitchFamily="34" charset="0"/>
              </a:rPr>
              <a:t>EXCELLENCE</a:t>
            </a:r>
          </a:p>
          <a:p>
            <a:pPr marL="0" indent="0">
              <a:spcBef>
                <a:spcPts val="600"/>
              </a:spcBef>
              <a:buNone/>
            </a:pPr>
            <a:r>
              <a:rPr lang="en-US" sz="800" b="1" i="1" dirty="0">
                <a:solidFill>
                  <a:schemeClr val="tx1">
                    <a:lumMod val="75000"/>
                    <a:lumOff val="25000"/>
                  </a:schemeClr>
                </a:solidFill>
                <a:latin typeface="+mn-lt"/>
              </a:rPr>
              <a:t>Strive for greatness as an institution that brings out the best in each individual.</a:t>
            </a:r>
          </a:p>
          <a:p>
            <a:pPr marL="0" indent="0">
              <a:spcBef>
                <a:spcPts val="600"/>
              </a:spcBef>
              <a:buNone/>
            </a:pPr>
            <a:r>
              <a:rPr lang="en-US" sz="800" dirty="0">
                <a:solidFill>
                  <a:schemeClr val="tx1">
                    <a:lumMod val="75000"/>
                    <a:lumOff val="25000"/>
                  </a:schemeClr>
                </a:solidFill>
                <a:latin typeface="+mn-lt"/>
              </a:rPr>
              <a:t>Our standard is to be the best by doing our best. We strive to lead with integrity and distinction in all our endeavors. Excellence requires continuous improvement, accountability, and the courage to recognize that there is always more we can do to deliver the highest quality performance.</a:t>
            </a:r>
          </a:p>
        </p:txBody>
      </p:sp>
      <p:sp>
        <p:nvSpPr>
          <p:cNvPr id="21" name="Content Placeholder 2">
            <a:extLst>
              <a:ext uri="{FF2B5EF4-FFF2-40B4-BE49-F238E27FC236}">
                <a16:creationId xmlns:a16="http://schemas.microsoft.com/office/drawing/2014/main" id="{6F42A354-9FD6-4B77-B1B8-7468628FA807}"/>
              </a:ext>
            </a:extLst>
          </p:cNvPr>
          <p:cNvSpPr txBox="1">
            <a:spLocks/>
          </p:cNvSpPr>
          <p:nvPr/>
        </p:nvSpPr>
        <p:spPr>
          <a:xfrm>
            <a:off x="4522814" y="2636741"/>
            <a:ext cx="2704980" cy="1935172"/>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6A2A60"/>
                </a:solidFill>
                <a:latin typeface="Arial Black" panose="020B0A04020102020204" pitchFamily="34" charset="0"/>
              </a:rPr>
              <a:t>DISCOVERY &amp; INNOVATION</a:t>
            </a:r>
          </a:p>
          <a:p>
            <a:pPr marL="0" indent="0">
              <a:spcBef>
                <a:spcPts val="600"/>
              </a:spcBef>
              <a:buNone/>
            </a:pPr>
            <a:r>
              <a:rPr lang="en-US" sz="800" b="1" i="1" dirty="0">
                <a:solidFill>
                  <a:schemeClr val="tx1">
                    <a:lumMod val="75000"/>
                    <a:lumOff val="25000"/>
                  </a:schemeClr>
                </a:solidFill>
                <a:latin typeface="+mn-lt"/>
              </a:rPr>
              <a:t>Collaborate on the uncharted frontiers of knowledge to seek truth and make the world a better place.</a:t>
            </a:r>
          </a:p>
          <a:p>
            <a:pPr marL="0" indent="0">
              <a:spcBef>
                <a:spcPts val="600"/>
              </a:spcBef>
              <a:buNone/>
            </a:pPr>
            <a:r>
              <a:rPr lang="en-US" sz="800" dirty="0">
                <a:solidFill>
                  <a:schemeClr val="tx1">
                    <a:lumMod val="75000"/>
                    <a:lumOff val="25000"/>
                  </a:schemeClr>
                </a:solidFill>
                <a:latin typeface="+mn-lt"/>
              </a:rPr>
              <a:t>Discovery is at our core. We are driven to bring fresh perspectives that create new knowledge and understanding in the classroom and beyond. It is our creative risk-taking that creates transformative change. We are constantly looking for ways to drive scholarship and service that push our campus, community and the world forward. We should never be satisfied with the status quo, but always look for inspiration and new ways of doing things.</a:t>
            </a:r>
          </a:p>
        </p:txBody>
      </p:sp>
      <p:pic>
        <p:nvPicPr>
          <p:cNvPr id="22" name="Picture 21">
            <a:extLst>
              <a:ext uri="{FF2B5EF4-FFF2-40B4-BE49-F238E27FC236}">
                <a16:creationId xmlns:a16="http://schemas.microsoft.com/office/drawing/2014/main" id="{0CDAA239-08CD-4795-84F1-BC1C81555FD0}"/>
              </a:ext>
            </a:extLst>
          </p:cNvPr>
          <p:cNvPicPr>
            <a:picLocks noChangeAspect="1"/>
          </p:cNvPicPr>
          <p:nvPr/>
        </p:nvPicPr>
        <p:blipFill>
          <a:blip r:embed="rId8"/>
          <a:stretch>
            <a:fillRect/>
          </a:stretch>
        </p:blipFill>
        <p:spPr>
          <a:xfrm>
            <a:off x="3500838" y="4834073"/>
            <a:ext cx="1024217" cy="1024217"/>
          </a:xfrm>
          <a:prstGeom prst="rect">
            <a:avLst/>
          </a:prstGeom>
        </p:spPr>
      </p:pic>
      <p:sp>
        <p:nvSpPr>
          <p:cNvPr id="23" name="Content Placeholder 2">
            <a:extLst>
              <a:ext uri="{FF2B5EF4-FFF2-40B4-BE49-F238E27FC236}">
                <a16:creationId xmlns:a16="http://schemas.microsoft.com/office/drawing/2014/main" id="{39658D67-9555-43FF-B05F-F1E7371A7C71}"/>
              </a:ext>
            </a:extLst>
          </p:cNvPr>
          <p:cNvSpPr txBox="1">
            <a:spLocks/>
          </p:cNvSpPr>
          <p:nvPr/>
        </p:nvSpPr>
        <p:spPr>
          <a:xfrm>
            <a:off x="8357325" y="842739"/>
            <a:ext cx="3310799" cy="1935172"/>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FA4616"/>
                </a:solidFill>
                <a:latin typeface="Arial Black" panose="020B0A04020102020204" pitchFamily="34" charset="0"/>
              </a:rPr>
              <a:t>FREEDOM &amp; CIVILITY</a:t>
            </a:r>
          </a:p>
          <a:p>
            <a:pPr marL="0" indent="0">
              <a:spcBef>
                <a:spcPts val="600"/>
              </a:spcBef>
              <a:buNone/>
            </a:pPr>
            <a:r>
              <a:rPr lang="en-US" sz="800" b="1" i="1" dirty="0">
                <a:solidFill>
                  <a:schemeClr val="tx1">
                    <a:lumMod val="75000"/>
                    <a:lumOff val="25000"/>
                  </a:schemeClr>
                </a:solidFill>
                <a:latin typeface="+mn-lt"/>
              </a:rPr>
              <a:t>Embrace the freedom to inquire and express ideas without condemnation, and to show respect for the right of others to do the same.</a:t>
            </a:r>
          </a:p>
          <a:p>
            <a:pPr marL="0" indent="0">
              <a:spcBef>
                <a:spcPts val="600"/>
              </a:spcBef>
              <a:buNone/>
            </a:pPr>
            <a:r>
              <a:rPr lang="en-US" sz="800" dirty="0">
                <a:solidFill>
                  <a:schemeClr val="tx1">
                    <a:lumMod val="75000"/>
                    <a:lumOff val="25000"/>
                  </a:schemeClr>
                </a:solidFill>
                <a:latin typeface="+mn-lt"/>
              </a:rPr>
              <a:t>We are a community that affirms and embraces openness to an inclusive range of viewpoints. An open-minded culture is the foundation of freedom of expression and affirms our commitment to academic freedom, which is rooted in mutual respect of others. We encourage curiosity in research, scholarship and exploration, and we create the conditions where inquiry can flourish. We should guard others’ right to express themselves as unequivocally as we expect that right for ourselves.</a:t>
            </a:r>
          </a:p>
        </p:txBody>
      </p:sp>
      <p:sp>
        <p:nvSpPr>
          <p:cNvPr id="24" name="Content Placeholder 2">
            <a:extLst>
              <a:ext uri="{FF2B5EF4-FFF2-40B4-BE49-F238E27FC236}">
                <a16:creationId xmlns:a16="http://schemas.microsoft.com/office/drawing/2014/main" id="{5FB4D55B-0ACF-44A3-8555-D17EAD5ACA1C}"/>
              </a:ext>
            </a:extLst>
          </p:cNvPr>
          <p:cNvSpPr txBox="1">
            <a:spLocks/>
          </p:cNvSpPr>
          <p:nvPr/>
        </p:nvSpPr>
        <p:spPr>
          <a:xfrm>
            <a:off x="8422030" y="2686953"/>
            <a:ext cx="3094680" cy="1643119"/>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FDB515"/>
                </a:solidFill>
                <a:latin typeface="Arial Black" panose="020B0A04020102020204" pitchFamily="34" charset="0"/>
              </a:rPr>
              <a:t>COMMUNITY</a:t>
            </a:r>
          </a:p>
          <a:p>
            <a:pPr marL="0" indent="0">
              <a:spcBef>
                <a:spcPts val="600"/>
              </a:spcBef>
              <a:buNone/>
            </a:pPr>
            <a:r>
              <a:rPr lang="en-US" sz="800" b="1" i="1" dirty="0">
                <a:solidFill>
                  <a:schemeClr val="tx1">
                    <a:lumMod val="75000"/>
                    <a:lumOff val="25000"/>
                  </a:schemeClr>
                </a:solidFill>
                <a:latin typeface="+mn-lt"/>
              </a:rPr>
              <a:t>Create a safe, welcoming community and a shared purpose that builds a sense of belonging and togetherness.</a:t>
            </a:r>
          </a:p>
          <a:p>
            <a:pPr marL="0" indent="0">
              <a:spcBef>
                <a:spcPts val="600"/>
              </a:spcBef>
              <a:buNone/>
            </a:pPr>
            <a:r>
              <a:rPr lang="en-US" sz="800" dirty="0">
                <a:solidFill>
                  <a:schemeClr val="tx1">
                    <a:lumMod val="75000"/>
                    <a:lumOff val="25000"/>
                  </a:schemeClr>
                </a:solidFill>
                <a:latin typeface="+mn-lt"/>
              </a:rPr>
              <a:t>We work together toward the betterment of our local community and the world around us. Our community has a shared sense of purpose that unites everyone around goals that are held in common. Those goals elevate the collective and are greater than any one of us alone. We utilize our intellect, creativity, skills, strength and compassion to create a supportive community that serves the common good.</a:t>
            </a:r>
          </a:p>
        </p:txBody>
      </p:sp>
      <p:sp>
        <p:nvSpPr>
          <p:cNvPr id="25" name="Content Placeholder 2">
            <a:extLst>
              <a:ext uri="{FF2B5EF4-FFF2-40B4-BE49-F238E27FC236}">
                <a16:creationId xmlns:a16="http://schemas.microsoft.com/office/drawing/2014/main" id="{3CCCC176-755F-43FE-9AE6-1D2FFCFEA72F}"/>
              </a:ext>
            </a:extLst>
          </p:cNvPr>
          <p:cNvSpPr txBox="1">
            <a:spLocks/>
          </p:cNvSpPr>
          <p:nvPr/>
        </p:nvSpPr>
        <p:spPr>
          <a:xfrm>
            <a:off x="8406118" y="4822214"/>
            <a:ext cx="3114188" cy="1818495"/>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22884C"/>
                </a:solidFill>
                <a:latin typeface="Arial Black" panose="020B0A04020102020204" pitchFamily="34" charset="0"/>
              </a:rPr>
              <a:t>STEWARDSHIP</a:t>
            </a:r>
          </a:p>
          <a:p>
            <a:pPr marL="0" indent="0">
              <a:spcBef>
                <a:spcPts val="600"/>
              </a:spcBef>
              <a:buNone/>
            </a:pPr>
            <a:r>
              <a:rPr lang="en-US" sz="800" b="1" i="1" dirty="0">
                <a:solidFill>
                  <a:schemeClr val="tx1">
                    <a:lumMod val="75000"/>
                    <a:lumOff val="25000"/>
                  </a:schemeClr>
                </a:solidFill>
                <a:latin typeface="+mn-lt"/>
              </a:rPr>
              <a:t>Show respect for those who came before us, responsibility for those now with us, and the commitment to leave a just and habitable world for those who come after us.</a:t>
            </a:r>
          </a:p>
          <a:p>
            <a:pPr marL="0" indent="0">
              <a:spcBef>
                <a:spcPts val="600"/>
              </a:spcBef>
              <a:buNone/>
            </a:pPr>
            <a:r>
              <a:rPr lang="en-US" sz="800" dirty="0">
                <a:solidFill>
                  <a:schemeClr val="tx1">
                    <a:lumMod val="75000"/>
                    <a:lumOff val="25000"/>
                  </a:schemeClr>
                </a:solidFill>
                <a:latin typeface="+mn-lt"/>
              </a:rPr>
              <a:t>We were founded as a land-grant university, which carries with it an obligation to leave the State of Florida and the world better than we found it. Our aim is to operate with utmost respect for the resources provided us, and utilize them in a humane, respectful and responsible way. This is how we create an environment that gives students the opportunity to develop the intellectual, physical and social skills that will enrich their lives.</a:t>
            </a:r>
          </a:p>
        </p:txBody>
      </p:sp>
      <p:sp>
        <p:nvSpPr>
          <p:cNvPr id="26" name="Content Placeholder 2">
            <a:extLst>
              <a:ext uri="{FF2B5EF4-FFF2-40B4-BE49-F238E27FC236}">
                <a16:creationId xmlns:a16="http://schemas.microsoft.com/office/drawing/2014/main" id="{CCC3EB1B-3878-48D1-8682-16C453ED14D9}"/>
              </a:ext>
            </a:extLst>
          </p:cNvPr>
          <p:cNvSpPr txBox="1">
            <a:spLocks/>
          </p:cNvSpPr>
          <p:nvPr/>
        </p:nvSpPr>
        <p:spPr>
          <a:xfrm>
            <a:off x="4506902" y="4873489"/>
            <a:ext cx="2659271" cy="1429585"/>
          </a:xfrm>
          <a:prstGeom prst="rect">
            <a:avLst/>
          </a:prstGeom>
        </p:spPr>
        <p:txBody>
          <a:bodyPr vert="horz" lIns="91440" tIns="45720" rIns="91440" bIns="45720" rtlCol="0">
            <a:noAutofit/>
            <a:scene3d>
              <a:camera prst="orthographicFront">
                <a:rot lat="0" lon="0" rev="0"/>
              </a:camera>
              <a:lightRig rig="threePt" dir="t"/>
            </a:scene3d>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600"/>
              </a:spcBef>
              <a:buNone/>
            </a:pPr>
            <a:r>
              <a:rPr lang="en-US" sz="1400" b="1" dirty="0">
                <a:solidFill>
                  <a:srgbClr val="D32737"/>
                </a:solidFill>
                <a:latin typeface="Arial Black" panose="020B0A04020102020204" pitchFamily="34" charset="0"/>
              </a:rPr>
              <a:t>INCLUSION</a:t>
            </a:r>
          </a:p>
          <a:p>
            <a:pPr marL="0" indent="0">
              <a:spcBef>
                <a:spcPts val="600"/>
              </a:spcBef>
              <a:buNone/>
            </a:pPr>
            <a:r>
              <a:rPr lang="en-US" sz="800" b="1" i="1" dirty="0">
                <a:solidFill>
                  <a:schemeClr val="tx1">
                    <a:lumMod val="75000"/>
                    <a:lumOff val="25000"/>
                  </a:schemeClr>
                </a:solidFill>
                <a:latin typeface="+mn-lt"/>
              </a:rPr>
              <a:t>Celebrate differences in identities, thoughts, and abilities, and seek to provide equitable access to opportunity.</a:t>
            </a:r>
          </a:p>
          <a:p>
            <a:pPr marL="0" indent="0">
              <a:spcBef>
                <a:spcPts val="600"/>
              </a:spcBef>
              <a:buNone/>
            </a:pPr>
            <a:r>
              <a:rPr lang="en-US" sz="800" dirty="0">
                <a:solidFill>
                  <a:schemeClr val="tx1">
                    <a:lumMod val="75000"/>
                    <a:lumOff val="25000"/>
                  </a:schemeClr>
                </a:solidFill>
                <a:latin typeface="+mn-lt"/>
              </a:rPr>
              <a:t>Excellence is only possible by including people who bring diverse backgrounds and perspectives. Our growing diversity enhances discovery and innovation. It is reliant on freedom and civility. It enriches the UF community. It is rooted in stewardship. It is the connective tissue for all of our Core Values.</a:t>
            </a:r>
          </a:p>
        </p:txBody>
      </p:sp>
    </p:spTree>
    <p:extLst>
      <p:ext uri="{BB962C8B-B14F-4D97-AF65-F5344CB8AC3E}">
        <p14:creationId xmlns:p14="http://schemas.microsoft.com/office/powerpoint/2010/main" val="130199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40B8FB-CC2A-4FFD-A8B6-30324A804BFF}"/>
              </a:ext>
            </a:extLst>
          </p:cNvPr>
          <p:cNvSpPr/>
          <p:nvPr/>
        </p:nvSpPr>
        <p:spPr>
          <a:xfrm>
            <a:off x="5913029" y="1523871"/>
            <a:ext cx="2730843" cy="333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0C267-89FB-4DDD-88A5-96BD22739F7D}"/>
              </a:ext>
            </a:extLst>
          </p:cNvPr>
          <p:cNvSpPr>
            <a:spLocks noGrp="1"/>
          </p:cNvSpPr>
          <p:nvPr>
            <p:ph type="title"/>
          </p:nvPr>
        </p:nvSpPr>
        <p:spPr/>
        <p:txBody>
          <a:bodyPr/>
          <a:lstStyle/>
          <a:p>
            <a:r>
              <a:rPr lang="en-US" dirty="0"/>
              <a:t>UF Core Values</a:t>
            </a:r>
          </a:p>
        </p:txBody>
      </p:sp>
      <p:sp>
        <p:nvSpPr>
          <p:cNvPr id="12" name="TextBox 11">
            <a:extLst>
              <a:ext uri="{FF2B5EF4-FFF2-40B4-BE49-F238E27FC236}">
                <a16:creationId xmlns:a16="http://schemas.microsoft.com/office/drawing/2014/main" id="{49A0D187-29E1-4100-8E3A-80948AD843A4}"/>
              </a:ext>
            </a:extLst>
          </p:cNvPr>
          <p:cNvSpPr txBox="1"/>
          <p:nvPr/>
        </p:nvSpPr>
        <p:spPr>
          <a:xfrm>
            <a:off x="693336" y="2069960"/>
            <a:ext cx="4430471" cy="1815882"/>
          </a:xfrm>
          <a:prstGeom prst="rect">
            <a:avLst/>
          </a:prstGeom>
          <a:noFill/>
        </p:spPr>
        <p:txBody>
          <a:bodyPr wrap="square" rtlCol="0">
            <a:spAutoFit/>
          </a:bodyPr>
          <a:lstStyle/>
          <a:p>
            <a:pPr marL="457200" indent="-457200">
              <a:buFont typeface="Wingdings" panose="05000000000000000000" pitchFamily="2" charset="2"/>
              <a:buChar char="§"/>
            </a:pPr>
            <a:r>
              <a:rPr lang="en-US" sz="2800" dirty="0">
                <a:solidFill>
                  <a:schemeClr val="tx1">
                    <a:lumMod val="65000"/>
                    <a:lumOff val="35000"/>
                  </a:schemeClr>
                </a:solidFill>
              </a:rPr>
              <a:t>Watch for further communications—create conversations!</a:t>
            </a:r>
          </a:p>
          <a:p>
            <a:pPr marL="285750" indent="-285750">
              <a:buFont typeface="Arial" panose="020B0604020202020204" pitchFamily="34" charset="0"/>
              <a:buChar char="•"/>
            </a:pPr>
            <a:endParaRPr lang="en-US" sz="2800" dirty="0">
              <a:solidFill>
                <a:schemeClr val="tx1">
                  <a:lumMod val="65000"/>
                  <a:lumOff val="35000"/>
                </a:schemeClr>
              </a:solidFill>
            </a:endParaRPr>
          </a:p>
        </p:txBody>
      </p:sp>
      <p:pic>
        <p:nvPicPr>
          <p:cNvPr id="6" name="Picture 5" descr="Diagram&#10;&#10;Description automatically generated">
            <a:extLst>
              <a:ext uri="{FF2B5EF4-FFF2-40B4-BE49-F238E27FC236}">
                <a16:creationId xmlns:a16="http://schemas.microsoft.com/office/drawing/2014/main" id="{64D65A55-37DE-4243-BF38-10AB3F6C8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1595" y="-160080"/>
            <a:ext cx="6570405" cy="6570405"/>
          </a:xfrm>
          <a:prstGeom prst="rect">
            <a:avLst/>
          </a:prstGeom>
        </p:spPr>
      </p:pic>
    </p:spTree>
    <p:extLst>
      <p:ext uri="{BB962C8B-B14F-4D97-AF65-F5344CB8AC3E}">
        <p14:creationId xmlns:p14="http://schemas.microsoft.com/office/powerpoint/2010/main" val="258552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2" name="Title 1"/>
          <p:cNvSpPr>
            <a:spLocks noGrp="1"/>
          </p:cNvSpPr>
          <p:nvPr>
            <p:ph type="title"/>
          </p:nvPr>
        </p:nvSpPr>
        <p:spPr>
          <a:xfrm>
            <a:off x="844550" y="1772621"/>
            <a:ext cx="10515600" cy="2733675"/>
          </a:xfrm>
        </p:spPr>
        <p:txBody>
          <a:bodyPr/>
          <a:lstStyle/>
          <a:p>
            <a:r>
              <a:rPr lang="en-US" dirty="0"/>
              <a:t>Talent Acquisition and Onboarding</a:t>
            </a:r>
          </a:p>
        </p:txBody>
      </p:sp>
      <p:sp>
        <p:nvSpPr>
          <p:cNvPr id="7" name="Text Placeholder 2">
            <a:extLst>
              <a:ext uri="{FF2B5EF4-FFF2-40B4-BE49-F238E27FC236}">
                <a16:creationId xmlns:a16="http://schemas.microsoft.com/office/drawing/2014/main" id="{C05CEE23-A594-4531-B7D6-E772ADDAD9B9}"/>
              </a:ext>
            </a:extLst>
          </p:cNvPr>
          <p:cNvSpPr txBox="1">
            <a:spLocks/>
          </p:cNvSpPr>
          <p:nvPr/>
        </p:nvSpPr>
        <p:spPr>
          <a:xfrm>
            <a:off x="831850" y="2557251"/>
            <a:ext cx="10515600" cy="29506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altLang="en-US" sz="3200" dirty="0">
              <a:solidFill>
                <a:schemeClr val="accent5">
                  <a:lumMod val="75000"/>
                </a:schemeClr>
              </a:solidFill>
            </a:endParaRPr>
          </a:p>
          <a:p>
            <a:endParaRPr lang="en-US" altLang="en-US" sz="3200" dirty="0">
              <a:solidFill>
                <a:schemeClr val="accent5">
                  <a:lumMod val="75000"/>
                </a:schemeClr>
              </a:solidFill>
            </a:endParaRPr>
          </a:p>
          <a:p>
            <a:r>
              <a:rPr lang="en-US" altLang="en-US" sz="3200" dirty="0">
                <a:solidFill>
                  <a:schemeClr val="accent5">
                    <a:lumMod val="75000"/>
                  </a:schemeClr>
                </a:solidFill>
              </a:rPr>
              <a:t>Researcher/Research Support Screening</a:t>
            </a: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354405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9FCD9-1048-4832-BFA5-DE89EF92CF32}"/>
              </a:ext>
            </a:extLst>
          </p:cNvPr>
          <p:cNvSpPr>
            <a:spLocks noGrp="1"/>
          </p:cNvSpPr>
          <p:nvPr>
            <p:ph type="title"/>
          </p:nvPr>
        </p:nvSpPr>
        <p:spPr/>
        <p:txBody>
          <a:bodyPr/>
          <a:lstStyle/>
          <a:p>
            <a:r>
              <a:rPr lang="en-US" dirty="0"/>
              <a:t>Screening/Review Process</a:t>
            </a:r>
          </a:p>
        </p:txBody>
      </p:sp>
      <p:sp>
        <p:nvSpPr>
          <p:cNvPr id="5" name="Content Placeholder 4">
            <a:extLst>
              <a:ext uri="{FF2B5EF4-FFF2-40B4-BE49-F238E27FC236}">
                <a16:creationId xmlns:a16="http://schemas.microsoft.com/office/drawing/2014/main" id="{CAB210BB-BE5E-4084-9933-83C2E4B2F5D4}"/>
              </a:ext>
            </a:extLst>
          </p:cNvPr>
          <p:cNvSpPr>
            <a:spLocks noGrp="1"/>
          </p:cNvSpPr>
          <p:nvPr>
            <p:ph idx="1"/>
          </p:nvPr>
        </p:nvSpPr>
        <p:spPr>
          <a:xfrm>
            <a:off x="2346385" y="1975448"/>
            <a:ext cx="9558067" cy="4140679"/>
          </a:xfrm>
        </p:spPr>
        <p:txBody>
          <a:bodyPr>
            <a:normAutofit fontScale="92500" lnSpcReduction="10000"/>
          </a:bodyPr>
          <a:lstStyle/>
          <a:p>
            <a:pPr>
              <a:buClr>
                <a:schemeClr val="accent3">
                  <a:lumMod val="75000"/>
                </a:schemeClr>
              </a:buClr>
              <a:buFont typeface="Wingdings" panose="05000000000000000000" pitchFamily="2" charset="2"/>
              <a:buChar char="§"/>
            </a:pPr>
            <a:r>
              <a:rPr lang="en-US" dirty="0"/>
              <a:t>On January 3, the following changes were made in PageUp to accommodate the process for Researcher/Research Support Screening:</a:t>
            </a:r>
          </a:p>
          <a:p>
            <a:pPr lvl="1">
              <a:buClr>
                <a:schemeClr val="accent3">
                  <a:lumMod val="75000"/>
                </a:schemeClr>
              </a:buClr>
              <a:buFont typeface="Wingdings" panose="05000000000000000000" pitchFamily="2" charset="2"/>
              <a:buChar char="§"/>
            </a:pPr>
            <a:r>
              <a:rPr lang="en-US" dirty="0"/>
              <a:t>Addition of “</a:t>
            </a:r>
            <a:r>
              <a:rPr lang="en-US" b="1" dirty="0">
                <a:solidFill>
                  <a:srgbClr val="FF6600"/>
                </a:solidFill>
              </a:rPr>
              <a:t>Researcher Recruitment Process</a:t>
            </a:r>
            <a:r>
              <a:rPr lang="en-US" dirty="0"/>
              <a:t>”</a:t>
            </a:r>
          </a:p>
          <a:p>
            <a:pPr lvl="1">
              <a:buClr>
                <a:schemeClr val="accent3">
                  <a:lumMod val="75000"/>
                </a:schemeClr>
              </a:buClr>
              <a:buFont typeface="Wingdings" panose="05000000000000000000" pitchFamily="2" charset="2"/>
              <a:buChar char="§"/>
            </a:pPr>
            <a:r>
              <a:rPr lang="en-US" dirty="0"/>
              <a:t>Addition of </a:t>
            </a:r>
            <a:r>
              <a:rPr lang="en-US" b="1" dirty="0">
                <a:solidFill>
                  <a:srgbClr val="FF6600"/>
                </a:solidFill>
              </a:rPr>
              <a:t>Supervisor</a:t>
            </a:r>
            <a:r>
              <a:rPr lang="en-US" dirty="0"/>
              <a:t> field</a:t>
            </a:r>
          </a:p>
          <a:p>
            <a:pPr lvl="1">
              <a:buClr>
                <a:schemeClr val="accent3">
                  <a:lumMod val="75000"/>
                </a:schemeClr>
              </a:buClr>
              <a:buFont typeface="Wingdings" panose="05000000000000000000" pitchFamily="2" charset="2"/>
              <a:buChar char="§"/>
            </a:pPr>
            <a:r>
              <a:rPr lang="en-US" dirty="0"/>
              <a:t>Addition of “</a:t>
            </a:r>
            <a:r>
              <a:rPr lang="en-US" b="1" dirty="0">
                <a:solidFill>
                  <a:srgbClr val="FF6600"/>
                </a:solidFill>
              </a:rPr>
              <a:t>Is this posting for a position that is for a researcher or research support?</a:t>
            </a:r>
            <a:r>
              <a:rPr lang="en-US" dirty="0">
                <a:solidFill>
                  <a:srgbClr val="FF6600"/>
                </a:solidFill>
              </a:rPr>
              <a:t>” </a:t>
            </a:r>
            <a:r>
              <a:rPr lang="en-US" dirty="0"/>
              <a:t>question</a:t>
            </a:r>
          </a:p>
          <a:p>
            <a:pPr lvl="1">
              <a:buClr>
                <a:schemeClr val="accent3">
                  <a:lumMod val="75000"/>
                </a:schemeClr>
              </a:buClr>
              <a:buFont typeface="Wingdings" panose="05000000000000000000" pitchFamily="2" charset="2"/>
              <a:buChar char="§"/>
            </a:pPr>
            <a:r>
              <a:rPr lang="en-US" dirty="0"/>
              <a:t>Addition of following applicant statuses:</a:t>
            </a:r>
          </a:p>
          <a:p>
            <a:pPr lvl="2">
              <a:buClr>
                <a:schemeClr val="accent3">
                  <a:lumMod val="75000"/>
                </a:schemeClr>
              </a:buClr>
              <a:buFont typeface="Wingdings" panose="05000000000000000000" pitchFamily="2" charset="2"/>
              <a:buChar char="§"/>
            </a:pPr>
            <a:r>
              <a:rPr lang="en-US" b="1" dirty="0">
                <a:solidFill>
                  <a:srgbClr val="FF6600"/>
                </a:solidFill>
              </a:rPr>
              <a:t>Request Clearance for Researcher Hire</a:t>
            </a:r>
          </a:p>
          <a:p>
            <a:pPr lvl="2">
              <a:buClr>
                <a:schemeClr val="accent3">
                  <a:lumMod val="75000"/>
                </a:schemeClr>
              </a:buClr>
              <a:buFont typeface="Wingdings" panose="05000000000000000000" pitchFamily="2" charset="2"/>
              <a:buChar char="§"/>
            </a:pPr>
            <a:r>
              <a:rPr lang="en-US" b="1" dirty="0">
                <a:solidFill>
                  <a:srgbClr val="FF6600"/>
                </a:solidFill>
              </a:rPr>
              <a:t>Researcher Hire Under Core HR Review</a:t>
            </a:r>
          </a:p>
          <a:p>
            <a:pPr lvl="2">
              <a:buClr>
                <a:schemeClr val="accent3">
                  <a:lumMod val="75000"/>
                </a:schemeClr>
              </a:buClr>
              <a:buFont typeface="Wingdings" panose="05000000000000000000" pitchFamily="2" charset="2"/>
              <a:buChar char="§"/>
            </a:pPr>
            <a:r>
              <a:rPr lang="en-US" b="1" dirty="0">
                <a:solidFill>
                  <a:srgbClr val="FF6600"/>
                </a:solidFill>
              </a:rPr>
              <a:t>Under RISC Review</a:t>
            </a:r>
          </a:p>
          <a:p>
            <a:pPr lvl="2">
              <a:buClr>
                <a:schemeClr val="accent3">
                  <a:lumMod val="75000"/>
                </a:schemeClr>
              </a:buClr>
              <a:buFont typeface="Wingdings" panose="05000000000000000000" pitchFamily="2" charset="2"/>
              <a:buChar char="§"/>
            </a:pPr>
            <a:r>
              <a:rPr lang="en-US" b="1" dirty="0">
                <a:solidFill>
                  <a:srgbClr val="FF6600"/>
                </a:solidFill>
              </a:rPr>
              <a:t>Cleared for Offer by RISC</a:t>
            </a:r>
          </a:p>
          <a:p>
            <a:pPr marL="457200" lvl="1" indent="0">
              <a:buNone/>
            </a:pPr>
            <a:endParaRPr lang="en-US" dirty="0"/>
          </a:p>
        </p:txBody>
      </p:sp>
      <p:pic>
        <p:nvPicPr>
          <p:cNvPr id="1026" name="Picture 2" descr="Batch Screening | Descartes Visual Compliance">
            <a:extLst>
              <a:ext uri="{FF2B5EF4-FFF2-40B4-BE49-F238E27FC236}">
                <a16:creationId xmlns:a16="http://schemas.microsoft.com/office/drawing/2014/main" id="{27369612-B752-48AA-9F7B-5F1A3D113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48" y="260324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8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21ACD-1CF3-41AA-9896-3EA46A915C67}"/>
              </a:ext>
            </a:extLst>
          </p:cNvPr>
          <p:cNvSpPr>
            <a:spLocks noGrp="1"/>
          </p:cNvSpPr>
          <p:nvPr>
            <p:ph type="title"/>
          </p:nvPr>
        </p:nvSpPr>
        <p:spPr>
          <a:xfrm>
            <a:off x="717928" y="784687"/>
            <a:ext cx="11343735" cy="966002"/>
          </a:xfrm>
        </p:spPr>
        <p:txBody>
          <a:bodyPr>
            <a:normAutofit/>
          </a:bodyPr>
          <a:lstStyle/>
          <a:p>
            <a:r>
              <a:rPr lang="en-US" dirty="0"/>
              <a:t>Researcher/Research Support Positions</a:t>
            </a:r>
          </a:p>
        </p:txBody>
      </p:sp>
      <p:sp>
        <p:nvSpPr>
          <p:cNvPr id="5" name="Content Placeholder 4">
            <a:extLst>
              <a:ext uri="{FF2B5EF4-FFF2-40B4-BE49-F238E27FC236}">
                <a16:creationId xmlns:a16="http://schemas.microsoft.com/office/drawing/2014/main" id="{D00472CF-5A02-479E-A77A-9DA5AAB56D65}"/>
              </a:ext>
            </a:extLst>
          </p:cNvPr>
          <p:cNvSpPr>
            <a:spLocks noGrp="1"/>
          </p:cNvSpPr>
          <p:nvPr>
            <p:ph idx="1"/>
          </p:nvPr>
        </p:nvSpPr>
        <p:spPr>
          <a:xfrm>
            <a:off x="411060" y="1937445"/>
            <a:ext cx="11527897" cy="4204405"/>
          </a:xfrm>
        </p:spPr>
        <p:txBody>
          <a:bodyPr>
            <a:normAutofit/>
          </a:bodyPr>
          <a:lstStyle/>
          <a:p>
            <a:pPr>
              <a:buClr>
                <a:schemeClr val="accent3">
                  <a:lumMod val="75000"/>
                </a:schemeClr>
              </a:buClr>
              <a:buFont typeface="Wingdings" panose="05000000000000000000" pitchFamily="2" charset="2"/>
              <a:buChar char="§"/>
            </a:pPr>
            <a:r>
              <a:rPr lang="en-US" sz="2400" dirty="0"/>
              <a:t>Definition for </a:t>
            </a:r>
            <a:r>
              <a:rPr lang="en-US" sz="2400" dirty="0">
                <a:solidFill>
                  <a:srgbClr val="FF6600"/>
                </a:solidFill>
              </a:rPr>
              <a:t>Researcher/Research Support</a:t>
            </a:r>
            <a:r>
              <a:rPr lang="en-US" sz="2400" dirty="0"/>
              <a:t>:</a:t>
            </a:r>
          </a:p>
          <a:p>
            <a:pPr lvl="1">
              <a:buClr>
                <a:schemeClr val="accent3">
                  <a:lumMod val="75000"/>
                </a:schemeClr>
              </a:buClr>
              <a:buFont typeface="Wingdings" panose="05000000000000000000" pitchFamily="2" charset="2"/>
              <a:buChar char="§"/>
            </a:pP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i="1" dirty="0">
                <a:effectLst/>
                <a:latin typeface="Calibri" panose="020F0502020204030204" pitchFamily="34" charset="0"/>
                <a:ea typeface="Calibri" panose="020F0502020204030204" pitchFamily="34" charset="0"/>
                <a:cs typeface="Times New Roman" panose="02020603050405020304" pitchFamily="18" charset="0"/>
              </a:rPr>
              <a:t>a person w</a:t>
            </a:r>
            <a:r>
              <a:rPr lang="en-US" i="1" dirty="0">
                <a:effectLst/>
                <a:latin typeface="Calibri" panose="020F0502020204030204" pitchFamily="34" charset="0"/>
                <a:ea typeface="Calibri" panose="020F0502020204030204" pitchFamily="34" charset="0"/>
              </a:rPr>
              <a:t>ho directs or conducts research or receives training in the conduct of research or a person who collects, manipulates or controls access to research data.”</a:t>
            </a:r>
          </a:p>
          <a:p>
            <a:pPr marL="457200" lvl="1" indent="0">
              <a:buClr>
                <a:schemeClr val="accent3">
                  <a:lumMod val="75000"/>
                </a:schemeClr>
              </a:buClr>
              <a:buNone/>
            </a:pPr>
            <a:endParaRPr lang="en-US" i="1" dirty="0">
              <a:effectLst/>
              <a:latin typeface="Calibri" panose="020F0502020204030204" pitchFamily="34" charset="0"/>
              <a:ea typeface="Calibri" panose="020F0502020204030204" pitchFamily="34" charset="0"/>
            </a:endParaRPr>
          </a:p>
          <a:p>
            <a:pPr>
              <a:buClr>
                <a:schemeClr val="accent3">
                  <a:lumMod val="75000"/>
                </a:schemeClr>
              </a:buClr>
              <a:buFont typeface="Wingdings" panose="05000000000000000000" pitchFamily="2" charset="2"/>
              <a:buChar char="§"/>
            </a:pPr>
            <a:r>
              <a:rPr lang="en-US" sz="2400" dirty="0"/>
              <a:t>A listing of researcher/research support positions can be found by visiting </a:t>
            </a:r>
            <a:r>
              <a:rPr lang="en-US" sz="2400" dirty="0">
                <a:hlinkClick r:id="rId3"/>
              </a:rPr>
              <a:t>https://hr.ufl.edu/wp-content/uploads/2022/01/Listing-of-Researcher-and-Research-Support-Positions.pdf</a:t>
            </a:r>
            <a:r>
              <a:rPr lang="en-US" sz="2400" dirty="0"/>
              <a:t> </a:t>
            </a:r>
          </a:p>
          <a:p>
            <a:pPr>
              <a:buClr>
                <a:schemeClr val="accent3">
                  <a:lumMod val="75000"/>
                </a:schemeClr>
              </a:buClr>
              <a:buFont typeface="Wingdings" panose="05000000000000000000" pitchFamily="2" charset="2"/>
              <a:buChar char="§"/>
            </a:pPr>
            <a:endParaRPr lang="en-US" sz="2400" dirty="0"/>
          </a:p>
          <a:p>
            <a:pPr>
              <a:buClr>
                <a:schemeClr val="accent3">
                  <a:lumMod val="75000"/>
                </a:schemeClr>
              </a:buClr>
              <a:buFont typeface="Wingdings" panose="05000000000000000000" pitchFamily="2" charset="2"/>
              <a:buChar char="§"/>
            </a:pPr>
            <a:r>
              <a:rPr lang="en-US" sz="2400" dirty="0"/>
              <a:t>This link can also be found on a job card in PageUp</a:t>
            </a:r>
          </a:p>
          <a:p>
            <a:endParaRPr lang="en-US" sz="2400" dirty="0"/>
          </a:p>
          <a:p>
            <a:endParaRPr lang="en-US" sz="2400" dirty="0"/>
          </a:p>
        </p:txBody>
      </p:sp>
      <p:cxnSp>
        <p:nvCxnSpPr>
          <p:cNvPr id="8" name="Straight Connector 7">
            <a:extLst>
              <a:ext uri="{FF2B5EF4-FFF2-40B4-BE49-F238E27FC236}">
                <a16:creationId xmlns:a16="http://schemas.microsoft.com/office/drawing/2014/main" id="{6287CB62-503C-4978-A94C-A77DBF6B5FBC}"/>
              </a:ext>
            </a:extLst>
          </p:cNvPr>
          <p:cNvCxnSpPr>
            <a:cxnSpLocks/>
          </p:cNvCxnSpPr>
          <p:nvPr/>
        </p:nvCxnSpPr>
        <p:spPr>
          <a:xfrm>
            <a:off x="514809" y="1750689"/>
            <a:ext cx="813357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E13BCE0-CDAE-47EA-AE62-DAE04DA87544}"/>
              </a:ext>
            </a:extLst>
          </p:cNvPr>
          <p:cNvPicPr>
            <a:picLocks noChangeAspect="1"/>
          </p:cNvPicPr>
          <p:nvPr/>
        </p:nvPicPr>
        <p:blipFill>
          <a:blip r:embed="rId4"/>
          <a:stretch>
            <a:fillRect/>
          </a:stretch>
        </p:blipFill>
        <p:spPr>
          <a:xfrm>
            <a:off x="717928" y="5518867"/>
            <a:ext cx="9011908" cy="809738"/>
          </a:xfrm>
          <a:prstGeom prst="rect">
            <a:avLst/>
          </a:prstGeom>
          <a:ln w="635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155837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B21ACD-1CF3-41AA-9896-3EA46A915C67}"/>
              </a:ext>
            </a:extLst>
          </p:cNvPr>
          <p:cNvSpPr>
            <a:spLocks noGrp="1"/>
          </p:cNvSpPr>
          <p:nvPr>
            <p:ph type="title"/>
          </p:nvPr>
        </p:nvSpPr>
        <p:spPr>
          <a:xfrm>
            <a:off x="672859" y="767435"/>
            <a:ext cx="11335109" cy="966002"/>
          </a:xfrm>
        </p:spPr>
        <p:txBody>
          <a:bodyPr>
            <a:normAutofit/>
          </a:bodyPr>
          <a:lstStyle/>
          <a:p>
            <a:r>
              <a:rPr lang="en-US" dirty="0"/>
              <a:t>Researcher/Research Support Positions</a:t>
            </a:r>
          </a:p>
        </p:txBody>
      </p:sp>
      <p:sp>
        <p:nvSpPr>
          <p:cNvPr id="5" name="Content Placeholder 4">
            <a:extLst>
              <a:ext uri="{FF2B5EF4-FFF2-40B4-BE49-F238E27FC236}">
                <a16:creationId xmlns:a16="http://schemas.microsoft.com/office/drawing/2014/main" id="{D00472CF-5A02-479E-A77A-9DA5AAB56D65}"/>
              </a:ext>
            </a:extLst>
          </p:cNvPr>
          <p:cNvSpPr>
            <a:spLocks noGrp="1"/>
          </p:cNvSpPr>
          <p:nvPr>
            <p:ph idx="1"/>
          </p:nvPr>
        </p:nvSpPr>
        <p:spPr>
          <a:xfrm>
            <a:off x="411060" y="2049588"/>
            <a:ext cx="11527897" cy="4204405"/>
          </a:xfrm>
        </p:spPr>
        <p:txBody>
          <a:bodyPr>
            <a:normAutofit fontScale="92500" lnSpcReduction="20000"/>
          </a:bodyPr>
          <a:lstStyle/>
          <a:p>
            <a:pPr>
              <a:buClr>
                <a:schemeClr val="accent3">
                  <a:lumMod val="75000"/>
                </a:schemeClr>
              </a:buClr>
              <a:buFont typeface="Wingdings" panose="05000000000000000000" pitchFamily="2" charset="2"/>
              <a:buChar char="§"/>
            </a:pPr>
            <a:r>
              <a:rPr lang="en-US" dirty="0"/>
              <a:t>Will continue to evaluate the positions on the listing</a:t>
            </a:r>
          </a:p>
          <a:p>
            <a:pPr lvl="1">
              <a:buClr>
                <a:schemeClr val="accent3">
                  <a:lumMod val="75000"/>
                </a:schemeClr>
              </a:buClr>
              <a:buFont typeface="Wingdings" panose="05000000000000000000" pitchFamily="2" charset="2"/>
              <a:buChar char="§"/>
            </a:pPr>
            <a:r>
              <a:rPr lang="en-US" sz="2600" i="1" dirty="0">
                <a:latin typeface="Calibri" panose="020F0502020204030204" pitchFamily="34" charset="0"/>
                <a:ea typeface="Calibri" panose="020F0502020204030204" pitchFamily="34" charset="0"/>
              </a:rPr>
              <a:t>Clinical Assistant/Associate/Full Professor positions for </a:t>
            </a:r>
            <a:r>
              <a:rPr lang="en-US" sz="2600" b="1" i="1" u="sng" dirty="0">
                <a:latin typeface="Calibri" panose="020F0502020204030204" pitchFamily="34" charset="0"/>
                <a:ea typeface="Calibri" panose="020F0502020204030204" pitchFamily="34" charset="0"/>
              </a:rPr>
              <a:t>patient care only</a:t>
            </a:r>
            <a:r>
              <a:rPr lang="en-US" sz="2600" b="1" i="1" dirty="0">
                <a:latin typeface="Calibri" panose="020F0502020204030204" pitchFamily="34" charset="0"/>
                <a:ea typeface="Calibri" panose="020F0502020204030204" pitchFamily="34" charset="0"/>
              </a:rPr>
              <a:t> </a:t>
            </a:r>
            <a:r>
              <a:rPr lang="en-US" sz="2600" i="1" dirty="0">
                <a:latin typeface="Calibri" panose="020F0502020204030204" pitchFamily="34" charset="0"/>
                <a:ea typeface="Calibri" panose="020F0502020204030204" pitchFamily="34" charset="0"/>
              </a:rPr>
              <a:t>in HSC are exempt.</a:t>
            </a:r>
          </a:p>
          <a:p>
            <a:pPr lvl="2">
              <a:buClr>
                <a:schemeClr val="accent3">
                  <a:lumMod val="75000"/>
                </a:schemeClr>
              </a:buClr>
              <a:buFont typeface="Wingdings" panose="05000000000000000000" pitchFamily="2" charset="2"/>
              <a:buChar char="§"/>
            </a:pPr>
            <a:r>
              <a:rPr lang="en-US" sz="2400" i="1" dirty="0">
                <a:latin typeface="Calibri" panose="020F0502020204030204" pitchFamily="34" charset="0"/>
                <a:ea typeface="Calibri" panose="020F0502020204030204" pitchFamily="34" charset="0"/>
              </a:rPr>
              <a:t>Review on case-by-case and by college</a:t>
            </a:r>
          </a:p>
          <a:p>
            <a:pPr lvl="2">
              <a:buClr>
                <a:schemeClr val="accent3">
                  <a:lumMod val="75000"/>
                </a:schemeClr>
              </a:buClr>
              <a:buFont typeface="Wingdings" panose="05000000000000000000" pitchFamily="2" charset="2"/>
              <a:buChar char="§"/>
            </a:pPr>
            <a:endParaRPr lang="en-US" sz="3000" i="1" dirty="0">
              <a:latin typeface="Calibri" panose="020F0502020204030204" pitchFamily="34" charset="0"/>
              <a:ea typeface="Calibri" panose="020F0502020204030204" pitchFamily="34" charset="0"/>
            </a:endParaRPr>
          </a:p>
          <a:p>
            <a:pPr>
              <a:buClr>
                <a:schemeClr val="accent3">
                  <a:lumMod val="75000"/>
                </a:schemeClr>
              </a:buClr>
              <a:buFont typeface="Wingdings" panose="05000000000000000000" pitchFamily="2" charset="2"/>
              <a:buChar char="§"/>
            </a:pPr>
            <a:r>
              <a:rPr lang="en-US" sz="3000" dirty="0"/>
              <a:t>Final personnel screening (RISC &amp; HR) review is only conducted on finalist</a:t>
            </a:r>
          </a:p>
          <a:p>
            <a:pPr lvl="1">
              <a:buClr>
                <a:schemeClr val="accent3">
                  <a:lumMod val="75000"/>
                </a:schemeClr>
              </a:buClr>
              <a:buFont typeface="Wingdings" panose="05000000000000000000" pitchFamily="2" charset="2"/>
              <a:buChar char="§"/>
            </a:pPr>
            <a:r>
              <a:rPr lang="en-US" sz="2600" dirty="0"/>
              <a:t>Visual Compliance screening on all researcher/research support applicants – coming soon!</a:t>
            </a:r>
          </a:p>
          <a:p>
            <a:pPr>
              <a:buClr>
                <a:schemeClr val="accent3">
                  <a:lumMod val="75000"/>
                </a:schemeClr>
              </a:buClr>
              <a:buFont typeface="Wingdings" panose="05000000000000000000" pitchFamily="2" charset="2"/>
              <a:buChar char="§"/>
            </a:pPr>
            <a:endParaRPr lang="en-US" sz="3000" dirty="0"/>
          </a:p>
          <a:p>
            <a:pPr>
              <a:buClr>
                <a:schemeClr val="accent3">
                  <a:lumMod val="75000"/>
                </a:schemeClr>
              </a:buClr>
              <a:buFont typeface="Wingdings" panose="05000000000000000000" pitchFamily="2" charset="2"/>
              <a:buChar char="§"/>
            </a:pPr>
            <a:r>
              <a:rPr lang="en-US" sz="3000" dirty="0"/>
              <a:t>Non-recruited hires, including OPS faculty and staff, will continue to as usual.   </a:t>
            </a:r>
          </a:p>
          <a:p>
            <a:pPr lvl="1">
              <a:buClr>
                <a:schemeClr val="accent3">
                  <a:lumMod val="75000"/>
                </a:schemeClr>
              </a:buClr>
              <a:buFont typeface="Wingdings" panose="05000000000000000000" pitchFamily="2" charset="2"/>
              <a:buChar char="§"/>
            </a:pPr>
            <a:r>
              <a:rPr lang="en-US" sz="2600" dirty="0"/>
              <a:t>Personnel Screening process – more to come!</a:t>
            </a:r>
          </a:p>
        </p:txBody>
      </p:sp>
      <p:cxnSp>
        <p:nvCxnSpPr>
          <p:cNvPr id="8" name="Straight Connector 7">
            <a:extLst>
              <a:ext uri="{FF2B5EF4-FFF2-40B4-BE49-F238E27FC236}">
                <a16:creationId xmlns:a16="http://schemas.microsoft.com/office/drawing/2014/main" id="{6287CB62-503C-4978-A94C-A77DBF6B5FBC}"/>
              </a:ext>
            </a:extLst>
          </p:cNvPr>
          <p:cNvCxnSpPr>
            <a:cxnSpLocks/>
          </p:cNvCxnSpPr>
          <p:nvPr/>
        </p:nvCxnSpPr>
        <p:spPr>
          <a:xfrm>
            <a:off x="510099" y="1733437"/>
            <a:ext cx="813357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795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38832</TotalTime>
  <Words>1465</Words>
  <Application>Microsoft Office PowerPoint</Application>
  <PresentationFormat>Widescreen</PresentationFormat>
  <Paragraphs>159</Paragraphs>
  <Slides>18</Slides>
  <Notes>16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Arial</vt:lpstr>
      <vt:lpstr>Arial Black</vt:lpstr>
      <vt:lpstr>Bookman Old Style</vt:lpstr>
      <vt:lpstr>Calibri</vt:lpstr>
      <vt:lpstr>Calibri Light</vt:lpstr>
      <vt:lpstr>Century Gothic</vt:lpstr>
      <vt:lpstr>Century Schoolbook</vt:lpstr>
      <vt:lpstr>freight-sans-pro</vt:lpstr>
      <vt:lpstr>Wingdings</vt:lpstr>
      <vt:lpstr>Wingdings 3</vt:lpstr>
      <vt:lpstr>Office Theme</vt:lpstr>
      <vt:lpstr>1_Office Theme</vt:lpstr>
      <vt:lpstr>2_Office Theme</vt:lpstr>
      <vt:lpstr>1_Office Theme</vt:lpstr>
      <vt:lpstr>HR Forum</vt:lpstr>
      <vt:lpstr>Today’s Agenda Items</vt:lpstr>
      <vt:lpstr>UF Core Values</vt:lpstr>
      <vt:lpstr>PowerPoint Presentation</vt:lpstr>
      <vt:lpstr>UF Core Values</vt:lpstr>
      <vt:lpstr>Talent Acquisition and Onboarding</vt:lpstr>
      <vt:lpstr>Screening/Review Process</vt:lpstr>
      <vt:lpstr>Researcher/Research Support Positions</vt:lpstr>
      <vt:lpstr>Researcher/Research Support Positions</vt:lpstr>
      <vt:lpstr>Important Note</vt:lpstr>
      <vt:lpstr>PowerPoint Presentation</vt:lpstr>
      <vt:lpstr>PowerPoint Presentation</vt:lpstr>
      <vt:lpstr>University Benefits </vt:lpstr>
      <vt:lpstr>Double Deductions for 9/10 Month Employees</vt:lpstr>
      <vt:lpstr>IRS Reporting Form 1095-C</vt:lpstr>
      <vt:lpstr>Marketplace Tax Credit Notices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Sommer Green</cp:lastModifiedBy>
  <cp:revision>558</cp:revision>
  <cp:lastPrinted>2020-02-05T12:54:08Z</cp:lastPrinted>
  <dcterms:created xsi:type="dcterms:W3CDTF">2017-01-03T16:22:19Z</dcterms:created>
  <dcterms:modified xsi:type="dcterms:W3CDTF">2022-02-02T13:17:25Z</dcterms:modified>
</cp:coreProperties>
</file>