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handoutMasterIdLst>
    <p:handoutMasterId r:id="rId11"/>
  </p:handoutMasterIdLst>
  <p:sldIdLst>
    <p:sldId id="264" r:id="rId2"/>
    <p:sldId id="269" r:id="rId3"/>
    <p:sldId id="270" r:id="rId4"/>
    <p:sldId id="271" r:id="rId5"/>
    <p:sldId id="272" r:id="rId6"/>
    <p:sldId id="273" r:id="rId7"/>
    <p:sldId id="274" r:id="rId8"/>
    <p:sldId id="265" r:id="rId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84C"/>
    <a:srgbClr val="FDB515"/>
    <a:srgbClr val="FA4616"/>
    <a:srgbClr val="D32737"/>
    <a:srgbClr val="6A2A60"/>
    <a:srgbClr val="0021A5"/>
    <a:srgbClr val="005594"/>
    <a:srgbClr val="0066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3" autoAdjust="0"/>
    <p:restoredTop sz="94660"/>
  </p:normalViewPr>
  <p:slideViewPr>
    <p:cSldViewPr snapToGrid="0">
      <p:cViewPr varScale="1">
        <p:scale>
          <a:sx n="112" d="100"/>
          <a:sy n="112" d="100"/>
        </p:scale>
        <p:origin x="5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6B09B1A-E837-4D0A-86AD-313486F25F87}" type="datetimeFigureOut">
              <a:rPr lang="en-US" smtClean="0"/>
              <a:t>2/4/22</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92F7683-6248-4623-BFFC-E6B657684F23}" type="slidenum">
              <a:rPr lang="en-US" smtClean="0"/>
              <a:t>‹#›</a:t>
            </a:fld>
            <a:endParaRPr lang="en-US"/>
          </a:p>
        </p:txBody>
      </p:sp>
    </p:spTree>
    <p:extLst>
      <p:ext uri="{BB962C8B-B14F-4D97-AF65-F5344CB8AC3E}">
        <p14:creationId xmlns:p14="http://schemas.microsoft.com/office/powerpoint/2010/main" val="1951278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635CA56-475C-427E-93E9-F58BC1673BD9}" type="datetimeFigureOut">
              <a:rPr lang="en-US" smtClean="0"/>
              <a:t>2/4/22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3D50B06-66E7-4785-92A1-8447241347B8}" type="slidenum">
              <a:rPr lang="en-US" smtClean="0"/>
              <a:t>‹#›</a:t>
            </a:fld>
            <a:endParaRPr lang="en-US"/>
          </a:p>
        </p:txBody>
      </p:sp>
    </p:spTree>
    <p:extLst>
      <p:ext uri="{BB962C8B-B14F-4D97-AF65-F5344CB8AC3E}">
        <p14:creationId xmlns:p14="http://schemas.microsoft.com/office/powerpoint/2010/main" val="42010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Tree>
  </p:cSld>
  <p:clrMap bg1="dk1" tx1="lt1" bg2="dk2" tx2="lt2" accent1="accent1" accent2="accent2" accent3="accent3" accent4="accent4" accent5="accent5" accent6="accent6" hlink="hlink" folHlink="folHlink"/>
  <p:sldLayoutIdLst>
    <p:sldLayoutId id="2147483650" r:id="rId1"/>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lnSpcReduction="10000"/>
            <a:scene3d>
              <a:camera prst="orthographicFront">
                <a:rot lat="0" lon="0" rev="0"/>
              </a:camera>
              <a:lightRig rig="threePt" dir="t"/>
            </a:scene3d>
          </a:bodyPr>
          <a:lstStyle/>
          <a:p>
            <a:pPr marL="0" indent="0">
              <a:buNone/>
            </a:pPr>
            <a:r>
              <a:rPr lang="en-US" sz="3600" b="1" cap="all" dirty="0">
                <a:solidFill>
                  <a:srgbClr val="005594"/>
                </a:solidFill>
                <a:latin typeface="Arial Black" panose="020B0A04020102020204" pitchFamily="34" charset="0"/>
                <a:ea typeface="Verdana" panose="020B0604030504040204" pitchFamily="34" charset="0"/>
                <a:cs typeface="Verdana" panose="020B0604030504040204" pitchFamily="34" charset="0"/>
              </a:rPr>
              <a:t>UF CORE VALUES</a:t>
            </a:r>
            <a:endParaRPr lang="en-US" sz="36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318976" y="1684622"/>
            <a:ext cx="5451046" cy="3916078"/>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dirty="0">
                <a:solidFill>
                  <a:schemeClr val="bg1">
                    <a:lumMod val="65000"/>
                    <a:lumOff val="35000"/>
                  </a:schemeClr>
                </a:solidFill>
              </a:rPr>
              <a:t>The University of Florida in 2015 adopted “The Decade Ahead” strategic plan comprising seven university wide goals and objectives and one overarching aspiration: That the University of Florida will be a premier university that the state, nation and world will look to for leadership.</a:t>
            </a:r>
          </a:p>
          <a:p>
            <a:pPr marL="0" indent="0">
              <a:buNone/>
            </a:pPr>
            <a:r>
              <a:rPr lang="en-US" sz="1800" dirty="0">
                <a:solidFill>
                  <a:schemeClr val="bg1">
                    <a:lumMod val="65000"/>
                    <a:lumOff val="35000"/>
                  </a:schemeClr>
                </a:solidFill>
              </a:rPr>
              <a:t>The university in 2020 augmented the plan with the “UF Core Values” underpinning its goals and overarching aspiration with six central values. The values were shaped by input from all of UF’s key stakeholders to ensure they reflect the diverse UF community.</a:t>
            </a:r>
          </a:p>
        </p:txBody>
      </p:sp>
      <p:pic>
        <p:nvPicPr>
          <p:cNvPr id="4" name="Picture 3" descr="Diagram&#10;&#10;Description automatically generated">
            <a:extLst>
              <a:ext uri="{FF2B5EF4-FFF2-40B4-BE49-F238E27FC236}">
                <a16:creationId xmlns:a16="http://schemas.microsoft.com/office/drawing/2014/main" id="{3E7E7F42-E1AF-4158-B354-EFCFEFC2F4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056" y="0"/>
            <a:ext cx="6436228" cy="6436228"/>
          </a:xfrm>
          <a:prstGeom prst="rect">
            <a:avLst/>
          </a:prstGeom>
        </p:spPr>
      </p:pic>
    </p:spTree>
    <p:extLst>
      <p:ext uri="{BB962C8B-B14F-4D97-AF65-F5344CB8AC3E}">
        <p14:creationId xmlns:p14="http://schemas.microsoft.com/office/powerpoint/2010/main" val="304682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lnSpcReduction="10000"/>
            <a:scene3d>
              <a:camera prst="orthographicFront">
                <a:rot lat="0" lon="0" rev="0"/>
              </a:camera>
              <a:lightRig rig="threePt" dir="t"/>
            </a:scene3d>
          </a:bodyPr>
          <a:lstStyle/>
          <a:p>
            <a:pPr marL="0" indent="0">
              <a:buNone/>
            </a:pPr>
            <a:r>
              <a:rPr lang="en-US" sz="3600" b="1" cap="all" dirty="0">
                <a:solidFill>
                  <a:srgbClr val="0021A5"/>
                </a:solidFill>
                <a:latin typeface="Arial Black" panose="020B0A04020102020204" pitchFamily="34" charset="0"/>
                <a:ea typeface="Verdana" panose="020B0604030504040204" pitchFamily="34" charset="0"/>
                <a:cs typeface="Verdana" panose="020B0604030504040204" pitchFamily="34" charset="0"/>
              </a:rPr>
              <a:t>EXCELLENCE</a:t>
            </a:r>
            <a:endParaRPr lang="en-US" sz="3600" cap="all" dirty="0">
              <a:solidFill>
                <a:srgbClr val="0021A5"/>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318976" y="1684622"/>
            <a:ext cx="5451046" cy="3695099"/>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i="1" dirty="0">
                <a:solidFill>
                  <a:schemeClr val="bg1">
                    <a:lumMod val="65000"/>
                    <a:lumOff val="35000"/>
                  </a:schemeClr>
                </a:solidFill>
              </a:rPr>
              <a:t>Strive for greatness as an institution that brings out the best in each individual.</a:t>
            </a:r>
          </a:p>
          <a:p>
            <a:pPr marL="0" indent="0">
              <a:buNone/>
            </a:pPr>
            <a:endParaRPr lang="en-US" sz="1800" dirty="0">
              <a:solidFill>
                <a:schemeClr val="bg1">
                  <a:lumMod val="65000"/>
                  <a:lumOff val="35000"/>
                </a:schemeClr>
              </a:solidFill>
            </a:endParaRPr>
          </a:p>
          <a:p>
            <a:pPr marL="0" indent="0">
              <a:buNone/>
            </a:pPr>
            <a:r>
              <a:rPr lang="en-US" sz="1800" dirty="0">
                <a:solidFill>
                  <a:schemeClr val="bg1">
                    <a:lumMod val="65000"/>
                    <a:lumOff val="35000"/>
                  </a:schemeClr>
                </a:solidFill>
              </a:rPr>
              <a:t>Our standard is to be the best by doing our best. We strive to lead with integrity and distinction in all our endeavors. Excellence requires continuous improvement, accountability, and the courage to recognize that there is always more we can do to deliver the highest quality performance.</a:t>
            </a:r>
          </a:p>
          <a:p>
            <a:pPr marL="0" indent="0">
              <a:buNone/>
            </a:pPr>
            <a:endParaRPr lang="en-US" sz="1800" dirty="0">
              <a:solidFill>
                <a:schemeClr val="bg1">
                  <a:lumMod val="65000"/>
                  <a:lumOff val="35000"/>
                </a:schemeClr>
              </a:solidFill>
            </a:endParaRPr>
          </a:p>
        </p:txBody>
      </p:sp>
      <p:pic>
        <p:nvPicPr>
          <p:cNvPr id="4" name="Picture 3">
            <a:extLst>
              <a:ext uri="{FF2B5EF4-FFF2-40B4-BE49-F238E27FC236}">
                <a16:creationId xmlns:a16="http://schemas.microsoft.com/office/drawing/2014/main" id="{3E7E7F42-E1AF-4158-B354-EFCFEFC2F4E0}"/>
              </a:ext>
            </a:extLst>
          </p:cNvPr>
          <p:cNvPicPr>
            <a:picLocks noChangeAspect="1"/>
          </p:cNvPicPr>
          <p:nvPr/>
        </p:nvPicPr>
        <p:blipFill>
          <a:blip r:embed="rId3"/>
          <a:srcRect/>
          <a:stretch/>
        </p:blipFill>
        <p:spPr>
          <a:xfrm>
            <a:off x="5535056" y="0"/>
            <a:ext cx="6436228" cy="6436228"/>
          </a:xfrm>
          <a:prstGeom prst="rect">
            <a:avLst/>
          </a:prstGeom>
        </p:spPr>
      </p:pic>
    </p:spTree>
    <p:extLst>
      <p:ext uri="{BB962C8B-B14F-4D97-AF65-F5344CB8AC3E}">
        <p14:creationId xmlns:p14="http://schemas.microsoft.com/office/powerpoint/2010/main" val="206221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6756194" cy="1262850"/>
          </a:xfrm>
          <a:prstGeom prst="rect">
            <a:avLst/>
          </a:prstGeom>
        </p:spPr>
        <p:txBody>
          <a:bodyPr>
            <a:normAutofit/>
            <a:scene3d>
              <a:camera prst="orthographicFront">
                <a:rot lat="0" lon="0" rev="0"/>
              </a:camera>
              <a:lightRig rig="threePt" dir="t"/>
            </a:scene3d>
          </a:bodyPr>
          <a:lstStyle/>
          <a:p>
            <a:pPr marL="0" indent="0">
              <a:buNone/>
            </a:pPr>
            <a:r>
              <a:rPr lang="en-US" sz="3600" b="1" cap="all" dirty="0">
                <a:solidFill>
                  <a:srgbClr val="6A2A60"/>
                </a:solidFill>
                <a:latin typeface="Arial Black" panose="020B0A04020102020204" pitchFamily="34" charset="0"/>
                <a:ea typeface="Verdana" panose="020B0604030504040204" pitchFamily="34" charset="0"/>
                <a:cs typeface="Verdana" panose="020B0604030504040204" pitchFamily="34" charset="0"/>
              </a:rPr>
              <a:t>DISCOVERY &amp; INNOVATION</a:t>
            </a:r>
            <a:endParaRPr lang="en-US" sz="3600" cap="all" dirty="0">
              <a:solidFill>
                <a:srgbClr val="6A2A60"/>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318976" y="1684622"/>
            <a:ext cx="5451046" cy="4476148"/>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i="1" dirty="0">
                <a:solidFill>
                  <a:schemeClr val="bg1">
                    <a:lumMod val="65000"/>
                    <a:lumOff val="35000"/>
                  </a:schemeClr>
                </a:solidFill>
              </a:rPr>
              <a:t>Collaborate on the uncharted frontiers of knowledge to seek truth and make the world a better place.</a:t>
            </a:r>
          </a:p>
          <a:p>
            <a:pPr marL="0" indent="0">
              <a:buNone/>
            </a:pPr>
            <a:endParaRPr lang="en-US" sz="1800" dirty="0">
              <a:solidFill>
                <a:schemeClr val="bg1">
                  <a:lumMod val="65000"/>
                  <a:lumOff val="35000"/>
                </a:schemeClr>
              </a:solidFill>
            </a:endParaRPr>
          </a:p>
          <a:p>
            <a:pPr marL="0" indent="0">
              <a:buNone/>
            </a:pPr>
            <a:r>
              <a:rPr lang="en-US" sz="1800" dirty="0">
                <a:solidFill>
                  <a:schemeClr val="bg1">
                    <a:lumMod val="65000"/>
                    <a:lumOff val="35000"/>
                  </a:schemeClr>
                </a:solidFill>
              </a:rPr>
              <a:t>Discovery is at our core. We are driven to bring fresh perspectives that create new knowledge and understanding in the classroom and beyond. It is our creative risk-taking that creates transformative change. We are constantly looking for ways to drive scholarship and service that push our campus, community and the world forward. We should never be satisfied with the status quo, but always look for inspiration and new ways of doing things.</a:t>
            </a:r>
          </a:p>
        </p:txBody>
      </p:sp>
      <p:pic>
        <p:nvPicPr>
          <p:cNvPr id="4" name="Picture 3">
            <a:extLst>
              <a:ext uri="{FF2B5EF4-FFF2-40B4-BE49-F238E27FC236}">
                <a16:creationId xmlns:a16="http://schemas.microsoft.com/office/drawing/2014/main" id="{3E7E7F42-E1AF-4158-B354-EFCFEFC2F4E0}"/>
              </a:ext>
            </a:extLst>
          </p:cNvPr>
          <p:cNvPicPr>
            <a:picLocks noChangeAspect="1"/>
          </p:cNvPicPr>
          <p:nvPr/>
        </p:nvPicPr>
        <p:blipFill>
          <a:blip r:embed="rId3"/>
          <a:srcRect/>
          <a:stretch/>
        </p:blipFill>
        <p:spPr>
          <a:xfrm>
            <a:off x="5535056" y="0"/>
            <a:ext cx="6436228" cy="6436228"/>
          </a:xfrm>
          <a:prstGeom prst="rect">
            <a:avLst/>
          </a:prstGeom>
        </p:spPr>
      </p:pic>
    </p:spTree>
    <p:extLst>
      <p:ext uri="{BB962C8B-B14F-4D97-AF65-F5344CB8AC3E}">
        <p14:creationId xmlns:p14="http://schemas.microsoft.com/office/powerpoint/2010/main" val="51114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lnSpcReduction="10000"/>
            <a:scene3d>
              <a:camera prst="orthographicFront">
                <a:rot lat="0" lon="0" rev="0"/>
              </a:camera>
              <a:lightRig rig="threePt" dir="t"/>
            </a:scene3d>
          </a:bodyPr>
          <a:lstStyle/>
          <a:p>
            <a:pPr marL="0" indent="0">
              <a:buNone/>
            </a:pPr>
            <a:r>
              <a:rPr lang="en-US" sz="3600" b="1" cap="all" dirty="0">
                <a:solidFill>
                  <a:srgbClr val="D32737"/>
                </a:solidFill>
                <a:latin typeface="Arial Black" panose="020B0A04020102020204" pitchFamily="34" charset="0"/>
                <a:ea typeface="Verdana" panose="020B0604030504040204" pitchFamily="34" charset="0"/>
                <a:cs typeface="Verdana" panose="020B0604030504040204" pitchFamily="34" charset="0"/>
              </a:rPr>
              <a:t>INCLUSION</a:t>
            </a:r>
            <a:endParaRPr lang="en-US" sz="3600" cap="all" dirty="0">
              <a:solidFill>
                <a:srgbClr val="D32737"/>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318976" y="1684622"/>
            <a:ext cx="5451046" cy="3695099"/>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i="1" dirty="0">
                <a:solidFill>
                  <a:schemeClr val="bg1">
                    <a:lumMod val="65000"/>
                    <a:lumOff val="35000"/>
                  </a:schemeClr>
                </a:solidFill>
              </a:rPr>
              <a:t>Celebrate differences in identities, thoughts, and abilities, and seek to provide equitable access to opportunity.</a:t>
            </a:r>
          </a:p>
          <a:p>
            <a:pPr marL="0" indent="0">
              <a:buNone/>
            </a:pPr>
            <a:endParaRPr lang="en-US" sz="1800" dirty="0">
              <a:solidFill>
                <a:schemeClr val="bg1">
                  <a:lumMod val="65000"/>
                  <a:lumOff val="35000"/>
                </a:schemeClr>
              </a:solidFill>
            </a:endParaRPr>
          </a:p>
          <a:p>
            <a:pPr marL="0" indent="0">
              <a:buNone/>
            </a:pPr>
            <a:r>
              <a:rPr lang="en-US" sz="1800" dirty="0">
                <a:solidFill>
                  <a:schemeClr val="bg1">
                    <a:lumMod val="65000"/>
                    <a:lumOff val="35000"/>
                  </a:schemeClr>
                </a:solidFill>
              </a:rPr>
              <a:t>Excellence is only possible by including people who bring diverse backgrounds and perspectives. Our growing diversity enhances discovery and innovation. It is reliant on freedom and civility. It enriches the UF community. It is rooted in stewardship. It is the connective tissue for all of our Core Values.</a:t>
            </a:r>
          </a:p>
          <a:p>
            <a:pPr marL="0" indent="0">
              <a:buNone/>
            </a:pPr>
            <a:endParaRPr lang="en-US" sz="1800" dirty="0">
              <a:solidFill>
                <a:schemeClr val="bg1">
                  <a:lumMod val="65000"/>
                  <a:lumOff val="35000"/>
                </a:schemeClr>
              </a:solidFill>
            </a:endParaRPr>
          </a:p>
        </p:txBody>
      </p:sp>
      <p:pic>
        <p:nvPicPr>
          <p:cNvPr id="4" name="Picture 3">
            <a:extLst>
              <a:ext uri="{FF2B5EF4-FFF2-40B4-BE49-F238E27FC236}">
                <a16:creationId xmlns:a16="http://schemas.microsoft.com/office/drawing/2014/main" id="{3E7E7F42-E1AF-4158-B354-EFCFEFC2F4E0}"/>
              </a:ext>
            </a:extLst>
          </p:cNvPr>
          <p:cNvPicPr>
            <a:picLocks noChangeAspect="1"/>
          </p:cNvPicPr>
          <p:nvPr/>
        </p:nvPicPr>
        <p:blipFill>
          <a:blip r:embed="rId3"/>
          <a:srcRect/>
          <a:stretch/>
        </p:blipFill>
        <p:spPr>
          <a:xfrm>
            <a:off x="5535056" y="0"/>
            <a:ext cx="6436228" cy="6436228"/>
          </a:xfrm>
          <a:prstGeom prst="rect">
            <a:avLst/>
          </a:prstGeom>
        </p:spPr>
      </p:pic>
    </p:spTree>
    <p:extLst>
      <p:ext uri="{BB962C8B-B14F-4D97-AF65-F5344CB8AC3E}">
        <p14:creationId xmlns:p14="http://schemas.microsoft.com/office/powerpoint/2010/main" val="21549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lnSpcReduction="10000"/>
            <a:scene3d>
              <a:camera prst="orthographicFront">
                <a:rot lat="0" lon="0" rev="0"/>
              </a:camera>
              <a:lightRig rig="threePt" dir="t"/>
            </a:scene3d>
          </a:bodyPr>
          <a:lstStyle/>
          <a:p>
            <a:pPr marL="0" indent="0">
              <a:buNone/>
            </a:pPr>
            <a:r>
              <a:rPr lang="en-US" sz="3600" b="1" cap="all" dirty="0">
                <a:solidFill>
                  <a:srgbClr val="FA4616"/>
                </a:solidFill>
                <a:latin typeface="Arial Black" panose="020B0A04020102020204" pitchFamily="34" charset="0"/>
                <a:ea typeface="Verdana" panose="020B0604030504040204" pitchFamily="34" charset="0"/>
                <a:cs typeface="Verdana" panose="020B0604030504040204" pitchFamily="34" charset="0"/>
              </a:rPr>
              <a:t>FREEDOM &amp; CIVILITY</a:t>
            </a:r>
            <a:endParaRPr lang="en-US" sz="3600" cap="all" dirty="0">
              <a:solidFill>
                <a:srgbClr val="FA4616"/>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318976" y="1410302"/>
            <a:ext cx="5670344" cy="3695099"/>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i="1" dirty="0">
                <a:solidFill>
                  <a:schemeClr val="bg1">
                    <a:lumMod val="65000"/>
                    <a:lumOff val="35000"/>
                  </a:schemeClr>
                </a:solidFill>
              </a:rPr>
              <a:t>Embrace the freedom to inquire and express ideas without condemnation, and to show respect for the right of others to do the same.</a:t>
            </a:r>
          </a:p>
          <a:p>
            <a:pPr marL="0" indent="0">
              <a:buNone/>
            </a:pPr>
            <a:endParaRPr lang="en-US" sz="1800" dirty="0">
              <a:solidFill>
                <a:schemeClr val="bg1">
                  <a:lumMod val="65000"/>
                  <a:lumOff val="35000"/>
                </a:schemeClr>
              </a:solidFill>
            </a:endParaRPr>
          </a:p>
          <a:p>
            <a:pPr marL="0" indent="0">
              <a:buNone/>
            </a:pPr>
            <a:r>
              <a:rPr lang="en-US" sz="1800" dirty="0">
                <a:solidFill>
                  <a:schemeClr val="bg1">
                    <a:lumMod val="65000"/>
                    <a:lumOff val="35000"/>
                  </a:schemeClr>
                </a:solidFill>
              </a:rPr>
              <a:t>We are a community that affirms and embraces openness to an inclusive range of viewpoints. An open-minded culture is the foundation of freedom of expression and affirms our commitment to academic freedom, which is rooted in mutual respect of others. We encourage curiosity in research, scholarship and exploration, and we create the conditions where inquiry can flourish. We should guard others’ right to express themselves as unequivocally as we expect that right for ourselves.</a:t>
            </a:r>
          </a:p>
        </p:txBody>
      </p:sp>
      <p:pic>
        <p:nvPicPr>
          <p:cNvPr id="4" name="Picture 3">
            <a:extLst>
              <a:ext uri="{FF2B5EF4-FFF2-40B4-BE49-F238E27FC236}">
                <a16:creationId xmlns:a16="http://schemas.microsoft.com/office/drawing/2014/main" id="{3E7E7F42-E1AF-4158-B354-EFCFEFC2F4E0}"/>
              </a:ext>
            </a:extLst>
          </p:cNvPr>
          <p:cNvPicPr>
            <a:picLocks noChangeAspect="1"/>
          </p:cNvPicPr>
          <p:nvPr/>
        </p:nvPicPr>
        <p:blipFill>
          <a:blip r:embed="rId3"/>
          <a:srcRect/>
          <a:stretch/>
        </p:blipFill>
        <p:spPr>
          <a:xfrm>
            <a:off x="5535056" y="0"/>
            <a:ext cx="6436228" cy="6436228"/>
          </a:xfrm>
          <a:prstGeom prst="rect">
            <a:avLst/>
          </a:prstGeom>
        </p:spPr>
      </p:pic>
    </p:spTree>
    <p:extLst>
      <p:ext uri="{BB962C8B-B14F-4D97-AF65-F5344CB8AC3E}">
        <p14:creationId xmlns:p14="http://schemas.microsoft.com/office/powerpoint/2010/main" val="261034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lnSpcReduction="10000"/>
            <a:scene3d>
              <a:camera prst="orthographicFront">
                <a:rot lat="0" lon="0" rev="0"/>
              </a:camera>
              <a:lightRig rig="threePt" dir="t"/>
            </a:scene3d>
          </a:bodyPr>
          <a:lstStyle/>
          <a:p>
            <a:pPr marL="0" indent="0">
              <a:buNone/>
            </a:pPr>
            <a:r>
              <a:rPr lang="en-US" sz="3600" b="1" cap="all" dirty="0">
                <a:solidFill>
                  <a:srgbClr val="FDB515"/>
                </a:solidFill>
                <a:latin typeface="Arial Black" panose="020B0A04020102020204" pitchFamily="34" charset="0"/>
                <a:ea typeface="Verdana" panose="020B0604030504040204" pitchFamily="34" charset="0"/>
                <a:cs typeface="Verdana" panose="020B0604030504040204" pitchFamily="34" charset="0"/>
              </a:rPr>
              <a:t>COMMUNITY</a:t>
            </a:r>
            <a:endParaRPr lang="en-US" sz="3600" cap="all" dirty="0">
              <a:solidFill>
                <a:srgbClr val="FDB515"/>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318976" y="1578948"/>
            <a:ext cx="5544614" cy="4304698"/>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i="1" dirty="0">
                <a:solidFill>
                  <a:schemeClr val="bg1">
                    <a:lumMod val="65000"/>
                    <a:lumOff val="35000"/>
                  </a:schemeClr>
                </a:solidFill>
              </a:rPr>
              <a:t>Create a safe, welcoming community and a shared purpose that builds a sense of belonging and togetherness.</a:t>
            </a:r>
          </a:p>
          <a:p>
            <a:pPr marL="0" indent="0">
              <a:buNone/>
            </a:pPr>
            <a:endParaRPr lang="en-US" sz="1800" dirty="0">
              <a:solidFill>
                <a:schemeClr val="bg1">
                  <a:lumMod val="65000"/>
                  <a:lumOff val="35000"/>
                </a:schemeClr>
              </a:solidFill>
            </a:endParaRPr>
          </a:p>
          <a:p>
            <a:pPr marL="0" indent="0">
              <a:buNone/>
            </a:pPr>
            <a:r>
              <a:rPr lang="en-US" sz="1800" dirty="0">
                <a:solidFill>
                  <a:schemeClr val="bg1">
                    <a:lumMod val="65000"/>
                    <a:lumOff val="35000"/>
                  </a:schemeClr>
                </a:solidFill>
              </a:rPr>
              <a:t>We work together toward the betterment of our local community and the world around us. Our community has a shared sense of purpose that unites everyone around goals that are held in common. Those goals elevate the collective and are greater than any one of us alone. We utilize our intellect, creativity, skills, strength and compassion to create a supportive community that serves the common good.</a:t>
            </a:r>
          </a:p>
          <a:p>
            <a:pPr marL="0" indent="0">
              <a:buNone/>
            </a:pPr>
            <a:endParaRPr lang="en-US" sz="1800" dirty="0">
              <a:solidFill>
                <a:schemeClr val="bg1">
                  <a:lumMod val="65000"/>
                  <a:lumOff val="35000"/>
                </a:schemeClr>
              </a:solidFill>
            </a:endParaRPr>
          </a:p>
        </p:txBody>
      </p:sp>
      <p:pic>
        <p:nvPicPr>
          <p:cNvPr id="4" name="Picture 3">
            <a:extLst>
              <a:ext uri="{FF2B5EF4-FFF2-40B4-BE49-F238E27FC236}">
                <a16:creationId xmlns:a16="http://schemas.microsoft.com/office/drawing/2014/main" id="{3E7E7F42-E1AF-4158-B354-EFCFEFC2F4E0}"/>
              </a:ext>
            </a:extLst>
          </p:cNvPr>
          <p:cNvPicPr>
            <a:picLocks noChangeAspect="1"/>
          </p:cNvPicPr>
          <p:nvPr/>
        </p:nvPicPr>
        <p:blipFill>
          <a:blip r:embed="rId3"/>
          <a:srcRect/>
          <a:stretch/>
        </p:blipFill>
        <p:spPr>
          <a:xfrm>
            <a:off x="5535056" y="0"/>
            <a:ext cx="6436228" cy="6436228"/>
          </a:xfrm>
          <a:prstGeom prst="rect">
            <a:avLst/>
          </a:prstGeom>
        </p:spPr>
      </p:pic>
    </p:spTree>
    <p:extLst>
      <p:ext uri="{BB962C8B-B14F-4D97-AF65-F5344CB8AC3E}">
        <p14:creationId xmlns:p14="http://schemas.microsoft.com/office/powerpoint/2010/main" val="385127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lnSpcReduction="10000"/>
            <a:scene3d>
              <a:camera prst="orthographicFront">
                <a:rot lat="0" lon="0" rev="0"/>
              </a:camera>
              <a:lightRig rig="threePt" dir="t"/>
            </a:scene3d>
          </a:bodyPr>
          <a:lstStyle/>
          <a:p>
            <a:pPr marL="0" indent="0">
              <a:buNone/>
            </a:pPr>
            <a:r>
              <a:rPr lang="en-US" sz="3600" b="1" cap="all" dirty="0">
                <a:solidFill>
                  <a:srgbClr val="22884C"/>
                </a:solidFill>
                <a:latin typeface="Arial Black" panose="020B0A04020102020204" pitchFamily="34" charset="0"/>
                <a:ea typeface="Verdana" panose="020B0604030504040204" pitchFamily="34" charset="0"/>
                <a:cs typeface="Verdana" panose="020B0604030504040204" pitchFamily="34" charset="0"/>
              </a:rPr>
              <a:t>INCLUSION</a:t>
            </a:r>
            <a:endParaRPr lang="en-US" sz="3600" cap="all" dirty="0">
              <a:solidFill>
                <a:srgbClr val="22884C"/>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318976" y="1433238"/>
            <a:ext cx="5544614" cy="4484031"/>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i="1" dirty="0">
                <a:solidFill>
                  <a:schemeClr val="bg1">
                    <a:lumMod val="65000"/>
                    <a:lumOff val="35000"/>
                  </a:schemeClr>
                </a:solidFill>
              </a:rPr>
              <a:t>Show respect for those who came before us, responsibility for those now with us, and the commitment to leave a just and habitable world for those who come after us.</a:t>
            </a:r>
          </a:p>
          <a:p>
            <a:pPr marL="0" indent="0">
              <a:buNone/>
            </a:pPr>
            <a:endParaRPr lang="en-US" sz="1800" dirty="0">
              <a:solidFill>
                <a:schemeClr val="bg1">
                  <a:lumMod val="65000"/>
                  <a:lumOff val="35000"/>
                </a:schemeClr>
              </a:solidFill>
            </a:endParaRPr>
          </a:p>
          <a:p>
            <a:pPr marL="0" indent="0">
              <a:buNone/>
            </a:pPr>
            <a:r>
              <a:rPr lang="en-US" sz="1800" dirty="0">
                <a:solidFill>
                  <a:schemeClr val="bg1">
                    <a:lumMod val="65000"/>
                    <a:lumOff val="35000"/>
                  </a:schemeClr>
                </a:solidFill>
              </a:rPr>
              <a:t>We were founded as a land-grant university, which carries with it an obligation to leave the State of Florida and the world better than we found it. Our aim is to operate with utmost respect for the resources provided us, and utilize them in a humane, respectful and responsible way. This is how we create an environment that gives students the opportunity to develop the intellectual, physical and social skills that will enrich their lives.</a:t>
            </a:r>
          </a:p>
          <a:p>
            <a:pPr marL="0" indent="0">
              <a:buNone/>
            </a:pPr>
            <a:endParaRPr lang="en-US" sz="1800" dirty="0">
              <a:solidFill>
                <a:schemeClr val="bg1">
                  <a:lumMod val="65000"/>
                  <a:lumOff val="35000"/>
                </a:schemeClr>
              </a:solidFill>
            </a:endParaRPr>
          </a:p>
        </p:txBody>
      </p:sp>
      <p:pic>
        <p:nvPicPr>
          <p:cNvPr id="4" name="Picture 3">
            <a:extLst>
              <a:ext uri="{FF2B5EF4-FFF2-40B4-BE49-F238E27FC236}">
                <a16:creationId xmlns:a16="http://schemas.microsoft.com/office/drawing/2014/main" id="{3E7E7F42-E1AF-4158-B354-EFCFEFC2F4E0}"/>
              </a:ext>
            </a:extLst>
          </p:cNvPr>
          <p:cNvPicPr>
            <a:picLocks noChangeAspect="1"/>
          </p:cNvPicPr>
          <p:nvPr/>
        </p:nvPicPr>
        <p:blipFill>
          <a:blip r:embed="rId3"/>
          <a:srcRect/>
          <a:stretch/>
        </p:blipFill>
        <p:spPr>
          <a:xfrm>
            <a:off x="5535056" y="0"/>
            <a:ext cx="6436228" cy="6436228"/>
          </a:xfrm>
          <a:prstGeom prst="rect">
            <a:avLst/>
          </a:prstGeom>
        </p:spPr>
      </p:pic>
    </p:spTree>
    <p:extLst>
      <p:ext uri="{BB962C8B-B14F-4D97-AF65-F5344CB8AC3E}">
        <p14:creationId xmlns:p14="http://schemas.microsoft.com/office/powerpoint/2010/main" val="418193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B1AA721A-A55A-4B77-AA41-721183813D14}"/>
              </a:ext>
            </a:extLst>
          </p:cNvPr>
          <p:cNvPicPr>
            <a:picLocks noChangeAspect="1"/>
          </p:cNvPicPr>
          <p:nvPr/>
        </p:nvPicPr>
        <p:blipFill>
          <a:blip r:embed="rId3"/>
          <a:stretch>
            <a:fillRect/>
          </a:stretch>
        </p:blipFill>
        <p:spPr>
          <a:xfrm>
            <a:off x="5716152" y="2701410"/>
            <a:ext cx="1021976" cy="1021976"/>
          </a:xfrm>
          <a:prstGeom prst="rect">
            <a:avLst/>
          </a:prstGeom>
        </p:spPr>
      </p:pic>
      <p:pic>
        <p:nvPicPr>
          <p:cNvPr id="7" name="Picture 6" descr="Icon&#10;&#10;Description automatically generated">
            <a:extLst>
              <a:ext uri="{FF2B5EF4-FFF2-40B4-BE49-F238E27FC236}">
                <a16:creationId xmlns:a16="http://schemas.microsoft.com/office/drawing/2014/main" id="{20977FD1-5C9F-4C47-A77B-83AB1D04FC54}"/>
              </a:ext>
            </a:extLst>
          </p:cNvPr>
          <p:cNvPicPr>
            <a:picLocks noChangeAspect="1"/>
          </p:cNvPicPr>
          <p:nvPr/>
        </p:nvPicPr>
        <p:blipFill>
          <a:blip r:embed="rId4"/>
          <a:stretch>
            <a:fillRect/>
          </a:stretch>
        </p:blipFill>
        <p:spPr>
          <a:xfrm>
            <a:off x="790408" y="2710172"/>
            <a:ext cx="1021976" cy="1021976"/>
          </a:xfrm>
          <a:prstGeom prst="rect">
            <a:avLst/>
          </a:prstGeom>
        </p:spPr>
      </p:pic>
      <p:pic>
        <p:nvPicPr>
          <p:cNvPr id="10" name="Picture 9" descr="Icon&#10;&#10;Description automatically generated">
            <a:extLst>
              <a:ext uri="{FF2B5EF4-FFF2-40B4-BE49-F238E27FC236}">
                <a16:creationId xmlns:a16="http://schemas.microsoft.com/office/drawing/2014/main" id="{6590B6C9-EBF9-4BEF-B03C-DD03476B3A06}"/>
              </a:ext>
            </a:extLst>
          </p:cNvPr>
          <p:cNvPicPr>
            <a:picLocks noChangeAspect="1"/>
          </p:cNvPicPr>
          <p:nvPr/>
        </p:nvPicPr>
        <p:blipFill>
          <a:blip r:embed="rId5"/>
          <a:stretch>
            <a:fillRect/>
          </a:stretch>
        </p:blipFill>
        <p:spPr>
          <a:xfrm>
            <a:off x="790408" y="1026367"/>
            <a:ext cx="1021976" cy="1020996"/>
          </a:xfrm>
          <a:prstGeom prst="rect">
            <a:avLst/>
          </a:prstGeom>
        </p:spPr>
      </p:pic>
      <p:pic>
        <p:nvPicPr>
          <p:cNvPr id="12" name="Picture 11" descr="Logo, icon&#10;&#10;Description automatically generated">
            <a:extLst>
              <a:ext uri="{FF2B5EF4-FFF2-40B4-BE49-F238E27FC236}">
                <a16:creationId xmlns:a16="http://schemas.microsoft.com/office/drawing/2014/main" id="{6545778D-C83F-48F7-8630-821193BFDE1F}"/>
              </a:ext>
            </a:extLst>
          </p:cNvPr>
          <p:cNvPicPr>
            <a:picLocks noChangeAspect="1"/>
          </p:cNvPicPr>
          <p:nvPr/>
        </p:nvPicPr>
        <p:blipFill>
          <a:blip r:embed="rId6"/>
          <a:stretch>
            <a:fillRect/>
          </a:stretch>
        </p:blipFill>
        <p:spPr>
          <a:xfrm>
            <a:off x="5716152" y="1105835"/>
            <a:ext cx="1021976" cy="1021976"/>
          </a:xfrm>
          <a:prstGeom prst="rect">
            <a:avLst/>
          </a:prstGeom>
        </p:spPr>
      </p:pic>
      <p:pic>
        <p:nvPicPr>
          <p:cNvPr id="16" name="Picture 15" descr="Icon&#10;&#10;Description automatically generated">
            <a:extLst>
              <a:ext uri="{FF2B5EF4-FFF2-40B4-BE49-F238E27FC236}">
                <a16:creationId xmlns:a16="http://schemas.microsoft.com/office/drawing/2014/main" id="{0B6969D0-BDA7-41DD-928D-69F6CC8A7CE3}"/>
              </a:ext>
            </a:extLst>
          </p:cNvPr>
          <p:cNvPicPr>
            <a:picLocks noChangeAspect="1"/>
          </p:cNvPicPr>
          <p:nvPr/>
        </p:nvPicPr>
        <p:blipFill>
          <a:blip r:embed="rId7"/>
          <a:stretch>
            <a:fillRect/>
          </a:stretch>
        </p:blipFill>
        <p:spPr>
          <a:xfrm>
            <a:off x="5716152" y="4557647"/>
            <a:ext cx="1021976" cy="1021976"/>
          </a:xfrm>
          <a:prstGeom prst="rect">
            <a:avLst/>
          </a:prstGeom>
        </p:spPr>
      </p:pic>
      <p:sp>
        <p:nvSpPr>
          <p:cNvPr id="17" name="Content Placeholder 2">
            <a:extLst>
              <a:ext uri="{FF2B5EF4-FFF2-40B4-BE49-F238E27FC236}">
                <a16:creationId xmlns:a16="http://schemas.microsoft.com/office/drawing/2014/main" id="{4301512E-D7C6-4834-A520-9D5A1C10B3A6}"/>
              </a:ext>
            </a:extLst>
          </p:cNvPr>
          <p:cNvSpPr txBox="1">
            <a:spLocks/>
          </p:cNvSpPr>
          <p:nvPr/>
        </p:nvSpPr>
        <p:spPr>
          <a:xfrm>
            <a:off x="1812382" y="1089160"/>
            <a:ext cx="3491136" cy="1286533"/>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600"/>
              </a:spcBef>
              <a:buNone/>
            </a:pPr>
            <a:r>
              <a:rPr lang="en-US" sz="1400" b="1" dirty="0">
                <a:solidFill>
                  <a:srgbClr val="0021A5"/>
                </a:solidFill>
                <a:latin typeface="Arial Black" panose="020B0A04020102020204" pitchFamily="34" charset="0"/>
              </a:rPr>
              <a:t>EXCELLENCE</a:t>
            </a:r>
          </a:p>
          <a:p>
            <a:pPr marL="0" indent="0">
              <a:spcBef>
                <a:spcPts val="600"/>
              </a:spcBef>
              <a:buNone/>
            </a:pPr>
            <a:r>
              <a:rPr lang="en-US" sz="800" b="1" i="1" dirty="0">
                <a:solidFill>
                  <a:schemeClr val="bg1">
                    <a:lumMod val="65000"/>
                    <a:lumOff val="35000"/>
                  </a:schemeClr>
                </a:solidFill>
              </a:rPr>
              <a:t>Strive for greatness as an institution that brings out the best in </a:t>
            </a:r>
            <a:br>
              <a:rPr lang="en-US" sz="800" b="1" i="1" dirty="0">
                <a:solidFill>
                  <a:schemeClr val="bg1">
                    <a:lumMod val="65000"/>
                    <a:lumOff val="35000"/>
                  </a:schemeClr>
                </a:solidFill>
              </a:rPr>
            </a:br>
            <a:r>
              <a:rPr lang="en-US" sz="800" b="1" i="1" dirty="0">
                <a:solidFill>
                  <a:schemeClr val="bg1">
                    <a:lumMod val="65000"/>
                    <a:lumOff val="35000"/>
                  </a:schemeClr>
                </a:solidFill>
              </a:rPr>
              <a:t>each individual.</a:t>
            </a:r>
          </a:p>
          <a:p>
            <a:pPr marL="0" indent="0">
              <a:spcBef>
                <a:spcPts val="600"/>
              </a:spcBef>
              <a:buNone/>
            </a:pPr>
            <a:r>
              <a:rPr lang="en-US" sz="800" dirty="0">
                <a:solidFill>
                  <a:schemeClr val="bg1">
                    <a:lumMod val="65000"/>
                    <a:lumOff val="35000"/>
                  </a:schemeClr>
                </a:solidFill>
              </a:rPr>
              <a:t>Our standard is to be the best by doing our best. We strive to lead with integrity and distinction in all our endeavors. Excellence requires continuous improvement, accountability, and the courage to recognize that there is always more we can do to deliver the highest quality performance.</a:t>
            </a:r>
          </a:p>
        </p:txBody>
      </p:sp>
      <p:sp>
        <p:nvSpPr>
          <p:cNvPr id="18" name="Content Placeholder 2">
            <a:extLst>
              <a:ext uri="{FF2B5EF4-FFF2-40B4-BE49-F238E27FC236}">
                <a16:creationId xmlns:a16="http://schemas.microsoft.com/office/drawing/2014/main" id="{BBE622B7-C0E8-4E97-8589-4DA7D5370DFB}"/>
              </a:ext>
            </a:extLst>
          </p:cNvPr>
          <p:cNvSpPr txBox="1">
            <a:spLocks/>
          </p:cNvSpPr>
          <p:nvPr/>
        </p:nvSpPr>
        <p:spPr>
          <a:xfrm>
            <a:off x="1812382" y="2748170"/>
            <a:ext cx="3491137" cy="1613662"/>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600"/>
              </a:spcBef>
              <a:buNone/>
            </a:pPr>
            <a:r>
              <a:rPr lang="en-US" sz="1400" b="1" dirty="0">
                <a:solidFill>
                  <a:srgbClr val="6A2A60"/>
                </a:solidFill>
                <a:latin typeface="Arial Black" panose="020B0A04020102020204" pitchFamily="34" charset="0"/>
              </a:rPr>
              <a:t>DISCOVERY &amp; INNOVATION</a:t>
            </a:r>
          </a:p>
          <a:p>
            <a:pPr marL="0" indent="0">
              <a:spcBef>
                <a:spcPts val="600"/>
              </a:spcBef>
              <a:buNone/>
            </a:pPr>
            <a:r>
              <a:rPr lang="en-US" sz="800" b="1" i="1" dirty="0">
                <a:solidFill>
                  <a:schemeClr val="bg1">
                    <a:lumMod val="65000"/>
                    <a:lumOff val="35000"/>
                  </a:schemeClr>
                </a:solidFill>
              </a:rPr>
              <a:t>Collaborate on the uncharted frontiers of knowledge to seek truth and make the world a better place.</a:t>
            </a:r>
          </a:p>
          <a:p>
            <a:pPr marL="0" indent="0">
              <a:spcBef>
                <a:spcPts val="600"/>
              </a:spcBef>
              <a:buNone/>
            </a:pPr>
            <a:r>
              <a:rPr lang="en-US" sz="800" dirty="0">
                <a:solidFill>
                  <a:schemeClr val="bg1">
                    <a:lumMod val="65000"/>
                    <a:lumOff val="35000"/>
                  </a:schemeClr>
                </a:solidFill>
              </a:rPr>
              <a:t>Discovery is at our core. We are driven to bring fresh perspectives that create new knowledge and understanding in the classroom and beyond. It is our creative risk-taking that creates transformative change. We are constantly looking for ways to drive scholarship and service that push our campus, community and the world forward. We should never be satisfied with the status quo, but always look for inspiration and new ways of doing things.</a:t>
            </a:r>
          </a:p>
        </p:txBody>
      </p:sp>
      <p:sp>
        <p:nvSpPr>
          <p:cNvPr id="19" name="Content Placeholder 2">
            <a:extLst>
              <a:ext uri="{FF2B5EF4-FFF2-40B4-BE49-F238E27FC236}">
                <a16:creationId xmlns:a16="http://schemas.microsoft.com/office/drawing/2014/main" id="{1E398F78-5CD7-4824-8BEA-6AA1D23954AB}"/>
              </a:ext>
            </a:extLst>
          </p:cNvPr>
          <p:cNvSpPr txBox="1">
            <a:spLocks/>
          </p:cNvSpPr>
          <p:nvPr/>
        </p:nvSpPr>
        <p:spPr>
          <a:xfrm>
            <a:off x="1796471" y="4654377"/>
            <a:ext cx="3513144" cy="1444736"/>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600"/>
              </a:spcBef>
              <a:buNone/>
            </a:pPr>
            <a:r>
              <a:rPr lang="en-US" sz="1400" b="1" dirty="0">
                <a:solidFill>
                  <a:srgbClr val="D32737"/>
                </a:solidFill>
                <a:latin typeface="Arial Black" panose="020B0A04020102020204" pitchFamily="34" charset="0"/>
              </a:rPr>
              <a:t>INCLUSION</a:t>
            </a:r>
          </a:p>
          <a:p>
            <a:pPr marL="0" indent="0">
              <a:spcBef>
                <a:spcPts val="600"/>
              </a:spcBef>
              <a:buNone/>
            </a:pPr>
            <a:r>
              <a:rPr lang="en-US" sz="800" b="1" i="1" dirty="0">
                <a:solidFill>
                  <a:schemeClr val="bg1">
                    <a:lumMod val="65000"/>
                    <a:lumOff val="35000"/>
                  </a:schemeClr>
                </a:solidFill>
              </a:rPr>
              <a:t>Celebrate differences in identities, thoughts, and abilities, and seek to provide equitable access</a:t>
            </a:r>
            <a:br>
              <a:rPr lang="en-US" sz="800" b="1" i="1" dirty="0">
                <a:solidFill>
                  <a:schemeClr val="bg1">
                    <a:lumMod val="65000"/>
                    <a:lumOff val="35000"/>
                  </a:schemeClr>
                </a:solidFill>
              </a:rPr>
            </a:br>
            <a:r>
              <a:rPr lang="en-US" sz="800" b="1" i="1" dirty="0">
                <a:solidFill>
                  <a:schemeClr val="bg1">
                    <a:lumMod val="65000"/>
                    <a:lumOff val="35000"/>
                  </a:schemeClr>
                </a:solidFill>
              </a:rPr>
              <a:t>to opportunity.</a:t>
            </a:r>
          </a:p>
          <a:p>
            <a:pPr marL="0" indent="0">
              <a:spcBef>
                <a:spcPts val="600"/>
              </a:spcBef>
              <a:buNone/>
            </a:pPr>
            <a:r>
              <a:rPr lang="en-US" sz="800" dirty="0">
                <a:solidFill>
                  <a:schemeClr val="bg1">
                    <a:lumMod val="65000"/>
                    <a:lumOff val="35000"/>
                  </a:schemeClr>
                </a:solidFill>
              </a:rPr>
              <a:t>Excellence is only possible by including people who bring diverse backgrounds and perspectives. Our growing diversity enhances discovery and innovation. It is reliant on freedom and civility. It enriches the UF community. It is rooted in stewardship. It is the connective tissue for all of our Core Values.</a:t>
            </a:r>
          </a:p>
        </p:txBody>
      </p:sp>
      <p:pic>
        <p:nvPicPr>
          <p:cNvPr id="20" name="Picture 19">
            <a:extLst>
              <a:ext uri="{FF2B5EF4-FFF2-40B4-BE49-F238E27FC236}">
                <a16:creationId xmlns:a16="http://schemas.microsoft.com/office/drawing/2014/main" id="{B83B91C5-E902-4718-8919-B99C8752789D}"/>
              </a:ext>
            </a:extLst>
          </p:cNvPr>
          <p:cNvPicPr>
            <a:picLocks noChangeAspect="1"/>
          </p:cNvPicPr>
          <p:nvPr/>
        </p:nvPicPr>
        <p:blipFill>
          <a:blip r:embed="rId8"/>
          <a:stretch>
            <a:fillRect/>
          </a:stretch>
        </p:blipFill>
        <p:spPr>
          <a:xfrm>
            <a:off x="790407" y="4614961"/>
            <a:ext cx="1024217" cy="1024217"/>
          </a:xfrm>
          <a:prstGeom prst="rect">
            <a:avLst/>
          </a:prstGeom>
        </p:spPr>
      </p:pic>
      <p:sp>
        <p:nvSpPr>
          <p:cNvPr id="21" name="Content Placeholder 2">
            <a:extLst>
              <a:ext uri="{FF2B5EF4-FFF2-40B4-BE49-F238E27FC236}">
                <a16:creationId xmlns:a16="http://schemas.microsoft.com/office/drawing/2014/main" id="{39159C77-A105-4A2E-B0EA-7AFC4977082E}"/>
              </a:ext>
            </a:extLst>
          </p:cNvPr>
          <p:cNvSpPr txBox="1">
            <a:spLocks/>
          </p:cNvSpPr>
          <p:nvPr/>
        </p:nvSpPr>
        <p:spPr>
          <a:xfrm>
            <a:off x="6738128" y="1089160"/>
            <a:ext cx="4371832" cy="1408149"/>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600"/>
              </a:spcBef>
              <a:buNone/>
            </a:pPr>
            <a:r>
              <a:rPr lang="en-US" sz="1400" b="1" dirty="0">
                <a:solidFill>
                  <a:srgbClr val="FA4616"/>
                </a:solidFill>
                <a:latin typeface="Arial Black" panose="020B0A04020102020204" pitchFamily="34" charset="0"/>
              </a:rPr>
              <a:t>FREEDOM &amp; CIVILITY</a:t>
            </a:r>
          </a:p>
          <a:p>
            <a:pPr marL="0" indent="0">
              <a:spcBef>
                <a:spcPts val="600"/>
              </a:spcBef>
              <a:buNone/>
            </a:pPr>
            <a:r>
              <a:rPr lang="en-US" sz="800" b="1" i="1" dirty="0">
                <a:solidFill>
                  <a:schemeClr val="bg1">
                    <a:lumMod val="65000"/>
                    <a:lumOff val="35000"/>
                  </a:schemeClr>
                </a:solidFill>
              </a:rPr>
              <a:t>Embrace the freedom to inquire and express ideas without condemnation, and to show respect for the right of others to do the same.</a:t>
            </a:r>
          </a:p>
          <a:p>
            <a:pPr marL="0" indent="0">
              <a:spcBef>
                <a:spcPts val="600"/>
              </a:spcBef>
              <a:buNone/>
            </a:pPr>
            <a:r>
              <a:rPr lang="en-US" sz="800" dirty="0">
                <a:solidFill>
                  <a:schemeClr val="bg1">
                    <a:lumMod val="65000"/>
                    <a:lumOff val="35000"/>
                  </a:schemeClr>
                </a:solidFill>
              </a:rPr>
              <a:t>We are a community that affirms and embraces openness to an inclusive range of viewpoints. An open-minded culture is the foundation of freedom of expression and affirms our commitment to academic freedom, which is rooted in mutual respect of others. We encourage curiosity in research, scholarship and exploration, and we create the conditions where inquiry can flourish. We should guard others’ right to express themselves as unequivocally as we expect that right for ourselves.</a:t>
            </a:r>
          </a:p>
        </p:txBody>
      </p:sp>
      <p:sp>
        <p:nvSpPr>
          <p:cNvPr id="22" name="Content Placeholder 2">
            <a:extLst>
              <a:ext uri="{FF2B5EF4-FFF2-40B4-BE49-F238E27FC236}">
                <a16:creationId xmlns:a16="http://schemas.microsoft.com/office/drawing/2014/main" id="{C8B91539-962C-4520-864E-CDC12B9160B6}"/>
              </a:ext>
            </a:extLst>
          </p:cNvPr>
          <p:cNvSpPr txBox="1">
            <a:spLocks/>
          </p:cNvSpPr>
          <p:nvPr/>
        </p:nvSpPr>
        <p:spPr>
          <a:xfrm>
            <a:off x="6738127" y="2776134"/>
            <a:ext cx="4371833" cy="1408150"/>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600"/>
              </a:spcBef>
              <a:buNone/>
            </a:pPr>
            <a:r>
              <a:rPr lang="en-US" sz="1400" b="1" dirty="0">
                <a:solidFill>
                  <a:srgbClr val="FDB515"/>
                </a:solidFill>
                <a:latin typeface="Arial Black" panose="020B0A04020102020204" pitchFamily="34" charset="0"/>
              </a:rPr>
              <a:t>COMMUNITY</a:t>
            </a:r>
          </a:p>
          <a:p>
            <a:pPr marL="0" indent="0">
              <a:spcBef>
                <a:spcPts val="600"/>
              </a:spcBef>
              <a:buNone/>
            </a:pPr>
            <a:r>
              <a:rPr lang="en-US" sz="800" b="1" i="1" dirty="0">
                <a:solidFill>
                  <a:schemeClr val="bg1">
                    <a:lumMod val="65000"/>
                    <a:lumOff val="35000"/>
                  </a:schemeClr>
                </a:solidFill>
              </a:rPr>
              <a:t>Create a safe, welcoming community and a shared purpose that builds a sense of belonging and togetherness.</a:t>
            </a:r>
          </a:p>
          <a:p>
            <a:pPr marL="0" indent="0">
              <a:spcBef>
                <a:spcPts val="600"/>
              </a:spcBef>
              <a:buNone/>
            </a:pPr>
            <a:r>
              <a:rPr lang="en-US" sz="800" dirty="0">
                <a:solidFill>
                  <a:schemeClr val="bg1">
                    <a:lumMod val="65000"/>
                    <a:lumOff val="35000"/>
                  </a:schemeClr>
                </a:solidFill>
              </a:rPr>
              <a:t>We work together toward the betterment of our local community and the world around us. Our community has a shared sense of purpose that unites everyone around goals that are held in common. Those goals elevate the collective and are greater than any one of us alone. We utilize our intellect, creativity, skills, strength and compassion to create a supportive community that serves the common good.</a:t>
            </a:r>
          </a:p>
        </p:txBody>
      </p:sp>
      <p:sp>
        <p:nvSpPr>
          <p:cNvPr id="23" name="Content Placeholder 2">
            <a:extLst>
              <a:ext uri="{FF2B5EF4-FFF2-40B4-BE49-F238E27FC236}">
                <a16:creationId xmlns:a16="http://schemas.microsoft.com/office/drawing/2014/main" id="{A8A7E3E1-C635-4A7A-B8AB-316E9732C6F7}"/>
              </a:ext>
            </a:extLst>
          </p:cNvPr>
          <p:cNvSpPr txBox="1">
            <a:spLocks/>
          </p:cNvSpPr>
          <p:nvPr/>
        </p:nvSpPr>
        <p:spPr>
          <a:xfrm>
            <a:off x="6738128" y="4670375"/>
            <a:ext cx="4399392" cy="1818495"/>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600"/>
              </a:spcBef>
              <a:buNone/>
            </a:pPr>
            <a:r>
              <a:rPr lang="en-US" sz="1400" b="1" dirty="0">
                <a:solidFill>
                  <a:srgbClr val="22884C"/>
                </a:solidFill>
                <a:latin typeface="Arial Black" panose="020B0A04020102020204" pitchFamily="34" charset="0"/>
              </a:rPr>
              <a:t>STEWARDSHIP</a:t>
            </a:r>
          </a:p>
          <a:p>
            <a:pPr marL="0" indent="0">
              <a:spcBef>
                <a:spcPts val="600"/>
              </a:spcBef>
              <a:buNone/>
            </a:pPr>
            <a:r>
              <a:rPr lang="en-US" sz="800" b="1" i="1" dirty="0">
                <a:solidFill>
                  <a:schemeClr val="bg1">
                    <a:lumMod val="65000"/>
                    <a:lumOff val="35000"/>
                  </a:schemeClr>
                </a:solidFill>
              </a:rPr>
              <a:t>Show respect for those who came before us, responsibility for those now with us, and the commitment to leave a just and habitable world for those who come after us.</a:t>
            </a:r>
          </a:p>
          <a:p>
            <a:pPr marL="0" indent="0">
              <a:spcBef>
                <a:spcPts val="600"/>
              </a:spcBef>
              <a:buNone/>
            </a:pPr>
            <a:r>
              <a:rPr lang="en-US" sz="800" dirty="0">
                <a:solidFill>
                  <a:schemeClr val="bg1">
                    <a:lumMod val="65000"/>
                    <a:lumOff val="35000"/>
                  </a:schemeClr>
                </a:solidFill>
              </a:rPr>
              <a:t>We were founded as a land-grant university, which carries with it an obligation to leave the State of Florida and the world better than we found it. Our aim is to operate with utmost respect for the resources provided us, and utilize them in a humane, respectful and responsible way. This is how we create an environment that gives students the opportunity to develop the intellectual, physical and social skills that will enrich their lives.</a:t>
            </a:r>
          </a:p>
        </p:txBody>
      </p:sp>
      <p:sp>
        <p:nvSpPr>
          <p:cNvPr id="24" name="Content Placeholder 2">
            <a:extLst>
              <a:ext uri="{FF2B5EF4-FFF2-40B4-BE49-F238E27FC236}">
                <a16:creationId xmlns:a16="http://schemas.microsoft.com/office/drawing/2014/main" id="{EC952EEF-C517-694F-80B3-4D1DCF809634}"/>
              </a:ext>
            </a:extLst>
          </p:cNvPr>
          <p:cNvSpPr txBox="1">
            <a:spLocks/>
          </p:cNvSpPr>
          <p:nvPr/>
        </p:nvSpPr>
        <p:spPr>
          <a:xfrm>
            <a:off x="318976" y="421772"/>
            <a:ext cx="11473428" cy="604595"/>
          </a:xfrm>
          <a:prstGeom prst="rect">
            <a:avLst/>
          </a:prstGeom>
        </p:spPr>
        <p:txBody>
          <a:bodyPr>
            <a:normAutofit lnSpcReduction="10000"/>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sz="3600" b="1" cap="all" dirty="0">
                <a:solidFill>
                  <a:srgbClr val="005594"/>
                </a:solidFill>
                <a:latin typeface="Arial Black" panose="020B0A04020102020204" pitchFamily="34" charset="0"/>
                <a:ea typeface="Verdana" panose="020B0604030504040204" pitchFamily="34" charset="0"/>
                <a:cs typeface="Verdana" panose="020B0604030504040204" pitchFamily="34" charset="0"/>
              </a:rPr>
              <a:t>UF CORE VALUES</a:t>
            </a:r>
            <a:endParaRPr lang="en-US" sz="36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58030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1303</TotalTime>
  <Words>1225</Words>
  <Application>Microsoft Macintosh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 Black</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Relations</dc:title>
  <dc:creator>Mercier,Brook A</dc:creator>
  <cp:lastModifiedBy>Microsoft Office User</cp:lastModifiedBy>
  <cp:revision>51</cp:revision>
  <dcterms:created xsi:type="dcterms:W3CDTF">2019-01-27T23:56:16Z</dcterms:created>
  <dcterms:modified xsi:type="dcterms:W3CDTF">2022-02-04T20:07:04Z</dcterms:modified>
</cp:coreProperties>
</file>