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699" r:id="rId2"/>
    <p:sldMasterId id="2147483684" r:id="rId3"/>
    <p:sldMasterId id="2147483666" r:id="rId4"/>
    <p:sldMasterId id="2147483660" r:id="rId5"/>
  </p:sldMasterIdLst>
  <p:notesMasterIdLst>
    <p:notesMasterId r:id="rId55"/>
  </p:notesMasterIdLst>
  <p:sldIdLst>
    <p:sldId id="278" r:id="rId6"/>
    <p:sldId id="261" r:id="rId7"/>
    <p:sldId id="721" r:id="rId8"/>
    <p:sldId id="723" r:id="rId9"/>
    <p:sldId id="724" r:id="rId10"/>
    <p:sldId id="725" r:id="rId11"/>
    <p:sldId id="726" r:id="rId12"/>
    <p:sldId id="727" r:id="rId13"/>
    <p:sldId id="729" r:id="rId14"/>
    <p:sldId id="730" r:id="rId15"/>
    <p:sldId id="731" r:id="rId16"/>
    <p:sldId id="732" r:id="rId17"/>
    <p:sldId id="733" r:id="rId18"/>
    <p:sldId id="734" r:id="rId19"/>
    <p:sldId id="735" r:id="rId20"/>
    <p:sldId id="728" r:id="rId21"/>
    <p:sldId id="736" r:id="rId22"/>
    <p:sldId id="737" r:id="rId23"/>
    <p:sldId id="738" r:id="rId24"/>
    <p:sldId id="739" r:id="rId25"/>
    <p:sldId id="743" r:id="rId26"/>
    <p:sldId id="744" r:id="rId27"/>
    <p:sldId id="745" r:id="rId28"/>
    <p:sldId id="746" r:id="rId29"/>
    <p:sldId id="747" r:id="rId30"/>
    <p:sldId id="748" r:id="rId31"/>
    <p:sldId id="749" r:id="rId32"/>
    <p:sldId id="750" r:id="rId33"/>
    <p:sldId id="742" r:id="rId34"/>
    <p:sldId id="631" r:id="rId35"/>
    <p:sldId id="763" r:id="rId36"/>
    <p:sldId id="764" r:id="rId37"/>
    <p:sldId id="765" r:id="rId38"/>
    <p:sldId id="766" r:id="rId39"/>
    <p:sldId id="767" r:id="rId40"/>
    <p:sldId id="768" r:id="rId41"/>
    <p:sldId id="751" r:id="rId42"/>
    <p:sldId id="752" r:id="rId43"/>
    <p:sldId id="753" r:id="rId44"/>
    <p:sldId id="754" r:id="rId45"/>
    <p:sldId id="755" r:id="rId46"/>
    <p:sldId id="756" r:id="rId47"/>
    <p:sldId id="757" r:id="rId48"/>
    <p:sldId id="758" r:id="rId49"/>
    <p:sldId id="759" r:id="rId50"/>
    <p:sldId id="760" r:id="rId51"/>
    <p:sldId id="761" r:id="rId52"/>
    <p:sldId id="316" r:id="rId53"/>
    <p:sldId id="317" r:id="rId54"/>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era,Kay H" initials="BH" lastIdx="12" clrIdx="0">
    <p:extLst>
      <p:ext uri="{19B8F6BF-5375-455C-9EA6-DF929625EA0E}">
        <p15:presenceInfo xmlns:p15="http://schemas.microsoft.com/office/powerpoint/2012/main" userId="S-1-5-21-1308237860-4193317556-336787646-559629" providerId="AD"/>
      </p:ext>
    </p:extLst>
  </p:cmAuthor>
  <p:cmAuthor id="2" name="Salva,Christina" initials="S" lastIdx="5" clrIdx="1">
    <p:extLst>
      <p:ext uri="{19B8F6BF-5375-455C-9EA6-DF929625EA0E}">
        <p15:presenceInfo xmlns:p15="http://schemas.microsoft.com/office/powerpoint/2012/main" userId="S-1-5-21-1308237860-4193317556-336787646-10182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405"/>
    <a:srgbClr val="19C9E1"/>
    <a:srgbClr val="E65800"/>
    <a:srgbClr val="DE5500"/>
    <a:srgbClr val="FF6600"/>
    <a:srgbClr val="C24702"/>
    <a:srgbClr val="FC5D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5562" autoAdjust="0"/>
  </p:normalViewPr>
  <p:slideViewPr>
    <p:cSldViewPr snapToGrid="0">
      <p:cViewPr varScale="1">
        <p:scale>
          <a:sx n="97" d="100"/>
          <a:sy n="97" d="100"/>
        </p:scale>
        <p:origin x="1110"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237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5273004" y="0"/>
            <a:ext cx="4033943" cy="352375"/>
          </a:xfrm>
          <a:prstGeom prst="rect">
            <a:avLst/>
          </a:prstGeom>
        </p:spPr>
        <p:txBody>
          <a:bodyPr vert="horz" lIns="93324" tIns="46662" rIns="93324" bIns="46662" rtlCol="0"/>
          <a:lstStyle>
            <a:lvl1pPr algn="r">
              <a:defRPr sz="1200"/>
            </a:lvl1pPr>
          </a:lstStyle>
          <a:p>
            <a:fld id="{DE7C9419-65CE-4FD7-A936-319F3A4AEB74}" type="datetimeFigureOut">
              <a:rPr lang="en-US" smtClean="0"/>
              <a:t>3/2/2022</a:t>
            </a:fld>
            <a:endParaRPr lang="en-US" dirty="0"/>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79866"/>
            <a:ext cx="7447280" cy="2765346"/>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7"/>
            <a:ext cx="4033943" cy="352374"/>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004" y="6670727"/>
            <a:ext cx="4033943" cy="352374"/>
          </a:xfrm>
          <a:prstGeom prst="rect">
            <a:avLst/>
          </a:prstGeom>
        </p:spPr>
        <p:txBody>
          <a:bodyPr vert="horz" lIns="93324" tIns="46662" rIns="93324" bIns="46662" rtlCol="0" anchor="b"/>
          <a:lstStyle>
            <a:lvl1pPr algn="r">
              <a:defRPr sz="1200"/>
            </a:lvl1pPr>
          </a:lstStyle>
          <a:p>
            <a:fld id="{23BCD7C5-17EC-4245-A808-3E160E620918}" type="slidenum">
              <a:rPr lang="en-US" smtClean="0"/>
              <a:t>‹#›</a:t>
            </a:fld>
            <a:endParaRPr lang="en-US" dirty="0"/>
          </a:p>
        </p:txBody>
      </p:sp>
    </p:spTree>
    <p:extLst>
      <p:ext uri="{BB962C8B-B14F-4D97-AF65-F5344CB8AC3E}">
        <p14:creationId xmlns:p14="http://schemas.microsoft.com/office/powerpoint/2010/main" val="185173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2</a:t>
            </a:fld>
            <a:endParaRPr lang="en-US" dirty="0"/>
          </a:p>
        </p:txBody>
      </p:sp>
    </p:spTree>
    <p:extLst>
      <p:ext uri="{BB962C8B-B14F-4D97-AF65-F5344CB8AC3E}">
        <p14:creationId xmlns:p14="http://schemas.microsoft.com/office/powerpoint/2010/main" val="128720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a:t>
            </a:r>
            <a:r>
              <a:rPr lang="en-US" baseline="0"/>
              <a:t> slide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9C4E5-ABF4-4239-92B7-27FC8F0DD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34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this is Becky Younglove, I'm a leadership development professional on the Training and Organizational Development team. </a:t>
            </a:r>
          </a:p>
          <a:p>
            <a:endParaRPr lang="en-US"/>
          </a:p>
          <a:p>
            <a:r>
              <a:rPr lang="en-US" dirty="0"/>
              <a:t>We are very excited to share with you all today about a new initiative we have in the works to support the onboarding efforts related to new managers. </a:t>
            </a:r>
            <a:endParaRPr lang="en-US" dirty="0">
              <a:cs typeface="Calibri"/>
            </a:endParaRPr>
          </a:p>
          <a:p>
            <a:endParaRPr lang="en-US">
              <a:cs typeface="Calibri" panose="020F0502020204030204"/>
            </a:endParaRPr>
          </a:p>
          <a:p>
            <a:r>
              <a:rPr lang="en-US" dirty="0">
                <a:cs typeface="Calibri" panose="020F0502020204030204"/>
              </a:rPr>
              <a:t>The new manager onboarding supports goal is designed to provide all new managers with resources, tools, and support as part of their supervisory onboarding process  to ensure success in this role immediately and into the future. </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3BCD7C5-17EC-4245-A808-3E160E620918}" type="slidenum">
              <a:rPr lang="en-US" smtClean="0"/>
              <a:t>21</a:t>
            </a:fld>
            <a:endParaRPr lang="en-US"/>
          </a:p>
        </p:txBody>
      </p:sp>
    </p:spTree>
    <p:extLst>
      <p:ext uri="{BB962C8B-B14F-4D97-AF65-F5344CB8AC3E}">
        <p14:creationId xmlns:p14="http://schemas.microsoft.com/office/powerpoint/2010/main" val="341596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to the point of being a "top 5" institution isn't easy, and staying there won't be any easier. We need great leadership at all levels of our organization in order to achieve our goals. Entry to middle level managers make up a large portion of this group. And, the old saying, "what got you here won't get you there" is so true. Often times individuals excel in their area and then eventually are promoted into supervisory positions. </a:t>
            </a:r>
          </a:p>
          <a:p>
            <a:endParaRPr lang="en-US">
              <a:cs typeface="Calibri" panose="020F0502020204030204"/>
            </a:endParaRPr>
          </a:p>
          <a:p>
            <a:r>
              <a:rPr lang="en-US" dirty="0">
                <a:cs typeface="Calibri" panose="020F0502020204030204"/>
              </a:rPr>
              <a:t>The purpose of this initiative is to provide both: (Click to advance)</a:t>
            </a:r>
          </a:p>
          <a:p>
            <a:endParaRPr lang="en-US">
              <a:cs typeface="Calibri" panose="020F0502020204030204"/>
            </a:endParaRPr>
          </a:p>
          <a:p>
            <a:r>
              <a:rPr lang="en-US" dirty="0">
                <a:cs typeface="Calibri" panose="020F0502020204030204"/>
              </a:rPr>
              <a:t>1.) Best practices for managing and leading</a:t>
            </a:r>
          </a:p>
          <a:p>
            <a:r>
              <a:rPr lang="en-US" dirty="0">
                <a:cs typeface="Calibri" panose="020F0502020204030204"/>
              </a:rPr>
              <a:t>AND</a:t>
            </a:r>
          </a:p>
          <a:p>
            <a:r>
              <a:rPr lang="en-US" dirty="0">
                <a:cs typeface="Calibri" panose="020F0502020204030204"/>
              </a:rPr>
              <a:t>2.) Easily accessible resources and tools</a:t>
            </a:r>
          </a:p>
          <a:p>
            <a:endParaRPr lang="en-US">
              <a:cs typeface="Calibri" panose="020F0502020204030204"/>
            </a:endParaRPr>
          </a:p>
          <a:p>
            <a:r>
              <a:rPr lang="en-US" dirty="0">
                <a:cs typeface="Calibri" panose="020F0502020204030204"/>
              </a:rPr>
              <a:t>We know that the start of a management career at UF is challenging, there are many things to learn including the functional aspects of managing a team like </a:t>
            </a:r>
          </a:p>
        </p:txBody>
      </p:sp>
      <p:sp>
        <p:nvSpPr>
          <p:cNvPr id="4" name="Slide Number Placeholder 3"/>
          <p:cNvSpPr>
            <a:spLocks noGrp="1"/>
          </p:cNvSpPr>
          <p:nvPr>
            <p:ph type="sldNum" sz="quarter" idx="5"/>
          </p:nvPr>
        </p:nvSpPr>
        <p:spPr/>
        <p:txBody>
          <a:bodyPr/>
          <a:lstStyle/>
          <a:p>
            <a:fld id="{23BCD7C5-17EC-4245-A808-3E160E620918}" type="slidenum">
              <a:rPr lang="en-US" smtClean="0"/>
              <a:t>22</a:t>
            </a:fld>
            <a:endParaRPr lang="en-US"/>
          </a:p>
        </p:txBody>
      </p:sp>
    </p:spTree>
    <p:extLst>
      <p:ext uri="{BB962C8B-B14F-4D97-AF65-F5344CB8AC3E}">
        <p14:creationId xmlns:p14="http://schemas.microsoft.com/office/powerpoint/2010/main" val="12257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Audience- anyone who was not tied to a paid record the month before, but is now (triggers the inclusion). </a:t>
            </a:r>
          </a:p>
          <a:p>
            <a:endParaRPr lang="en-US">
              <a:cs typeface="Calibri"/>
            </a:endParaRPr>
          </a:p>
          <a:p>
            <a:r>
              <a:rPr lang="en-US">
                <a:cs typeface="Calibri"/>
              </a:rPr>
              <a:t>At the beginning of each month, we will be sending out a welcome email message to all identified new managers. This message will include a link to the new manager toolkit as well as the new manager course. We will also inform them of the resources available on our leadership toolkit and the </a:t>
            </a:r>
            <a:r>
              <a:rPr lang="en-US" err="1">
                <a:cs typeface="Calibri"/>
              </a:rPr>
              <a:t>Managing@UF</a:t>
            </a:r>
            <a:r>
              <a:rPr lang="en-US">
                <a:cs typeface="Calibri"/>
              </a:rPr>
              <a:t> program. These are not new resources, but a new manager may not know they exist.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3BCD7C5-17EC-4245-A808-3E160E620918}" type="slidenum">
              <a:rPr lang="en-US" smtClean="0"/>
              <a:t>23</a:t>
            </a:fld>
            <a:endParaRPr lang="en-US"/>
          </a:p>
        </p:txBody>
      </p:sp>
    </p:spTree>
    <p:extLst>
      <p:ext uri="{BB962C8B-B14F-4D97-AF65-F5344CB8AC3E}">
        <p14:creationId xmlns:p14="http://schemas.microsoft.com/office/powerpoint/2010/main" val="71900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new manager toolkit is a new resource recently developed. This landing page will include quick links to administrative responsibilities as well as targeted resources we have identified as most important for new managers at UF. </a:t>
            </a:r>
          </a:p>
          <a:p>
            <a:endParaRPr lang="en-US">
              <a:cs typeface="Calibri"/>
            </a:endParaRPr>
          </a:p>
        </p:txBody>
      </p:sp>
      <p:sp>
        <p:nvSpPr>
          <p:cNvPr id="4" name="Slide Number Placeholder 3"/>
          <p:cNvSpPr>
            <a:spLocks noGrp="1"/>
          </p:cNvSpPr>
          <p:nvPr>
            <p:ph type="sldNum" sz="quarter" idx="5"/>
          </p:nvPr>
        </p:nvSpPr>
        <p:spPr/>
        <p:txBody>
          <a:bodyPr/>
          <a:lstStyle/>
          <a:p>
            <a:fld id="{23BCD7C5-17EC-4245-A808-3E160E620918}" type="slidenum">
              <a:rPr lang="en-US" smtClean="0"/>
              <a:t>24</a:t>
            </a:fld>
            <a:endParaRPr lang="en-US"/>
          </a:p>
        </p:txBody>
      </p:sp>
    </p:spTree>
    <p:extLst>
      <p:ext uri="{BB962C8B-B14F-4D97-AF65-F5344CB8AC3E}">
        <p14:creationId xmlns:p14="http://schemas.microsoft.com/office/powerpoint/2010/main" val="100662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new manager course is an elective course, part of the </a:t>
            </a:r>
            <a:r>
              <a:rPr lang="en-US" dirty="0" err="1">
                <a:cs typeface="Calibri"/>
              </a:rPr>
              <a:t>Managing@UF</a:t>
            </a:r>
            <a:r>
              <a:rPr lang="en-US" dirty="0">
                <a:cs typeface="Calibri"/>
              </a:rPr>
              <a:t>: Supervisory Challenge Program. </a:t>
            </a:r>
          </a:p>
          <a:p>
            <a:endParaRPr lang="en-US">
              <a:cs typeface="Calibri"/>
            </a:endParaRPr>
          </a:p>
          <a:p>
            <a:r>
              <a:rPr lang="en-US" dirty="0">
                <a:cs typeface="Calibri"/>
              </a:rPr>
              <a:t>This is not a "new" course, but it recently went through a full revision, so the content is fresh and updated. </a:t>
            </a:r>
          </a:p>
          <a:p>
            <a:r>
              <a:rPr lang="en-US" dirty="0">
                <a:cs typeface="Calibri"/>
              </a:rPr>
              <a:t>In this course we cover best practices for managing and leading from a new manager perspective. </a:t>
            </a:r>
          </a:p>
          <a:p>
            <a:r>
              <a:rPr lang="en-US" dirty="0">
                <a:cs typeface="Calibri"/>
              </a:rPr>
              <a:t>A portion of this course also addresses UF Engaged from a new manager perspective. </a:t>
            </a:r>
          </a:p>
          <a:p>
            <a:endParaRPr lang="en-US" dirty="0">
              <a:cs typeface="Calibri"/>
            </a:endParaRPr>
          </a:p>
          <a:p>
            <a:r>
              <a:rPr lang="en-US" dirty="0">
                <a:cs typeface="Calibri"/>
              </a:rPr>
              <a:t>Our goal is to welcome new managers into their role with open arms as partners in their leadership journey. We hope this course leaves them with a desire to learn more as they embrace this new role and we include recommended courses to take if they haven't already as next steps. </a:t>
            </a:r>
          </a:p>
        </p:txBody>
      </p:sp>
      <p:sp>
        <p:nvSpPr>
          <p:cNvPr id="4" name="Slide Number Placeholder 3"/>
          <p:cNvSpPr>
            <a:spLocks noGrp="1"/>
          </p:cNvSpPr>
          <p:nvPr>
            <p:ph type="sldNum" sz="quarter" idx="5"/>
          </p:nvPr>
        </p:nvSpPr>
        <p:spPr/>
        <p:txBody>
          <a:bodyPr/>
          <a:lstStyle/>
          <a:p>
            <a:fld id="{23BCD7C5-17EC-4245-A808-3E160E620918}" type="slidenum">
              <a:rPr lang="en-US" smtClean="0"/>
              <a:t>25</a:t>
            </a:fld>
            <a:endParaRPr lang="en-US"/>
          </a:p>
        </p:txBody>
      </p:sp>
    </p:spTree>
    <p:extLst>
      <p:ext uri="{BB962C8B-B14F-4D97-AF65-F5344CB8AC3E}">
        <p14:creationId xmlns:p14="http://schemas.microsoft.com/office/powerpoint/2010/main" val="2368497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our partners and the first point of contact for new managers, you can help us by encouraging sign-up for the new manager course, refer them to the resources and tools available, and provide us with suggestions on ways we can improve this process and/or the supports as we move this initiative forward. </a:t>
            </a:r>
          </a:p>
          <a:p>
            <a:endParaRPr lang="en-US" dirty="0">
              <a:cs typeface="Calibri"/>
            </a:endParaRPr>
          </a:p>
          <a:p>
            <a:r>
              <a:rPr lang="en-US" dirty="0">
                <a:cs typeface="Calibri"/>
              </a:rPr>
              <a:t>We hope that this initiative starts a movement to provide more managers and leaders with professional development aimed at increasing their effectiveness and ultimately, elevating the entire organization as a top 5 institution. </a:t>
            </a:r>
          </a:p>
        </p:txBody>
      </p:sp>
      <p:sp>
        <p:nvSpPr>
          <p:cNvPr id="4" name="Slide Number Placeholder 3"/>
          <p:cNvSpPr>
            <a:spLocks noGrp="1"/>
          </p:cNvSpPr>
          <p:nvPr>
            <p:ph type="sldNum" sz="quarter" idx="5"/>
          </p:nvPr>
        </p:nvSpPr>
        <p:spPr/>
        <p:txBody>
          <a:bodyPr/>
          <a:lstStyle/>
          <a:p>
            <a:fld id="{23BCD7C5-17EC-4245-A808-3E160E620918}" type="slidenum">
              <a:rPr lang="en-US" smtClean="0"/>
              <a:t>26</a:t>
            </a:fld>
            <a:endParaRPr lang="en-US"/>
          </a:p>
        </p:txBody>
      </p:sp>
    </p:spTree>
    <p:extLst>
      <p:ext uri="{BB962C8B-B14F-4D97-AF65-F5344CB8AC3E}">
        <p14:creationId xmlns:p14="http://schemas.microsoft.com/office/powerpoint/2010/main" val="2055394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begin the process of emailing new managers at the beginning of April. </a:t>
            </a:r>
          </a:p>
          <a:p>
            <a:endParaRPr lang="en-US" dirty="0">
              <a:cs typeface="Calibri"/>
            </a:endParaRPr>
          </a:p>
          <a:p>
            <a:r>
              <a:rPr lang="en-US" dirty="0">
                <a:cs typeface="Calibri"/>
              </a:rPr>
              <a:t>Ahead of this launch, we will be sending additional information to HR liaisons including a sample of the email language and links to the resources. We also plan to share a high level overview of the course in the future as well.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3BCD7C5-17EC-4245-A808-3E160E620918}" type="slidenum">
              <a:rPr lang="en-US" smtClean="0"/>
              <a:t>27</a:t>
            </a:fld>
            <a:endParaRPr lang="en-US"/>
          </a:p>
        </p:txBody>
      </p:sp>
    </p:spTree>
    <p:extLst>
      <p:ext uri="{BB962C8B-B14F-4D97-AF65-F5344CB8AC3E}">
        <p14:creationId xmlns:p14="http://schemas.microsoft.com/office/powerpoint/2010/main" val="1843112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Any questions? </a:t>
            </a:r>
          </a:p>
          <a:p>
            <a:endParaRPr lang="en-US">
              <a:cs typeface="Calibri"/>
            </a:endParaRPr>
          </a:p>
          <a:p>
            <a:r>
              <a:rPr lang="en-US">
                <a:cs typeface="Calibri"/>
              </a:rPr>
              <a:t>Feel free to reach out to either myself or my team at any time. We can make ourselves available to provide consultation or answer questions. </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23BCD7C5-17EC-4245-A808-3E160E620918}" type="slidenum">
              <a:rPr lang="en-US" smtClean="0"/>
              <a:t>28</a:t>
            </a:fld>
            <a:endParaRPr lang="en-US"/>
          </a:p>
        </p:txBody>
      </p:sp>
    </p:spTree>
    <p:extLst>
      <p:ext uri="{BB962C8B-B14F-4D97-AF65-F5344CB8AC3E}">
        <p14:creationId xmlns:p14="http://schemas.microsoft.com/office/powerpoint/2010/main" val="914439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a:cs typeface="Segoe UI"/>
              </a:rPr>
              <a:t>Gwynn</a:t>
            </a:r>
          </a:p>
        </p:txBody>
      </p:sp>
      <p:sp>
        <p:nvSpPr>
          <p:cNvPr id="4" name="Slide Number Placeholder 3"/>
          <p:cNvSpPr>
            <a:spLocks noGrp="1"/>
          </p:cNvSpPr>
          <p:nvPr>
            <p:ph type="sldNum" sz="quarter" idx="10"/>
          </p:nvPr>
        </p:nvSpPr>
        <p:spPr/>
        <p:txBody>
          <a:bodyPr/>
          <a:lstStyle/>
          <a:p>
            <a:fld id="{23BCD7C5-17EC-4245-A808-3E160E620918}" type="slidenum">
              <a:rPr lang="en-US" smtClean="0"/>
              <a:t>29</a:t>
            </a:fld>
            <a:endParaRPr lang="en-US"/>
          </a:p>
        </p:txBody>
      </p:sp>
    </p:spTree>
    <p:extLst>
      <p:ext uri="{BB962C8B-B14F-4D97-AF65-F5344CB8AC3E}">
        <p14:creationId xmlns:p14="http://schemas.microsoft.com/office/powerpoint/2010/main" val="219307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4717CB-3D3E-4601-AFDA-924D50B4EA02}" type="slidenum">
              <a:rPr lang="en-US" smtClean="0"/>
              <a:t>3</a:t>
            </a:fld>
            <a:endParaRPr lang="en-US"/>
          </a:p>
        </p:txBody>
      </p:sp>
    </p:spTree>
    <p:extLst>
      <p:ext uri="{BB962C8B-B14F-4D97-AF65-F5344CB8AC3E}">
        <p14:creationId xmlns:p14="http://schemas.microsoft.com/office/powerpoint/2010/main" val="197824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a:t>
            </a:r>
            <a:r>
              <a:rPr lang="en-US" baseline="0"/>
              <a:t> slide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9C4E5-ABF4-4239-92B7-27FC8F0DD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50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Segoe UI" panose="020B0502040204020203" pitchFamily="34" charset="0"/>
              </a:rPr>
              <a:t>Gwynn</a:t>
            </a:r>
          </a:p>
          <a:p>
            <a:endParaRPr lang="en-US" b="0" i="0">
              <a:solidFill>
                <a:srgbClr val="000000"/>
              </a:solidFill>
              <a:effectLst/>
              <a:latin typeface="Segoe UI" panose="020B0502040204020203" pitchFamily="34" charset="0"/>
            </a:endParaRPr>
          </a:p>
          <a:p>
            <a:r>
              <a:rPr lang="en-US" b="0" i="0">
                <a:solidFill>
                  <a:srgbClr val="000000"/>
                </a:solidFill>
                <a:effectLst/>
                <a:latin typeface="Segoe UI" panose="020B0502040204020203" pitchFamily="34" charset="0"/>
              </a:rPr>
              <a:t>Three great resources – designed to assist you whether you are on this journey or path. </a:t>
            </a:r>
          </a:p>
          <a:p>
            <a:endParaRPr lang="en-US" b="0" i="0">
              <a:solidFill>
                <a:srgbClr val="000000"/>
              </a:solidFill>
              <a:effectLst/>
              <a:latin typeface="Segoe UI" panose="020B0502040204020203" pitchFamily="34" charset="0"/>
            </a:endParaRPr>
          </a:p>
          <a:p>
            <a:r>
              <a:rPr lang="en-US" b="0" i="0">
                <a:solidFill>
                  <a:srgbClr val="000000"/>
                </a:solidFill>
                <a:effectLst/>
                <a:latin typeface="Segoe UI" panose="020B0502040204020203" pitchFamily="34" charset="0"/>
              </a:rPr>
              <a:t>Make a recommendation . . . If your department collectively wants to start this journey . . . . Start with the course. And then review the tools and create or edit these for your area.</a:t>
            </a:r>
          </a:p>
          <a:p>
            <a:r>
              <a:rPr lang="en-US" b="0" i="0">
                <a:solidFill>
                  <a:srgbClr val="000000"/>
                </a:solidFill>
                <a:effectLst/>
                <a:latin typeface="Segoe UI" panose="020B0502040204020203" pitchFamily="34" charset="0"/>
              </a:rPr>
              <a:t>int</a:t>
            </a:r>
          </a:p>
        </p:txBody>
      </p:sp>
      <p:sp>
        <p:nvSpPr>
          <p:cNvPr id="4" name="Slide Number Placeholder 3"/>
          <p:cNvSpPr>
            <a:spLocks noGrp="1"/>
          </p:cNvSpPr>
          <p:nvPr>
            <p:ph type="sldNum" sz="quarter" idx="10"/>
          </p:nvPr>
        </p:nvSpPr>
        <p:spPr/>
        <p:txBody>
          <a:bodyPr/>
          <a:lstStyle/>
          <a:p>
            <a:fld id="{23BCD7C5-17EC-4245-A808-3E160E620918}" type="slidenum">
              <a:rPr lang="en-US" smtClean="0"/>
              <a:t>31</a:t>
            </a:fld>
            <a:endParaRPr lang="en-US"/>
          </a:p>
        </p:txBody>
      </p:sp>
    </p:spTree>
    <p:extLst>
      <p:ext uri="{BB962C8B-B14F-4D97-AF65-F5344CB8AC3E}">
        <p14:creationId xmlns:p14="http://schemas.microsoft.com/office/powerpoint/2010/main" val="2193079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Segoe UI" panose="020B0502040204020203" pitchFamily="34" charset="0"/>
              </a:rPr>
              <a:t>Gwynn</a:t>
            </a:r>
          </a:p>
          <a:p>
            <a:endParaRPr lang="en-US" b="0" i="0">
              <a:solidFill>
                <a:srgbClr val="000000"/>
              </a:solidFill>
              <a:effectLst/>
              <a:latin typeface="Segoe UI" panose="020B0502040204020203" pitchFamily="34" charset="0"/>
            </a:endParaRPr>
          </a:p>
          <a:p>
            <a:r>
              <a:rPr lang="en-US" b="0" i="0">
                <a:solidFill>
                  <a:srgbClr val="000000"/>
                </a:solidFill>
                <a:effectLst/>
                <a:latin typeface="Segoe UI" panose="020B0502040204020203" pitchFamily="34" charset="0"/>
              </a:rPr>
              <a:t>https://learn-and-grow.hr.ufl.edu/toolkits-resource-center/inclusive-hiring-toolkit/</a:t>
            </a:r>
          </a:p>
        </p:txBody>
      </p:sp>
      <p:sp>
        <p:nvSpPr>
          <p:cNvPr id="4" name="Slide Number Placeholder 3"/>
          <p:cNvSpPr>
            <a:spLocks noGrp="1"/>
          </p:cNvSpPr>
          <p:nvPr>
            <p:ph type="sldNum" sz="quarter" idx="10"/>
          </p:nvPr>
        </p:nvSpPr>
        <p:spPr/>
        <p:txBody>
          <a:bodyPr/>
          <a:lstStyle/>
          <a:p>
            <a:fld id="{23BCD7C5-17EC-4245-A808-3E160E620918}" type="slidenum">
              <a:rPr lang="en-US" smtClean="0"/>
              <a:t>32</a:t>
            </a:fld>
            <a:endParaRPr lang="en-US"/>
          </a:p>
        </p:txBody>
      </p:sp>
    </p:spTree>
    <p:extLst>
      <p:ext uri="{BB962C8B-B14F-4D97-AF65-F5344CB8AC3E}">
        <p14:creationId xmlns:p14="http://schemas.microsoft.com/office/powerpoint/2010/main" val="1311376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232"/>
                </a:solidFill>
                <a:effectLst/>
                <a:latin typeface="freight-sans-pro"/>
              </a:rPr>
              <a:t> Sarah</a:t>
            </a:r>
          </a:p>
        </p:txBody>
      </p:sp>
      <p:sp>
        <p:nvSpPr>
          <p:cNvPr id="4" name="Slide Number Placeholder 3"/>
          <p:cNvSpPr>
            <a:spLocks noGrp="1"/>
          </p:cNvSpPr>
          <p:nvPr>
            <p:ph type="sldNum" sz="quarter" idx="5"/>
          </p:nvPr>
        </p:nvSpPr>
        <p:spPr/>
        <p:txBody>
          <a:bodyPr/>
          <a:lstStyle/>
          <a:p>
            <a:fld id="{604717CB-3D3E-4601-AFDA-924D50B4EA02}" type="slidenum">
              <a:rPr lang="en-US" smtClean="0"/>
              <a:t>33</a:t>
            </a:fld>
            <a:endParaRPr lang="en-US"/>
          </a:p>
        </p:txBody>
      </p:sp>
    </p:spTree>
    <p:extLst>
      <p:ext uri="{BB962C8B-B14F-4D97-AF65-F5344CB8AC3E}">
        <p14:creationId xmlns:p14="http://schemas.microsoft.com/office/powerpoint/2010/main" val="1023275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232"/>
                </a:solidFill>
                <a:effectLst/>
                <a:latin typeface="freight-sans-pro"/>
              </a:rPr>
              <a:t> Audrey</a:t>
            </a:r>
          </a:p>
        </p:txBody>
      </p:sp>
      <p:sp>
        <p:nvSpPr>
          <p:cNvPr id="4" name="Slide Number Placeholder 3"/>
          <p:cNvSpPr>
            <a:spLocks noGrp="1"/>
          </p:cNvSpPr>
          <p:nvPr>
            <p:ph type="sldNum" sz="quarter" idx="5"/>
          </p:nvPr>
        </p:nvSpPr>
        <p:spPr/>
        <p:txBody>
          <a:bodyPr/>
          <a:lstStyle/>
          <a:p>
            <a:fld id="{604717CB-3D3E-4601-AFDA-924D50B4EA02}" type="slidenum">
              <a:rPr lang="en-US" smtClean="0"/>
              <a:t>34</a:t>
            </a:fld>
            <a:endParaRPr lang="en-US"/>
          </a:p>
        </p:txBody>
      </p:sp>
    </p:spTree>
    <p:extLst>
      <p:ext uri="{BB962C8B-B14F-4D97-AF65-F5344CB8AC3E}">
        <p14:creationId xmlns:p14="http://schemas.microsoft.com/office/powerpoint/2010/main" val="1685152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232"/>
                </a:solidFill>
                <a:effectLst/>
                <a:latin typeface="freight-sans-pro"/>
              </a:rPr>
              <a:t> Audrey</a:t>
            </a:r>
          </a:p>
        </p:txBody>
      </p:sp>
      <p:sp>
        <p:nvSpPr>
          <p:cNvPr id="4" name="Slide Number Placeholder 3"/>
          <p:cNvSpPr>
            <a:spLocks noGrp="1"/>
          </p:cNvSpPr>
          <p:nvPr>
            <p:ph type="sldNum" sz="quarter" idx="5"/>
          </p:nvPr>
        </p:nvSpPr>
        <p:spPr/>
        <p:txBody>
          <a:bodyPr/>
          <a:lstStyle/>
          <a:p>
            <a:fld id="{604717CB-3D3E-4601-AFDA-924D50B4EA02}" type="slidenum">
              <a:rPr lang="en-US" smtClean="0"/>
              <a:t>35</a:t>
            </a:fld>
            <a:endParaRPr lang="en-US"/>
          </a:p>
        </p:txBody>
      </p:sp>
    </p:spTree>
    <p:extLst>
      <p:ext uri="{BB962C8B-B14F-4D97-AF65-F5344CB8AC3E}">
        <p14:creationId xmlns:p14="http://schemas.microsoft.com/office/powerpoint/2010/main" val="3916448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232"/>
                </a:solidFill>
                <a:effectLst/>
                <a:latin typeface="freight-sans-pro"/>
              </a:rPr>
              <a:t> Audrey</a:t>
            </a:r>
          </a:p>
        </p:txBody>
      </p:sp>
      <p:sp>
        <p:nvSpPr>
          <p:cNvPr id="4" name="Slide Number Placeholder 3"/>
          <p:cNvSpPr>
            <a:spLocks noGrp="1"/>
          </p:cNvSpPr>
          <p:nvPr>
            <p:ph type="sldNum" sz="quarter" idx="5"/>
          </p:nvPr>
        </p:nvSpPr>
        <p:spPr/>
        <p:txBody>
          <a:bodyPr/>
          <a:lstStyle/>
          <a:p>
            <a:fld id="{604717CB-3D3E-4601-AFDA-924D50B4EA02}" type="slidenum">
              <a:rPr lang="en-US" smtClean="0"/>
              <a:t>36</a:t>
            </a:fld>
            <a:endParaRPr lang="en-US"/>
          </a:p>
        </p:txBody>
      </p:sp>
    </p:spTree>
    <p:extLst>
      <p:ext uri="{BB962C8B-B14F-4D97-AF65-F5344CB8AC3E}">
        <p14:creationId xmlns:p14="http://schemas.microsoft.com/office/powerpoint/2010/main" val="154303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a:t>
            </a:r>
            <a:r>
              <a:rPr lang="en-US" baseline="0"/>
              <a:t> slide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9C4E5-ABF4-4239-92B7-27FC8F0DD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65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38</a:t>
            </a:fld>
            <a:endParaRPr lang="en-US"/>
          </a:p>
        </p:txBody>
      </p:sp>
    </p:spTree>
    <p:extLst>
      <p:ext uri="{BB962C8B-B14F-4D97-AF65-F5344CB8AC3E}">
        <p14:creationId xmlns:p14="http://schemas.microsoft.com/office/powerpoint/2010/main" val="235041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39</a:t>
            </a:fld>
            <a:endParaRPr lang="en-US"/>
          </a:p>
        </p:txBody>
      </p:sp>
    </p:spTree>
    <p:extLst>
      <p:ext uri="{BB962C8B-B14F-4D97-AF65-F5344CB8AC3E}">
        <p14:creationId xmlns:p14="http://schemas.microsoft.com/office/powerpoint/2010/main" val="2732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Launching: Anna </a:t>
            </a:r>
            <a:r>
              <a:rPr lang="en-US" sz="1800" dirty="0" err="1">
                <a:effectLst/>
                <a:latin typeface="Calibri" panose="020F0502020204030204" pitchFamily="34" charset="0"/>
                <a:ea typeface="Calibri" panose="020F0502020204030204" pitchFamily="34" charset="0"/>
              </a:rPr>
              <a:t>Thrombley</a:t>
            </a:r>
            <a:r>
              <a:rPr lang="en-US" sz="1800" dirty="0">
                <a:effectLst/>
                <a:latin typeface="Calibri" panose="020F0502020204030204" pitchFamily="34" charset="0"/>
                <a:ea typeface="Calibri" panose="020F0502020204030204" pitchFamily="34" charset="0"/>
              </a:rPr>
              <a:t>, Ast Dir of HR for UFIT, and I approached Amber </a:t>
            </a:r>
            <a:r>
              <a:rPr lang="en-US" sz="1800" dirty="0" err="1">
                <a:effectLst/>
                <a:latin typeface="Calibri" panose="020F0502020204030204" pitchFamily="34" charset="0"/>
                <a:ea typeface="Calibri" panose="020F0502020204030204" pitchFamily="34" charset="0"/>
              </a:rPr>
              <a:t>Wuertz</a:t>
            </a:r>
            <a:r>
              <a:rPr lang="en-US" sz="1800" dirty="0">
                <a:effectLst/>
                <a:latin typeface="Calibri" panose="020F0502020204030204" pitchFamily="34" charset="0"/>
                <a:ea typeface="Calibri" panose="020F0502020204030204" pitchFamily="34" charset="0"/>
              </a:rPr>
              <a:t> and Melissa Curry about creating a Microsoft team that could be a space for HR professionals at UF to share ideas/knowledge.  Amber and Melissa were in agreement that this could be a great benefits to HR people at UF so we set up this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Why/Used for What: Examples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I could upload the document that explains how my college implemented a form of search advocates and then post to that channel that I’ve upload some resources from my college that might help other units as they consider additional tools for making searches more inclusive/equitable and accessible.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We could add a document that outlines all of the known consequences of the Foreign Influence law and folks can add comments to the document as we learn new things.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You could post to ask who would be attending a particular professional conference.  I wanted to know this for the cupa-hr conference in DC this past October but I don’t have a listserv of all the HR people on campus to ask that.  The uses of a collaboration space like this, we think, are far and wide.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What it is NOT used for but - It will probably duplicate some of that content in that it could be a great place to keep and announce new policies.  And share how we, in our respective units, are implementing any process changes in our units.  </a:t>
            </a:r>
          </a:p>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4</a:t>
            </a:fld>
            <a:endParaRPr lang="en-US" dirty="0"/>
          </a:p>
        </p:txBody>
      </p:sp>
    </p:spTree>
    <p:extLst>
      <p:ext uri="{BB962C8B-B14F-4D97-AF65-F5344CB8AC3E}">
        <p14:creationId xmlns:p14="http://schemas.microsoft.com/office/powerpoint/2010/main" val="1287209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BCD7C5-17EC-4245-A808-3E160E620918}" type="slidenum">
              <a:rPr lang="en-US" smtClean="0"/>
              <a:t>41</a:t>
            </a:fld>
            <a:endParaRPr lang="en-US"/>
          </a:p>
        </p:txBody>
      </p:sp>
    </p:spTree>
    <p:extLst>
      <p:ext uri="{BB962C8B-B14F-4D97-AF65-F5344CB8AC3E}">
        <p14:creationId xmlns:p14="http://schemas.microsoft.com/office/powerpoint/2010/main" val="721946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CD7C5-17EC-4245-A808-3E160E620918}" type="slidenum">
              <a:rPr lang="en-US" smtClean="0"/>
              <a:t>48</a:t>
            </a:fld>
            <a:endParaRPr lang="en-US" dirty="0"/>
          </a:p>
        </p:txBody>
      </p:sp>
    </p:spTree>
    <p:extLst>
      <p:ext uri="{BB962C8B-B14F-4D97-AF65-F5344CB8AC3E}">
        <p14:creationId xmlns:p14="http://schemas.microsoft.com/office/powerpoint/2010/main" val="335046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You could post to ask who would be attending a particular professional conference.  I wanted to know this for the </a:t>
            </a:r>
            <a:r>
              <a:rPr lang="en-US" sz="1200" dirty="0" err="1">
                <a:effectLst/>
                <a:latin typeface="Calibri" panose="020F0502020204030204" pitchFamily="34" charset="0"/>
                <a:ea typeface="Calibri" panose="020F0502020204030204" pitchFamily="34" charset="0"/>
              </a:rPr>
              <a:t>cupa-hr</a:t>
            </a:r>
            <a:r>
              <a:rPr lang="en-US" sz="1200" dirty="0">
                <a:effectLst/>
                <a:latin typeface="Calibri" panose="020F0502020204030204" pitchFamily="34" charset="0"/>
                <a:ea typeface="Calibri" panose="020F0502020204030204" pitchFamily="34" charset="0"/>
              </a:rPr>
              <a:t> conference in DC this past October but I don’t have a listserv of all the HR people on campus to ask that. </a:t>
            </a:r>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5</a:t>
            </a:fld>
            <a:endParaRPr lang="en-US" dirty="0"/>
          </a:p>
        </p:txBody>
      </p:sp>
    </p:spTree>
    <p:extLst>
      <p:ext uri="{BB962C8B-B14F-4D97-AF65-F5344CB8AC3E}">
        <p14:creationId xmlns:p14="http://schemas.microsoft.com/office/powerpoint/2010/main" val="175528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channels are the audience you are trying to talk with</a:t>
            </a:r>
          </a:p>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6</a:t>
            </a:fld>
            <a:endParaRPr lang="en-US" dirty="0"/>
          </a:p>
        </p:txBody>
      </p:sp>
    </p:spTree>
    <p:extLst>
      <p:ext uri="{BB962C8B-B14F-4D97-AF65-F5344CB8AC3E}">
        <p14:creationId xmlns:p14="http://schemas.microsoft.com/office/powerpoint/2010/main" val="36797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folders are the topics you are talking about with that audience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 created just a few file folders to start it off in the general channel.</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 would leave the creation of more and of folders in the private channels to the users</a:t>
            </a:r>
          </a:p>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rPr>
              <a:t>Examples </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rPr>
              <a:t>I could upload the document that explains how my college implemented a form of search advocates and then post to that channel that I’ve upload some resources from my college that might help other units as they consider additional tools for making searches more inclusive/equitable and accessible.  </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rPr>
              <a:t>We could add a document that outlines all the known consequences of the Foreign Influence law and folks can add comments to the document as we learn new things.  </a:t>
            </a:r>
          </a:p>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7</a:t>
            </a:fld>
            <a:endParaRPr lang="en-US" dirty="0"/>
          </a:p>
        </p:txBody>
      </p:sp>
    </p:spTree>
    <p:extLst>
      <p:ext uri="{BB962C8B-B14F-4D97-AF65-F5344CB8AC3E}">
        <p14:creationId xmlns:p14="http://schemas.microsoft.com/office/powerpoint/2010/main" val="338130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 next natural question is “how do units get people on the general channel?”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that’s an excellent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we haven’t decided yet.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We know that only UFHR would add people to the three private channels, based on roles. Maybe we make HR liaisons owners of the general channel so they can add people.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We’ll let you know once we get everyone in the team based on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Continuously give and receive feedback on how the team is helping/not helping and be willing and able to shift/tweak to better fit the needs of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Let’s see how our community develops in this team.  What will it be great for and not great for.</a:t>
            </a:r>
          </a:p>
          <a:p>
            <a:endParaRPr lang="en-US" dirty="0"/>
          </a:p>
        </p:txBody>
      </p:sp>
      <p:sp>
        <p:nvSpPr>
          <p:cNvPr id="4" name="Slide Number Placeholder 3"/>
          <p:cNvSpPr>
            <a:spLocks noGrp="1"/>
          </p:cNvSpPr>
          <p:nvPr>
            <p:ph type="sldNum" sz="quarter" idx="10"/>
          </p:nvPr>
        </p:nvSpPr>
        <p:spPr/>
        <p:txBody>
          <a:bodyPr/>
          <a:lstStyle/>
          <a:p>
            <a:fld id="{23BCD7C5-17EC-4245-A808-3E160E620918}" type="slidenum">
              <a:rPr lang="en-US" smtClean="0"/>
              <a:t>8</a:t>
            </a:fld>
            <a:endParaRPr lang="en-US" dirty="0"/>
          </a:p>
        </p:txBody>
      </p:sp>
    </p:spTree>
    <p:extLst>
      <p:ext uri="{BB962C8B-B14F-4D97-AF65-F5344CB8AC3E}">
        <p14:creationId xmlns:p14="http://schemas.microsoft.com/office/powerpoint/2010/main" val="262805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AD6CD99-D899-354E-B09E-60AE4B35F8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96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4717CB-3D3E-4601-AFDA-924D50B4EA02}" type="slidenum">
              <a:rPr lang="en-US" smtClean="0"/>
              <a:t>16</a:t>
            </a:fld>
            <a:endParaRPr lang="en-US"/>
          </a:p>
        </p:txBody>
      </p:sp>
    </p:spTree>
    <p:extLst>
      <p:ext uri="{BB962C8B-B14F-4D97-AF65-F5344CB8AC3E}">
        <p14:creationId xmlns:p14="http://schemas.microsoft.com/office/powerpoint/2010/main" val="348291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8800"/>
            <a:ext cx="10515600" cy="2733675"/>
          </a:xfrm>
        </p:spPr>
        <p:txBody>
          <a:bodyPr anchor="t"/>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8251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60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2530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76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72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62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549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65273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013D3D-86B3-4DE8-932C-0E2E5ABB9AD6}" type="datetime1">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B9C3-2961-A14E-B18F-BA1DAA67F296}" type="slidenum">
              <a:rPr lang="en-US" smtClean="0"/>
              <a:t>‹#›</a:t>
            </a:fld>
            <a:endParaRPr lang="en-US"/>
          </a:p>
        </p:txBody>
      </p:sp>
    </p:spTree>
    <p:extLst>
      <p:ext uri="{BB962C8B-B14F-4D97-AF65-F5344CB8AC3E}">
        <p14:creationId xmlns:p14="http://schemas.microsoft.com/office/powerpoint/2010/main" val="170852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7B81A-BC81-4B91-9B84-F95E3DCAEE73}" type="datetime1">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B9C3-2961-A14E-B18F-BA1DAA67F296}" type="slidenum">
              <a:rPr lang="en-US" smtClean="0"/>
              <a:t>‹#›</a:t>
            </a:fld>
            <a:endParaRPr lang="en-US"/>
          </a:p>
        </p:txBody>
      </p:sp>
    </p:spTree>
    <p:extLst>
      <p:ext uri="{BB962C8B-B14F-4D97-AF65-F5344CB8AC3E}">
        <p14:creationId xmlns:p14="http://schemas.microsoft.com/office/powerpoint/2010/main" val="127072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B2BBD-3E9F-4A98-AFAC-16C94D309307}" type="datetime1">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B9C3-2961-A14E-B18F-BA1DAA67F296}" type="slidenum">
              <a:rPr lang="en-US" smtClean="0"/>
              <a:t>‹#›</a:t>
            </a:fld>
            <a:endParaRPr lang="en-US"/>
          </a:p>
        </p:txBody>
      </p:sp>
    </p:spTree>
    <p:extLst>
      <p:ext uri="{BB962C8B-B14F-4D97-AF65-F5344CB8AC3E}">
        <p14:creationId xmlns:p14="http://schemas.microsoft.com/office/powerpoint/2010/main" val="8783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a:latin typeface="Century Schoolbook" panose="020406040505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10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p:cNvSpPr/>
          <p:nvPr userDrawn="1"/>
        </p:nvSpPr>
        <p:spPr>
          <a:xfrm>
            <a:off x="11184825" y="-99021"/>
            <a:ext cx="590306" cy="665080"/>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294584" y="203380"/>
            <a:ext cx="356938" cy="241310"/>
          </a:xfrm>
          <a:prstGeom prst="rect">
            <a:avLst/>
          </a:prstGeom>
        </p:spPr>
      </p:pic>
    </p:spTree>
    <p:extLst>
      <p:ext uri="{BB962C8B-B14F-4D97-AF65-F5344CB8AC3E}">
        <p14:creationId xmlns:p14="http://schemas.microsoft.com/office/powerpoint/2010/main" val="310351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904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927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8599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06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0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008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8800"/>
            <a:ext cx="10515600" cy="2733675"/>
          </a:xfrm>
        </p:spPr>
        <p:txBody>
          <a:bodyPr anchor="t"/>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341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3/2/2022</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67540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8800"/>
            <a:ext cx="10515600" cy="2733675"/>
          </a:xfrm>
        </p:spPr>
        <p:txBody>
          <a:bodyPr anchor="t"/>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5929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05250-4205-4E8C-AA01-379B89684F1F}" type="datetimeFigureOut">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BFB13E-BA9A-4175-A862-604EEE9353F1}" type="slidenum">
              <a:rPr lang="en-US" smtClean="0"/>
              <a:t>‹#›</a:t>
            </a:fld>
            <a:endParaRPr lang="en-US" dirty="0"/>
          </a:p>
        </p:txBody>
      </p:sp>
    </p:spTree>
    <p:extLst>
      <p:ext uri="{BB962C8B-B14F-4D97-AF65-F5344CB8AC3E}">
        <p14:creationId xmlns:p14="http://schemas.microsoft.com/office/powerpoint/2010/main" val="210296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B2F92E-32E7-41CE-9B20-BD0CE41EB85F}" type="datetime1">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B9C3-2961-A14E-B18F-BA1DAA67F296}" type="slidenum">
              <a:rPr lang="en-US" smtClean="0"/>
              <a:t>‹#›</a:t>
            </a:fld>
            <a:endParaRPr lang="en-US"/>
          </a:p>
        </p:txBody>
      </p:sp>
    </p:spTree>
    <p:extLst>
      <p:ext uri="{BB962C8B-B14F-4D97-AF65-F5344CB8AC3E}">
        <p14:creationId xmlns:p14="http://schemas.microsoft.com/office/powerpoint/2010/main" val="262374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image" Target="../media/image2.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8" name="Picture 7"/>
          <p:cNvPicPr>
            <a:picLocks noChangeAspect="1"/>
          </p:cNvPicPr>
          <p:nvPr userDrawn="1"/>
        </p:nvPicPr>
        <p:blipFill>
          <a:blip r:embed="rId6"/>
          <a:stretch>
            <a:fillRect/>
          </a:stretch>
        </p:blipFill>
        <p:spPr>
          <a:xfrm>
            <a:off x="116200" y="121004"/>
            <a:ext cx="857143" cy="704762"/>
          </a:xfrm>
          <a:prstGeom prst="rect">
            <a:avLst/>
          </a:prstGeom>
        </p:spPr>
      </p:pic>
      <p:cxnSp>
        <p:nvCxnSpPr>
          <p:cNvPr id="9" name="Straight Connector 8"/>
          <p:cNvCxnSpPr/>
          <p:nvPr userDrawn="1"/>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520022"/>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 id="2147483695" r:id="rId4"/>
  </p:sldLayoutIdLst>
  <p:txStyles>
    <p:titleStyle>
      <a:lvl1pPr algn="l" defTabSz="914400" rtl="0" eaLnBrk="1" latinLnBrk="0" hangingPunct="1">
        <a:lnSpc>
          <a:spcPct val="90000"/>
        </a:lnSpc>
        <a:spcBef>
          <a:spcPct val="0"/>
        </a:spcBef>
        <a:buNone/>
        <a:defRPr sz="4400" kern="1200">
          <a:solidFill>
            <a:srgbClr val="FF6405"/>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8" name="Picture 7"/>
          <p:cNvPicPr>
            <a:picLocks noChangeAspect="1"/>
          </p:cNvPicPr>
          <p:nvPr userDrawn="1"/>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1238236787"/>
      </p:ext>
    </p:extLst>
  </p:cSld>
  <p:clrMap bg1="lt1" tx1="dk1" bg2="lt2" tx2="dk2" accent1="accent1" accent2="accent2" accent3="accent3" accent4="accent4" accent5="accent5" accent6="accent6" hlink="hlink" folHlink="folHlink"/>
  <p:sldLayoutIdLst>
    <p:sldLayoutId id="2147483687" r:id="rId1"/>
    <p:sldLayoutId id="2147483662" r:id="rId2"/>
  </p:sldLayoutIdLst>
  <p:txStyles>
    <p:titleStyle>
      <a:lvl1pPr algn="l" defTabSz="914400" rtl="0" eaLnBrk="1" latinLnBrk="0" hangingPunct="1">
        <a:lnSpc>
          <a:spcPct val="90000"/>
        </a:lnSpc>
        <a:spcBef>
          <a:spcPct val="0"/>
        </a:spcBef>
        <a:buNone/>
        <a:defRPr sz="4400" kern="1200">
          <a:solidFill>
            <a:srgbClr val="FF6405"/>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8" name="Picture 7"/>
          <p:cNvPicPr>
            <a:picLocks noChangeAspect="1"/>
          </p:cNvPicPr>
          <p:nvPr userDrawn="1"/>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2664176453"/>
      </p:ext>
    </p:extLst>
  </p:cSld>
  <p:clrMap bg1="lt1" tx1="dk1" bg2="lt2" tx2="dk2" accent1="accent1" accent2="accent2" accent3="accent3" accent4="accent4" accent5="accent5" accent6="accent6" hlink="hlink" folHlink="folHlink"/>
  <p:sldLayoutIdLst>
    <p:sldLayoutId id="2147483710" r:id="rId1"/>
    <p:sldLayoutId id="2147483688" r:id="rId2"/>
  </p:sldLayoutIdLst>
  <p:txStyles>
    <p:titleStyle>
      <a:lvl1pPr algn="l" defTabSz="914400" rtl="0" eaLnBrk="1" latinLnBrk="0" hangingPunct="1">
        <a:lnSpc>
          <a:spcPct val="90000"/>
        </a:lnSpc>
        <a:spcBef>
          <a:spcPct val="0"/>
        </a:spcBef>
        <a:buNone/>
        <a:defRPr sz="4400" kern="1200">
          <a:solidFill>
            <a:srgbClr val="FF6405"/>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2F92E-32E7-41CE-9B20-BD0CE41EB85F}" type="datetime1">
              <a:rPr lang="en-US" smtClean="0"/>
              <a:t>3/2/2022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1088" y="476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CB9C3-2961-A14E-B18F-BA1DAA67F296}" type="slidenum">
              <a:rPr lang="en-US" smtClean="0"/>
              <a:t>‹#›</a:t>
            </a:fld>
            <a:endParaRPr lang="en-US"/>
          </a:p>
        </p:txBody>
      </p:sp>
    </p:spTree>
    <p:extLst>
      <p:ext uri="{BB962C8B-B14F-4D97-AF65-F5344CB8AC3E}">
        <p14:creationId xmlns:p14="http://schemas.microsoft.com/office/powerpoint/2010/main" val="27085274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userDrawn="1"/>
        </p:nvSpPr>
        <p:spPr>
          <a:xfrm>
            <a:off x="11182594" y="-99021"/>
            <a:ext cx="590306" cy="665080"/>
          </a:xfrm>
          <a:prstGeom prst="rect">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1292353" y="203380"/>
            <a:ext cx="356938" cy="24131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6646295"/>
      </p:ext>
    </p:extLst>
  </p:cSld>
  <p:clrMap bg1="lt1" tx1="dk1" bg2="lt2" tx2="dk2" accent1="accent1" accent2="accent2" accent3="accent3" accent4="accent4" accent5="accent5" accent6="accent6" hlink="hlink" folHlink="folHlink"/>
  <p:sldLayoutIdLst>
    <p:sldLayoutId id="2147483661" r:id="rId1"/>
    <p:sldLayoutId id="2147483711"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www.myflfamilies.com/service-programs/abuse-hotline/report/tips-successful-fax-reporting.shtml" TargetMode="External"/><Relationship Id="rId2" Type="http://schemas.openxmlformats.org/officeDocument/2006/relationships/hyperlink" Target="https://www.myflfamilies.com/service-programs/abuse-hotline/docs/faxreport.pdf" TargetMode="External"/><Relationship Id="rId1" Type="http://schemas.openxmlformats.org/officeDocument/2006/relationships/slideLayout" Target="../slideLayouts/slideLayout21.xml"/><Relationship Id="rId5" Type="http://schemas.openxmlformats.org/officeDocument/2006/relationships/hyperlink" Target="https://hr.ufl.edu/forms-policies/policies-managers/vulnerable-persons/" TargetMode="External"/><Relationship Id="rId4" Type="http://schemas.openxmlformats.org/officeDocument/2006/relationships/hyperlink" Target="https://www.myflfamilies.com/service-programs/abuse-hotline/report-online.s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gcadwallader@ufl.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learn-and-grow.hr.ufl.edu/toolkits-resource-center/inclusive-hiring-toolkit/"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mailto:talent@hr.ufl.edu"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hr.ufl.edu/wp-content/uploads/2022/03/EOR_DEPT_Distribution_Feb-2022.xls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hyperlink" Target="https://hr.ufl.edu/wp-content/uploads/2018/04/opsapplication.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ice.gov/news/releases/ice-announces-extension-i-9-compliance-flexibility-3"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ufhr-employment@ufl.edu"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4840" b="4699"/>
          <a:stretch/>
        </p:blipFill>
        <p:spPr>
          <a:xfrm>
            <a:off x="-10633" y="712383"/>
            <a:ext cx="12202632" cy="4725891"/>
          </a:xfrm>
          <a:prstGeom prst="rect">
            <a:avLst/>
          </a:prstGeom>
        </p:spPr>
      </p:pic>
      <p:pic>
        <p:nvPicPr>
          <p:cNvPr id="5" name="Picture 4"/>
          <p:cNvPicPr>
            <a:picLocks noChangeAspect="1"/>
          </p:cNvPicPr>
          <p:nvPr/>
        </p:nvPicPr>
        <p:blipFill>
          <a:blip r:embed="rId3"/>
          <a:stretch>
            <a:fillRect/>
          </a:stretch>
        </p:blipFill>
        <p:spPr>
          <a:xfrm>
            <a:off x="342953" y="304844"/>
            <a:ext cx="857143" cy="704762"/>
          </a:xfrm>
          <a:prstGeom prst="rect">
            <a:avLst/>
          </a:prstGeom>
        </p:spPr>
      </p:pic>
      <p:sp>
        <p:nvSpPr>
          <p:cNvPr id="12" name="Title 11"/>
          <p:cNvSpPr>
            <a:spLocks noGrp="1"/>
          </p:cNvSpPr>
          <p:nvPr>
            <p:ph type="title" idx="4294967295"/>
          </p:nvPr>
        </p:nvSpPr>
        <p:spPr>
          <a:xfrm>
            <a:off x="566036" y="5511644"/>
            <a:ext cx="10515600" cy="947405"/>
          </a:xfrm>
        </p:spPr>
        <p:txBody>
          <a:bodyPr anchor="t"/>
          <a:lstStyle/>
          <a:p>
            <a:r>
              <a:rPr lang="en-US" b="1" dirty="0">
                <a:solidFill>
                  <a:schemeClr val="accent5">
                    <a:lumMod val="75000"/>
                  </a:schemeClr>
                </a:solidFill>
              </a:rPr>
              <a:t>HR Forum</a:t>
            </a:r>
          </a:p>
        </p:txBody>
      </p:sp>
      <p:sp>
        <p:nvSpPr>
          <p:cNvPr id="13" name="Text Placeholder 12"/>
          <p:cNvSpPr>
            <a:spLocks noGrp="1"/>
          </p:cNvSpPr>
          <p:nvPr>
            <p:ph type="body" idx="4294967295"/>
          </p:nvPr>
        </p:nvSpPr>
        <p:spPr>
          <a:xfrm>
            <a:off x="566036" y="6332090"/>
            <a:ext cx="10515600" cy="430213"/>
          </a:xfrm>
        </p:spPr>
        <p:txBody>
          <a:bodyPr>
            <a:normAutofit fontScale="92500" lnSpcReduction="10000"/>
          </a:bodyPr>
          <a:lstStyle/>
          <a:p>
            <a:pPr marL="0" indent="0">
              <a:buNone/>
            </a:pPr>
            <a:r>
              <a:rPr lang="en-US" b="1" dirty="0">
                <a:solidFill>
                  <a:schemeClr val="accent5">
                    <a:lumMod val="75000"/>
                  </a:schemeClr>
                </a:solidFill>
              </a:rPr>
              <a:t>March 2, 2022</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643" y="4269467"/>
            <a:ext cx="6624088" cy="2295106"/>
          </a:xfrm>
          <a:prstGeom prst="rect">
            <a:avLst/>
          </a:prstGeom>
        </p:spPr>
      </p:pic>
    </p:spTree>
    <p:extLst>
      <p:ext uri="{BB962C8B-B14F-4D97-AF65-F5344CB8AC3E}">
        <p14:creationId xmlns:p14="http://schemas.microsoft.com/office/powerpoint/2010/main" val="45909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7DEAD3-E893-4397-8280-436773E6BE6D}"/>
              </a:ext>
            </a:extLst>
          </p:cNvPr>
          <p:cNvSpPr>
            <a:spLocks noGrp="1"/>
          </p:cNvSpPr>
          <p:nvPr>
            <p:ph idx="1"/>
          </p:nvPr>
        </p:nvSpPr>
        <p:spPr>
          <a:xfrm>
            <a:off x="838200" y="1291905"/>
            <a:ext cx="10515600" cy="4885058"/>
          </a:xfrm>
        </p:spPr>
        <p:txBody>
          <a:bodyPr>
            <a:normAutofit/>
          </a:bodyPr>
          <a:lstStyle/>
          <a:p>
            <a:pPr marR="0" lvl="0" algn="l" defTabSz="914400" rtl="0" eaLnBrk="1" fontAlgn="auto" latinLnBrk="0" hangingPunct="1">
              <a:lnSpc>
                <a:spcPct val="94000"/>
              </a:lnSpc>
              <a:spcBef>
                <a:spcPts val="1000"/>
              </a:spcBef>
              <a:spcAft>
                <a:spcPts val="200"/>
              </a:spcAft>
              <a:buClrTx/>
              <a:buSzTx/>
              <a:tabLst/>
              <a:defRPr/>
            </a:pPr>
            <a:r>
              <a:rPr kumimoji="0" lang="en-US" sz="2000" b="0" i="0" u="none" strike="noStrike" kern="1200" cap="none" spc="0" normalizeH="0" baseline="0" noProof="0" dirty="0">
                <a:ln>
                  <a:noFill/>
                </a:ln>
                <a:effectLst/>
                <a:uLnTx/>
                <a:uFillTx/>
                <a:latin typeface="gentona"/>
                <a:ea typeface="+mn-ea"/>
                <a:cs typeface="+mn-cs"/>
              </a:rPr>
              <a:t>All university affiliated programs or events engaging minors must register with Youth Compliance Services prior to commencing program operations. </a:t>
            </a:r>
          </a:p>
          <a:p>
            <a:pPr marL="914400" marR="0" lvl="1" indent="-384048" algn="l" defTabSz="914400" rtl="0" eaLnBrk="1" fontAlgn="auto" latinLnBrk="0" hangingPunct="1">
              <a:lnSpc>
                <a:spcPct val="94000"/>
              </a:lnSpc>
              <a:spcBef>
                <a:spcPts val="500"/>
              </a:spcBef>
              <a:spcAft>
                <a:spcPts val="200"/>
              </a:spcAft>
              <a:buClrTx/>
              <a:buSzTx/>
              <a:tabLst/>
              <a:defRPr/>
            </a:pPr>
            <a:endParaRPr kumimoji="0" lang="en-US" sz="1400" b="0" i="0" u="none" strike="noStrike" kern="1200" cap="none" spc="0" normalizeH="0" baseline="0" noProof="0" dirty="0">
              <a:ln>
                <a:noFill/>
              </a:ln>
              <a:effectLst/>
              <a:uLnTx/>
              <a:uFillTx/>
              <a:latin typeface="gentona"/>
              <a:ea typeface="+mn-ea"/>
              <a:cs typeface="+mn-cs"/>
            </a:endParaRPr>
          </a:p>
          <a:p>
            <a:pPr marR="0" lvl="0" algn="l" defTabSz="914400" rtl="0" eaLnBrk="1" fontAlgn="base" latinLnBrk="0" hangingPunct="1">
              <a:lnSpc>
                <a:spcPct val="94000"/>
              </a:lnSpc>
              <a:spcBef>
                <a:spcPts val="1000"/>
              </a:spcBef>
              <a:spcAft>
                <a:spcPts val="200"/>
              </a:spcAft>
              <a:buClrTx/>
              <a:buSzTx/>
              <a:tabLst/>
              <a:defRPr/>
            </a:pPr>
            <a:r>
              <a:rPr kumimoji="0" lang="en-US" sz="2000" b="0" i="0" u="none" strike="noStrike" kern="1200" cap="none" spc="0" normalizeH="0" baseline="0" noProof="0" dirty="0">
                <a:ln>
                  <a:noFill/>
                </a:ln>
                <a:effectLst/>
                <a:uLnTx/>
                <a:uFillTx/>
                <a:latin typeface="gentona"/>
                <a:ea typeface="+mn-ea"/>
                <a:cs typeface="+mn-cs"/>
              </a:rPr>
              <a:t>Programs are </a:t>
            </a:r>
            <a:r>
              <a:rPr kumimoji="0" lang="en-US" sz="2000" b="0" i="0" u="sng" strike="noStrike" kern="1200" cap="none" spc="0" normalizeH="0" baseline="0" noProof="0" dirty="0">
                <a:ln>
                  <a:noFill/>
                </a:ln>
                <a:effectLst/>
                <a:uLnTx/>
                <a:uFillTx/>
                <a:latin typeface="gentona"/>
                <a:ea typeface="+mn-ea"/>
                <a:cs typeface="+mn-cs"/>
              </a:rPr>
              <a:t>required</a:t>
            </a:r>
            <a:r>
              <a:rPr kumimoji="0" lang="en-US" sz="2000" b="0" i="0" u="none" strike="noStrike" kern="1200" cap="none" spc="0" normalizeH="0" baseline="0" noProof="0" dirty="0">
                <a:ln>
                  <a:noFill/>
                </a:ln>
                <a:effectLst/>
                <a:uLnTx/>
                <a:uFillTx/>
                <a:latin typeface="gentona"/>
                <a:ea typeface="+mn-ea"/>
                <a:cs typeface="+mn-cs"/>
              </a:rPr>
              <a:t> to register if the activities:</a:t>
            </a:r>
          </a:p>
          <a:p>
            <a:pPr marL="914400" marR="0" lvl="1" indent="-384048" algn="l" defTabSz="914400" rtl="0" eaLnBrk="1" fontAlgn="base" latinLnBrk="0" hangingPunct="1">
              <a:lnSpc>
                <a:spcPct val="94000"/>
              </a:lnSpc>
              <a:spcBef>
                <a:spcPts val="500"/>
              </a:spcBef>
              <a:spcAft>
                <a:spcPts val="200"/>
              </a:spcAft>
              <a:buClrTx/>
              <a:buSzTx/>
              <a:tabLst/>
              <a:defRPr/>
            </a:pPr>
            <a:r>
              <a:rPr kumimoji="0" lang="en-US" sz="1800" b="0" u="none" strike="noStrike" kern="1200" cap="none" spc="0" normalizeH="0" baseline="0" noProof="0" dirty="0">
                <a:ln>
                  <a:noFill/>
                </a:ln>
                <a:effectLst/>
                <a:uLnTx/>
                <a:uFillTx/>
                <a:latin typeface="gentona"/>
                <a:ea typeface="+mn-ea"/>
                <a:cs typeface="+mn-cs"/>
              </a:rPr>
              <a:t>Are sponsored, overseen, supervised, operated, or managed by the University of Florida or any of its Direct Support Organizations or controlled affiliates</a:t>
            </a:r>
          </a:p>
          <a:p>
            <a:pPr marL="914400" marR="0" lvl="1" indent="-384048" algn="l" defTabSz="914400" rtl="0" eaLnBrk="1" fontAlgn="base" latinLnBrk="0" hangingPunct="1">
              <a:lnSpc>
                <a:spcPct val="94000"/>
              </a:lnSpc>
              <a:spcBef>
                <a:spcPts val="500"/>
              </a:spcBef>
              <a:spcAft>
                <a:spcPts val="200"/>
              </a:spcAft>
              <a:buClrTx/>
              <a:buSzTx/>
              <a:tabLst/>
              <a:defRPr/>
            </a:pPr>
            <a:r>
              <a:rPr kumimoji="0" lang="en-US" sz="1800" b="0" u="none" strike="noStrike" kern="1200" cap="none" spc="0" normalizeH="0" baseline="0" noProof="0" dirty="0">
                <a:ln>
                  <a:noFill/>
                </a:ln>
                <a:effectLst/>
                <a:uLnTx/>
                <a:uFillTx/>
                <a:latin typeface="gentona"/>
                <a:ea typeface="+mn-ea"/>
                <a:cs typeface="+mn-cs"/>
              </a:rPr>
              <a:t>Are funded in whole or in part from any UF/Affiliate account</a:t>
            </a:r>
          </a:p>
          <a:p>
            <a:pPr marL="914400" marR="0" lvl="1" indent="-384048" algn="l" defTabSz="914400" rtl="0" eaLnBrk="1" fontAlgn="base" latinLnBrk="0" hangingPunct="1">
              <a:lnSpc>
                <a:spcPct val="94000"/>
              </a:lnSpc>
              <a:spcBef>
                <a:spcPts val="500"/>
              </a:spcBef>
              <a:spcAft>
                <a:spcPts val="200"/>
              </a:spcAft>
              <a:buClrTx/>
              <a:buSzTx/>
              <a:tabLst/>
              <a:defRPr/>
            </a:pPr>
            <a:r>
              <a:rPr kumimoji="0" lang="en-US" sz="1800" b="0" u="none" strike="noStrike" kern="1200" cap="none" spc="0" normalizeH="0" baseline="0" noProof="0" dirty="0">
                <a:ln>
                  <a:noFill/>
                </a:ln>
                <a:effectLst/>
                <a:uLnTx/>
                <a:uFillTx/>
                <a:latin typeface="gentona"/>
                <a:ea typeface="+mn-ea"/>
                <a:cs typeface="+mn-cs"/>
              </a:rPr>
              <a:t>Are related to any academic credit-bearing, certificate-earning, or other activity within the scope of the official UF/Affiliate duties of a UF/Affiliate employee, student, appointee, volunteer or other agents</a:t>
            </a:r>
          </a:p>
          <a:p>
            <a:pPr marL="914400" marR="0" lvl="1" indent="-384048" algn="l" defTabSz="914400" rtl="0" eaLnBrk="1" fontAlgn="base" latinLnBrk="0" hangingPunct="1">
              <a:lnSpc>
                <a:spcPct val="94000"/>
              </a:lnSpc>
              <a:spcBef>
                <a:spcPts val="500"/>
              </a:spcBef>
              <a:spcAft>
                <a:spcPts val="200"/>
              </a:spcAft>
              <a:buClrTx/>
              <a:buSzTx/>
              <a:tabLst/>
              <a:defRPr/>
            </a:pPr>
            <a:r>
              <a:rPr kumimoji="0" lang="en-US" sz="1800" b="0" u="none" strike="noStrike" kern="1200" cap="none" spc="0" normalizeH="0" baseline="0" noProof="0" dirty="0">
                <a:ln>
                  <a:noFill/>
                </a:ln>
                <a:effectLst/>
                <a:uLnTx/>
                <a:uFillTx/>
                <a:latin typeface="gentona"/>
                <a:ea typeface="+mn-ea"/>
                <a:cs typeface="+mn-cs"/>
              </a:rPr>
              <a:t>Require approval by any UF/Affiliate to be conducted</a:t>
            </a:r>
          </a:p>
          <a:p>
            <a:pPr marL="816102" lvl="1" indent="-285750" fontAlgn="base">
              <a:lnSpc>
                <a:spcPct val="94000"/>
              </a:lnSpc>
              <a:spcAft>
                <a:spcPts val="200"/>
              </a:spcAft>
              <a:defRPr/>
            </a:pPr>
            <a:endParaRPr kumimoji="0" lang="en-US" sz="1400" b="0" i="1" u="none" strike="noStrike" kern="1200" cap="none" spc="0" normalizeH="0" baseline="0" noProof="0" dirty="0">
              <a:ln>
                <a:noFill/>
              </a:ln>
              <a:effectLst/>
              <a:uLnTx/>
              <a:uFillTx/>
              <a:latin typeface="quadon"/>
              <a:ea typeface="+mn-ea"/>
              <a:cs typeface="+mn-cs"/>
            </a:endParaRPr>
          </a:p>
          <a:p>
            <a:pPr>
              <a:lnSpc>
                <a:spcPct val="94000"/>
              </a:lnSpc>
              <a:spcAft>
                <a:spcPts val="200"/>
              </a:spcAft>
              <a:defRPr/>
            </a:pPr>
            <a:r>
              <a:rPr kumimoji="0" lang="en-US" sz="2000" b="0" i="0" u="none" strike="noStrike" kern="1200" cap="none" spc="0" normalizeH="0" baseline="0" noProof="0" dirty="0">
                <a:ln>
                  <a:noFill/>
                </a:ln>
                <a:effectLst/>
                <a:uLnTx/>
                <a:uFillTx/>
                <a:latin typeface="gentona"/>
                <a:ea typeface="+mn-ea"/>
                <a:cs typeface="+mn-cs"/>
              </a:rPr>
              <a:t>Access</a:t>
            </a:r>
            <a:endParaRPr kumimoji="0" lang="en-US" sz="1800" b="0" i="0" u="none" strike="noStrike" kern="1200" cap="none" spc="0" normalizeH="0" baseline="0" noProof="0" dirty="0">
              <a:ln>
                <a:noFill/>
              </a:ln>
              <a:effectLst/>
              <a:uLnTx/>
              <a:uFillTx/>
              <a:latin typeface="gentona"/>
              <a:ea typeface="+mn-ea"/>
              <a:cs typeface="+mn-cs"/>
            </a:endParaRPr>
          </a:p>
          <a:p>
            <a:pPr marL="816102" lvl="1" indent="-285750">
              <a:lnSpc>
                <a:spcPct val="94000"/>
              </a:lnSpc>
              <a:spcBef>
                <a:spcPts val="1000"/>
              </a:spcBef>
              <a:spcAft>
                <a:spcPts val="200"/>
              </a:spcAft>
              <a:defRPr/>
            </a:pPr>
            <a:r>
              <a:rPr kumimoji="0" lang="en-US" sz="1800" b="0" i="0" u="none" strike="noStrike" kern="1200" cap="none" spc="0" normalizeH="0" baseline="0" noProof="0" dirty="0">
                <a:ln>
                  <a:noFill/>
                </a:ln>
                <a:effectLst/>
                <a:uLnTx/>
                <a:uFillTx/>
                <a:latin typeface="gentona"/>
                <a:ea typeface="+mn-ea"/>
                <a:cs typeface="+mn-cs"/>
              </a:rPr>
              <a:t>Registration database can be located on the Youth Compliance webpage </a:t>
            </a:r>
          </a:p>
          <a:p>
            <a:endParaRPr lang="en-US" dirty="0"/>
          </a:p>
        </p:txBody>
      </p:sp>
      <p:sp>
        <p:nvSpPr>
          <p:cNvPr id="5" name="Title 1">
            <a:extLst>
              <a:ext uri="{FF2B5EF4-FFF2-40B4-BE49-F238E27FC236}">
                <a16:creationId xmlns:a16="http://schemas.microsoft.com/office/drawing/2014/main" id="{36F3DD92-30C8-4087-BAF4-8169F2B53489}"/>
              </a:ext>
            </a:extLst>
          </p:cNvPr>
          <p:cNvSpPr txBox="1">
            <a:spLocks/>
          </p:cNvSpPr>
          <p:nvPr/>
        </p:nvSpPr>
        <p:spPr>
          <a:xfrm>
            <a:off x="838200" y="261652"/>
            <a:ext cx="10515600" cy="1153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solidFill>
                  <a:schemeClr val="accent2"/>
                </a:solidFill>
              </a:rPr>
              <a:t>Youth Compliance: Registration</a:t>
            </a:r>
          </a:p>
        </p:txBody>
      </p:sp>
    </p:spTree>
    <p:extLst>
      <p:ext uri="{BB962C8B-B14F-4D97-AF65-F5344CB8AC3E}">
        <p14:creationId xmlns:p14="http://schemas.microsoft.com/office/powerpoint/2010/main" val="297513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33CF5C-F4F9-4315-8B67-23B66DF90E06}"/>
              </a:ext>
            </a:extLst>
          </p:cNvPr>
          <p:cNvSpPr>
            <a:spLocks noGrp="1"/>
          </p:cNvSpPr>
          <p:nvPr>
            <p:ph idx="1"/>
          </p:nvPr>
        </p:nvSpPr>
        <p:spPr>
          <a:xfrm>
            <a:off x="838200" y="1282940"/>
            <a:ext cx="10515600" cy="5507947"/>
          </a:xfrm>
        </p:spPr>
        <p:txBody>
          <a:bodyPr>
            <a:normAutofit fontScale="25000" lnSpcReduction="20000"/>
          </a:bodyPr>
          <a:lstStyle/>
          <a:p>
            <a:pPr marL="0" indent="0">
              <a:buNone/>
            </a:pPr>
            <a:r>
              <a:rPr lang="en-US" sz="8800" b="1" dirty="0"/>
              <a:t>Youth Protection Training (Annual)</a:t>
            </a:r>
          </a:p>
          <a:p>
            <a:pPr marR="0" lvl="0" algn="l" defTabSz="914400" rtl="0" eaLnBrk="1" fontAlgn="auto" latinLnBrk="0" hangingPunct="1">
              <a:lnSpc>
                <a:spcPct val="94000"/>
              </a:lnSpc>
              <a:spcBef>
                <a:spcPts val="1000"/>
              </a:spcBef>
              <a:spcAft>
                <a:spcPts val="200"/>
              </a:spcAft>
              <a:buClrTx/>
              <a:buSzTx/>
              <a:tabLst/>
              <a:defRPr/>
            </a:pPr>
            <a:r>
              <a:rPr kumimoji="0" lang="en-US" sz="8000" b="0" i="0" u="none" strike="noStrike" kern="1200" cap="none" spc="0" normalizeH="0" baseline="0" noProof="0" dirty="0">
                <a:ln>
                  <a:noFill/>
                </a:ln>
                <a:effectLst/>
                <a:uLnTx/>
                <a:uFillTx/>
                <a:ea typeface="+mn-ea"/>
                <a:cs typeface="+mn-cs"/>
              </a:rPr>
              <a:t>University affiliated youth programs are responsible for ensuring that all program employees, volunteers, and other individuals directly in contact with minors under the age of 18 successfully complete the training.</a:t>
            </a:r>
          </a:p>
          <a:p>
            <a:pPr marL="530352" marR="0" lvl="1" indent="0" algn="l" defTabSz="914400" rtl="0" eaLnBrk="1" fontAlgn="auto" latinLnBrk="0" hangingPunct="1">
              <a:lnSpc>
                <a:spcPct val="94000"/>
              </a:lnSpc>
              <a:spcBef>
                <a:spcPts val="500"/>
              </a:spcBef>
              <a:spcAft>
                <a:spcPts val="200"/>
              </a:spcAft>
              <a:buClrTx/>
              <a:buSzTx/>
              <a:buNone/>
              <a:tabLst/>
              <a:defRPr/>
            </a:pPr>
            <a:r>
              <a:rPr lang="en-US" sz="6400" dirty="0"/>
              <a:t>	</a:t>
            </a:r>
          </a:p>
          <a:p>
            <a:pPr marL="530352" marR="0" lvl="1" indent="0" algn="l" defTabSz="914400" rtl="0" eaLnBrk="1" fontAlgn="auto" latinLnBrk="0" hangingPunct="1">
              <a:lnSpc>
                <a:spcPct val="94000"/>
              </a:lnSpc>
              <a:spcBef>
                <a:spcPts val="500"/>
              </a:spcBef>
              <a:spcAft>
                <a:spcPts val="200"/>
              </a:spcAft>
              <a:buClrTx/>
              <a:buSzTx/>
              <a:buNone/>
              <a:tabLst/>
              <a:defRPr/>
            </a:pPr>
            <a:r>
              <a:rPr kumimoji="0" lang="en-US" sz="8000" b="0" i="0" u="none" strike="noStrike" kern="1200" cap="none" spc="0" normalizeH="0" baseline="0" noProof="0" dirty="0">
                <a:ln>
                  <a:noFill/>
                </a:ln>
                <a:effectLst/>
                <a:uLnTx/>
                <a:uFillTx/>
                <a:ea typeface="+mn-ea"/>
                <a:cs typeface="+mn-cs"/>
              </a:rPr>
              <a:t>Training Topics</a:t>
            </a:r>
          </a:p>
          <a:p>
            <a:pPr marL="914400" marR="0" lvl="1" indent="-384048"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lang="en-US" sz="6400" dirty="0"/>
              <a:t>S</a:t>
            </a:r>
            <a:r>
              <a:rPr kumimoji="0" lang="en-US" sz="6400" b="0" i="0" u="none" strike="noStrike" kern="1200" cap="none" spc="0" normalizeH="0" baseline="0" noProof="0" dirty="0" err="1">
                <a:ln>
                  <a:noFill/>
                </a:ln>
                <a:effectLst/>
                <a:uLnTx/>
                <a:uFillTx/>
                <a:ea typeface="+mn-ea"/>
                <a:cs typeface="+mn-cs"/>
              </a:rPr>
              <a:t>afe</a:t>
            </a:r>
            <a:r>
              <a:rPr kumimoji="0" lang="en-US" sz="6400" b="0" i="0" u="none" strike="noStrike" kern="1200" cap="none" spc="0" normalizeH="0" baseline="0" noProof="0" dirty="0">
                <a:ln>
                  <a:noFill/>
                </a:ln>
                <a:effectLst/>
                <a:uLnTx/>
                <a:uFillTx/>
                <a:ea typeface="+mn-ea"/>
                <a:cs typeface="+mn-cs"/>
              </a:rPr>
              <a:t> environment for youth</a:t>
            </a:r>
          </a:p>
          <a:p>
            <a:pPr marL="914400" marR="0" lvl="1" indent="-384048"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6400" b="0" i="0" u="none" strike="noStrike" kern="1200" cap="none" spc="0" normalizeH="0" baseline="0" noProof="0" dirty="0">
                <a:ln>
                  <a:noFill/>
                </a:ln>
                <a:effectLst/>
                <a:uLnTx/>
                <a:uFillTx/>
                <a:ea typeface="+mn-ea"/>
                <a:cs typeface="+mn-cs"/>
              </a:rPr>
              <a:t>Recognize the different types and signs of child abuse</a:t>
            </a:r>
          </a:p>
          <a:p>
            <a:pPr marL="914400" marR="0" lvl="1" indent="-384048"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6400" b="0" i="0" u="none" strike="noStrike" kern="1200" cap="none" spc="0" normalizeH="0" baseline="0" noProof="0" dirty="0">
                <a:ln>
                  <a:noFill/>
                </a:ln>
                <a:effectLst/>
                <a:uLnTx/>
                <a:uFillTx/>
                <a:ea typeface="+mn-ea"/>
                <a:cs typeface="+mn-cs"/>
              </a:rPr>
              <a:t>Properly respond to suspected child abuse</a:t>
            </a:r>
          </a:p>
          <a:p>
            <a:pPr marL="914400" marR="0" lvl="1" indent="-384048"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6400" b="0" i="0" u="none" strike="noStrike" kern="1200" cap="none" spc="0" normalizeH="0" baseline="0" noProof="0" dirty="0">
                <a:ln>
                  <a:noFill/>
                </a:ln>
                <a:effectLst/>
                <a:uLnTx/>
                <a:uFillTx/>
                <a:ea typeface="+mn-ea"/>
                <a:cs typeface="+mn-cs"/>
              </a:rPr>
              <a:t>Supervision and ratios for adults and youth</a:t>
            </a:r>
          </a:p>
          <a:p>
            <a:pPr marL="914400" marR="0" lvl="1" indent="-384048"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6400" b="0" i="0" u="none" strike="noStrike" kern="1200" cap="none" spc="0" normalizeH="0" baseline="0" noProof="0" dirty="0">
                <a:ln>
                  <a:noFill/>
                </a:ln>
                <a:effectLst/>
                <a:uLnTx/>
                <a:uFillTx/>
                <a:ea typeface="+mn-ea"/>
                <a:cs typeface="+mn-cs"/>
              </a:rPr>
              <a:t>Overnight accommodations for adults and youth</a:t>
            </a:r>
          </a:p>
          <a:p>
            <a:pPr marL="914400" marR="0" lvl="1" indent="-384048"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6400" b="0" i="0" u="none" strike="noStrike" kern="1200" cap="none" spc="0" normalizeH="0" baseline="0" noProof="0" dirty="0">
                <a:ln>
                  <a:noFill/>
                </a:ln>
                <a:effectLst/>
                <a:uLnTx/>
                <a:uFillTx/>
                <a:ea typeface="+mn-ea"/>
                <a:cs typeface="+mn-cs"/>
              </a:rPr>
              <a:t>Youth Privacy in-person, digital devices, and information</a:t>
            </a:r>
          </a:p>
          <a:p>
            <a:pPr marL="914400" marR="0" lvl="1" indent="-384048"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6400" b="0" i="0" u="none" strike="noStrike" kern="1200" cap="none" spc="0" normalizeH="0" baseline="0" noProof="0" dirty="0">
                <a:ln>
                  <a:noFill/>
                </a:ln>
                <a:effectLst/>
                <a:uLnTx/>
                <a:uFillTx/>
                <a:ea typeface="+mn-ea"/>
                <a:cs typeface="+mn-cs"/>
              </a:rPr>
              <a:t>Appropriate communication between adults and youth</a:t>
            </a:r>
          </a:p>
          <a:p>
            <a:pPr marL="530352" marR="0" lvl="1" indent="0" algn="l" defTabSz="914400" rtl="0" eaLnBrk="1" fontAlgn="auto" latinLnBrk="0" hangingPunct="1">
              <a:lnSpc>
                <a:spcPct val="94000"/>
              </a:lnSpc>
              <a:spcBef>
                <a:spcPts val="500"/>
              </a:spcBef>
              <a:spcAft>
                <a:spcPts val="200"/>
              </a:spcAft>
              <a:buClrTx/>
              <a:buSzTx/>
              <a:buFont typeface="Franklin Gothic Book" panose="020B0503020102020204" pitchFamily="34" charset="0"/>
              <a:buNone/>
              <a:tabLst/>
              <a:defRPr/>
            </a:pPr>
            <a:endParaRPr kumimoji="0" lang="en-US" sz="1400" b="0" i="0" u="none" strike="noStrike" kern="1200" cap="none" spc="0" normalizeH="0" baseline="0" noProof="0" dirty="0">
              <a:ln>
                <a:noFill/>
              </a:ln>
              <a:effectLst/>
              <a:uLnTx/>
              <a:uFillTx/>
              <a:ea typeface="+mn-ea"/>
              <a:cs typeface="+mn-cs"/>
            </a:endParaRPr>
          </a:p>
          <a:p>
            <a:pPr marR="0" lvl="0" algn="l" defTabSz="914400" rtl="0" eaLnBrk="1" fontAlgn="auto" latinLnBrk="0" hangingPunct="1">
              <a:lnSpc>
                <a:spcPct val="94000"/>
              </a:lnSpc>
              <a:spcBef>
                <a:spcPts val="1000"/>
              </a:spcBef>
              <a:spcAft>
                <a:spcPts val="200"/>
              </a:spcAft>
              <a:buClrTx/>
              <a:buSzTx/>
              <a:tabLst/>
              <a:defRPr/>
            </a:pPr>
            <a:r>
              <a:rPr kumimoji="0" lang="en-US" sz="8000" b="0" i="0" u="none" strike="noStrike" kern="1200" cap="none" spc="0" normalizeH="0" baseline="0" noProof="0" dirty="0">
                <a:ln>
                  <a:noFill/>
                </a:ln>
                <a:effectLst/>
                <a:uLnTx/>
                <a:uFillTx/>
                <a:ea typeface="+mn-ea"/>
                <a:cs typeface="+mn-cs"/>
              </a:rPr>
              <a:t>Access </a:t>
            </a:r>
          </a:p>
          <a:p>
            <a:pPr marR="0" lvl="0" algn="l" defTabSz="914400" rtl="0" eaLnBrk="1" fontAlgn="auto" latinLnBrk="0" hangingPunct="1">
              <a:lnSpc>
                <a:spcPct val="94000"/>
              </a:lnSpc>
              <a:spcBef>
                <a:spcPts val="1000"/>
              </a:spcBef>
              <a:spcAft>
                <a:spcPts val="200"/>
              </a:spcAft>
              <a:buClrTx/>
              <a:buSzTx/>
              <a:tabLst/>
              <a:defRPr/>
            </a:pPr>
            <a:endParaRPr lang="en-US" sz="8000" dirty="0"/>
          </a:p>
          <a:p>
            <a:pPr marL="1371600" lvl="2" indent="-384048">
              <a:lnSpc>
                <a:spcPct val="94000"/>
              </a:lnSpc>
              <a:spcAft>
                <a:spcPts val="200"/>
              </a:spcAft>
              <a:defRPr/>
            </a:pPr>
            <a:r>
              <a:rPr kumimoji="0" lang="en-US" sz="6000" b="0" i="0" u="none" strike="noStrike" kern="1200" cap="none" spc="0" normalizeH="0" baseline="0" noProof="0" dirty="0">
                <a:ln>
                  <a:noFill/>
                </a:ln>
                <a:effectLst/>
                <a:uLnTx/>
                <a:uFillTx/>
                <a:ea typeface="+mn-ea"/>
                <a:cs typeface="+mn-cs"/>
              </a:rPr>
              <a:t>Via </a:t>
            </a:r>
            <a:r>
              <a:rPr kumimoji="0" lang="en-US" sz="6000" b="0" i="0" u="none" strike="noStrike" kern="1200" cap="none" spc="0" normalizeH="0" baseline="0" noProof="0" dirty="0" err="1">
                <a:ln>
                  <a:noFill/>
                </a:ln>
                <a:effectLst/>
                <a:uLnTx/>
                <a:uFillTx/>
                <a:ea typeface="+mn-ea"/>
                <a:cs typeface="+mn-cs"/>
              </a:rPr>
              <a:t>myTraining</a:t>
            </a:r>
            <a:r>
              <a:rPr kumimoji="0" lang="en-US" sz="6000" b="0" i="0" u="none" strike="noStrike" kern="1200" cap="none" spc="0" normalizeH="0" baseline="0" noProof="0" dirty="0">
                <a:ln>
                  <a:noFill/>
                </a:ln>
                <a:effectLst/>
                <a:uLnTx/>
                <a:uFillTx/>
                <a:ea typeface="+mn-ea"/>
                <a:cs typeface="+mn-cs"/>
              </a:rPr>
              <a:t> </a:t>
            </a:r>
          </a:p>
          <a:p>
            <a:pPr marL="1371600" lvl="2" indent="-384048">
              <a:lnSpc>
                <a:spcPct val="94000"/>
              </a:lnSpc>
              <a:spcAft>
                <a:spcPts val="200"/>
              </a:spcAft>
              <a:defRPr/>
            </a:pPr>
            <a:r>
              <a:rPr kumimoji="0" lang="en-US" sz="6000" b="0" i="0" u="none" strike="noStrike" kern="1200" cap="none" spc="0" normalizeH="0" baseline="0" noProof="0" dirty="0">
                <a:ln>
                  <a:noFill/>
                </a:ln>
                <a:effectLst/>
                <a:uLnTx/>
                <a:uFillTx/>
                <a:ea typeface="+mn-ea"/>
                <a:cs typeface="+mn-cs"/>
              </a:rPr>
              <a:t>Guests accounts available for volunteers and non-UF employees </a:t>
            </a:r>
          </a:p>
          <a:p>
            <a:pPr marL="1371600" lvl="2" indent="-384048">
              <a:lnSpc>
                <a:spcPct val="94000"/>
              </a:lnSpc>
              <a:spcAft>
                <a:spcPts val="200"/>
              </a:spcAft>
              <a:defRPr/>
            </a:pPr>
            <a:r>
              <a:rPr kumimoji="0" lang="en-US" sz="6000" b="0" i="0" u="none" strike="noStrike" kern="1200" cap="none" spc="0" normalizeH="0" baseline="0" noProof="0" dirty="0">
                <a:ln>
                  <a:noFill/>
                </a:ln>
                <a:effectLst/>
                <a:uLnTx/>
                <a:uFillTx/>
                <a:ea typeface="+mn-ea"/>
                <a:cs typeface="+mn-cs"/>
              </a:rPr>
              <a:t>Successful completion of quiz 90% (90/100)</a:t>
            </a:r>
          </a:p>
          <a:p>
            <a:pPr marL="987552" lvl="2" indent="0">
              <a:lnSpc>
                <a:spcPct val="94000"/>
              </a:lnSpc>
              <a:spcAft>
                <a:spcPts val="200"/>
              </a:spcAft>
              <a:buNone/>
              <a:defRPr/>
            </a:pPr>
            <a:endParaRPr kumimoji="0" lang="en-US" sz="1200" b="0" i="0" u="none" strike="noStrike" kern="1200" cap="none" spc="0" normalizeH="0" baseline="0" noProof="0" dirty="0">
              <a:ln>
                <a:noFill/>
              </a:ln>
              <a:solidFill>
                <a:srgbClr val="333132"/>
              </a:solidFill>
              <a:effectLst/>
              <a:uLnTx/>
              <a:uFillTx/>
              <a:latin typeface="gentona"/>
              <a:ea typeface="+mn-ea"/>
              <a:cs typeface="+mn-cs"/>
            </a:endParaRPr>
          </a:p>
          <a:p>
            <a:pPr marL="1828800" lvl="3" indent="-384048">
              <a:lnSpc>
                <a:spcPct val="94000"/>
              </a:lnSpc>
              <a:spcAft>
                <a:spcPts val="200"/>
              </a:spcAft>
              <a:defRPr/>
            </a:pPr>
            <a:endParaRPr kumimoji="0" lang="en-US" b="0" i="0" u="none" strike="noStrike" kern="1200" cap="none" spc="0" normalizeH="0" baseline="0" noProof="0" dirty="0">
              <a:ln>
                <a:noFill/>
              </a:ln>
              <a:solidFill>
                <a:srgbClr val="333132"/>
              </a:solidFill>
              <a:effectLst/>
              <a:uLnTx/>
              <a:uFillTx/>
              <a:latin typeface="gentona"/>
              <a:ea typeface="+mn-ea"/>
              <a:cs typeface="+mn-cs"/>
            </a:endParaRPr>
          </a:p>
          <a:p>
            <a:pPr marL="1444752" lvl="3" indent="0">
              <a:lnSpc>
                <a:spcPct val="94000"/>
              </a:lnSpc>
              <a:spcAft>
                <a:spcPts val="200"/>
              </a:spcAft>
              <a:buNone/>
              <a:defRPr/>
            </a:pPr>
            <a:endParaRPr kumimoji="0" lang="en-US" sz="300" b="0" i="0" u="none" strike="noStrike" kern="1200" cap="none" spc="0" normalizeH="0" baseline="0" noProof="0" dirty="0">
              <a:ln>
                <a:noFill/>
              </a:ln>
              <a:solidFill>
                <a:srgbClr val="333132"/>
              </a:solidFill>
              <a:effectLst/>
              <a:uLnTx/>
              <a:uFillTx/>
              <a:latin typeface="gentona"/>
              <a:ea typeface="+mn-ea"/>
              <a:cs typeface="+mn-cs"/>
            </a:endParaRPr>
          </a:p>
          <a:p>
            <a:pPr marL="0" indent="0">
              <a:buNone/>
            </a:pPr>
            <a:endParaRPr lang="en-US" dirty="0"/>
          </a:p>
        </p:txBody>
      </p:sp>
      <p:sp>
        <p:nvSpPr>
          <p:cNvPr id="4" name="Title 1">
            <a:extLst>
              <a:ext uri="{FF2B5EF4-FFF2-40B4-BE49-F238E27FC236}">
                <a16:creationId xmlns:a16="http://schemas.microsoft.com/office/drawing/2014/main" id="{98C7A21E-C640-46B1-886C-EEAF76B6EC82}"/>
              </a:ext>
            </a:extLst>
          </p:cNvPr>
          <p:cNvSpPr txBox="1">
            <a:spLocks/>
          </p:cNvSpPr>
          <p:nvPr/>
        </p:nvSpPr>
        <p:spPr>
          <a:xfrm>
            <a:off x="838200" y="261652"/>
            <a:ext cx="10515600" cy="1153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solidFill>
                  <a:schemeClr val="accent2"/>
                </a:solidFill>
              </a:rPr>
              <a:t>Youth Compliance: Training</a:t>
            </a:r>
          </a:p>
        </p:txBody>
      </p:sp>
    </p:spTree>
    <p:extLst>
      <p:ext uri="{BB962C8B-B14F-4D97-AF65-F5344CB8AC3E}">
        <p14:creationId xmlns:p14="http://schemas.microsoft.com/office/powerpoint/2010/main" val="251082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2239D-DABA-4BC7-B689-B261D520537E}"/>
              </a:ext>
            </a:extLst>
          </p:cNvPr>
          <p:cNvSpPr>
            <a:spLocks noGrp="1"/>
          </p:cNvSpPr>
          <p:nvPr>
            <p:ph idx="1"/>
          </p:nvPr>
        </p:nvSpPr>
        <p:spPr>
          <a:xfrm>
            <a:off x="838200" y="1609344"/>
            <a:ext cx="10515600" cy="4883531"/>
          </a:xfrm>
        </p:spPr>
        <p:txBody>
          <a:bodyPr>
            <a:normAutofit/>
          </a:bodyPr>
          <a:lstStyle/>
          <a:p>
            <a:r>
              <a:rPr lang="en-US" dirty="0"/>
              <a:t>Background checks are required for individuals who engage with university affiliated youth activities</a:t>
            </a:r>
          </a:p>
          <a:p>
            <a:endParaRPr lang="en-US" dirty="0"/>
          </a:p>
          <a:p>
            <a:r>
              <a:rPr lang="en-US" dirty="0"/>
              <a:t>Summer camps require a 435 </a:t>
            </a:r>
            <a:r>
              <a:rPr lang="en-US" dirty="0" err="1"/>
              <a:t>Livescan</a:t>
            </a:r>
            <a:r>
              <a:rPr lang="en-US" dirty="0"/>
              <a:t> screening</a:t>
            </a:r>
          </a:p>
          <a:p>
            <a:endParaRPr lang="en-US" dirty="0"/>
          </a:p>
          <a:p>
            <a:r>
              <a:rPr lang="en-US" dirty="0"/>
              <a:t>Background screening records must be maintained for a minimum of 5 years</a:t>
            </a:r>
          </a:p>
          <a:p>
            <a:pPr marL="0" indent="0">
              <a:buNone/>
            </a:pPr>
            <a:endParaRPr lang="en-US" dirty="0"/>
          </a:p>
          <a:p>
            <a:r>
              <a:rPr lang="en-US" dirty="0"/>
              <a:t>Background checks must be completed prior to beginning work with minors</a:t>
            </a:r>
          </a:p>
          <a:p>
            <a:endParaRPr lang="en-US" dirty="0"/>
          </a:p>
        </p:txBody>
      </p:sp>
      <p:sp>
        <p:nvSpPr>
          <p:cNvPr id="9" name="Title 1">
            <a:extLst>
              <a:ext uri="{FF2B5EF4-FFF2-40B4-BE49-F238E27FC236}">
                <a16:creationId xmlns:a16="http://schemas.microsoft.com/office/drawing/2014/main" id="{43B46998-7941-4D9C-9EBA-5723BD5DDDA6}"/>
              </a:ext>
            </a:extLst>
          </p:cNvPr>
          <p:cNvSpPr txBox="1">
            <a:spLocks/>
          </p:cNvSpPr>
          <p:nvPr/>
        </p:nvSpPr>
        <p:spPr>
          <a:xfrm>
            <a:off x="838200" y="261652"/>
            <a:ext cx="10515600" cy="1153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solidFill>
                  <a:schemeClr val="accent2"/>
                </a:solidFill>
              </a:rPr>
              <a:t>Youth Compliance: Background Checks</a:t>
            </a:r>
          </a:p>
        </p:txBody>
      </p:sp>
    </p:spTree>
    <p:extLst>
      <p:ext uri="{BB962C8B-B14F-4D97-AF65-F5344CB8AC3E}">
        <p14:creationId xmlns:p14="http://schemas.microsoft.com/office/powerpoint/2010/main" val="3459704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5D00-4998-4A45-8AB3-E148C4E6E3DD}"/>
              </a:ext>
            </a:extLst>
          </p:cNvPr>
          <p:cNvSpPr>
            <a:spLocks noGrp="1"/>
          </p:cNvSpPr>
          <p:nvPr>
            <p:ph type="title"/>
          </p:nvPr>
        </p:nvSpPr>
        <p:spPr>
          <a:xfrm>
            <a:off x="838200" y="261652"/>
            <a:ext cx="10515600" cy="1153282"/>
          </a:xfrm>
        </p:spPr>
        <p:txBody>
          <a:bodyPr/>
          <a:lstStyle/>
          <a:p>
            <a:r>
              <a:rPr lang="en-US" dirty="0">
                <a:solidFill>
                  <a:schemeClr val="accent2"/>
                </a:solidFill>
              </a:rPr>
              <a:t>Youth Compliance: Supervision</a:t>
            </a:r>
          </a:p>
        </p:txBody>
      </p:sp>
      <p:pic>
        <p:nvPicPr>
          <p:cNvPr id="5" name="Picture 4">
            <a:extLst>
              <a:ext uri="{FF2B5EF4-FFF2-40B4-BE49-F238E27FC236}">
                <a16:creationId xmlns:a16="http://schemas.microsoft.com/office/drawing/2014/main" id="{20EC30F8-A297-4A7F-AD32-431F04D1BBD0}"/>
              </a:ext>
            </a:extLst>
          </p:cNvPr>
          <p:cNvPicPr>
            <a:picLocks noChangeAspect="1"/>
          </p:cNvPicPr>
          <p:nvPr/>
        </p:nvPicPr>
        <p:blipFill>
          <a:blip r:embed="rId2"/>
          <a:stretch>
            <a:fillRect/>
          </a:stretch>
        </p:blipFill>
        <p:spPr>
          <a:xfrm>
            <a:off x="6772552" y="2486832"/>
            <a:ext cx="4968241" cy="2011680"/>
          </a:xfrm>
          <a:prstGeom prst="rect">
            <a:avLst/>
          </a:prstGeom>
        </p:spPr>
      </p:pic>
      <p:sp>
        <p:nvSpPr>
          <p:cNvPr id="6" name="TextBox 5">
            <a:extLst>
              <a:ext uri="{FF2B5EF4-FFF2-40B4-BE49-F238E27FC236}">
                <a16:creationId xmlns:a16="http://schemas.microsoft.com/office/drawing/2014/main" id="{190AB6E0-4EA8-4E7C-860E-67EFD166461D}"/>
              </a:ext>
            </a:extLst>
          </p:cNvPr>
          <p:cNvSpPr txBox="1"/>
          <p:nvPr/>
        </p:nvSpPr>
        <p:spPr>
          <a:xfrm>
            <a:off x="7154120" y="2086722"/>
            <a:ext cx="4391638" cy="400110"/>
          </a:xfrm>
          <a:prstGeom prst="rect">
            <a:avLst/>
          </a:prstGeom>
          <a:noFill/>
        </p:spPr>
        <p:txBody>
          <a:bodyPr wrap="square" rtlCol="0">
            <a:spAutoFit/>
          </a:bodyPr>
          <a:lstStyle/>
          <a:p>
            <a:r>
              <a:rPr lang="en-US" sz="2000" b="1" dirty="0">
                <a:solidFill>
                  <a:schemeClr val="bg1"/>
                </a:solidFill>
              </a:rPr>
              <a:t>In-Person: Staff-to-Participant Ratios</a:t>
            </a:r>
          </a:p>
        </p:txBody>
      </p:sp>
      <p:sp>
        <p:nvSpPr>
          <p:cNvPr id="7" name="TextBox 6">
            <a:extLst>
              <a:ext uri="{FF2B5EF4-FFF2-40B4-BE49-F238E27FC236}">
                <a16:creationId xmlns:a16="http://schemas.microsoft.com/office/drawing/2014/main" id="{AAC79BDA-E886-4ACC-9028-14642C306326}"/>
              </a:ext>
            </a:extLst>
          </p:cNvPr>
          <p:cNvSpPr txBox="1"/>
          <p:nvPr/>
        </p:nvSpPr>
        <p:spPr>
          <a:xfrm>
            <a:off x="6321777" y="4550287"/>
            <a:ext cx="5870223" cy="307777"/>
          </a:xfrm>
          <a:prstGeom prst="rect">
            <a:avLst/>
          </a:prstGeom>
          <a:noFill/>
        </p:spPr>
        <p:txBody>
          <a:bodyPr wrap="square" rtlCol="0">
            <a:spAutoFit/>
          </a:bodyPr>
          <a:lstStyle/>
          <a:p>
            <a:pPr algn="ctr"/>
            <a:r>
              <a:rPr lang="en-US" sz="1400" i="1" dirty="0">
                <a:solidFill>
                  <a:schemeClr val="bg1"/>
                </a:solidFill>
              </a:rPr>
              <a:t>*Supervision guidelines must include a minimum of two approved adults</a:t>
            </a:r>
          </a:p>
        </p:txBody>
      </p:sp>
      <p:sp>
        <p:nvSpPr>
          <p:cNvPr id="10" name="Content Placeholder 2">
            <a:extLst>
              <a:ext uri="{FF2B5EF4-FFF2-40B4-BE49-F238E27FC236}">
                <a16:creationId xmlns:a16="http://schemas.microsoft.com/office/drawing/2014/main" id="{83D35505-6663-4105-855F-052241C8C06F}"/>
              </a:ext>
            </a:extLst>
          </p:cNvPr>
          <p:cNvSpPr txBox="1">
            <a:spLocks/>
          </p:cNvSpPr>
          <p:nvPr/>
        </p:nvSpPr>
        <p:spPr>
          <a:xfrm>
            <a:off x="802419" y="1481760"/>
            <a:ext cx="5774668" cy="4958773"/>
          </a:xfrm>
          <a:prstGeom prst="rect">
            <a:avLst/>
          </a:prstGeom>
        </p:spPr>
        <p:txBody>
          <a:bodyPr vert="horz" lIns="91440" tIns="45720" rIns="91440" bIns="45720" rtlCol="0">
            <a:normAutofit fontScale="77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bg1"/>
                </a:solidFill>
                <a:effectLst/>
                <a:uLnTx/>
                <a:uFillTx/>
                <a:latin typeface="Candara "/>
              </a:rPr>
              <a:t>Appropriate supervision </a:t>
            </a:r>
            <a:endParaRPr lang="en-US" sz="2900" dirty="0">
              <a:solidFill>
                <a:schemeClr val="bg1"/>
              </a:solidFill>
              <a:latin typeface="Candara "/>
            </a:endParaRPr>
          </a:p>
          <a:p>
            <a:pPr marL="228600" marR="0" lvl="0" indent="-228600" algn="l" defTabSz="914400" rtl="0" eaLnBrk="1" fontAlgn="auto" latinLnBrk="0" hangingPunct="1">
              <a:lnSpc>
                <a:spcPct val="120000"/>
              </a:lnSpc>
              <a:spcBef>
                <a:spcPts val="1000"/>
              </a:spcBef>
              <a:spcAft>
                <a:spcPts val="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bg1"/>
                </a:solidFill>
                <a:effectLst/>
                <a:uLnTx/>
                <a:uFillTx/>
                <a:latin typeface="Candara "/>
              </a:rPr>
              <a:t>One-on-one interactions should be eliminated </a:t>
            </a: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chemeClr val="bg1"/>
                </a:solidFill>
                <a:effectLst/>
                <a:uLnTx/>
                <a:uFillTx/>
                <a:latin typeface="Candara "/>
              </a:rPr>
              <a:t>A minimum of two approved adults should always be present with youth (Two-Deep Leadership)</a:t>
            </a:r>
          </a:p>
          <a:p>
            <a:pPr marL="228600" marR="0" lvl="0" indent="-228600" algn="l" defTabSz="914400" rtl="0" eaLnBrk="1" fontAlgn="auto" latinLnBrk="0" hangingPunct="1">
              <a:lnSpc>
                <a:spcPct val="170000"/>
              </a:lnSpc>
              <a:spcBef>
                <a:spcPts val="1000"/>
              </a:spcBef>
              <a:spcAft>
                <a:spcPts val="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bg1"/>
                </a:solidFill>
                <a:effectLst/>
                <a:uLnTx/>
                <a:uFillTx/>
                <a:latin typeface="Candara "/>
              </a:rPr>
              <a:t>Programs should establish procedures:</a:t>
            </a: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chemeClr val="bg1"/>
                </a:solidFill>
                <a:effectLst/>
                <a:uLnTx/>
                <a:uFillTx/>
                <a:latin typeface="Candara "/>
              </a:rPr>
              <a:t>For youth enrollment</a:t>
            </a: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chemeClr val="bg1"/>
                </a:solidFill>
                <a:effectLst/>
                <a:uLnTx/>
                <a:uFillTx/>
                <a:latin typeface="Candara "/>
              </a:rPr>
              <a:t>For the pick-up and drop-off of youth participants</a:t>
            </a: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chemeClr val="bg1"/>
                </a:solidFill>
                <a:effectLst/>
                <a:uLnTx/>
                <a:uFillTx/>
                <a:latin typeface="Candara "/>
              </a:rPr>
              <a:t>Waiting rooms for virtual platforms along with passcodes for sign-in </a:t>
            </a:r>
          </a:p>
          <a:p>
            <a:pPr marL="228600" marR="0" lvl="0" indent="-228600" algn="l" defTabSz="914400" rtl="0" eaLnBrk="1" fontAlgn="auto" latinLnBrk="0" hangingPunct="1">
              <a:lnSpc>
                <a:spcPct val="120000"/>
              </a:lnSpc>
              <a:spcBef>
                <a:spcPts val="1000"/>
              </a:spcBef>
              <a:spcAft>
                <a:spcPts val="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bg1"/>
                </a:solidFill>
                <a:effectLst/>
                <a:uLnTx/>
                <a:uFillTx/>
                <a:latin typeface="Candara "/>
              </a:rPr>
              <a:t>Situations that require personal communication, should be conducted in view of other adults and youth</a:t>
            </a: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endParaRPr kumimoji="0" lang="en-US" sz="16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endParaRPr kumimoji="0" lang="en-US" sz="17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endParaRPr kumimoji="0" lang="en-US" sz="17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endParaRPr kumimoji="0" lang="en-US" sz="13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R="0" lvl="1" algn="l" defTabSz="914400" rtl="0" eaLnBrk="1" fontAlgn="auto" latinLnBrk="0" hangingPunct="1">
              <a:lnSpc>
                <a:spcPct val="94000"/>
              </a:lnSpc>
              <a:spcBef>
                <a:spcPts val="500"/>
              </a:spcBef>
              <a:spcAft>
                <a:spcPts val="200"/>
              </a:spcAft>
              <a:buClrTx/>
              <a:buSzTx/>
              <a:buFont typeface="Arial" panose="020B0604020202020204" pitchFamily="34" charset="0"/>
              <a:buChar char="•"/>
              <a:tabLst/>
              <a:defRPr/>
            </a:pPr>
            <a:endParaRPr kumimoji="0" lang="en-US" sz="13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0826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C85121-D8C3-4FA7-9CAA-AF4C3294B9BF}"/>
              </a:ext>
            </a:extLst>
          </p:cNvPr>
          <p:cNvSpPr>
            <a:spLocks noGrp="1"/>
          </p:cNvSpPr>
          <p:nvPr>
            <p:ph idx="1"/>
          </p:nvPr>
        </p:nvSpPr>
        <p:spPr>
          <a:xfrm>
            <a:off x="838200" y="1498454"/>
            <a:ext cx="10515600" cy="4835234"/>
          </a:xfrm>
        </p:spPr>
        <p:txBody>
          <a:bodyPr>
            <a:normAutofit fontScale="25000" lnSpcReduction="20000"/>
          </a:bodyPr>
          <a:lstStyle/>
          <a:p>
            <a:r>
              <a:rPr lang="en-US" sz="8000" dirty="0"/>
              <a:t>Any person who knows, or has reasonable cause to suspect, that a child is abused, abandoned, or neglected by a parent, legal custodian, caregiver, or other person responsible for the child's welfare is a mandatory reporter. § 39.201(1)(a), Florida Statutes.</a:t>
            </a:r>
          </a:p>
          <a:p>
            <a:endParaRPr lang="en-US" sz="5000" dirty="0"/>
          </a:p>
          <a:p>
            <a:r>
              <a:rPr lang="en-US" sz="8000" dirty="0"/>
              <a:t>State of Florida law requires a state university administrator (as defined in the UF policy Vulnerable Persons) upon receiving information from another institution employee, to report known or suspected child abuse, neglect or abandonment (including physical, sexual and/or emotional abuse) that occurred on university property or at a university-sponsored event directly to the Department for Children and Families (DCF).</a:t>
            </a:r>
          </a:p>
          <a:p>
            <a:endParaRPr lang="en-US" dirty="0"/>
          </a:p>
          <a:p>
            <a:r>
              <a:rPr lang="en-US" sz="8000" dirty="0"/>
              <a:t>How to Report Abuse</a:t>
            </a:r>
          </a:p>
          <a:p>
            <a:pPr lvl="1" fontAlgn="base">
              <a:buFont typeface="+mj-lt"/>
              <a:buAutoNum type="arabicPeriod"/>
            </a:pPr>
            <a:r>
              <a:rPr lang="en-US" sz="8000" b="0" i="0" dirty="0">
                <a:effectLst/>
              </a:rPr>
              <a:t>Telephone: 1-800-962-2873 (24-Hour Hotline)</a:t>
            </a:r>
          </a:p>
          <a:p>
            <a:pPr lvl="1" fontAlgn="base">
              <a:buFont typeface="+mj-lt"/>
              <a:buAutoNum type="arabicPeriod"/>
            </a:pPr>
            <a:r>
              <a:rPr lang="en-US" sz="8000" b="0" i="0" dirty="0">
                <a:effectLst/>
              </a:rPr>
              <a:t>Fax: 1-800-914-0004 </a:t>
            </a:r>
          </a:p>
          <a:p>
            <a:pPr marL="914400" lvl="2" indent="0" fontAlgn="base">
              <a:buNone/>
            </a:pPr>
            <a:r>
              <a:rPr lang="en-US" sz="4600" b="0" i="0" u="none" strike="noStrike" dirty="0">
                <a:effectLst/>
                <a:hlinkClick r:id="rId2">
                  <a:extLst>
                    <a:ext uri="{A12FA001-AC4F-418D-AE19-62706E023703}">
                      <ahyp:hlinkClr xmlns:ahyp="http://schemas.microsoft.com/office/drawing/2018/hyperlinkcolor" val="tx"/>
                    </a:ext>
                  </a:extLst>
                </a:hlinkClick>
              </a:rPr>
              <a:t>Fax Reporting Form</a:t>
            </a:r>
            <a:br>
              <a:rPr lang="en-US" sz="4600" b="0" i="0" dirty="0">
                <a:effectLst/>
              </a:rPr>
            </a:br>
            <a:r>
              <a:rPr lang="en-US" sz="4600" b="0" i="0" u="none" strike="noStrike" dirty="0">
                <a:effectLst/>
                <a:hlinkClick r:id="rId3">
                  <a:extLst>
                    <a:ext uri="{A12FA001-AC4F-418D-AE19-62706E023703}">
                      <ahyp:hlinkClr xmlns:ahyp="http://schemas.microsoft.com/office/drawing/2018/hyperlinkcolor" val="tx"/>
                    </a:ext>
                  </a:extLst>
                </a:hlinkClick>
              </a:rPr>
              <a:t>Tips for Successful Fax Reporting</a:t>
            </a:r>
            <a:endParaRPr lang="en-US" sz="4600" b="0" i="0" dirty="0">
              <a:effectLst/>
            </a:endParaRPr>
          </a:p>
          <a:p>
            <a:pPr lvl="1" fontAlgn="base">
              <a:buFont typeface="+mj-lt"/>
              <a:buAutoNum type="arabicPeriod"/>
            </a:pPr>
            <a:r>
              <a:rPr lang="en-US" sz="8000" b="0" i="0" dirty="0">
                <a:effectLst/>
              </a:rPr>
              <a:t>TDD: 1-800-453-5145</a:t>
            </a:r>
          </a:p>
          <a:p>
            <a:pPr lvl="1" fontAlgn="base">
              <a:buFont typeface="+mj-lt"/>
              <a:buAutoNum type="arabicPeriod"/>
            </a:pPr>
            <a:r>
              <a:rPr lang="en-US" sz="8000" b="0" i="0" dirty="0">
                <a:effectLst/>
              </a:rPr>
              <a:t>Online: </a:t>
            </a:r>
            <a:r>
              <a:rPr lang="en-US" sz="6400" b="0" i="0" u="none" strike="noStrike" dirty="0">
                <a:effectLst/>
                <a:hlinkClick r:id="rId4">
                  <a:extLst>
                    <a:ext uri="{A12FA001-AC4F-418D-AE19-62706E023703}">
                      <ahyp:hlinkClr xmlns:ahyp="http://schemas.microsoft.com/office/drawing/2018/hyperlinkcolor" val="tx"/>
                    </a:ext>
                  </a:extLst>
                </a:hlinkClick>
              </a:rPr>
              <a:t>https://www.myflfamilies.com/service-programs/abuse-hotline/report-online.shtml</a:t>
            </a:r>
            <a:endParaRPr lang="en-US" sz="6400" i="0" dirty="0"/>
          </a:p>
          <a:p>
            <a:pPr marL="530352" lvl="1" indent="0" fontAlgn="base">
              <a:buNone/>
            </a:pPr>
            <a:endParaRPr lang="en-US" sz="6400" b="0" i="0" u="none" strike="noStrike" dirty="0">
              <a:solidFill>
                <a:srgbClr val="B84300"/>
              </a:solidFill>
              <a:effectLst/>
            </a:endParaRPr>
          </a:p>
          <a:p>
            <a:pPr marL="530352" lvl="1" indent="0" fontAlgn="base">
              <a:buNone/>
            </a:pPr>
            <a:r>
              <a:rPr lang="en-US" sz="6400" b="0" i="0" u="none" strike="noStrike" dirty="0">
                <a:solidFill>
                  <a:srgbClr val="B84300"/>
                </a:solidFill>
                <a:effectLst/>
              </a:rPr>
              <a:t>*</a:t>
            </a:r>
            <a:r>
              <a:rPr lang="en-US" sz="6400" b="0" i="0" u="none" strike="noStrike" dirty="0">
                <a:effectLst/>
                <a:hlinkClick r:id="rId5">
                  <a:extLst>
                    <a:ext uri="{A12FA001-AC4F-418D-AE19-62706E023703}">
                      <ahyp:hlinkClr xmlns:ahyp="http://schemas.microsoft.com/office/drawing/2018/hyperlinkcolor" val="tx"/>
                    </a:ext>
                  </a:extLst>
                </a:hlinkClick>
              </a:rPr>
              <a:t>UF policy on Vulnerable Persons</a:t>
            </a:r>
            <a:endParaRPr lang="en-US" sz="6400" b="0" i="0" u="none" strike="noStrike" dirty="0">
              <a:effectLst/>
            </a:endParaRPr>
          </a:p>
          <a:p>
            <a:endParaRPr lang="en-US" dirty="0"/>
          </a:p>
        </p:txBody>
      </p:sp>
      <p:sp>
        <p:nvSpPr>
          <p:cNvPr id="4" name="Title 1">
            <a:extLst>
              <a:ext uri="{FF2B5EF4-FFF2-40B4-BE49-F238E27FC236}">
                <a16:creationId xmlns:a16="http://schemas.microsoft.com/office/drawing/2014/main" id="{CA63CD77-0621-4707-BEE3-F8E3F1EF5237}"/>
              </a:ext>
            </a:extLst>
          </p:cNvPr>
          <p:cNvSpPr txBox="1">
            <a:spLocks/>
          </p:cNvSpPr>
          <p:nvPr/>
        </p:nvSpPr>
        <p:spPr>
          <a:xfrm>
            <a:off x="838200" y="261652"/>
            <a:ext cx="10515600" cy="1153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solidFill>
                  <a:schemeClr val="accent2"/>
                </a:solidFill>
              </a:rPr>
              <a:t>Youth Compliance: Mandated Reporting</a:t>
            </a:r>
          </a:p>
        </p:txBody>
      </p:sp>
    </p:spTree>
    <p:extLst>
      <p:ext uri="{BB962C8B-B14F-4D97-AF65-F5344CB8AC3E}">
        <p14:creationId xmlns:p14="http://schemas.microsoft.com/office/powerpoint/2010/main" val="1191433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4857-7312-4B30-A698-9211052E84DD}"/>
              </a:ext>
            </a:extLst>
          </p:cNvPr>
          <p:cNvSpPr>
            <a:spLocks noGrp="1"/>
          </p:cNvSpPr>
          <p:nvPr>
            <p:ph type="title"/>
          </p:nvPr>
        </p:nvSpPr>
        <p:spPr/>
        <p:txBody>
          <a:bodyPr/>
          <a:lstStyle/>
          <a:p>
            <a:r>
              <a:rPr lang="en-US" dirty="0">
                <a:solidFill>
                  <a:schemeClr val="accent2"/>
                </a:solidFill>
              </a:rPr>
              <a:t>Contact</a:t>
            </a:r>
          </a:p>
        </p:txBody>
      </p:sp>
      <p:sp>
        <p:nvSpPr>
          <p:cNvPr id="3" name="Content Placeholder 2">
            <a:extLst>
              <a:ext uri="{FF2B5EF4-FFF2-40B4-BE49-F238E27FC236}">
                <a16:creationId xmlns:a16="http://schemas.microsoft.com/office/drawing/2014/main" id="{36A89144-AABC-477E-812C-6F1DD518BED8}"/>
              </a:ext>
            </a:extLst>
          </p:cNvPr>
          <p:cNvSpPr>
            <a:spLocks noGrp="1"/>
          </p:cNvSpPr>
          <p:nvPr>
            <p:ph idx="1"/>
          </p:nvPr>
        </p:nvSpPr>
        <p:spPr>
          <a:xfrm>
            <a:off x="838200" y="1926293"/>
            <a:ext cx="10515600" cy="4351338"/>
          </a:xfrm>
        </p:spPr>
        <p:txBody>
          <a:bodyPr/>
          <a:lstStyle/>
          <a:p>
            <a:pPr marL="0" indent="0" algn="ctr">
              <a:buNone/>
            </a:pPr>
            <a:r>
              <a:rPr lang="en-US" sz="4000" dirty="0"/>
              <a:t>UF Compliance and Ethics</a:t>
            </a:r>
          </a:p>
          <a:p>
            <a:pPr marL="0" indent="0" algn="ctr">
              <a:buNone/>
            </a:pPr>
            <a:r>
              <a:rPr lang="en-US" sz="4000" dirty="0"/>
              <a:t>Youth Compliance Services</a:t>
            </a:r>
          </a:p>
          <a:p>
            <a:pPr marL="0" indent="0" algn="ctr">
              <a:buNone/>
            </a:pPr>
            <a:r>
              <a:rPr lang="en-US" sz="4000" dirty="0"/>
              <a:t>352-294-9162</a:t>
            </a:r>
          </a:p>
          <a:p>
            <a:pPr marL="0" indent="0" algn="ctr">
              <a:buNone/>
            </a:pPr>
            <a:r>
              <a:rPr lang="en-US" sz="4000" dirty="0">
                <a:solidFill>
                  <a:schemeClr val="accent2"/>
                </a:solidFill>
              </a:rPr>
              <a:t>henriq21@ufl.edu</a:t>
            </a:r>
          </a:p>
          <a:p>
            <a:pPr marL="0" indent="0" algn="ctr">
              <a:buNone/>
            </a:pPr>
            <a:r>
              <a:rPr lang="en-US" sz="4000" dirty="0">
                <a:solidFill>
                  <a:schemeClr val="accent2"/>
                </a:solidFill>
              </a:rPr>
              <a:t>https://youth.compliance.ufl.edu/</a:t>
            </a:r>
          </a:p>
          <a:p>
            <a:pPr marL="0" indent="0">
              <a:buNone/>
            </a:pPr>
            <a:endParaRPr lang="en-US" dirty="0"/>
          </a:p>
        </p:txBody>
      </p:sp>
    </p:spTree>
    <p:extLst>
      <p:ext uri="{BB962C8B-B14F-4D97-AF65-F5344CB8AC3E}">
        <p14:creationId xmlns:p14="http://schemas.microsoft.com/office/powerpoint/2010/main" val="1183817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 name="Title 1"/>
          <p:cNvSpPr>
            <a:spLocks noGrp="1"/>
          </p:cNvSpPr>
          <p:nvPr>
            <p:ph type="title"/>
          </p:nvPr>
        </p:nvSpPr>
        <p:spPr>
          <a:xfrm>
            <a:off x="844550" y="2557251"/>
            <a:ext cx="10515600" cy="2733675"/>
          </a:xfrm>
        </p:spPr>
        <p:txBody>
          <a:bodyPr/>
          <a:lstStyle/>
          <a:p>
            <a:r>
              <a:rPr lang="en-US" dirty="0"/>
              <a:t>Payroll Services</a:t>
            </a:r>
          </a:p>
        </p:txBody>
      </p:sp>
      <p:sp>
        <p:nvSpPr>
          <p:cNvPr id="7" name="Text Placeholder 2">
            <a:extLst>
              <a:ext uri="{FF2B5EF4-FFF2-40B4-BE49-F238E27FC236}">
                <a16:creationId xmlns:a16="http://schemas.microsoft.com/office/drawing/2014/main" id="{C05CEE23-A594-4531-B7D6-E772ADDAD9B9}"/>
              </a:ext>
            </a:extLst>
          </p:cNvPr>
          <p:cNvSpPr txBox="1">
            <a:spLocks/>
          </p:cNvSpPr>
          <p:nvPr/>
        </p:nvSpPr>
        <p:spPr>
          <a:xfrm>
            <a:off x="831850" y="2557251"/>
            <a:ext cx="10515600" cy="2950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en-US" sz="3200" dirty="0">
              <a:solidFill>
                <a:schemeClr val="accent5">
                  <a:lumMod val="75000"/>
                </a:schemeClr>
              </a:solidFill>
            </a:endParaRPr>
          </a:p>
          <a:p>
            <a:endParaRPr lang="en-US" altLang="en-US" sz="3200" dirty="0">
              <a:solidFill>
                <a:schemeClr val="accent5">
                  <a:lumMod val="75000"/>
                </a:schemeClr>
              </a:solidFill>
            </a:endParaRPr>
          </a:p>
          <a:p>
            <a:r>
              <a:rPr lang="en-US" altLang="en-US" sz="3200" dirty="0">
                <a:solidFill>
                  <a:schemeClr val="accent5">
                    <a:lumMod val="75000"/>
                  </a:schemeClr>
                </a:solidFill>
              </a:rPr>
              <a:t>Wage Overpayment</a:t>
            </a:r>
          </a:p>
          <a:p>
            <a:endParaRPr lang="en-US" dirty="0"/>
          </a:p>
        </p:txBody>
      </p:sp>
    </p:spTree>
    <p:extLst>
      <p:ext uri="{BB962C8B-B14F-4D97-AF65-F5344CB8AC3E}">
        <p14:creationId xmlns:p14="http://schemas.microsoft.com/office/powerpoint/2010/main" val="599607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8B004-EC72-4302-9A36-3BC8722A092A}"/>
              </a:ext>
            </a:extLst>
          </p:cNvPr>
          <p:cNvSpPr>
            <a:spLocks noGrp="1"/>
          </p:cNvSpPr>
          <p:nvPr>
            <p:ph type="title"/>
          </p:nvPr>
        </p:nvSpPr>
        <p:spPr>
          <a:xfrm>
            <a:off x="76200" y="1143000"/>
            <a:ext cx="2238375" cy="4676775"/>
          </a:xfrm>
        </p:spPr>
        <p:txBody>
          <a:bodyPr anchor="ctr">
            <a:normAutofit/>
          </a:bodyPr>
          <a:lstStyle/>
          <a:p>
            <a:r>
              <a:rPr kumimoji="0" lang="en-US" sz="2700" b="1" i="0" u="none" strike="noStrike" kern="1200" cap="all" spc="0" normalizeH="0" baseline="0" noProof="0" dirty="0">
                <a:ln>
                  <a:noFill/>
                </a:ln>
                <a:solidFill>
                  <a:srgbClr val="F36D1C"/>
                </a:solidFill>
                <a:effectLst/>
                <a:uLnTx/>
                <a:uFillTx/>
                <a:latin typeface="gentona"/>
                <a:ea typeface="+mj-ea"/>
                <a:cs typeface="+mj-cs"/>
              </a:rPr>
              <a:t>UF’s ELECTRONIC REPAYMENT OF OVERPAID WAGES</a:t>
            </a:r>
            <a:endParaRPr lang="en-US" sz="3600" dirty="0"/>
          </a:p>
        </p:txBody>
      </p:sp>
      <p:pic>
        <p:nvPicPr>
          <p:cNvPr id="3" name="Content Placeholder 7">
            <a:extLst>
              <a:ext uri="{FF2B5EF4-FFF2-40B4-BE49-F238E27FC236}">
                <a16:creationId xmlns:a16="http://schemas.microsoft.com/office/drawing/2014/main" id="{DEFC33C7-7027-42A1-B9A0-D00AB1A9AED0}"/>
              </a:ext>
            </a:extLst>
          </p:cNvPr>
          <p:cNvPicPr>
            <a:picLocks noChangeAspect="1"/>
          </p:cNvPicPr>
          <p:nvPr/>
        </p:nvPicPr>
        <p:blipFill>
          <a:blip r:embed="rId2"/>
          <a:stretch>
            <a:fillRect/>
          </a:stretch>
        </p:blipFill>
        <p:spPr>
          <a:xfrm>
            <a:off x="2520575" y="97580"/>
            <a:ext cx="9404726" cy="6049220"/>
          </a:xfrm>
          <a:prstGeom prst="rect">
            <a:avLst/>
          </a:prstGeom>
          <a:noFill/>
          <a:ln w="25400">
            <a:solidFill>
              <a:schemeClr val="accent1"/>
            </a:solidFill>
          </a:ln>
        </p:spPr>
      </p:pic>
    </p:spTree>
    <p:extLst>
      <p:ext uri="{BB962C8B-B14F-4D97-AF65-F5344CB8AC3E}">
        <p14:creationId xmlns:p14="http://schemas.microsoft.com/office/powerpoint/2010/main" val="1826224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BF63-126F-4833-9FFA-900EF2AEE877}"/>
              </a:ext>
            </a:extLst>
          </p:cNvPr>
          <p:cNvSpPr>
            <a:spLocks noGrp="1"/>
          </p:cNvSpPr>
          <p:nvPr>
            <p:ph type="title"/>
          </p:nvPr>
        </p:nvSpPr>
        <p:spPr>
          <a:xfrm>
            <a:off x="279157" y="1498600"/>
            <a:ext cx="2305050" cy="2873375"/>
          </a:xfrm>
        </p:spPr>
        <p:txBody>
          <a:bodyPr>
            <a:normAutofit/>
          </a:bodyPr>
          <a:lstStyle/>
          <a:p>
            <a:pPr algn="ctr"/>
            <a:r>
              <a:rPr lang="en-US" sz="3200" b="1" cap="all" dirty="0">
                <a:solidFill>
                  <a:srgbClr val="F36D1C"/>
                </a:solidFill>
                <a:latin typeface="gentona"/>
              </a:rPr>
              <a:t>Wells Fargo </a:t>
            </a:r>
            <a:r>
              <a:rPr lang="en-US" sz="3200" b="1" cap="all" dirty="0" err="1">
                <a:solidFill>
                  <a:srgbClr val="F36D1C"/>
                </a:solidFill>
                <a:latin typeface="gentona"/>
              </a:rPr>
              <a:t>Ebill</a:t>
            </a:r>
            <a:r>
              <a:rPr lang="en-US" sz="3200" b="1" cap="all" dirty="0">
                <a:solidFill>
                  <a:srgbClr val="F36D1C"/>
                </a:solidFill>
                <a:latin typeface="gentona"/>
              </a:rPr>
              <a:t> Express Portal</a:t>
            </a:r>
          </a:p>
        </p:txBody>
      </p:sp>
      <p:pic>
        <p:nvPicPr>
          <p:cNvPr id="5" name="Content Placeholder 4">
            <a:extLst>
              <a:ext uri="{FF2B5EF4-FFF2-40B4-BE49-F238E27FC236}">
                <a16:creationId xmlns:a16="http://schemas.microsoft.com/office/drawing/2014/main" id="{5E613616-B0EE-4A47-93D8-96A8FD579948}"/>
              </a:ext>
            </a:extLst>
          </p:cNvPr>
          <p:cNvPicPr>
            <a:picLocks noGrp="1" noChangeAspect="1"/>
          </p:cNvPicPr>
          <p:nvPr>
            <p:ph idx="1"/>
          </p:nvPr>
        </p:nvPicPr>
        <p:blipFill>
          <a:blip r:embed="rId2"/>
          <a:stretch>
            <a:fillRect/>
          </a:stretch>
        </p:blipFill>
        <p:spPr>
          <a:xfrm>
            <a:off x="3001783" y="133350"/>
            <a:ext cx="8913260" cy="6009698"/>
          </a:xfrm>
          <a:ln w="25400">
            <a:solidFill>
              <a:schemeClr val="accent1"/>
            </a:solidFill>
          </a:ln>
        </p:spPr>
      </p:pic>
    </p:spTree>
    <p:extLst>
      <p:ext uri="{BB962C8B-B14F-4D97-AF65-F5344CB8AC3E}">
        <p14:creationId xmlns:p14="http://schemas.microsoft.com/office/powerpoint/2010/main" val="1755928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3DC02A-19B6-466A-B356-77620D2A4787}"/>
              </a:ext>
            </a:extLst>
          </p:cNvPr>
          <p:cNvSpPr txBox="1"/>
          <p:nvPr/>
        </p:nvSpPr>
        <p:spPr>
          <a:xfrm>
            <a:off x="838201" y="1343025"/>
            <a:ext cx="4019550" cy="1828809"/>
          </a:xfrm>
          <a:prstGeom prst="rect">
            <a:avLst/>
          </a:prstGeom>
          <a:solidFill>
            <a:srgbClr val="1F4E79"/>
          </a:solidFill>
          <a:ln>
            <a:solidFill>
              <a:schemeClr val="accent1"/>
            </a:solidFill>
          </a:ln>
        </p:spPr>
        <p:txBody>
          <a:bodyPr vert="horz" lIns="91440" tIns="45720" rIns="91440" bIns="45720" rtlCol="0" anchor="ctr">
            <a:normAutofit/>
          </a:bodyPr>
          <a:lstStyle/>
          <a:p>
            <a:pPr algn="ctr">
              <a:lnSpc>
                <a:spcPct val="90000"/>
              </a:lnSpc>
              <a:spcBef>
                <a:spcPct val="0"/>
              </a:spcBef>
              <a:spcAft>
                <a:spcPts val="600"/>
              </a:spcAft>
            </a:pPr>
            <a:r>
              <a:rPr lang="en-US" sz="4000" b="1" kern="1200" dirty="0" err="1">
                <a:solidFill>
                  <a:srgbClr val="FFFFFF"/>
                </a:solidFill>
                <a:latin typeface="+mj-lt"/>
                <a:ea typeface="+mj-ea"/>
                <a:cs typeface="+mj-cs"/>
              </a:rPr>
              <a:t>ePayment</a:t>
            </a:r>
            <a:r>
              <a:rPr lang="en-US" sz="4000" b="1" dirty="0">
                <a:solidFill>
                  <a:srgbClr val="FFFFFF"/>
                </a:solidFill>
                <a:latin typeface="+mj-lt"/>
                <a:ea typeface="+mj-ea"/>
                <a:cs typeface="+mj-cs"/>
              </a:rPr>
              <a:t> Benefits</a:t>
            </a:r>
            <a:endParaRPr lang="en-US" sz="4000" b="1"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25774FBA-D321-3446-9CE9-02CB4C8D17B1}"/>
              </a:ext>
            </a:extLst>
          </p:cNvPr>
          <p:cNvSpPr>
            <a:spLocks noGrp="1"/>
          </p:cNvSpPr>
          <p:nvPr>
            <p:ph idx="1"/>
          </p:nvPr>
        </p:nvSpPr>
        <p:spPr>
          <a:xfrm>
            <a:off x="838200" y="3629025"/>
            <a:ext cx="4962525" cy="2547938"/>
          </a:xfrm>
        </p:spPr>
        <p:txBody>
          <a:bodyPr>
            <a:normAutofit/>
          </a:bodyPr>
          <a:lstStyle/>
          <a:p>
            <a:pPr marL="0" indent="0">
              <a:lnSpc>
                <a:spcPct val="100000"/>
              </a:lnSpc>
              <a:buNone/>
            </a:pPr>
            <a:r>
              <a:rPr lang="en-US" sz="3000" b="1" dirty="0">
                <a:solidFill>
                  <a:srgbClr val="EB542F"/>
                </a:solidFill>
              </a:rPr>
              <a:t>To Payroll</a:t>
            </a:r>
          </a:p>
          <a:p>
            <a:pPr>
              <a:buFont typeface="Wingdings" panose="05000000000000000000" pitchFamily="2" charset="2"/>
              <a:buChar char="ü"/>
            </a:pPr>
            <a:r>
              <a:rPr lang="en-US" dirty="0">
                <a:solidFill>
                  <a:schemeClr val="accent1">
                    <a:lumMod val="50000"/>
                  </a:schemeClr>
                </a:solidFill>
              </a:rPr>
              <a:t>Streamlines Process</a:t>
            </a:r>
          </a:p>
          <a:p>
            <a:pPr>
              <a:buFont typeface="Wingdings" panose="05000000000000000000" pitchFamily="2" charset="2"/>
              <a:buChar char="ü"/>
            </a:pPr>
            <a:r>
              <a:rPr lang="en-US" dirty="0">
                <a:solidFill>
                  <a:schemeClr val="accent1">
                    <a:lumMod val="50000"/>
                  </a:schemeClr>
                </a:solidFill>
              </a:rPr>
              <a:t>Improves turnaround time</a:t>
            </a:r>
          </a:p>
          <a:p>
            <a:pPr>
              <a:buFont typeface="Wingdings" panose="05000000000000000000" pitchFamily="2" charset="2"/>
              <a:buChar char="ü"/>
            </a:pPr>
            <a:r>
              <a:rPr lang="en-US" dirty="0">
                <a:solidFill>
                  <a:schemeClr val="accent1">
                    <a:lumMod val="50000"/>
                  </a:schemeClr>
                </a:solidFill>
              </a:rPr>
              <a:t>Improved Internal Controls</a:t>
            </a:r>
          </a:p>
          <a:p>
            <a:pPr>
              <a:buFont typeface="Wingdings" panose="05000000000000000000" pitchFamily="2" charset="2"/>
              <a:buChar char="ü"/>
            </a:pPr>
            <a:endParaRPr lang="en-US" dirty="0"/>
          </a:p>
        </p:txBody>
      </p:sp>
      <p:sp>
        <p:nvSpPr>
          <p:cNvPr id="4" name="Content Placeholder 3">
            <a:extLst>
              <a:ext uri="{FF2B5EF4-FFF2-40B4-BE49-F238E27FC236}">
                <a16:creationId xmlns:a16="http://schemas.microsoft.com/office/drawing/2014/main" id="{2F37F9BE-AE4C-D44D-BF51-21AD4A3175B4}"/>
              </a:ext>
            </a:extLst>
          </p:cNvPr>
          <p:cNvSpPr>
            <a:spLocks noGrp="1"/>
          </p:cNvSpPr>
          <p:nvPr>
            <p:ph sz="half" idx="4294967295"/>
          </p:nvPr>
        </p:nvSpPr>
        <p:spPr>
          <a:xfrm>
            <a:off x="6635263" y="623888"/>
            <a:ext cx="5181600" cy="5553075"/>
          </a:xfrm>
        </p:spPr>
        <p:txBody>
          <a:bodyPr>
            <a:normAutofit/>
          </a:bodyPr>
          <a:lstStyle/>
          <a:p>
            <a:pPr marL="0" indent="0">
              <a:lnSpc>
                <a:spcPct val="110000"/>
              </a:lnSpc>
              <a:buNone/>
            </a:pPr>
            <a:r>
              <a:rPr lang="en-US" sz="3000" b="1" dirty="0">
                <a:solidFill>
                  <a:srgbClr val="EB542F"/>
                </a:solidFill>
              </a:rPr>
              <a:t>To Campus</a:t>
            </a:r>
          </a:p>
          <a:p>
            <a:pPr>
              <a:lnSpc>
                <a:spcPct val="110000"/>
              </a:lnSpc>
              <a:buFont typeface="Wingdings" panose="05000000000000000000" pitchFamily="2" charset="2"/>
              <a:buChar char="ü"/>
            </a:pPr>
            <a:r>
              <a:rPr lang="en-US" dirty="0">
                <a:solidFill>
                  <a:schemeClr val="accent1">
                    <a:lumMod val="50000"/>
                  </a:schemeClr>
                </a:solidFill>
              </a:rPr>
              <a:t>Reduces administrative burden</a:t>
            </a:r>
            <a:endParaRPr lang="en-US" dirty="0"/>
          </a:p>
          <a:p>
            <a:pPr marL="0" indent="0">
              <a:lnSpc>
                <a:spcPct val="150000"/>
              </a:lnSpc>
              <a:buNone/>
            </a:pPr>
            <a:r>
              <a:rPr lang="en-US" sz="3000" b="1" dirty="0">
                <a:solidFill>
                  <a:srgbClr val="EB542F"/>
                </a:solidFill>
              </a:rPr>
              <a:t>To Payor</a:t>
            </a:r>
          </a:p>
          <a:p>
            <a:pPr>
              <a:buFont typeface="Wingdings" panose="05000000000000000000" pitchFamily="2" charset="2"/>
              <a:buChar char="ü"/>
            </a:pPr>
            <a:r>
              <a:rPr lang="en-US" dirty="0">
                <a:solidFill>
                  <a:schemeClr val="accent1">
                    <a:lumMod val="50000"/>
                  </a:schemeClr>
                </a:solidFill>
              </a:rPr>
              <a:t>Convenience</a:t>
            </a:r>
          </a:p>
          <a:p>
            <a:pPr>
              <a:buFont typeface="Wingdings" panose="05000000000000000000" pitchFamily="2" charset="2"/>
              <a:buChar char="ü"/>
            </a:pPr>
            <a:r>
              <a:rPr lang="en-US" dirty="0">
                <a:solidFill>
                  <a:schemeClr val="accent1">
                    <a:lumMod val="50000"/>
                  </a:schemeClr>
                </a:solidFill>
              </a:rPr>
              <a:t>Those making regular payments can save their information</a:t>
            </a:r>
          </a:p>
          <a:p>
            <a:pPr marL="0" indent="0">
              <a:lnSpc>
                <a:spcPct val="150000"/>
              </a:lnSpc>
              <a:buNone/>
            </a:pPr>
            <a:r>
              <a:rPr lang="en-US" sz="2800" b="1" dirty="0">
                <a:solidFill>
                  <a:srgbClr val="EB542F"/>
                </a:solidFill>
              </a:rPr>
              <a:t>To Everyone</a:t>
            </a:r>
            <a:endParaRPr lang="en-US" b="1" dirty="0">
              <a:solidFill>
                <a:srgbClr val="EB542F"/>
              </a:solidFill>
            </a:endParaRPr>
          </a:p>
          <a:p>
            <a:pPr>
              <a:buFont typeface="Wingdings" panose="05000000000000000000" pitchFamily="2" charset="2"/>
              <a:buChar char="ü"/>
            </a:pPr>
            <a:r>
              <a:rPr lang="en-US" dirty="0">
                <a:solidFill>
                  <a:schemeClr val="accent1">
                    <a:lumMod val="50000"/>
                  </a:schemeClr>
                </a:solidFill>
              </a:rPr>
              <a:t>Would simplify the process for all parties when we work remotely</a:t>
            </a:r>
          </a:p>
        </p:txBody>
      </p:sp>
    </p:spTree>
    <p:extLst>
      <p:ext uri="{BB962C8B-B14F-4D97-AF65-F5344CB8AC3E}">
        <p14:creationId xmlns:p14="http://schemas.microsoft.com/office/powerpoint/2010/main" val="176223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800" b="1" dirty="0">
                <a:solidFill>
                  <a:srgbClr val="FF6600"/>
                </a:solidFill>
              </a:rPr>
              <a:t>Today’s Agenda Items</a:t>
            </a:r>
          </a:p>
        </p:txBody>
      </p:sp>
      <p:sp>
        <p:nvSpPr>
          <p:cNvPr id="3" name="Content Placeholder 2"/>
          <p:cNvSpPr>
            <a:spLocks noGrp="1"/>
          </p:cNvSpPr>
          <p:nvPr>
            <p:ph idx="1"/>
          </p:nvPr>
        </p:nvSpPr>
        <p:spPr>
          <a:xfrm>
            <a:off x="639098" y="1836355"/>
            <a:ext cx="11552902" cy="4820455"/>
          </a:xfrm>
        </p:spPr>
        <p:txBody>
          <a:bodyPr>
            <a:normAutofit lnSpcReduction="10000"/>
          </a:bodyPr>
          <a:lstStyle/>
          <a:p>
            <a:pPr>
              <a:buClr>
                <a:schemeClr val="accent3">
                  <a:lumMod val="75000"/>
                </a:schemeClr>
              </a:buClr>
              <a:buFont typeface="Wingdings" panose="05000000000000000000" pitchFamily="2" charset="2"/>
              <a:buChar char="§"/>
              <a:defRPr/>
            </a:pPr>
            <a:r>
              <a:rPr lang="en-US" sz="3400" dirty="0"/>
              <a:t>HR Liaison Support Team – Barb Mitola</a:t>
            </a:r>
          </a:p>
          <a:p>
            <a:pPr>
              <a:buClr>
                <a:schemeClr val="accent3">
                  <a:lumMod val="75000"/>
                </a:schemeClr>
              </a:buClr>
              <a:buFont typeface="Wingdings" panose="05000000000000000000" pitchFamily="2" charset="2"/>
              <a:buChar char="§"/>
              <a:defRPr/>
            </a:pPr>
            <a:r>
              <a:rPr lang="en-US" sz="3400" dirty="0"/>
              <a:t>Youth Compliance – Sophia Andrews</a:t>
            </a:r>
          </a:p>
          <a:p>
            <a:pPr>
              <a:buClr>
                <a:schemeClr val="accent3">
                  <a:lumMod val="75000"/>
                </a:schemeClr>
              </a:buClr>
              <a:buFont typeface="Wingdings" panose="05000000000000000000" pitchFamily="2" charset="2"/>
              <a:buChar char="§"/>
              <a:defRPr/>
            </a:pPr>
            <a:r>
              <a:rPr lang="en-US" sz="3400" dirty="0"/>
              <a:t>Wage Overpayment – Kim Alderson </a:t>
            </a:r>
          </a:p>
          <a:p>
            <a:pPr>
              <a:buClr>
                <a:schemeClr val="accent3">
                  <a:lumMod val="75000"/>
                </a:schemeClr>
              </a:buClr>
              <a:buFont typeface="Wingdings" panose="05000000000000000000" pitchFamily="2" charset="2"/>
              <a:buChar char="§"/>
              <a:defRPr/>
            </a:pPr>
            <a:r>
              <a:rPr lang="en-US" sz="3400" dirty="0"/>
              <a:t>Manager Onboarding – Becky </a:t>
            </a:r>
            <a:r>
              <a:rPr lang="en-US" sz="3400" dirty="0" err="1"/>
              <a:t>Younglove</a:t>
            </a:r>
            <a:endParaRPr lang="en-US" sz="3400" dirty="0"/>
          </a:p>
          <a:p>
            <a:pPr>
              <a:buClr>
                <a:schemeClr val="accent3">
                  <a:lumMod val="75000"/>
                </a:schemeClr>
              </a:buClr>
              <a:buFont typeface="Wingdings" panose="05000000000000000000" pitchFamily="2" charset="2"/>
              <a:buChar char="§"/>
              <a:defRPr/>
            </a:pPr>
            <a:r>
              <a:rPr lang="en-US" sz="3400" dirty="0"/>
              <a:t>UF GO – Gwynn Cadwallader </a:t>
            </a:r>
          </a:p>
          <a:p>
            <a:pPr>
              <a:buClr>
                <a:schemeClr val="accent3">
                  <a:lumMod val="75000"/>
                </a:schemeClr>
              </a:buClr>
              <a:buFont typeface="Wingdings" panose="05000000000000000000" pitchFamily="2" charset="2"/>
              <a:buChar char="§"/>
              <a:defRPr/>
            </a:pPr>
            <a:r>
              <a:rPr lang="en-US" sz="3400" dirty="0"/>
              <a:t>Inclusive Hiring Hub – Audrey Gainey</a:t>
            </a:r>
          </a:p>
          <a:p>
            <a:pPr>
              <a:buClr>
                <a:schemeClr val="accent3">
                  <a:lumMod val="75000"/>
                </a:schemeClr>
              </a:buClr>
              <a:buFont typeface="Wingdings" panose="05000000000000000000" pitchFamily="2" charset="2"/>
              <a:buChar char="§"/>
              <a:defRPr/>
            </a:pPr>
            <a:r>
              <a:rPr lang="en-US" sz="3400" dirty="0"/>
              <a:t>Employment Operations and Records Updates – Johannes </a:t>
            </a:r>
            <a:r>
              <a:rPr lang="en-US" sz="3400" dirty="0" err="1"/>
              <a:t>Traster</a:t>
            </a:r>
            <a:r>
              <a:rPr lang="en-US" sz="3400" dirty="0"/>
              <a:t>/Nerea Anaya-Dominguez</a:t>
            </a:r>
          </a:p>
          <a:p>
            <a:pPr>
              <a:buClr>
                <a:schemeClr val="accent3">
                  <a:lumMod val="75000"/>
                </a:schemeClr>
              </a:buClr>
              <a:buFont typeface="Wingdings" panose="05000000000000000000" pitchFamily="2" charset="2"/>
              <a:buChar char="§"/>
              <a:defRPr/>
            </a:pPr>
            <a:r>
              <a:rPr lang="en-US" altLang="en-US" sz="3400" dirty="0">
                <a:solidFill>
                  <a:srgbClr val="000000"/>
                </a:solidFill>
              </a:rPr>
              <a:t>Important Dates</a:t>
            </a:r>
          </a:p>
          <a:p>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Tree>
    <p:extLst>
      <p:ext uri="{BB962C8B-B14F-4D97-AF65-F5344CB8AC3E}">
        <p14:creationId xmlns:p14="http://schemas.microsoft.com/office/powerpoint/2010/main" val="254475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2409617"/>
            <a:ext cx="10515600" cy="2038765"/>
          </a:xfrm>
        </p:spPr>
        <p:txBody>
          <a:bodyPr>
            <a:normAutofit fontScale="90000"/>
          </a:bodyPr>
          <a:lstStyle/>
          <a:p>
            <a:r>
              <a:rPr lang="en-US" sz="6700" dirty="0"/>
              <a:t>Training and </a:t>
            </a:r>
            <a:br>
              <a:rPr lang="en-US" sz="6700" dirty="0"/>
            </a:br>
            <a:r>
              <a:rPr lang="en-US" sz="6700" dirty="0"/>
              <a:t>Organizational Development</a:t>
            </a:r>
            <a:br>
              <a:rPr lang="en-US" dirty="0"/>
            </a:br>
            <a:endParaRPr lang="en-US" dirty="0"/>
          </a:p>
        </p:txBody>
      </p:sp>
      <p:sp>
        <p:nvSpPr>
          <p:cNvPr id="4" name="Text Placeholder 2">
            <a:extLst>
              <a:ext uri="{FF2B5EF4-FFF2-40B4-BE49-F238E27FC236}">
                <a16:creationId xmlns:a16="http://schemas.microsoft.com/office/drawing/2014/main" id="{8B5FF6E8-25A5-4AA4-B439-AA84FC1A156B}"/>
              </a:ext>
            </a:extLst>
          </p:cNvPr>
          <p:cNvSpPr>
            <a:spLocks noGrp="1"/>
          </p:cNvSpPr>
          <p:nvPr>
            <p:ph type="body" idx="1"/>
          </p:nvPr>
        </p:nvSpPr>
        <p:spPr>
          <a:xfrm>
            <a:off x="838200" y="4333566"/>
            <a:ext cx="10515600" cy="2038766"/>
          </a:xfrm>
        </p:spPr>
        <p:txBody>
          <a:bodyPr>
            <a:normAutofit/>
          </a:bodyPr>
          <a:lstStyle/>
          <a:p>
            <a:r>
              <a:rPr lang="en-US" altLang="en-US" sz="3200" dirty="0">
                <a:solidFill>
                  <a:schemeClr val="accent5">
                    <a:lumMod val="75000"/>
                  </a:schemeClr>
                </a:solidFill>
              </a:rPr>
              <a:t>New Manager Onboarding Supports</a:t>
            </a:r>
          </a:p>
          <a:p>
            <a:r>
              <a:rPr lang="en-US" altLang="en-US" sz="3200" dirty="0">
                <a:solidFill>
                  <a:schemeClr val="accent5">
                    <a:lumMod val="75000"/>
                  </a:schemeClr>
                </a:solidFill>
              </a:rPr>
              <a:t>GBAS – UF GO</a:t>
            </a:r>
          </a:p>
          <a:p>
            <a:endParaRPr lang="en-US" dirty="0"/>
          </a:p>
        </p:txBody>
      </p:sp>
    </p:spTree>
    <p:extLst>
      <p:ext uri="{BB962C8B-B14F-4D97-AF65-F5344CB8AC3E}">
        <p14:creationId xmlns:p14="http://schemas.microsoft.com/office/powerpoint/2010/main" val="411642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E90-6336-4548-8D2E-D8E5B1573EA8}"/>
              </a:ext>
            </a:extLst>
          </p:cNvPr>
          <p:cNvSpPr>
            <a:spLocks noGrp="1"/>
          </p:cNvSpPr>
          <p:nvPr>
            <p:ph type="title"/>
          </p:nvPr>
        </p:nvSpPr>
        <p:spPr>
          <a:xfrm>
            <a:off x="835743" y="379502"/>
            <a:ext cx="10316774" cy="1325563"/>
          </a:xfrm>
        </p:spPr>
        <p:txBody>
          <a:bodyPr>
            <a:normAutofit/>
          </a:bodyPr>
          <a:lstStyle/>
          <a:p>
            <a:r>
              <a:rPr lang="en-US" dirty="0">
                <a:latin typeface="Century Schoolbook"/>
              </a:rPr>
              <a:t>New Manager Onboarding Supports</a:t>
            </a:r>
            <a:endParaRPr lang="en-US" dirty="0"/>
          </a:p>
        </p:txBody>
      </p:sp>
      <p:sp>
        <p:nvSpPr>
          <p:cNvPr id="3" name="TextBox 2">
            <a:extLst>
              <a:ext uri="{FF2B5EF4-FFF2-40B4-BE49-F238E27FC236}">
                <a16:creationId xmlns:a16="http://schemas.microsoft.com/office/drawing/2014/main" id="{6AFB6035-3B55-4D14-86C7-50868040BBAB}"/>
              </a:ext>
            </a:extLst>
          </p:cNvPr>
          <p:cNvSpPr txBox="1"/>
          <p:nvPr/>
        </p:nvSpPr>
        <p:spPr>
          <a:xfrm>
            <a:off x="2411083" y="2575815"/>
            <a:ext cx="7482254" cy="4031873"/>
          </a:xfrm>
          <a:prstGeom prst="rect">
            <a:avLst/>
          </a:prstGeom>
          <a:noFill/>
        </p:spPr>
        <p:txBody>
          <a:bodyPr wrap="square" lIns="91440" tIns="45720" rIns="91440" bIns="45720" rtlCol="0" anchor="t">
            <a:spAutoFit/>
          </a:bodyPr>
          <a:lstStyle/>
          <a:p>
            <a:pPr algn="ctr"/>
            <a:r>
              <a:rPr lang="en-US" sz="3200" dirty="0">
                <a:ea typeface="+mn-lt"/>
                <a:cs typeface="+mn-lt"/>
              </a:rPr>
              <a:t>Provide all new managers with resources, tools, and support as part of their supervisory onboarding process to ensure success in this role immediately and into the future.</a:t>
            </a:r>
            <a:endParaRPr lang="en-US" dirty="0"/>
          </a:p>
          <a:p>
            <a:endParaRPr lang="en-US" sz="3200" dirty="0">
              <a:cs typeface="Calibri"/>
            </a:endParaRP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2430584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E90-6336-4548-8D2E-D8E5B1573EA8}"/>
              </a:ext>
            </a:extLst>
          </p:cNvPr>
          <p:cNvSpPr>
            <a:spLocks noGrp="1"/>
          </p:cNvSpPr>
          <p:nvPr>
            <p:ph type="title"/>
          </p:nvPr>
        </p:nvSpPr>
        <p:spPr/>
        <p:txBody>
          <a:bodyPr/>
          <a:lstStyle/>
          <a:p>
            <a:r>
              <a:rPr lang="en-US" dirty="0"/>
              <a:t>Purpose</a:t>
            </a:r>
          </a:p>
        </p:txBody>
      </p:sp>
      <p:sp>
        <p:nvSpPr>
          <p:cNvPr id="3" name="TextBox 2">
            <a:extLst>
              <a:ext uri="{FF2B5EF4-FFF2-40B4-BE49-F238E27FC236}">
                <a16:creationId xmlns:a16="http://schemas.microsoft.com/office/drawing/2014/main" id="{6AFB6035-3B55-4D14-86C7-50868040BBAB}"/>
              </a:ext>
            </a:extLst>
          </p:cNvPr>
          <p:cNvSpPr txBox="1"/>
          <p:nvPr/>
        </p:nvSpPr>
        <p:spPr>
          <a:xfrm>
            <a:off x="685800" y="2101362"/>
            <a:ext cx="7482254" cy="2554545"/>
          </a:xfrm>
          <a:prstGeom prst="rect">
            <a:avLst/>
          </a:prstGeom>
          <a:noFill/>
        </p:spPr>
        <p:txBody>
          <a:bodyPr wrap="square" lIns="91440" tIns="45720" rIns="91440" bIns="45720" rtlCol="0" anchor="t">
            <a:spAutoFit/>
          </a:bodyPr>
          <a:lstStyle/>
          <a:p>
            <a:r>
              <a:rPr lang="en-US" sz="3200" dirty="0">
                <a:ea typeface="+mn-lt"/>
                <a:cs typeface="+mn-lt"/>
              </a:rPr>
              <a:t>1.) Best practices for managing and leading</a:t>
            </a:r>
            <a:endParaRPr lang="en-US" dirty="0">
              <a:ea typeface="+mn-lt"/>
              <a:cs typeface="+mn-lt"/>
            </a:endParaRPr>
          </a:p>
          <a:p>
            <a:endParaRPr lang="en-US" sz="3200">
              <a:cs typeface="Calibri"/>
            </a:endParaRPr>
          </a:p>
          <a:p>
            <a:endParaRPr lang="en-US" sz="3200">
              <a:ea typeface="+mn-lt"/>
              <a:cs typeface="+mn-lt"/>
            </a:endParaRPr>
          </a:p>
          <a:p>
            <a:pPr marL="285750" indent="-285750">
              <a:buFont typeface="Arial" panose="020B0604020202020204" pitchFamily="34" charset="0"/>
              <a:buChar char="•"/>
            </a:pPr>
            <a:endParaRPr lang="en-US" sz="3200"/>
          </a:p>
          <a:p>
            <a:pPr marL="285750" indent="-285750">
              <a:buFont typeface="Arial" panose="020B0604020202020204" pitchFamily="34" charset="0"/>
              <a:buChar char="•"/>
            </a:pPr>
            <a:endParaRPr lang="en-US" sz="3200"/>
          </a:p>
        </p:txBody>
      </p:sp>
      <p:sp>
        <p:nvSpPr>
          <p:cNvPr id="6" name="TextBox 5">
            <a:extLst>
              <a:ext uri="{FF2B5EF4-FFF2-40B4-BE49-F238E27FC236}">
                <a16:creationId xmlns:a16="http://schemas.microsoft.com/office/drawing/2014/main" id="{82F57072-5AB3-4D86-98F4-DFEA96F0127D}"/>
              </a:ext>
            </a:extLst>
          </p:cNvPr>
          <p:cNvSpPr txBox="1"/>
          <p:nvPr/>
        </p:nvSpPr>
        <p:spPr>
          <a:xfrm>
            <a:off x="770626" y="3430438"/>
            <a:ext cx="74014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rPr>
              <a:t>2.) Easily accessible resources and tools</a:t>
            </a:r>
            <a:endParaRPr lang="en-US" sz="3200" dirty="0"/>
          </a:p>
        </p:txBody>
      </p:sp>
    </p:spTree>
    <p:extLst>
      <p:ext uri="{BB962C8B-B14F-4D97-AF65-F5344CB8AC3E}">
        <p14:creationId xmlns:p14="http://schemas.microsoft.com/office/powerpoint/2010/main" val="30534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E90-6336-4548-8D2E-D8E5B1573EA8}"/>
              </a:ext>
            </a:extLst>
          </p:cNvPr>
          <p:cNvSpPr>
            <a:spLocks noGrp="1"/>
          </p:cNvSpPr>
          <p:nvPr>
            <p:ph type="title"/>
          </p:nvPr>
        </p:nvSpPr>
        <p:spPr>
          <a:xfrm>
            <a:off x="727587" y="557784"/>
            <a:ext cx="3505495" cy="1622321"/>
          </a:xfrm>
        </p:spPr>
        <p:txBody>
          <a:bodyPr vert="horz" lIns="91440" tIns="45720" rIns="91440" bIns="45720" rtlCol="0" anchor="ctr">
            <a:normAutofit/>
          </a:bodyPr>
          <a:lstStyle/>
          <a:p>
            <a:r>
              <a:rPr lang="en-US" kern="1200" dirty="0">
                <a:latin typeface="Century Schoolbook"/>
              </a:rPr>
              <a:t>Email</a:t>
            </a:r>
          </a:p>
        </p:txBody>
      </p:sp>
      <p:sp>
        <p:nvSpPr>
          <p:cNvPr id="3" name="TextBox 2">
            <a:extLst>
              <a:ext uri="{FF2B5EF4-FFF2-40B4-BE49-F238E27FC236}">
                <a16:creationId xmlns:a16="http://schemas.microsoft.com/office/drawing/2014/main" id="{0693E188-F8FD-486F-843E-07BE4A933639}"/>
              </a:ext>
            </a:extLst>
          </p:cNvPr>
          <p:cNvSpPr txBox="1"/>
          <p:nvPr/>
        </p:nvSpPr>
        <p:spPr>
          <a:xfrm>
            <a:off x="648931" y="2438400"/>
            <a:ext cx="3505494" cy="378541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t>Welcome message within first month:</a:t>
            </a:r>
            <a:endParaRPr lang="en-US" dirty="0"/>
          </a:p>
          <a:p>
            <a:pPr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dirty="0"/>
              <a:t>New Manager Toolkit</a:t>
            </a:r>
            <a:endParaRPr lang="en-US" sz="2000" dirty="0">
              <a:cs typeface="Calibri"/>
            </a:endParaRPr>
          </a:p>
          <a:p>
            <a:pPr marL="285750" indent="-228600">
              <a:lnSpc>
                <a:spcPct val="90000"/>
              </a:lnSpc>
              <a:spcAft>
                <a:spcPts val="600"/>
              </a:spcAft>
              <a:buFont typeface="Arial" panose="020B0604020202020204" pitchFamily="34" charset="0"/>
              <a:buChar char="•"/>
            </a:pPr>
            <a:r>
              <a:rPr lang="en-US" sz="2000" dirty="0"/>
              <a:t>New Manager Course</a:t>
            </a:r>
            <a:endParaRPr lang="en-US" sz="2000" dirty="0">
              <a:cs typeface="Calibri"/>
            </a:endParaRPr>
          </a:p>
          <a:p>
            <a:pPr marL="285750" indent="-228600">
              <a:lnSpc>
                <a:spcPct val="90000"/>
              </a:lnSpc>
              <a:spcAft>
                <a:spcPts val="600"/>
              </a:spcAft>
              <a:buFont typeface="Arial" panose="020B0604020202020204" pitchFamily="34" charset="0"/>
              <a:buChar char="•"/>
            </a:pPr>
            <a:r>
              <a:rPr lang="en-US" sz="2000" dirty="0"/>
              <a:t>Additional Resources</a:t>
            </a:r>
            <a:endParaRPr lang="en-US" sz="2000" dirty="0">
              <a:cs typeface="Calibri"/>
            </a:endParaRPr>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text, website&#10;&#10;Description automatically generated">
            <a:extLst>
              <a:ext uri="{FF2B5EF4-FFF2-40B4-BE49-F238E27FC236}">
                <a16:creationId xmlns:a16="http://schemas.microsoft.com/office/drawing/2014/main" id="{AA189016-EF83-4ABA-BFB9-A454E583F8FA}"/>
              </a:ext>
            </a:extLst>
          </p:cNvPr>
          <p:cNvPicPr>
            <a:picLocks noChangeAspect="1"/>
          </p:cNvPicPr>
          <p:nvPr/>
        </p:nvPicPr>
        <p:blipFill>
          <a:blip r:embed="rId3"/>
          <a:stretch>
            <a:fillRect/>
          </a:stretch>
        </p:blipFill>
        <p:spPr>
          <a:xfrm>
            <a:off x="6083920" y="807593"/>
            <a:ext cx="4663214" cy="5239568"/>
          </a:xfrm>
          <a:prstGeom prst="rect">
            <a:avLst/>
          </a:prstGeom>
          <a:effectLst/>
        </p:spPr>
      </p:pic>
    </p:spTree>
    <p:extLst>
      <p:ext uri="{BB962C8B-B14F-4D97-AF65-F5344CB8AC3E}">
        <p14:creationId xmlns:p14="http://schemas.microsoft.com/office/powerpoint/2010/main" val="2225745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A picture containing text, outdoor, blue, sign&#10;&#10;Description automatically generated">
            <a:extLst>
              <a:ext uri="{FF2B5EF4-FFF2-40B4-BE49-F238E27FC236}">
                <a16:creationId xmlns:a16="http://schemas.microsoft.com/office/drawing/2014/main" id="{11F22974-B0F1-439C-A8CD-549770C695D1}"/>
              </a:ext>
            </a:extLst>
          </p:cNvPr>
          <p:cNvPicPr>
            <a:picLocks noChangeAspect="1"/>
          </p:cNvPicPr>
          <p:nvPr/>
        </p:nvPicPr>
        <p:blipFill>
          <a:blip r:embed="rId3"/>
          <a:stretch>
            <a:fillRect/>
          </a:stretch>
        </p:blipFill>
        <p:spPr>
          <a:xfrm>
            <a:off x="1131888" y="2384425"/>
            <a:ext cx="5110163" cy="1751013"/>
          </a:xfrm>
          <a:prstGeom prst="rect">
            <a:avLst/>
          </a:prstGeom>
        </p:spPr>
      </p:pic>
      <p:pic>
        <p:nvPicPr>
          <p:cNvPr id="5" name="Picture 5" descr="Graphical user interface, text, application, email&#10;&#10;Description automatically generated">
            <a:extLst>
              <a:ext uri="{FF2B5EF4-FFF2-40B4-BE49-F238E27FC236}">
                <a16:creationId xmlns:a16="http://schemas.microsoft.com/office/drawing/2014/main" id="{9B01D206-CC2E-4F54-92FA-DC780759E216}"/>
              </a:ext>
            </a:extLst>
          </p:cNvPr>
          <p:cNvPicPr>
            <a:picLocks noChangeAspect="1"/>
          </p:cNvPicPr>
          <p:nvPr/>
        </p:nvPicPr>
        <p:blipFill>
          <a:blip r:embed="rId4"/>
          <a:stretch>
            <a:fillRect/>
          </a:stretch>
        </p:blipFill>
        <p:spPr>
          <a:xfrm>
            <a:off x="1131888" y="4203700"/>
            <a:ext cx="5110163" cy="1797050"/>
          </a:xfrm>
          <a:prstGeom prst="rect">
            <a:avLst/>
          </a:prstGeom>
        </p:spPr>
      </p:pic>
      <p:pic>
        <p:nvPicPr>
          <p:cNvPr id="4" name="Picture 4" descr="Graphical user interface, text, application, email&#10;&#10;Description automatically generated">
            <a:extLst>
              <a:ext uri="{FF2B5EF4-FFF2-40B4-BE49-F238E27FC236}">
                <a16:creationId xmlns:a16="http://schemas.microsoft.com/office/drawing/2014/main" id="{C2A4952A-920C-4511-B596-ADDA27CF5A14}"/>
              </a:ext>
            </a:extLst>
          </p:cNvPr>
          <p:cNvPicPr>
            <a:picLocks noChangeAspect="1"/>
          </p:cNvPicPr>
          <p:nvPr/>
        </p:nvPicPr>
        <p:blipFill>
          <a:blip r:embed="rId5"/>
          <a:stretch>
            <a:fillRect/>
          </a:stretch>
        </p:blipFill>
        <p:spPr>
          <a:xfrm>
            <a:off x="6310313" y="2384425"/>
            <a:ext cx="4748213" cy="949325"/>
          </a:xfrm>
          <a:prstGeom prst="rect">
            <a:avLst/>
          </a:prstGeom>
        </p:spPr>
      </p:pic>
      <p:pic>
        <p:nvPicPr>
          <p:cNvPr id="6" name="Picture 6" descr="Graphical user interface, text, application&#10;&#10;Description automatically generated">
            <a:extLst>
              <a:ext uri="{FF2B5EF4-FFF2-40B4-BE49-F238E27FC236}">
                <a16:creationId xmlns:a16="http://schemas.microsoft.com/office/drawing/2014/main" id="{C2FE4E23-1574-4405-BB93-44268298C092}"/>
              </a:ext>
            </a:extLst>
          </p:cNvPr>
          <p:cNvPicPr>
            <a:picLocks noChangeAspect="1"/>
          </p:cNvPicPr>
          <p:nvPr/>
        </p:nvPicPr>
        <p:blipFill>
          <a:blip r:embed="rId6"/>
          <a:stretch>
            <a:fillRect/>
          </a:stretch>
        </p:blipFill>
        <p:spPr>
          <a:xfrm>
            <a:off x="6310313" y="3400425"/>
            <a:ext cx="4748213" cy="2600325"/>
          </a:xfrm>
          <a:prstGeom prst="rect">
            <a:avLst/>
          </a:prstGeom>
        </p:spPr>
      </p:pic>
      <p:sp>
        <p:nvSpPr>
          <p:cNvPr id="2" name="Title 1">
            <a:extLst>
              <a:ext uri="{FF2B5EF4-FFF2-40B4-BE49-F238E27FC236}">
                <a16:creationId xmlns:a16="http://schemas.microsoft.com/office/drawing/2014/main" id="{561E4E90-6336-4548-8D2E-D8E5B1573EA8}"/>
              </a:ext>
            </a:extLst>
          </p:cNvPr>
          <p:cNvSpPr>
            <a:spLocks noGrp="1"/>
          </p:cNvSpPr>
          <p:nvPr>
            <p:ph type="title"/>
          </p:nvPr>
        </p:nvSpPr>
        <p:spPr>
          <a:xfrm>
            <a:off x="739534" y="758581"/>
            <a:ext cx="10451592" cy="1325563"/>
          </a:xfrm>
        </p:spPr>
        <p:txBody>
          <a:bodyPr vert="horz" lIns="91440" tIns="45720" rIns="91440" bIns="45720" rtlCol="0" anchor="ctr">
            <a:normAutofit/>
          </a:bodyPr>
          <a:lstStyle/>
          <a:p>
            <a:r>
              <a:rPr lang="en-US" kern="1200" dirty="0">
                <a:latin typeface="Century Schoolbook"/>
              </a:rPr>
              <a:t>Toolkit</a:t>
            </a:r>
          </a:p>
        </p:txBody>
      </p:sp>
    </p:spTree>
    <p:extLst>
      <p:ext uri="{BB962C8B-B14F-4D97-AF65-F5344CB8AC3E}">
        <p14:creationId xmlns:p14="http://schemas.microsoft.com/office/powerpoint/2010/main" val="4191850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E90-6336-4548-8D2E-D8E5B1573EA8}"/>
              </a:ext>
            </a:extLst>
          </p:cNvPr>
          <p:cNvSpPr>
            <a:spLocks noGrp="1"/>
          </p:cNvSpPr>
          <p:nvPr>
            <p:ph type="title"/>
          </p:nvPr>
        </p:nvSpPr>
        <p:spPr/>
        <p:txBody>
          <a:bodyPr/>
          <a:lstStyle/>
          <a:p>
            <a:r>
              <a:rPr lang="en-US">
                <a:latin typeface="Century Schoolbook"/>
              </a:rPr>
              <a:t>New Manager Course</a:t>
            </a:r>
            <a:endParaRPr lang="en-US"/>
          </a:p>
        </p:txBody>
      </p:sp>
      <p:sp>
        <p:nvSpPr>
          <p:cNvPr id="3" name="TextBox 2">
            <a:extLst>
              <a:ext uri="{FF2B5EF4-FFF2-40B4-BE49-F238E27FC236}">
                <a16:creationId xmlns:a16="http://schemas.microsoft.com/office/drawing/2014/main" id="{3C0A84C5-04DE-428A-B7A5-96AB9C5C0987}"/>
              </a:ext>
            </a:extLst>
          </p:cNvPr>
          <p:cNvSpPr txBox="1"/>
          <p:nvPr/>
        </p:nvSpPr>
        <p:spPr>
          <a:xfrm>
            <a:off x="832472" y="2159525"/>
            <a:ext cx="563715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cs typeface="Calibri"/>
              </a:rPr>
              <a:t>In-person course</a:t>
            </a:r>
            <a:endParaRPr lang="en-US" sz="2400" dirty="0"/>
          </a:p>
          <a:p>
            <a:pPr marL="342900" indent="-342900">
              <a:buFont typeface="Arial"/>
              <a:buChar char="•"/>
            </a:pPr>
            <a:endParaRPr lang="en-US" sz="2400" dirty="0">
              <a:cs typeface="Calibri"/>
            </a:endParaRPr>
          </a:p>
          <a:p>
            <a:pPr marL="342900" indent="-342900">
              <a:buFont typeface="Arial"/>
              <a:buChar char="•"/>
            </a:pPr>
            <a:r>
              <a:rPr lang="en-US" sz="2400" dirty="0">
                <a:cs typeface="Calibri"/>
              </a:rPr>
              <a:t>3.5 hours</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Best practices for managing and leading</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Introduction to UF Engaged for managers</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Counts as an elective for Supervisory Challenge</a:t>
            </a:r>
          </a:p>
          <a:p>
            <a:endParaRPr lang="en-US" sz="2000" dirty="0">
              <a:cs typeface="Calibri"/>
            </a:endParaRPr>
          </a:p>
          <a:p>
            <a:endParaRPr lang="en-US" sz="2000" dirty="0">
              <a:cs typeface="Calibri"/>
            </a:endParaRPr>
          </a:p>
        </p:txBody>
      </p:sp>
      <p:pic>
        <p:nvPicPr>
          <p:cNvPr id="4" name="Picture 4">
            <a:extLst>
              <a:ext uri="{FF2B5EF4-FFF2-40B4-BE49-F238E27FC236}">
                <a16:creationId xmlns:a16="http://schemas.microsoft.com/office/drawing/2014/main" id="{990FE15B-CA18-460A-A001-90D41CF9829A}"/>
              </a:ext>
            </a:extLst>
          </p:cNvPr>
          <p:cNvPicPr>
            <a:picLocks noChangeAspect="1"/>
          </p:cNvPicPr>
          <p:nvPr/>
        </p:nvPicPr>
        <p:blipFill rotWithShape="1">
          <a:blip r:embed="rId3"/>
          <a:srcRect l="5044" r="13816" b="775"/>
          <a:stretch/>
        </p:blipFill>
        <p:spPr>
          <a:xfrm>
            <a:off x="6559681" y="2349840"/>
            <a:ext cx="4471988" cy="3097860"/>
          </a:xfrm>
          <a:prstGeom prst="rect">
            <a:avLst/>
          </a:prstGeom>
        </p:spPr>
      </p:pic>
    </p:spTree>
    <p:extLst>
      <p:ext uri="{BB962C8B-B14F-4D97-AF65-F5344CB8AC3E}">
        <p14:creationId xmlns:p14="http://schemas.microsoft.com/office/powerpoint/2010/main" val="1715986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E90-6336-4548-8D2E-D8E5B1573EA8}"/>
              </a:ext>
            </a:extLst>
          </p:cNvPr>
          <p:cNvSpPr>
            <a:spLocks noGrp="1"/>
          </p:cNvSpPr>
          <p:nvPr>
            <p:ph type="title"/>
          </p:nvPr>
        </p:nvSpPr>
        <p:spPr>
          <a:xfrm>
            <a:off x="737419" y="540776"/>
            <a:ext cx="4691657" cy="1676603"/>
          </a:xfrm>
        </p:spPr>
        <p:txBody>
          <a:bodyPr vert="horz" lIns="91440" tIns="45720" rIns="91440" bIns="45720" rtlCol="0" anchor="ctr">
            <a:normAutofit/>
          </a:bodyPr>
          <a:lstStyle/>
          <a:p>
            <a:r>
              <a:rPr lang="en-US" dirty="0">
                <a:latin typeface="Century Schoolbook"/>
              </a:rPr>
              <a:t>Ways to Support</a:t>
            </a:r>
          </a:p>
        </p:txBody>
      </p:sp>
      <p:sp>
        <p:nvSpPr>
          <p:cNvPr id="5" name="TextBox 4">
            <a:extLst>
              <a:ext uri="{FF2B5EF4-FFF2-40B4-BE49-F238E27FC236}">
                <a16:creationId xmlns:a16="http://schemas.microsoft.com/office/drawing/2014/main" id="{260C0988-0521-40CB-9CF2-ADB0D7B244A3}"/>
              </a:ext>
            </a:extLst>
          </p:cNvPr>
          <p:cNvSpPr txBox="1"/>
          <p:nvPr/>
        </p:nvSpPr>
        <p:spPr>
          <a:xfrm>
            <a:off x="737419" y="2133600"/>
            <a:ext cx="4355688" cy="378541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800" dirty="0"/>
              <a:t>Encourage course sign-up</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Refer to resources and tools</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Provide us with ways we can improve</a:t>
            </a:r>
          </a:p>
        </p:txBody>
      </p:sp>
      <p:pic>
        <p:nvPicPr>
          <p:cNvPr id="3" name="Picture 3" descr="People raising thumbs up">
            <a:extLst>
              <a:ext uri="{FF2B5EF4-FFF2-40B4-BE49-F238E27FC236}">
                <a16:creationId xmlns:a16="http://schemas.microsoft.com/office/drawing/2014/main" id="{DB30AF49-0446-45B7-929E-C97060D2E207}"/>
              </a:ext>
            </a:extLst>
          </p:cNvPr>
          <p:cNvPicPr>
            <a:picLocks noChangeAspect="1"/>
          </p:cNvPicPr>
          <p:nvPr/>
        </p:nvPicPr>
        <p:blipFill rotWithShape="1">
          <a:blip r:embed="rId3"/>
          <a:srcRect l="18418" r="11452" b="-177"/>
          <a:stretch/>
        </p:blipFill>
        <p:spPr>
          <a:xfrm>
            <a:off x="5270090" y="10"/>
            <a:ext cx="6926012" cy="6870039"/>
          </a:xfrm>
          <a:prstGeom prst="rect">
            <a:avLst/>
          </a:prstGeom>
          <a:effectLst/>
        </p:spPr>
      </p:pic>
    </p:spTree>
    <p:extLst>
      <p:ext uri="{BB962C8B-B14F-4D97-AF65-F5344CB8AC3E}">
        <p14:creationId xmlns:p14="http://schemas.microsoft.com/office/powerpoint/2010/main" val="1960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E90-6336-4548-8D2E-D8E5B1573EA8}"/>
              </a:ext>
            </a:extLst>
          </p:cNvPr>
          <p:cNvSpPr>
            <a:spLocks noGrp="1"/>
          </p:cNvSpPr>
          <p:nvPr>
            <p:ph type="title"/>
          </p:nvPr>
        </p:nvSpPr>
        <p:spPr>
          <a:xfrm>
            <a:off x="860931" y="530944"/>
            <a:ext cx="3651467" cy="1676603"/>
          </a:xfrm>
        </p:spPr>
        <p:txBody>
          <a:bodyPr vert="horz" lIns="91440" tIns="45720" rIns="91440" bIns="45720" rtlCol="0" anchor="ctr">
            <a:normAutofit/>
          </a:bodyPr>
          <a:lstStyle/>
          <a:p>
            <a:r>
              <a:rPr lang="en-US" dirty="0">
                <a:latin typeface="Century Schoolbook"/>
              </a:rPr>
              <a:t>Next Steps</a:t>
            </a:r>
          </a:p>
        </p:txBody>
      </p:sp>
      <p:sp>
        <p:nvSpPr>
          <p:cNvPr id="4" name="TextBox 3">
            <a:extLst>
              <a:ext uri="{FF2B5EF4-FFF2-40B4-BE49-F238E27FC236}">
                <a16:creationId xmlns:a16="http://schemas.microsoft.com/office/drawing/2014/main" id="{DB771345-099D-4E34-AA16-74DA4C668102}"/>
              </a:ext>
            </a:extLst>
          </p:cNvPr>
          <p:cNvSpPr txBox="1"/>
          <p:nvPr/>
        </p:nvSpPr>
        <p:spPr>
          <a:xfrm>
            <a:off x="691603" y="2015613"/>
            <a:ext cx="3990125" cy="378541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800" dirty="0"/>
              <a:t>Email process will begin in April</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HR Liaisons will be provided additional details</a:t>
            </a:r>
          </a:p>
          <a:p>
            <a:pPr marL="285750" indent="-228600">
              <a:lnSpc>
                <a:spcPct val="90000"/>
              </a:lnSpc>
              <a:spcAft>
                <a:spcPts val="600"/>
              </a:spcAft>
              <a:buFont typeface="Arial" panose="020B0604020202020204" pitchFamily="34" charset="0"/>
              <a:buChar char="•"/>
            </a:pPr>
            <a:endParaRPr lang="en-US" dirty="0"/>
          </a:p>
        </p:txBody>
      </p:sp>
      <p:pic>
        <p:nvPicPr>
          <p:cNvPr id="6" name="Picture 5" descr="Colourful envelopes">
            <a:extLst>
              <a:ext uri="{FF2B5EF4-FFF2-40B4-BE49-F238E27FC236}">
                <a16:creationId xmlns:a16="http://schemas.microsoft.com/office/drawing/2014/main" id="{88462518-C3A9-4218-9DCB-8764E6A0E31E}"/>
              </a:ext>
            </a:extLst>
          </p:cNvPr>
          <p:cNvPicPr>
            <a:picLocks noChangeAspect="1"/>
          </p:cNvPicPr>
          <p:nvPr/>
        </p:nvPicPr>
        <p:blipFill rotWithShape="1">
          <a:blip r:embed="rId3"/>
          <a:srcRect l="9567" r="16924" b="4"/>
          <a:stretch/>
        </p:blipFill>
        <p:spPr>
          <a:xfrm>
            <a:off x="4925960" y="10"/>
            <a:ext cx="7266039" cy="6857990"/>
          </a:xfrm>
          <a:prstGeom prst="rect">
            <a:avLst/>
          </a:prstGeom>
          <a:effectLst/>
        </p:spPr>
      </p:pic>
      <p:sp>
        <p:nvSpPr>
          <p:cNvPr id="3" name="TextBox 2">
            <a:extLst>
              <a:ext uri="{FF2B5EF4-FFF2-40B4-BE49-F238E27FC236}">
                <a16:creationId xmlns:a16="http://schemas.microsoft.com/office/drawing/2014/main" id="{F389BCE6-EF1E-4317-8DA7-172B6357D80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1053887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cap="all">
                <a:solidFill>
                  <a:schemeClr val="tx1"/>
                </a:solidFill>
                <a:effectLst>
                  <a:reflection blurRad="6350" stA="60000" endA="900" endPos="60000" dist="29997" dir="5400000" sy="-100000" algn="bl" rotWithShape="0"/>
                </a:effectLst>
                <a:latin typeface="Century Gothic" panose="020B0502020202020204"/>
              </a:rPr>
              <a:t>Questions?</a:t>
            </a:r>
            <a:br>
              <a:rPr lang="en-US" b="1" cap="all">
                <a:effectLst>
                  <a:reflection blurRad="6350" stA="60000" endA="900" endPos="60000" dist="29997" dir="5400000" sy="-100000" algn="bl" rotWithShape="0"/>
                </a:effectLst>
                <a:latin typeface="Century Gothic" panose="020B0502020202020204"/>
              </a:rPr>
            </a:br>
            <a:endParaRPr lang="en-US"/>
          </a:p>
        </p:txBody>
      </p:sp>
      <p:sp>
        <p:nvSpPr>
          <p:cNvPr id="3" name="Text Placeholder 2"/>
          <p:cNvSpPr>
            <a:spLocks noGrp="1"/>
          </p:cNvSpPr>
          <p:nvPr>
            <p:ph type="body" idx="1"/>
          </p:nvPr>
        </p:nvSpPr>
        <p:spPr>
          <a:xfrm>
            <a:off x="1380490" y="3907336"/>
            <a:ext cx="10515600" cy="2282450"/>
          </a:xfrm>
        </p:spPr>
        <p:txBody>
          <a:bodyPr vert="horz" lIns="91440" tIns="45720" rIns="91440" bIns="45720" rtlCol="0" anchor="t">
            <a:normAutofit lnSpcReduction="10000"/>
          </a:bodyPr>
          <a:lstStyle/>
          <a:p>
            <a:pPr lvl="0" algn="l">
              <a:lnSpc>
                <a:spcPct val="100000"/>
              </a:lnSpc>
              <a:spcBef>
                <a:spcPts val="0"/>
              </a:spcBef>
              <a:defRPr/>
            </a:pPr>
            <a:r>
              <a:rPr lang="en-US" sz="3200" b="1">
                <a:solidFill>
                  <a:schemeClr val="tx1"/>
                </a:solidFill>
                <a:latin typeface="Century Gothic" panose="020B0502020202020204"/>
              </a:rPr>
              <a:t>Contact Human Resources</a:t>
            </a:r>
            <a:endParaRPr lang="en-US">
              <a:solidFill>
                <a:schemeClr val="tx1"/>
              </a:solidFill>
            </a:endParaRPr>
          </a:p>
          <a:p>
            <a:pPr lvl="0" algn="l">
              <a:lnSpc>
                <a:spcPct val="100000"/>
              </a:lnSpc>
              <a:spcBef>
                <a:spcPts val="0"/>
              </a:spcBef>
              <a:defRPr/>
            </a:pPr>
            <a:r>
              <a:rPr lang="en-US" sz="3200" b="1">
                <a:solidFill>
                  <a:schemeClr val="tx1"/>
                </a:solidFill>
                <a:latin typeface="Century Gothic" panose="020B0502020202020204"/>
              </a:rPr>
              <a:t>Training &amp; Organizational Development</a:t>
            </a:r>
          </a:p>
          <a:p>
            <a:pPr lvl="0" algn="l">
              <a:lnSpc>
                <a:spcPct val="100000"/>
              </a:lnSpc>
              <a:spcBef>
                <a:spcPts val="0"/>
              </a:spcBef>
              <a:defRPr/>
            </a:pPr>
            <a:endParaRPr lang="en-US" sz="3200" b="1">
              <a:solidFill>
                <a:schemeClr val="tx1"/>
              </a:solidFill>
              <a:latin typeface="Century Gothic" panose="020B0502020202020204"/>
            </a:endParaRPr>
          </a:p>
          <a:p>
            <a:pPr algn="r">
              <a:lnSpc>
                <a:spcPct val="100000"/>
              </a:lnSpc>
              <a:spcBef>
                <a:spcPts val="0"/>
              </a:spcBef>
              <a:defRPr/>
            </a:pPr>
            <a:r>
              <a:rPr lang="en-US" b="1">
                <a:solidFill>
                  <a:schemeClr val="tx1"/>
                </a:solidFill>
                <a:latin typeface="Century Gothic" panose="020B0502020202020204"/>
              </a:rPr>
              <a:t>Becky Younglove</a:t>
            </a:r>
          </a:p>
          <a:p>
            <a:pPr algn="r">
              <a:lnSpc>
                <a:spcPct val="100000"/>
              </a:lnSpc>
              <a:spcBef>
                <a:spcPts val="0"/>
              </a:spcBef>
              <a:defRPr/>
            </a:pPr>
            <a:r>
              <a:rPr lang="en-US" b="1">
                <a:solidFill>
                  <a:schemeClr val="tx1"/>
                </a:solidFill>
                <a:latin typeface="Century Gothic" panose="020B0502020202020204"/>
              </a:rPr>
              <a:t>rebeccayounglove@ufl.edu</a:t>
            </a:r>
          </a:p>
        </p:txBody>
      </p:sp>
    </p:spTree>
    <p:extLst>
      <p:ext uri="{BB962C8B-B14F-4D97-AF65-F5344CB8AC3E}">
        <p14:creationId xmlns:p14="http://schemas.microsoft.com/office/powerpoint/2010/main" val="914925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966041"/>
            <a:ext cx="10150929" cy="2970456"/>
          </a:xfrm>
        </p:spPr>
        <p:txBody>
          <a:bodyPr>
            <a:normAutofit/>
          </a:bodyPr>
          <a:lstStyle/>
          <a:p>
            <a:pPr marL="0" indent="0">
              <a:buNone/>
            </a:pPr>
            <a:r>
              <a:rPr lang="en-US" sz="3600" b="1" dirty="0"/>
              <a:t>March 29, 2022, from 1:00pm to 4:00pm</a:t>
            </a:r>
          </a:p>
          <a:p>
            <a:pPr marL="0" indent="0">
              <a:buNone/>
            </a:pPr>
            <a:endParaRPr lang="en-US" sz="700" dirty="0"/>
          </a:p>
          <a:p>
            <a:r>
              <a:rPr lang="en-US" dirty="0"/>
              <a:t>Introduction to UF GO for Travel &amp; PCard</a:t>
            </a:r>
          </a:p>
          <a:p>
            <a:r>
              <a:rPr lang="en-US" dirty="0"/>
              <a:t>Sneak peek at the system</a:t>
            </a:r>
          </a:p>
          <a:p>
            <a:r>
              <a:rPr lang="en-US" dirty="0"/>
              <a:t>Discuss with your </a:t>
            </a:r>
            <a:r>
              <a:rPr lang="en-US"/>
              <a:t>GBAS colleagues </a:t>
            </a:r>
            <a:r>
              <a:rPr lang="en-US" dirty="0"/>
              <a:t>potential adjustments to the workflows in your unit.</a:t>
            </a:r>
          </a:p>
          <a:p>
            <a:endParaRPr lang="en-US" altLang="en-US" dirty="0"/>
          </a:p>
          <a:p>
            <a:pPr marL="0" indent="0">
              <a:buNone/>
            </a:pPr>
            <a:endParaRPr lang="en-US" altLang="en-US" dirty="0"/>
          </a:p>
          <a:p>
            <a:pPr marL="0" indent="0">
              <a:buNone/>
            </a:pPr>
            <a:endParaRPr lang="en-US" altLang="en-US" sz="2400" dirty="0"/>
          </a:p>
          <a:p>
            <a:pPr marL="0" indent="0">
              <a:buNone/>
            </a:pPr>
            <a:endParaRPr lang="en-US" dirty="0"/>
          </a:p>
        </p:txBody>
      </p:sp>
      <p:sp>
        <p:nvSpPr>
          <p:cNvPr id="2" name="Title 1"/>
          <p:cNvSpPr>
            <a:spLocks noGrp="1"/>
          </p:cNvSpPr>
          <p:nvPr>
            <p:ph type="title"/>
          </p:nvPr>
        </p:nvSpPr>
        <p:spPr>
          <a:xfrm>
            <a:off x="804517" y="876567"/>
            <a:ext cx="10515600" cy="914557"/>
          </a:xfrm>
        </p:spPr>
        <p:txBody>
          <a:bodyPr anchor="t"/>
          <a:lstStyle/>
          <a:p>
            <a:pPr>
              <a:spcBef>
                <a:spcPts val="1200"/>
              </a:spcBef>
            </a:pPr>
            <a:r>
              <a:rPr lang="en-US" sz="4800" dirty="0">
                <a:solidFill>
                  <a:srgbClr val="FF6600"/>
                </a:solidFill>
              </a:rPr>
              <a:t>UF GO</a:t>
            </a:r>
            <a:endParaRPr lang="en-US" i="1" dirty="0">
              <a:solidFill>
                <a:srgbClr val="FF6600"/>
              </a:solidFill>
              <a:latin typeface="Century Schoolbook" panose="02040604050505020304" pitchFamily="18"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a:solidFill>
                  <a:schemeClr val="bg1"/>
                </a:solidFill>
                <a:latin typeface="Bookman Old Style" panose="02050604050505020204" pitchFamily="18" charset="0"/>
              </a:rPr>
              <a:t>UFHR </a:t>
            </a:r>
            <a:r>
              <a:rPr lang="en-US" i="1">
                <a:solidFill>
                  <a:schemeClr val="bg1"/>
                </a:solidFill>
                <a:latin typeface="Century Gothic" panose="020B0502020202020204" pitchFamily="34" charset="0"/>
              </a:rPr>
              <a:t>preeminence through people</a:t>
            </a:r>
            <a:endParaRPr lang="en-US" sz="2400" i="1">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sp>
        <p:nvSpPr>
          <p:cNvPr id="7" name="Content Placeholder 4">
            <a:extLst>
              <a:ext uri="{FF2B5EF4-FFF2-40B4-BE49-F238E27FC236}">
                <a16:creationId xmlns:a16="http://schemas.microsoft.com/office/drawing/2014/main" id="{EC8600AA-FFD0-6449-BCC8-6F44001E4752}"/>
              </a:ext>
            </a:extLst>
          </p:cNvPr>
          <p:cNvSpPr txBox="1">
            <a:spLocks/>
          </p:cNvSpPr>
          <p:nvPr/>
        </p:nvSpPr>
        <p:spPr>
          <a:xfrm>
            <a:off x="453661" y="5054356"/>
            <a:ext cx="11217311" cy="17203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altLang="en-US" sz="2400" dirty="0"/>
              <a:t>Register in </a:t>
            </a:r>
            <a:r>
              <a:rPr lang="en-US" altLang="en-US" sz="2400" dirty="0" err="1"/>
              <a:t>myTraining</a:t>
            </a:r>
            <a:r>
              <a:rPr lang="en-US" altLang="en-US" sz="2400" dirty="0"/>
              <a:t>: UF_GBS600. Registration closes on March 24</a:t>
            </a:r>
            <a:r>
              <a:rPr lang="en-US" altLang="en-US" sz="2400" baseline="30000" dirty="0"/>
              <a:t>th</a:t>
            </a:r>
            <a:r>
              <a:rPr lang="en-US" altLang="en-US" sz="2400" dirty="0"/>
              <a:t> at 5:00pm</a:t>
            </a:r>
          </a:p>
          <a:p>
            <a:pPr marL="0" indent="0" algn="ctr">
              <a:buNone/>
              <a:defRPr/>
            </a:pPr>
            <a:r>
              <a:rPr lang="en-US" altLang="en-US" sz="2400" dirty="0"/>
              <a:t>Contact: </a:t>
            </a:r>
            <a:r>
              <a:rPr lang="en-US" altLang="en-US" sz="2400" b="1" dirty="0">
                <a:hlinkClick r:id="rId4"/>
              </a:rPr>
              <a:t>gcadwallader@ufl.edu</a:t>
            </a:r>
            <a:r>
              <a:rPr lang="en-US" altLang="en-US" sz="2400" b="1" dirty="0"/>
              <a:t> or </a:t>
            </a:r>
            <a:r>
              <a:rPr lang="en-US" altLang="en-US" sz="2400" b="1" u="sng" dirty="0">
                <a:solidFill>
                  <a:srgbClr val="0070C0"/>
                </a:solidFill>
              </a:rPr>
              <a:t>harrisn@ufl.edu</a:t>
            </a:r>
          </a:p>
        </p:txBody>
      </p:sp>
    </p:spTree>
    <p:extLst>
      <p:ext uri="{BB962C8B-B14F-4D97-AF65-F5344CB8AC3E}">
        <p14:creationId xmlns:p14="http://schemas.microsoft.com/office/powerpoint/2010/main" val="113262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 name="Title 1"/>
          <p:cNvSpPr>
            <a:spLocks noGrp="1"/>
          </p:cNvSpPr>
          <p:nvPr>
            <p:ph type="title"/>
          </p:nvPr>
        </p:nvSpPr>
        <p:spPr>
          <a:xfrm>
            <a:off x="844550" y="2101888"/>
            <a:ext cx="10515600" cy="2733675"/>
          </a:xfrm>
        </p:spPr>
        <p:txBody>
          <a:bodyPr/>
          <a:lstStyle/>
          <a:p>
            <a:r>
              <a:rPr lang="en-US" dirty="0"/>
              <a:t>HR Liaison </a:t>
            </a:r>
            <a:br>
              <a:rPr lang="en-US" dirty="0"/>
            </a:br>
            <a:r>
              <a:rPr lang="en-US" dirty="0"/>
              <a:t>Support Team</a:t>
            </a:r>
          </a:p>
        </p:txBody>
      </p:sp>
      <p:sp>
        <p:nvSpPr>
          <p:cNvPr id="7" name="Text Placeholder 2">
            <a:extLst>
              <a:ext uri="{FF2B5EF4-FFF2-40B4-BE49-F238E27FC236}">
                <a16:creationId xmlns:a16="http://schemas.microsoft.com/office/drawing/2014/main" id="{C05CEE23-A594-4531-B7D6-E772ADDAD9B9}"/>
              </a:ext>
            </a:extLst>
          </p:cNvPr>
          <p:cNvSpPr txBox="1">
            <a:spLocks/>
          </p:cNvSpPr>
          <p:nvPr/>
        </p:nvSpPr>
        <p:spPr>
          <a:xfrm>
            <a:off x="831850" y="2557251"/>
            <a:ext cx="10515600" cy="2950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en-US" sz="3200" dirty="0">
              <a:solidFill>
                <a:schemeClr val="accent5">
                  <a:lumMod val="75000"/>
                </a:schemeClr>
              </a:solidFill>
            </a:endParaRPr>
          </a:p>
          <a:p>
            <a:endParaRPr lang="en-US" dirty="0"/>
          </a:p>
        </p:txBody>
      </p:sp>
    </p:spTree>
    <p:extLst>
      <p:ext uri="{BB962C8B-B14F-4D97-AF65-F5344CB8AC3E}">
        <p14:creationId xmlns:p14="http://schemas.microsoft.com/office/powerpoint/2010/main" val="3544054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53960" y="1505051"/>
            <a:ext cx="11690555" cy="2038765"/>
          </a:xfrm>
        </p:spPr>
        <p:txBody>
          <a:bodyPr>
            <a:noAutofit/>
          </a:bodyPr>
          <a:lstStyle/>
          <a:p>
            <a:r>
              <a:rPr lang="en-US" sz="4800" dirty="0"/>
              <a:t>Talent Acquisition &amp; Onboarding</a:t>
            </a:r>
            <a:br>
              <a:rPr lang="en-US" sz="4800" dirty="0"/>
            </a:br>
            <a:r>
              <a:rPr lang="en-US" sz="4800" dirty="0"/>
              <a:t>with</a:t>
            </a:r>
            <a:br>
              <a:rPr lang="en-US" sz="4800" dirty="0"/>
            </a:br>
            <a:r>
              <a:rPr lang="en-US" sz="4800" dirty="0"/>
              <a:t>Training &amp; Organizational Development</a:t>
            </a:r>
            <a:br>
              <a:rPr lang="en-US" sz="4400" dirty="0"/>
            </a:br>
            <a:endParaRPr lang="en-US" sz="4400" dirty="0"/>
          </a:p>
        </p:txBody>
      </p:sp>
      <p:sp>
        <p:nvSpPr>
          <p:cNvPr id="4" name="Text Placeholder 2">
            <a:extLst>
              <a:ext uri="{FF2B5EF4-FFF2-40B4-BE49-F238E27FC236}">
                <a16:creationId xmlns:a16="http://schemas.microsoft.com/office/drawing/2014/main" id="{8B5FF6E8-25A5-4AA4-B439-AA84FC1A156B}"/>
              </a:ext>
            </a:extLst>
          </p:cNvPr>
          <p:cNvSpPr>
            <a:spLocks noGrp="1"/>
          </p:cNvSpPr>
          <p:nvPr>
            <p:ph type="body" idx="1"/>
          </p:nvPr>
        </p:nvSpPr>
        <p:spPr>
          <a:xfrm>
            <a:off x="838200" y="3812456"/>
            <a:ext cx="10515600" cy="2038766"/>
          </a:xfrm>
        </p:spPr>
        <p:txBody>
          <a:bodyPr>
            <a:normAutofit/>
          </a:bodyPr>
          <a:lstStyle/>
          <a:p>
            <a:r>
              <a:rPr lang="en-US" altLang="en-US" sz="3200" dirty="0">
                <a:solidFill>
                  <a:schemeClr val="accent5">
                    <a:lumMod val="75000"/>
                  </a:schemeClr>
                </a:solidFill>
              </a:rPr>
              <a:t>Inclusive Hiring Hub</a:t>
            </a:r>
          </a:p>
          <a:p>
            <a:endParaRPr lang="en-US" dirty="0"/>
          </a:p>
        </p:txBody>
      </p:sp>
    </p:spTree>
    <p:extLst>
      <p:ext uri="{BB962C8B-B14F-4D97-AF65-F5344CB8AC3E}">
        <p14:creationId xmlns:p14="http://schemas.microsoft.com/office/powerpoint/2010/main" val="1474796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31" y="987949"/>
            <a:ext cx="10515600" cy="914557"/>
          </a:xfrm>
        </p:spPr>
        <p:txBody>
          <a:bodyPr anchor="t">
            <a:normAutofit/>
          </a:bodyPr>
          <a:lstStyle/>
          <a:p>
            <a:pPr>
              <a:spcBef>
                <a:spcPts val="1200"/>
              </a:spcBef>
            </a:pPr>
            <a:r>
              <a:rPr lang="en-US">
                <a:solidFill>
                  <a:srgbClr val="FF6600"/>
                </a:solidFill>
              </a:rPr>
              <a:t>Inclusive Hiring Hub</a:t>
            </a:r>
            <a:endParaRPr lang="en-US" sz="4000" i="1">
              <a:solidFill>
                <a:srgbClr val="FF6600"/>
              </a:solidFill>
              <a:latin typeface="Century Schoolbook" panose="02040604050505020304" pitchFamily="18"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a:solidFill>
                  <a:schemeClr val="bg1"/>
                </a:solidFill>
                <a:latin typeface="Bookman Old Style" panose="02050604050505020204" pitchFamily="18" charset="0"/>
              </a:rPr>
              <a:t>UFHR </a:t>
            </a:r>
            <a:r>
              <a:rPr lang="en-US" i="1">
                <a:solidFill>
                  <a:schemeClr val="bg1"/>
                </a:solidFill>
                <a:latin typeface="Century Gothic" panose="020B0502020202020204" pitchFamily="34" charset="0"/>
              </a:rPr>
              <a:t>preeminence through people</a:t>
            </a:r>
            <a:endParaRPr lang="en-US" sz="2400" i="1">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18" name="Picture 17">
            <a:extLst>
              <a:ext uri="{FF2B5EF4-FFF2-40B4-BE49-F238E27FC236}">
                <a16:creationId xmlns:a16="http://schemas.microsoft.com/office/drawing/2014/main" id="{3873C9B2-EF9D-4CBF-B2B6-2EBC986E8DE2}"/>
              </a:ext>
            </a:extLst>
          </p:cNvPr>
          <p:cNvPicPr>
            <a:picLocks noChangeAspect="1"/>
          </p:cNvPicPr>
          <p:nvPr/>
        </p:nvPicPr>
        <p:blipFill rotWithShape="1">
          <a:blip r:embed="rId4"/>
          <a:srcRect l="2602" r="2755" b="1153"/>
          <a:stretch/>
        </p:blipFill>
        <p:spPr>
          <a:xfrm>
            <a:off x="4249816" y="1860804"/>
            <a:ext cx="2925632" cy="3443168"/>
          </a:xfrm>
          <a:prstGeom prst="rect">
            <a:avLst/>
          </a:prstGeom>
        </p:spPr>
      </p:pic>
      <p:pic>
        <p:nvPicPr>
          <p:cNvPr id="20" name="Picture 19">
            <a:extLst>
              <a:ext uri="{FF2B5EF4-FFF2-40B4-BE49-F238E27FC236}">
                <a16:creationId xmlns:a16="http://schemas.microsoft.com/office/drawing/2014/main" id="{41171435-9738-4B91-90F6-CCB34191A62A}"/>
              </a:ext>
            </a:extLst>
          </p:cNvPr>
          <p:cNvPicPr>
            <a:picLocks noChangeAspect="1"/>
          </p:cNvPicPr>
          <p:nvPr/>
        </p:nvPicPr>
        <p:blipFill rotWithShape="1">
          <a:blip r:embed="rId5"/>
          <a:srcRect l="2172" b="1572"/>
          <a:stretch/>
        </p:blipFill>
        <p:spPr>
          <a:xfrm>
            <a:off x="7628815" y="1860804"/>
            <a:ext cx="2988338" cy="4277301"/>
          </a:xfrm>
          <a:prstGeom prst="rect">
            <a:avLst/>
          </a:prstGeom>
        </p:spPr>
      </p:pic>
      <p:pic>
        <p:nvPicPr>
          <p:cNvPr id="22" name="Picture 21">
            <a:extLst>
              <a:ext uri="{FF2B5EF4-FFF2-40B4-BE49-F238E27FC236}">
                <a16:creationId xmlns:a16="http://schemas.microsoft.com/office/drawing/2014/main" id="{511B6E4E-C619-46F8-830A-DA99019C90F0}"/>
              </a:ext>
            </a:extLst>
          </p:cNvPr>
          <p:cNvPicPr>
            <a:picLocks noChangeAspect="1"/>
          </p:cNvPicPr>
          <p:nvPr/>
        </p:nvPicPr>
        <p:blipFill rotWithShape="1">
          <a:blip r:embed="rId6"/>
          <a:srcRect t="579" r="2532"/>
          <a:stretch/>
        </p:blipFill>
        <p:spPr>
          <a:xfrm>
            <a:off x="796510" y="1860804"/>
            <a:ext cx="2999939" cy="4285586"/>
          </a:xfrm>
          <a:prstGeom prst="rect">
            <a:avLst/>
          </a:prstGeom>
        </p:spPr>
      </p:pic>
    </p:spTree>
    <p:extLst>
      <p:ext uri="{BB962C8B-B14F-4D97-AF65-F5344CB8AC3E}">
        <p14:creationId xmlns:p14="http://schemas.microsoft.com/office/powerpoint/2010/main" val="1661334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31" y="987949"/>
            <a:ext cx="10515600" cy="914557"/>
          </a:xfrm>
        </p:spPr>
        <p:txBody>
          <a:bodyPr anchor="t">
            <a:normAutofit/>
          </a:bodyPr>
          <a:lstStyle/>
          <a:p>
            <a:pPr>
              <a:spcBef>
                <a:spcPts val="1200"/>
              </a:spcBef>
            </a:pPr>
            <a:r>
              <a:rPr lang="en-US">
                <a:solidFill>
                  <a:srgbClr val="FF6600"/>
                </a:solidFill>
              </a:rPr>
              <a:t>Inclusive Hiring Toolkit</a:t>
            </a:r>
            <a:endParaRPr lang="en-US" sz="4000" i="1">
              <a:solidFill>
                <a:srgbClr val="FF6600"/>
              </a:solidFill>
              <a:latin typeface="Century Schoolbook" panose="02040604050505020304" pitchFamily="18"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a:solidFill>
                  <a:schemeClr val="bg1"/>
                </a:solidFill>
                <a:latin typeface="Bookman Old Style" panose="02050604050505020204" pitchFamily="18" charset="0"/>
              </a:rPr>
              <a:t>UFHR </a:t>
            </a:r>
            <a:r>
              <a:rPr lang="en-US" i="1">
                <a:solidFill>
                  <a:schemeClr val="bg1"/>
                </a:solidFill>
                <a:latin typeface="Century Gothic" panose="020B0502020202020204" pitchFamily="34" charset="0"/>
              </a:rPr>
              <a:t>preeminence through people</a:t>
            </a:r>
            <a:endParaRPr lang="en-US" sz="2400" i="1">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13" name="Picture 12">
            <a:extLst>
              <a:ext uri="{FF2B5EF4-FFF2-40B4-BE49-F238E27FC236}">
                <a16:creationId xmlns:a16="http://schemas.microsoft.com/office/drawing/2014/main" id="{74506F94-2D36-4B8F-BABE-F2CA3D7FBA51}"/>
              </a:ext>
            </a:extLst>
          </p:cNvPr>
          <p:cNvPicPr>
            <a:picLocks noChangeAspect="1"/>
          </p:cNvPicPr>
          <p:nvPr/>
        </p:nvPicPr>
        <p:blipFill>
          <a:blip r:embed="rId4"/>
          <a:stretch>
            <a:fillRect/>
          </a:stretch>
        </p:blipFill>
        <p:spPr>
          <a:xfrm>
            <a:off x="628322" y="2064689"/>
            <a:ext cx="5467678" cy="3830299"/>
          </a:xfrm>
          <a:prstGeom prst="rect">
            <a:avLst/>
          </a:prstGeom>
        </p:spPr>
      </p:pic>
      <p:sp>
        <p:nvSpPr>
          <p:cNvPr id="7" name="TextBox 6">
            <a:extLst>
              <a:ext uri="{FF2B5EF4-FFF2-40B4-BE49-F238E27FC236}">
                <a16:creationId xmlns:a16="http://schemas.microsoft.com/office/drawing/2014/main" id="{6D688E9F-F120-1E40-B1DA-871A057C80D1}"/>
              </a:ext>
            </a:extLst>
          </p:cNvPr>
          <p:cNvSpPr txBox="1"/>
          <p:nvPr/>
        </p:nvSpPr>
        <p:spPr>
          <a:xfrm>
            <a:off x="6487762" y="1779235"/>
            <a:ext cx="5467679" cy="4401205"/>
          </a:xfrm>
          <a:prstGeom prst="rect">
            <a:avLst/>
          </a:prstGeom>
          <a:noFill/>
        </p:spPr>
        <p:txBody>
          <a:bodyPr wrap="square">
            <a:spAutoFit/>
          </a:bodyPr>
          <a:lstStyle/>
          <a:p>
            <a:r>
              <a:rPr lang="en-US" sz="2400">
                <a:solidFill>
                  <a:srgbClr val="333132"/>
                </a:solidFill>
                <a:latin typeface="gentona"/>
              </a:rPr>
              <a:t>Everything you need for your search committees including:</a:t>
            </a:r>
          </a:p>
          <a:p>
            <a:pPr marL="285750" indent="-285750">
              <a:spcAft>
                <a:spcPts val="1200"/>
              </a:spcAft>
              <a:buFont typeface="Arial" panose="020B0604020202020204" pitchFamily="34" charset="0"/>
              <a:buChar char="•"/>
            </a:pPr>
            <a:r>
              <a:rPr lang="en-US" sz="2400">
                <a:solidFill>
                  <a:srgbClr val="333132"/>
                </a:solidFill>
                <a:latin typeface="gentona"/>
              </a:rPr>
              <a:t>Video and other resources on common hidden biases</a:t>
            </a:r>
          </a:p>
          <a:p>
            <a:pPr marL="285750" indent="-285750">
              <a:spcAft>
                <a:spcPts val="1200"/>
              </a:spcAft>
              <a:buFont typeface="Arial" panose="020B0604020202020204" pitchFamily="34" charset="0"/>
              <a:buChar char="•"/>
            </a:pPr>
            <a:r>
              <a:rPr lang="en-US" sz="2400">
                <a:solidFill>
                  <a:srgbClr val="333132"/>
                </a:solidFill>
                <a:latin typeface="gentona"/>
              </a:rPr>
              <a:t>Sample position profile and job descriptions</a:t>
            </a:r>
          </a:p>
          <a:p>
            <a:pPr marL="285750" indent="-285750">
              <a:spcAft>
                <a:spcPts val="1200"/>
              </a:spcAft>
              <a:buFont typeface="Arial" panose="020B0604020202020204" pitchFamily="34" charset="0"/>
              <a:buChar char="•"/>
            </a:pPr>
            <a:r>
              <a:rPr lang="en-US" sz="2400">
                <a:solidFill>
                  <a:srgbClr val="333132"/>
                </a:solidFill>
                <a:latin typeface="gentona"/>
              </a:rPr>
              <a:t>Gender decoder &amp; sample inclusive language</a:t>
            </a:r>
          </a:p>
          <a:p>
            <a:pPr marL="285750" indent="-285750">
              <a:spcAft>
                <a:spcPts val="1200"/>
              </a:spcAft>
              <a:buFont typeface="Arial" panose="020B0604020202020204" pitchFamily="34" charset="0"/>
              <a:buChar char="•"/>
            </a:pPr>
            <a:r>
              <a:rPr lang="en-US" sz="2400">
                <a:solidFill>
                  <a:srgbClr val="333132"/>
                </a:solidFill>
                <a:latin typeface="gentona"/>
              </a:rPr>
              <a:t>Screening rubric and Interview Rubric</a:t>
            </a:r>
          </a:p>
          <a:p>
            <a:pPr marL="285750" indent="-285750">
              <a:spcAft>
                <a:spcPts val="1200"/>
              </a:spcAft>
              <a:buFont typeface="Arial" panose="020B0604020202020204" pitchFamily="34" charset="0"/>
              <a:buChar char="•"/>
            </a:pPr>
            <a:r>
              <a:rPr lang="en-US" sz="2400">
                <a:solidFill>
                  <a:srgbClr val="333132"/>
                </a:solidFill>
                <a:latin typeface="gentona"/>
              </a:rPr>
              <a:t>Behavior based Interview Guide</a:t>
            </a:r>
            <a:endParaRPr lang="en-US"/>
          </a:p>
        </p:txBody>
      </p:sp>
      <p:sp>
        <p:nvSpPr>
          <p:cNvPr id="9" name="TextBox 8">
            <a:extLst>
              <a:ext uri="{FF2B5EF4-FFF2-40B4-BE49-F238E27FC236}">
                <a16:creationId xmlns:a16="http://schemas.microsoft.com/office/drawing/2014/main" id="{916638B3-8EAF-429B-A36D-61A5FC65B823}"/>
              </a:ext>
            </a:extLst>
          </p:cNvPr>
          <p:cNvSpPr txBox="1"/>
          <p:nvPr/>
        </p:nvSpPr>
        <p:spPr>
          <a:xfrm>
            <a:off x="565450" y="6010483"/>
            <a:ext cx="4715139" cy="646331"/>
          </a:xfrm>
          <a:prstGeom prst="rect">
            <a:avLst/>
          </a:prstGeom>
          <a:noFill/>
        </p:spPr>
        <p:txBody>
          <a:bodyPr wrap="square">
            <a:spAutoFit/>
          </a:bodyPr>
          <a:lstStyle/>
          <a:p>
            <a:r>
              <a:rPr lang="en-US">
                <a:hlinkClick r:id="rId5"/>
              </a:rPr>
              <a:t>https://learn-and-grow.hr.ufl.edu/toolkits-resource-center/inclusive-hiring-toolkit/</a:t>
            </a:r>
            <a:endParaRPr lang="en-US"/>
          </a:p>
        </p:txBody>
      </p:sp>
    </p:spTree>
    <p:extLst>
      <p:ext uri="{BB962C8B-B14F-4D97-AF65-F5344CB8AC3E}">
        <p14:creationId xmlns:p14="http://schemas.microsoft.com/office/powerpoint/2010/main" val="1407926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AA7DD4-0A8C-42B8-8C1C-BDB3E74FC4C2}"/>
              </a:ext>
            </a:extLst>
          </p:cNvPr>
          <p:cNvSpPr txBox="1">
            <a:spLocks/>
          </p:cNvSpPr>
          <p:nvPr/>
        </p:nvSpPr>
        <p:spPr>
          <a:xfrm>
            <a:off x="706136" y="768350"/>
            <a:ext cx="9599690" cy="9516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6405"/>
                </a:solidFill>
                <a:latin typeface="Century Schoolbook" panose="02040604050505020304" pitchFamily="18" charset="0"/>
                <a:ea typeface="+mj-ea"/>
                <a:cs typeface="+mj-cs"/>
              </a:defRPr>
            </a:lvl1pPr>
          </a:lstStyle>
          <a:p>
            <a:pPr algn="l"/>
            <a:r>
              <a:rPr lang="en-US" sz="4400">
                <a:solidFill>
                  <a:srgbClr val="FF6600"/>
                </a:solidFill>
              </a:rPr>
              <a:t>Inclusive Hiring at UF Course</a:t>
            </a:r>
          </a:p>
        </p:txBody>
      </p:sp>
      <p:pic>
        <p:nvPicPr>
          <p:cNvPr id="5" name="Picture 4">
            <a:extLst>
              <a:ext uri="{FF2B5EF4-FFF2-40B4-BE49-F238E27FC236}">
                <a16:creationId xmlns:a16="http://schemas.microsoft.com/office/drawing/2014/main" id="{726AB23B-6B66-4104-A09E-C31999BBF46E}"/>
              </a:ext>
            </a:extLst>
          </p:cNvPr>
          <p:cNvPicPr>
            <a:picLocks noChangeAspect="1"/>
          </p:cNvPicPr>
          <p:nvPr/>
        </p:nvPicPr>
        <p:blipFill>
          <a:blip r:embed="rId3"/>
          <a:stretch>
            <a:fillRect/>
          </a:stretch>
        </p:blipFill>
        <p:spPr>
          <a:xfrm>
            <a:off x="5073819" y="1896430"/>
            <a:ext cx="6850704" cy="4193219"/>
          </a:xfrm>
          <a:prstGeom prst="rect">
            <a:avLst/>
          </a:prstGeom>
          <a:ln>
            <a:solidFill>
              <a:schemeClr val="tx1"/>
            </a:solidFill>
          </a:ln>
        </p:spPr>
      </p:pic>
      <p:sp>
        <p:nvSpPr>
          <p:cNvPr id="6" name="TextBox 5">
            <a:extLst>
              <a:ext uri="{FF2B5EF4-FFF2-40B4-BE49-F238E27FC236}">
                <a16:creationId xmlns:a16="http://schemas.microsoft.com/office/drawing/2014/main" id="{3C962788-F641-4024-8912-D8FE30FD65E5}"/>
              </a:ext>
            </a:extLst>
          </p:cNvPr>
          <p:cNvSpPr txBox="1"/>
          <p:nvPr/>
        </p:nvSpPr>
        <p:spPr>
          <a:xfrm>
            <a:off x="754180" y="2051176"/>
            <a:ext cx="3494264" cy="3323987"/>
          </a:xfrm>
          <a:prstGeom prst="rect">
            <a:avLst/>
          </a:prstGeom>
          <a:noFill/>
        </p:spPr>
        <p:txBody>
          <a:bodyPr wrap="square">
            <a:spAutoFit/>
          </a:bodyPr>
          <a:lstStyle/>
          <a:p>
            <a:r>
              <a:rPr lang="en-US" sz="2400">
                <a:solidFill>
                  <a:srgbClr val="333132"/>
                </a:solidFill>
                <a:latin typeface="gentona"/>
              </a:rPr>
              <a:t>The Inclusive Hiring at UF course outlines the hiring process and reviews biases and stereotypes that can impact decisions at each stage. </a:t>
            </a:r>
          </a:p>
          <a:p>
            <a:endParaRPr lang="en-US" sz="2400">
              <a:solidFill>
                <a:srgbClr val="333132"/>
              </a:solidFill>
              <a:latin typeface="gentona"/>
            </a:endParaRPr>
          </a:p>
          <a:p>
            <a:endParaRPr lang="en-US" sz="2400">
              <a:solidFill>
                <a:srgbClr val="333132"/>
              </a:solidFill>
              <a:latin typeface="gentona"/>
            </a:endParaRPr>
          </a:p>
          <a:p>
            <a:endParaRPr lang="en-US"/>
          </a:p>
        </p:txBody>
      </p:sp>
    </p:spTree>
    <p:extLst>
      <p:ext uri="{BB962C8B-B14F-4D97-AF65-F5344CB8AC3E}">
        <p14:creationId xmlns:p14="http://schemas.microsoft.com/office/powerpoint/2010/main" val="1738110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AC7BB-1DE3-4522-80AB-0A6EE9327A5B}"/>
              </a:ext>
            </a:extLst>
          </p:cNvPr>
          <p:cNvPicPr>
            <a:picLocks noChangeAspect="1"/>
          </p:cNvPicPr>
          <p:nvPr/>
        </p:nvPicPr>
        <p:blipFill>
          <a:blip r:embed="rId3"/>
          <a:stretch>
            <a:fillRect/>
          </a:stretch>
        </p:blipFill>
        <p:spPr>
          <a:xfrm>
            <a:off x="0" y="1864955"/>
            <a:ext cx="5502822" cy="4099602"/>
          </a:xfrm>
          <a:prstGeom prst="rect">
            <a:avLst/>
          </a:prstGeom>
        </p:spPr>
      </p:pic>
      <p:sp>
        <p:nvSpPr>
          <p:cNvPr id="4" name="Title 1">
            <a:extLst>
              <a:ext uri="{FF2B5EF4-FFF2-40B4-BE49-F238E27FC236}">
                <a16:creationId xmlns:a16="http://schemas.microsoft.com/office/drawing/2014/main" id="{B0AA7DD4-0A8C-42B8-8C1C-BDB3E74FC4C2}"/>
              </a:ext>
            </a:extLst>
          </p:cNvPr>
          <p:cNvSpPr txBox="1">
            <a:spLocks/>
          </p:cNvSpPr>
          <p:nvPr/>
        </p:nvSpPr>
        <p:spPr>
          <a:xfrm>
            <a:off x="706136" y="768350"/>
            <a:ext cx="9599690" cy="9516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6405"/>
                </a:solidFill>
                <a:latin typeface="Century Schoolbook" panose="02040604050505020304" pitchFamily="18" charset="0"/>
                <a:ea typeface="+mj-ea"/>
                <a:cs typeface="+mj-cs"/>
              </a:defRPr>
            </a:lvl1pPr>
          </a:lstStyle>
          <a:p>
            <a:pPr algn="l"/>
            <a:r>
              <a:rPr lang="en-US" sz="4400">
                <a:solidFill>
                  <a:srgbClr val="FF6600"/>
                </a:solidFill>
              </a:rPr>
              <a:t>Inclusive Hiring Advisor Badge</a:t>
            </a:r>
          </a:p>
        </p:txBody>
      </p:sp>
      <p:sp>
        <p:nvSpPr>
          <p:cNvPr id="7" name="TextBox 6">
            <a:extLst>
              <a:ext uri="{FF2B5EF4-FFF2-40B4-BE49-F238E27FC236}">
                <a16:creationId xmlns:a16="http://schemas.microsoft.com/office/drawing/2014/main" id="{E716168B-E314-4889-AEAD-8DB842BDB172}"/>
              </a:ext>
            </a:extLst>
          </p:cNvPr>
          <p:cNvSpPr txBox="1"/>
          <p:nvPr/>
        </p:nvSpPr>
        <p:spPr>
          <a:xfrm>
            <a:off x="5660728" y="2055795"/>
            <a:ext cx="6138029" cy="3908762"/>
          </a:xfrm>
          <a:prstGeom prst="rect">
            <a:avLst/>
          </a:prstGeom>
          <a:noFill/>
        </p:spPr>
        <p:txBody>
          <a:bodyPr wrap="square">
            <a:spAutoFit/>
          </a:bodyPr>
          <a:lstStyle/>
          <a:p>
            <a:r>
              <a:rPr lang="en-US" sz="2400" dirty="0">
                <a:solidFill>
                  <a:srgbClr val="333132"/>
                </a:solidFill>
                <a:latin typeface="gentona"/>
              </a:rPr>
              <a:t>The </a:t>
            </a:r>
            <a:r>
              <a:rPr lang="en-US" sz="2400" b="1" i="1" dirty="0">
                <a:solidFill>
                  <a:srgbClr val="333132"/>
                </a:solidFill>
                <a:latin typeface="gentona"/>
              </a:rPr>
              <a:t>Inclusive Hiring Advisor </a:t>
            </a:r>
            <a:r>
              <a:rPr lang="en-US" sz="2400" dirty="0">
                <a:solidFill>
                  <a:srgbClr val="333132"/>
                </a:solidFill>
                <a:latin typeface="gentona"/>
              </a:rPr>
              <a:t>badge serves as a means of motivating employees, recognizing learning and achievement, and communicating success. Completion of the badge requires:</a:t>
            </a:r>
          </a:p>
          <a:p>
            <a:pPr marL="342900" indent="-342900">
              <a:lnSpc>
                <a:spcPct val="150000"/>
              </a:lnSpc>
              <a:buFont typeface="Arial" panose="020B0604020202020204" pitchFamily="34" charset="0"/>
              <a:buChar char="•"/>
            </a:pPr>
            <a:r>
              <a:rPr lang="en-US" sz="2400" dirty="0">
                <a:solidFill>
                  <a:srgbClr val="333132"/>
                </a:solidFill>
                <a:latin typeface="gentona"/>
              </a:rPr>
              <a:t>Supervisor approval </a:t>
            </a:r>
          </a:p>
          <a:p>
            <a:pPr marL="342900" indent="-342900">
              <a:buFont typeface="Arial" panose="020B0604020202020204" pitchFamily="34" charset="0"/>
              <a:buChar char="•"/>
            </a:pPr>
            <a:r>
              <a:rPr lang="en-US" sz="2400" dirty="0">
                <a:solidFill>
                  <a:srgbClr val="333132"/>
                </a:solidFill>
                <a:latin typeface="gentona"/>
              </a:rPr>
              <a:t>Completion of 14 IDEA milestones consisting of any combination of trainings, activities, and/or webinars</a:t>
            </a:r>
          </a:p>
          <a:p>
            <a:pPr marL="342900" indent="-342900">
              <a:buFont typeface="Arial" panose="020B0604020202020204" pitchFamily="34" charset="0"/>
              <a:buChar char="•"/>
            </a:pPr>
            <a:r>
              <a:rPr lang="en-US" sz="2400" dirty="0">
                <a:solidFill>
                  <a:srgbClr val="333132"/>
                </a:solidFill>
                <a:latin typeface="gentona"/>
              </a:rPr>
              <a:t>Submission of verification of completion</a:t>
            </a:r>
          </a:p>
          <a:p>
            <a:endParaRPr lang="en-US" sz="2000" dirty="0"/>
          </a:p>
        </p:txBody>
      </p:sp>
    </p:spTree>
    <p:extLst>
      <p:ext uri="{BB962C8B-B14F-4D97-AF65-F5344CB8AC3E}">
        <p14:creationId xmlns:p14="http://schemas.microsoft.com/office/powerpoint/2010/main" val="2902458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23219-E112-4DFF-8453-FE070C48C480}"/>
              </a:ext>
            </a:extLst>
          </p:cNvPr>
          <p:cNvPicPr>
            <a:picLocks noChangeAspect="1"/>
          </p:cNvPicPr>
          <p:nvPr/>
        </p:nvPicPr>
        <p:blipFill>
          <a:blip r:embed="rId3"/>
          <a:stretch>
            <a:fillRect/>
          </a:stretch>
        </p:blipFill>
        <p:spPr>
          <a:xfrm>
            <a:off x="586948" y="1781111"/>
            <a:ext cx="6560603" cy="4308539"/>
          </a:xfrm>
          <a:prstGeom prst="rect">
            <a:avLst/>
          </a:prstGeom>
        </p:spPr>
      </p:pic>
      <p:sp>
        <p:nvSpPr>
          <p:cNvPr id="4" name="Title 1">
            <a:extLst>
              <a:ext uri="{FF2B5EF4-FFF2-40B4-BE49-F238E27FC236}">
                <a16:creationId xmlns:a16="http://schemas.microsoft.com/office/drawing/2014/main" id="{B0AA7DD4-0A8C-42B8-8C1C-BDB3E74FC4C2}"/>
              </a:ext>
            </a:extLst>
          </p:cNvPr>
          <p:cNvSpPr txBox="1">
            <a:spLocks/>
          </p:cNvSpPr>
          <p:nvPr/>
        </p:nvSpPr>
        <p:spPr>
          <a:xfrm>
            <a:off x="706136" y="768350"/>
            <a:ext cx="9599690" cy="9516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6405"/>
                </a:solidFill>
                <a:latin typeface="Century Schoolbook" panose="02040604050505020304" pitchFamily="18" charset="0"/>
                <a:ea typeface="+mj-ea"/>
                <a:cs typeface="+mj-cs"/>
              </a:defRPr>
            </a:lvl1pPr>
          </a:lstStyle>
          <a:p>
            <a:pPr algn="l"/>
            <a:r>
              <a:rPr lang="en-US" sz="4400">
                <a:solidFill>
                  <a:srgbClr val="FF6600"/>
                </a:solidFill>
              </a:rPr>
              <a:t>Inclusive Hiring Advisor Badge</a:t>
            </a:r>
          </a:p>
        </p:txBody>
      </p:sp>
      <p:sp>
        <p:nvSpPr>
          <p:cNvPr id="8" name="TextBox 7">
            <a:extLst>
              <a:ext uri="{FF2B5EF4-FFF2-40B4-BE49-F238E27FC236}">
                <a16:creationId xmlns:a16="http://schemas.microsoft.com/office/drawing/2014/main" id="{0D2621B5-4DAD-4F82-9783-7843862E6443}"/>
              </a:ext>
            </a:extLst>
          </p:cNvPr>
          <p:cNvSpPr txBox="1"/>
          <p:nvPr/>
        </p:nvSpPr>
        <p:spPr>
          <a:xfrm>
            <a:off x="7948246" y="2199909"/>
            <a:ext cx="3656806" cy="2831544"/>
          </a:xfrm>
          <a:prstGeom prst="rect">
            <a:avLst/>
          </a:prstGeom>
          <a:solidFill>
            <a:schemeClr val="accent2">
              <a:lumMod val="20000"/>
              <a:lumOff val="80000"/>
            </a:schemeClr>
          </a:solidFill>
        </p:spPr>
        <p:txBody>
          <a:bodyPr wrap="square">
            <a:spAutoFit/>
          </a:bodyPr>
          <a:lstStyle/>
          <a:p>
            <a:pPr algn="ctr"/>
            <a:endParaRPr lang="en-US" sz="1600">
              <a:solidFill>
                <a:srgbClr val="333132"/>
              </a:solidFill>
              <a:latin typeface="gentona"/>
            </a:endParaRPr>
          </a:p>
          <a:p>
            <a:pPr algn="ctr"/>
            <a:r>
              <a:rPr lang="en-US" sz="2400">
                <a:solidFill>
                  <a:srgbClr val="333132"/>
                </a:solidFill>
                <a:latin typeface="gentona"/>
              </a:rPr>
              <a:t>Each IDEA Milestone supports seven core competency areas </a:t>
            </a:r>
            <a:br>
              <a:rPr lang="en-US" sz="2400">
                <a:solidFill>
                  <a:srgbClr val="333132"/>
                </a:solidFill>
                <a:latin typeface="gentona"/>
              </a:rPr>
            </a:br>
            <a:r>
              <a:rPr lang="en-US" sz="2400">
                <a:solidFill>
                  <a:srgbClr val="333132"/>
                </a:solidFill>
                <a:latin typeface="gentona"/>
              </a:rPr>
              <a:t>and must be completed within 12 months of participation approval.</a:t>
            </a:r>
            <a:endParaRPr lang="en-US">
              <a:solidFill>
                <a:srgbClr val="333333"/>
              </a:solidFill>
              <a:latin typeface="Segoe UI" panose="020B0502040204020203" pitchFamily="34" charset="0"/>
            </a:endParaRPr>
          </a:p>
          <a:p>
            <a:pPr marL="285750" indent="-285750" algn="ctr">
              <a:buFont typeface="Arial" panose="020B0604020202020204" pitchFamily="34" charset="0"/>
              <a:buChar char="•"/>
            </a:pPr>
            <a:endParaRPr lang="en-US"/>
          </a:p>
        </p:txBody>
      </p:sp>
    </p:spTree>
    <p:extLst>
      <p:ext uri="{BB962C8B-B14F-4D97-AF65-F5344CB8AC3E}">
        <p14:creationId xmlns:p14="http://schemas.microsoft.com/office/powerpoint/2010/main" val="1647499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AA7DD4-0A8C-42B8-8C1C-BDB3E74FC4C2}"/>
              </a:ext>
            </a:extLst>
          </p:cNvPr>
          <p:cNvSpPr txBox="1">
            <a:spLocks/>
          </p:cNvSpPr>
          <p:nvPr/>
        </p:nvSpPr>
        <p:spPr>
          <a:xfrm>
            <a:off x="706136" y="768350"/>
            <a:ext cx="9599690" cy="9516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6405"/>
                </a:solidFill>
                <a:latin typeface="Century Schoolbook" panose="02040604050505020304" pitchFamily="18" charset="0"/>
                <a:ea typeface="+mj-ea"/>
                <a:cs typeface="+mj-cs"/>
              </a:defRPr>
            </a:lvl1pPr>
          </a:lstStyle>
          <a:p>
            <a:pPr algn="l"/>
            <a:r>
              <a:rPr lang="en-US" sz="4400">
                <a:solidFill>
                  <a:srgbClr val="FF6600"/>
                </a:solidFill>
              </a:rPr>
              <a:t>Questions?</a:t>
            </a:r>
          </a:p>
        </p:txBody>
      </p:sp>
      <p:pic>
        <p:nvPicPr>
          <p:cNvPr id="7" name="Picture 6">
            <a:extLst>
              <a:ext uri="{FF2B5EF4-FFF2-40B4-BE49-F238E27FC236}">
                <a16:creationId xmlns:a16="http://schemas.microsoft.com/office/drawing/2014/main" id="{AE0DFA22-E81C-42EA-AE5A-81E8A4D0785C}"/>
              </a:ext>
            </a:extLst>
          </p:cNvPr>
          <p:cNvPicPr>
            <a:picLocks noChangeAspect="1"/>
          </p:cNvPicPr>
          <p:nvPr/>
        </p:nvPicPr>
        <p:blipFill>
          <a:blip r:embed="rId3"/>
          <a:stretch>
            <a:fillRect/>
          </a:stretch>
        </p:blipFill>
        <p:spPr>
          <a:xfrm>
            <a:off x="1145309" y="1997397"/>
            <a:ext cx="9901382" cy="2546220"/>
          </a:xfrm>
          <a:prstGeom prst="rect">
            <a:avLst/>
          </a:prstGeom>
        </p:spPr>
      </p:pic>
      <p:sp>
        <p:nvSpPr>
          <p:cNvPr id="9" name="TextBox 8">
            <a:extLst>
              <a:ext uri="{FF2B5EF4-FFF2-40B4-BE49-F238E27FC236}">
                <a16:creationId xmlns:a16="http://schemas.microsoft.com/office/drawing/2014/main" id="{66BDE9E9-9326-4A46-B90E-DB59FCF218A7}"/>
              </a:ext>
            </a:extLst>
          </p:cNvPr>
          <p:cNvSpPr txBox="1"/>
          <p:nvPr/>
        </p:nvSpPr>
        <p:spPr>
          <a:xfrm>
            <a:off x="1145309" y="4656160"/>
            <a:ext cx="9901382" cy="1600438"/>
          </a:xfrm>
          <a:prstGeom prst="rect">
            <a:avLst/>
          </a:prstGeom>
          <a:noFill/>
        </p:spPr>
        <p:txBody>
          <a:bodyPr wrap="square">
            <a:spAutoFit/>
          </a:bodyPr>
          <a:lstStyle/>
          <a:p>
            <a:pPr algn="ctr"/>
            <a:r>
              <a:rPr lang="en-US" sz="2400">
                <a:solidFill>
                  <a:srgbClr val="333132"/>
                </a:solidFill>
                <a:latin typeface="gentona"/>
              </a:rPr>
              <a:t>For more information or contact UFHR </a:t>
            </a:r>
            <a:br>
              <a:rPr lang="en-US" sz="2400">
                <a:solidFill>
                  <a:srgbClr val="333132"/>
                </a:solidFill>
                <a:latin typeface="gentona"/>
              </a:rPr>
            </a:br>
            <a:r>
              <a:rPr lang="en-US" sz="3200">
                <a:solidFill>
                  <a:srgbClr val="333132"/>
                </a:solidFill>
                <a:latin typeface="gentona"/>
              </a:rPr>
              <a:t>Talent Acquisition and Onboarding </a:t>
            </a:r>
            <a:br>
              <a:rPr lang="en-US" sz="2400">
                <a:solidFill>
                  <a:srgbClr val="333132"/>
                </a:solidFill>
                <a:latin typeface="gentona"/>
              </a:rPr>
            </a:br>
            <a:r>
              <a:rPr lang="en-US" sz="2400">
                <a:solidFill>
                  <a:srgbClr val="333132"/>
                </a:solidFill>
                <a:latin typeface="gentona"/>
              </a:rPr>
              <a:t>at (352)-273-2841 or </a:t>
            </a:r>
            <a:r>
              <a:rPr lang="en-US" sz="2400">
                <a:latin typeface="gentona"/>
                <a:hlinkClick r:id="rId4"/>
              </a:rPr>
              <a:t>talent@hr.ufl.edu</a:t>
            </a:r>
            <a:endParaRPr lang="en-US" sz="2400">
              <a:latin typeface="gentona"/>
            </a:endParaRPr>
          </a:p>
          <a:p>
            <a:pPr algn="ctr"/>
            <a:endParaRPr lang="en-US"/>
          </a:p>
        </p:txBody>
      </p:sp>
    </p:spTree>
    <p:extLst>
      <p:ext uri="{BB962C8B-B14F-4D97-AF65-F5344CB8AC3E}">
        <p14:creationId xmlns:p14="http://schemas.microsoft.com/office/powerpoint/2010/main" val="3806506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397" y="1366221"/>
            <a:ext cx="7724793" cy="65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768454"/>
            <a:ext cx="10515600" cy="2038765"/>
          </a:xfrm>
        </p:spPr>
        <p:txBody>
          <a:bodyPr>
            <a:normAutofit/>
          </a:bodyPr>
          <a:lstStyle/>
          <a:p>
            <a:r>
              <a:rPr lang="en-US" dirty="0"/>
              <a:t>Employment Operations &amp; Records</a:t>
            </a:r>
          </a:p>
        </p:txBody>
      </p:sp>
      <p:sp>
        <p:nvSpPr>
          <p:cNvPr id="3" name="Text Placeholder 2"/>
          <p:cNvSpPr>
            <a:spLocks noGrp="1"/>
          </p:cNvSpPr>
          <p:nvPr>
            <p:ph type="body" idx="1"/>
          </p:nvPr>
        </p:nvSpPr>
        <p:spPr>
          <a:xfrm>
            <a:off x="838200" y="3696929"/>
            <a:ext cx="10515600" cy="2149056"/>
          </a:xfrm>
        </p:spPr>
        <p:txBody>
          <a:bodyPr>
            <a:normAutofit fontScale="77500" lnSpcReduction="20000"/>
          </a:bodyPr>
          <a:lstStyle/>
          <a:p>
            <a:r>
              <a:rPr lang="en-US" altLang="en-US" sz="3600" dirty="0">
                <a:solidFill>
                  <a:schemeClr val="accent5">
                    <a:lumMod val="75000"/>
                  </a:schemeClr>
                </a:solidFill>
              </a:rPr>
              <a:t>Core </a:t>
            </a:r>
            <a:r>
              <a:rPr lang="en-US" altLang="en-US" sz="3600" dirty="0" err="1">
                <a:solidFill>
                  <a:schemeClr val="accent5">
                    <a:lumMod val="75000"/>
                  </a:schemeClr>
                </a:solidFill>
              </a:rPr>
              <a:t>ePAF</a:t>
            </a:r>
            <a:r>
              <a:rPr lang="en-US" altLang="en-US" sz="3600" dirty="0">
                <a:solidFill>
                  <a:schemeClr val="accent5">
                    <a:lumMod val="75000"/>
                  </a:schemeClr>
                </a:solidFill>
              </a:rPr>
              <a:t> Approvers</a:t>
            </a:r>
          </a:p>
          <a:p>
            <a:r>
              <a:rPr lang="en-US" altLang="en-US" sz="3600" dirty="0">
                <a:solidFill>
                  <a:schemeClr val="accent5">
                    <a:lumMod val="75000"/>
                  </a:schemeClr>
                </a:solidFill>
              </a:rPr>
              <a:t>OPS Application Update</a:t>
            </a:r>
          </a:p>
          <a:p>
            <a:r>
              <a:rPr lang="en-US" altLang="en-US" sz="3600" dirty="0">
                <a:solidFill>
                  <a:schemeClr val="accent5">
                    <a:lumMod val="75000"/>
                  </a:schemeClr>
                </a:solidFill>
              </a:rPr>
              <a:t>Appointment Letter Templates</a:t>
            </a:r>
          </a:p>
          <a:p>
            <a:r>
              <a:rPr lang="en-US" altLang="en-US" sz="3600" dirty="0">
                <a:solidFill>
                  <a:schemeClr val="accent5">
                    <a:lumMod val="75000"/>
                  </a:schemeClr>
                </a:solidFill>
              </a:rPr>
              <a:t>Form I-9 Deferrals</a:t>
            </a:r>
          </a:p>
          <a:p>
            <a:r>
              <a:rPr lang="en-US" altLang="en-US" sz="3600" dirty="0">
                <a:solidFill>
                  <a:schemeClr val="accent5">
                    <a:lumMod val="75000"/>
                  </a:schemeClr>
                </a:solidFill>
              </a:rPr>
              <a:t>EOR Website Renovation</a:t>
            </a:r>
            <a:endParaRPr lang="en-US" dirty="0"/>
          </a:p>
        </p:txBody>
      </p:sp>
    </p:spTree>
    <p:extLst>
      <p:ext uri="{BB962C8B-B14F-4D97-AF65-F5344CB8AC3E}">
        <p14:creationId xmlns:p14="http://schemas.microsoft.com/office/powerpoint/2010/main" val="255235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Core </a:t>
            </a:r>
            <a:r>
              <a:rPr lang="en-US" dirty="0" err="1">
                <a:solidFill>
                  <a:srgbClr val="FF6600"/>
                </a:solidFill>
              </a:rPr>
              <a:t>ePAF</a:t>
            </a:r>
            <a:r>
              <a:rPr lang="en-US" dirty="0">
                <a:solidFill>
                  <a:srgbClr val="FF6600"/>
                </a:solidFill>
              </a:rPr>
              <a:t> Approvers</a:t>
            </a:r>
          </a:p>
        </p:txBody>
      </p:sp>
      <p:sp>
        <p:nvSpPr>
          <p:cNvPr id="3" name="Content Placeholder 2"/>
          <p:cNvSpPr>
            <a:spLocks noGrp="1"/>
          </p:cNvSpPr>
          <p:nvPr>
            <p:ph idx="1"/>
          </p:nvPr>
        </p:nvSpPr>
        <p:spPr>
          <a:xfrm>
            <a:off x="838200" y="1825626"/>
            <a:ext cx="10380457" cy="4231046"/>
          </a:xfrm>
        </p:spPr>
        <p:txBody>
          <a:bodyPr>
            <a:normAutofit/>
          </a:bodyPr>
          <a:lstStyle/>
          <a:p>
            <a:pPr>
              <a:buClr>
                <a:schemeClr val="accent3">
                  <a:lumMod val="75000"/>
                </a:schemeClr>
              </a:buClr>
              <a:buSzPct val="95000"/>
              <a:buFont typeface="Wingdings" panose="05000000000000000000" pitchFamily="2" charset="2"/>
              <a:buChar char="§"/>
            </a:pPr>
            <a:r>
              <a:rPr lang="en-US" dirty="0">
                <a:latin typeface="Calibri "/>
              </a:rPr>
              <a:t>Updates to Employment Operation &amp; Records core </a:t>
            </a:r>
            <a:r>
              <a:rPr lang="en-US" dirty="0" err="1">
                <a:latin typeface="Calibri "/>
              </a:rPr>
              <a:t>ePAF</a:t>
            </a:r>
            <a:r>
              <a:rPr lang="en-US" dirty="0">
                <a:latin typeface="Calibri "/>
              </a:rPr>
              <a:t> approvers for Hires, Job Edits, Terminations, and Additional Pays have been updated</a:t>
            </a:r>
          </a:p>
          <a:p>
            <a:pPr>
              <a:buClr>
                <a:schemeClr val="accent3">
                  <a:lumMod val="75000"/>
                </a:schemeClr>
              </a:buClr>
              <a:buSzPct val="95000"/>
              <a:buFont typeface="Wingdings" panose="05000000000000000000" pitchFamily="2" charset="2"/>
              <a:buChar char="§"/>
            </a:pPr>
            <a:r>
              <a:rPr lang="en-US" dirty="0">
                <a:latin typeface="Calibri "/>
              </a:rPr>
              <a:t>Two separate tabs in the spreadsheet that highlight your </a:t>
            </a:r>
            <a:r>
              <a:rPr lang="en-US" dirty="0" err="1">
                <a:latin typeface="Calibri "/>
              </a:rPr>
              <a:t>ePAF</a:t>
            </a:r>
            <a:r>
              <a:rPr lang="en-US" dirty="0">
                <a:latin typeface="Calibri "/>
              </a:rPr>
              <a:t> approver for both Staff and Academic appointments</a:t>
            </a:r>
          </a:p>
          <a:p>
            <a:pPr>
              <a:buClr>
                <a:schemeClr val="accent3">
                  <a:lumMod val="75000"/>
                </a:schemeClr>
              </a:buClr>
              <a:buSzPct val="95000"/>
              <a:buFont typeface="Wingdings" panose="05000000000000000000" pitchFamily="2" charset="2"/>
              <a:buChar char="§"/>
            </a:pPr>
            <a:r>
              <a:rPr lang="en-US" dirty="0">
                <a:latin typeface="Calibri "/>
              </a:rPr>
              <a:t>Assigned </a:t>
            </a:r>
            <a:r>
              <a:rPr lang="en-US" dirty="0" err="1">
                <a:latin typeface="Calibri "/>
              </a:rPr>
              <a:t>ePAF</a:t>
            </a:r>
            <a:r>
              <a:rPr lang="en-US" dirty="0">
                <a:latin typeface="Calibri "/>
              </a:rPr>
              <a:t> approver can assist with all specific actions related to their area of expertise (</a:t>
            </a:r>
            <a:r>
              <a:rPr lang="en-US" dirty="0" err="1">
                <a:latin typeface="Calibri "/>
              </a:rPr>
              <a:t>ePAFs</a:t>
            </a:r>
            <a:r>
              <a:rPr lang="en-US" dirty="0">
                <a:latin typeface="Calibri "/>
              </a:rPr>
              <a:t>, system assistance, HR consulting, etc.)</a:t>
            </a:r>
            <a:endParaRPr lang="en-US" sz="2000" dirty="0">
              <a:latin typeface="Calibri "/>
            </a:endParaRPr>
          </a:p>
          <a:p>
            <a:pPr lvl="1">
              <a:buClr>
                <a:schemeClr val="accent3">
                  <a:lumMod val="75000"/>
                </a:schemeClr>
              </a:buClr>
              <a:buSzPct val="95000"/>
              <a:buFont typeface="Wingdings" panose="05000000000000000000" pitchFamily="2" charset="2"/>
              <a:buChar char="§"/>
            </a:pPr>
            <a:r>
              <a:rPr lang="en-US" sz="2000" dirty="0">
                <a:latin typeface="Calibri "/>
                <a:hlinkClick r:id="rId3"/>
              </a:rPr>
              <a:t>https://hr.ufl.edu/wp-content/uploads/2022/03/EOR_DEPT_Distribution_Feb-2022.xlsx</a:t>
            </a:r>
            <a:r>
              <a:rPr lang="en-US" sz="2000" dirty="0">
                <a:latin typeface="Calibri "/>
              </a:rPr>
              <a:t> </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4267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OPS Application - Revised</a:t>
            </a:r>
          </a:p>
        </p:txBody>
      </p:sp>
      <p:sp>
        <p:nvSpPr>
          <p:cNvPr id="3" name="Content Placeholder 2"/>
          <p:cNvSpPr>
            <a:spLocks noGrp="1"/>
          </p:cNvSpPr>
          <p:nvPr>
            <p:ph idx="1"/>
          </p:nvPr>
        </p:nvSpPr>
        <p:spPr>
          <a:xfrm>
            <a:off x="838200" y="1825626"/>
            <a:ext cx="9918290" cy="4231046"/>
          </a:xfrm>
        </p:spPr>
        <p:txBody>
          <a:bodyPr>
            <a:normAutofit/>
          </a:bodyPr>
          <a:lstStyle/>
          <a:p>
            <a:pPr marL="0" indent="0">
              <a:buClr>
                <a:schemeClr val="accent3">
                  <a:lumMod val="75000"/>
                </a:schemeClr>
              </a:buClr>
              <a:buSzPct val="95000"/>
              <a:buNone/>
            </a:pPr>
            <a:r>
              <a:rPr lang="en-US" dirty="0">
                <a:latin typeface="Calibri "/>
              </a:rPr>
              <a:t>New OPS application is now available</a:t>
            </a:r>
          </a:p>
          <a:p>
            <a:pPr>
              <a:buClr>
                <a:schemeClr val="accent3">
                  <a:lumMod val="75000"/>
                </a:schemeClr>
              </a:buClr>
              <a:buSzPct val="95000"/>
              <a:buFont typeface="Wingdings" panose="05000000000000000000" pitchFamily="2" charset="2"/>
              <a:buChar char="§"/>
            </a:pPr>
            <a:r>
              <a:rPr lang="en-US" dirty="0"/>
              <a:t>Employment of Relatives (p.1)</a:t>
            </a:r>
          </a:p>
          <a:p>
            <a:pPr lvl="1">
              <a:buClr>
                <a:schemeClr val="accent3">
                  <a:lumMod val="75000"/>
                </a:schemeClr>
              </a:buClr>
              <a:buSzPct val="95000"/>
              <a:buFont typeface="Wingdings" panose="05000000000000000000" pitchFamily="2" charset="2"/>
              <a:buChar char="§"/>
            </a:pPr>
            <a:r>
              <a:rPr lang="en-US" dirty="0"/>
              <a:t>Revised the original question; an additional question was added</a:t>
            </a:r>
          </a:p>
          <a:p>
            <a:pPr>
              <a:buClr>
                <a:schemeClr val="accent3">
                  <a:lumMod val="75000"/>
                </a:schemeClr>
              </a:buClr>
              <a:buSzPct val="95000"/>
              <a:buFont typeface="Wingdings" panose="05000000000000000000" pitchFamily="2" charset="2"/>
              <a:buChar char="§"/>
            </a:pPr>
            <a:r>
              <a:rPr lang="en-US" dirty="0"/>
              <a:t>Employee Agreement (p.3) </a:t>
            </a:r>
          </a:p>
          <a:p>
            <a:pPr lvl="1">
              <a:buClr>
                <a:schemeClr val="accent3">
                  <a:lumMod val="75000"/>
                </a:schemeClr>
              </a:buClr>
              <a:buSzPct val="95000"/>
              <a:buFont typeface="Wingdings" panose="05000000000000000000" pitchFamily="2" charset="2"/>
              <a:buChar char="§"/>
            </a:pPr>
            <a:r>
              <a:rPr lang="en-US" dirty="0"/>
              <a:t>Conflicts of Interest and Social Security statements</a:t>
            </a:r>
          </a:p>
          <a:p>
            <a:pPr marL="0" indent="0">
              <a:buClr>
                <a:schemeClr val="accent3">
                  <a:lumMod val="75000"/>
                </a:schemeClr>
              </a:buClr>
              <a:buSzPct val="95000"/>
              <a:buNone/>
            </a:pPr>
            <a:r>
              <a:rPr lang="en-US" dirty="0"/>
              <a:t>Application revised by Talent Acquisition &amp; </a:t>
            </a:r>
            <a:r>
              <a:rPr lang="en-US" dirty="0" err="1"/>
              <a:t>OnBoarding</a:t>
            </a:r>
            <a:endParaRPr lang="en-US" dirty="0"/>
          </a:p>
          <a:p>
            <a:pPr marL="0" indent="0">
              <a:buClr>
                <a:schemeClr val="accent3">
                  <a:lumMod val="75000"/>
                </a:schemeClr>
              </a:buClr>
              <a:buSzPct val="95000"/>
              <a:buNone/>
            </a:pPr>
            <a:r>
              <a:rPr lang="en-US" sz="2400" dirty="0">
                <a:hlinkClick r:id="rId3"/>
              </a:rPr>
              <a:t>https://hr.ufl.edu/wp-content/uploads/2018/04/opsapplication.pdf</a:t>
            </a:r>
            <a:r>
              <a:rPr lang="en-US" sz="2400" dirty="0"/>
              <a:t> </a:t>
            </a:r>
          </a:p>
          <a:p>
            <a:pPr lvl="1">
              <a:buClr>
                <a:schemeClr val="accent3">
                  <a:lumMod val="75000"/>
                </a:schemeClr>
              </a:buClr>
              <a:buSzPct val="95000"/>
              <a:buFont typeface="Wingdings" panose="05000000000000000000" pitchFamily="2" charset="2"/>
              <a:buChar char="§"/>
            </a:pPr>
            <a:endParaRPr lang="en-US" dirty="0">
              <a:latin typeface="Tw Cen MT" panose="020B0602020104020603" pitchFamily="34" charset="0"/>
            </a:endParaRP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spTree>
    <p:extLst>
      <p:ext uri="{BB962C8B-B14F-4D97-AF65-F5344CB8AC3E}">
        <p14:creationId xmlns:p14="http://schemas.microsoft.com/office/powerpoint/2010/main" val="198517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solidFill>
                  <a:srgbClr val="FF6600"/>
                </a:solidFill>
              </a:rPr>
              <a:t>HR Liaison Support Team</a:t>
            </a:r>
          </a:p>
        </p:txBody>
      </p:sp>
      <p:sp>
        <p:nvSpPr>
          <p:cNvPr id="3" name="Content Placeholder 2"/>
          <p:cNvSpPr>
            <a:spLocks noGrp="1"/>
          </p:cNvSpPr>
          <p:nvPr>
            <p:ph idx="1"/>
          </p:nvPr>
        </p:nvSpPr>
        <p:spPr>
          <a:xfrm>
            <a:off x="639098" y="1836355"/>
            <a:ext cx="7227247" cy="4820455"/>
          </a:xfrm>
        </p:spPr>
        <p:txBody>
          <a:bodyPr>
            <a:normAutofit fontScale="77500" lnSpcReduction="20000"/>
          </a:bodyPr>
          <a:lstStyle/>
          <a:p>
            <a:pPr marL="0" indent="0">
              <a:buClr>
                <a:schemeClr val="accent3">
                  <a:lumMod val="75000"/>
                </a:schemeClr>
              </a:buClr>
              <a:buNone/>
              <a:defRPr/>
            </a:pPr>
            <a:r>
              <a:rPr lang="en-US" sz="3400" dirty="0"/>
              <a:t>Launching a new Microsoft Team (MS Team) called </a:t>
            </a:r>
          </a:p>
          <a:p>
            <a:pPr marL="0" indent="0">
              <a:buClr>
                <a:schemeClr val="accent3">
                  <a:lumMod val="75000"/>
                </a:schemeClr>
              </a:buClr>
              <a:buNone/>
              <a:defRPr/>
            </a:pPr>
            <a:r>
              <a:rPr lang="en-US" sz="3400" dirty="0"/>
              <a:t>“HR Liaison Support”  </a:t>
            </a:r>
          </a:p>
          <a:p>
            <a:pPr lvl="1">
              <a:buClr>
                <a:schemeClr val="accent3">
                  <a:lumMod val="75000"/>
                </a:schemeClr>
              </a:buClr>
              <a:defRPr/>
            </a:pPr>
            <a:r>
              <a:rPr lang="en-US" sz="2800" dirty="0"/>
              <a:t>A collaboration between HR Liaisons and UFHR</a:t>
            </a:r>
          </a:p>
          <a:p>
            <a:pPr marL="457200" lvl="1" indent="0">
              <a:buClr>
                <a:schemeClr val="accent3">
                  <a:lumMod val="75000"/>
                </a:schemeClr>
              </a:buClr>
              <a:buNone/>
              <a:defRPr/>
            </a:pPr>
            <a:endParaRPr lang="en-US" sz="2800" dirty="0"/>
          </a:p>
          <a:p>
            <a:pPr marL="0" indent="0">
              <a:buClr>
                <a:schemeClr val="accent3">
                  <a:lumMod val="75000"/>
                </a:schemeClr>
              </a:buClr>
              <a:buNone/>
              <a:defRPr/>
            </a:pPr>
            <a:r>
              <a:rPr lang="en-US" sz="3400" dirty="0"/>
              <a:t>Why/Used for What:</a:t>
            </a:r>
          </a:p>
          <a:p>
            <a:pPr lvl="1">
              <a:buClr>
                <a:schemeClr val="accent3">
                  <a:lumMod val="75000"/>
                </a:schemeClr>
              </a:buClr>
              <a:defRPr/>
            </a:pPr>
            <a:r>
              <a:rPr lang="en-US" sz="2800" dirty="0">
                <a:latin typeface="Calibri" panose="020F0502020204030204" pitchFamily="34" charset="0"/>
              </a:rPr>
              <a:t>A</a:t>
            </a:r>
            <a:r>
              <a:rPr lang="en-US" sz="2800" dirty="0">
                <a:effectLst/>
                <a:latin typeface="Calibri" panose="020F0502020204030204" pitchFamily="34" charset="0"/>
                <a:ea typeface="Calibri" panose="020F0502020204030204" pitchFamily="34" charset="0"/>
              </a:rPr>
              <a:t> space for all HR professionals at UF to share ideas, knowledges, practices and ask each other questions</a:t>
            </a:r>
          </a:p>
          <a:p>
            <a:pPr marL="457200" lvl="1" indent="0">
              <a:buClr>
                <a:schemeClr val="accent3">
                  <a:lumMod val="75000"/>
                </a:schemeClr>
              </a:buClr>
              <a:buNone/>
              <a:defRPr/>
            </a:pPr>
            <a:endParaRPr lang="en-US" sz="2800" dirty="0">
              <a:effectLst/>
              <a:latin typeface="Calibri" panose="020F0502020204030204" pitchFamily="34" charset="0"/>
              <a:ea typeface="Calibri" panose="020F0502020204030204" pitchFamily="34" charset="0"/>
            </a:endParaRPr>
          </a:p>
          <a:p>
            <a:pPr marL="0" indent="0">
              <a:buClr>
                <a:schemeClr val="accent3">
                  <a:lumMod val="75000"/>
                </a:schemeClr>
              </a:buClr>
              <a:buNone/>
              <a:defRPr/>
            </a:pPr>
            <a:r>
              <a:rPr lang="en-US" sz="3400" dirty="0"/>
              <a:t>What it is not used for:</a:t>
            </a:r>
          </a:p>
          <a:p>
            <a:pPr lvl="1">
              <a:buClr>
                <a:schemeClr val="accent3">
                  <a:lumMod val="75000"/>
                </a:schemeClr>
              </a:buClr>
              <a:defRPr/>
            </a:pPr>
            <a:r>
              <a:rPr lang="en-US" sz="2800" dirty="0">
                <a:effectLst/>
                <a:latin typeface="Calibri" panose="020F0502020204030204" pitchFamily="34" charset="0"/>
                <a:ea typeface="Calibri" panose="020F0502020204030204" pitchFamily="34" charset="0"/>
              </a:rPr>
              <a:t>This team would not replace the current means of official communication between core UFHR and other HR professionals at UF</a:t>
            </a:r>
            <a:endParaRPr lang="en-US" sz="1800" dirty="0"/>
          </a:p>
          <a:p>
            <a:pPr marL="0" indent="0">
              <a:buClr>
                <a:schemeClr val="accent3">
                  <a:lumMod val="75000"/>
                </a:schemeClr>
              </a:buClr>
              <a:buNone/>
              <a:defRPr/>
            </a:pPr>
            <a:r>
              <a:rPr lang="en-US" sz="1800" dirty="0">
                <a:latin typeface="Calibri" panose="020F0502020204030204" pitchFamily="34" charset="0"/>
              </a:rPr>
              <a:t>	</a:t>
            </a:r>
            <a:endParaRPr lang="en-US" dirty="0"/>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6" name="Picture 5">
            <a:extLst>
              <a:ext uri="{FF2B5EF4-FFF2-40B4-BE49-F238E27FC236}">
                <a16:creationId xmlns:a16="http://schemas.microsoft.com/office/drawing/2014/main" id="{8789857C-7B12-4B1B-A26C-50D50B99DC04}"/>
              </a:ext>
            </a:extLst>
          </p:cNvPr>
          <p:cNvPicPr>
            <a:picLocks noChangeAspect="1"/>
          </p:cNvPicPr>
          <p:nvPr/>
        </p:nvPicPr>
        <p:blipFill>
          <a:blip r:embed="rId4"/>
          <a:stretch>
            <a:fillRect/>
          </a:stretch>
        </p:blipFill>
        <p:spPr>
          <a:xfrm>
            <a:off x="8196550" y="2298257"/>
            <a:ext cx="3699318" cy="3236903"/>
          </a:xfrm>
          <a:prstGeom prst="rect">
            <a:avLst/>
          </a:prstGeom>
        </p:spPr>
      </p:pic>
    </p:spTree>
    <p:extLst>
      <p:ext uri="{BB962C8B-B14F-4D97-AF65-F5344CB8AC3E}">
        <p14:creationId xmlns:p14="http://schemas.microsoft.com/office/powerpoint/2010/main" val="777642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BDE-9FA7-423B-A9C6-C7BE7BCE7E3D}"/>
              </a:ext>
            </a:extLst>
          </p:cNvPr>
          <p:cNvSpPr>
            <a:spLocks noGrp="1"/>
          </p:cNvSpPr>
          <p:nvPr>
            <p:ph type="title"/>
          </p:nvPr>
        </p:nvSpPr>
        <p:spPr/>
        <p:txBody>
          <a:bodyPr/>
          <a:lstStyle/>
          <a:p>
            <a:r>
              <a:rPr lang="en-US" dirty="0">
                <a:solidFill>
                  <a:srgbClr val="FF6600"/>
                </a:solidFill>
              </a:rPr>
              <a:t>Appointment Letter Templates</a:t>
            </a:r>
            <a:endParaRPr lang="en-US" dirty="0"/>
          </a:p>
        </p:txBody>
      </p:sp>
      <p:sp>
        <p:nvSpPr>
          <p:cNvPr id="3" name="Content Placeholder 2">
            <a:extLst>
              <a:ext uri="{FF2B5EF4-FFF2-40B4-BE49-F238E27FC236}">
                <a16:creationId xmlns:a16="http://schemas.microsoft.com/office/drawing/2014/main" id="{E2A72EF2-2B90-4B16-B6BD-70EAE3A523D5}"/>
              </a:ext>
            </a:extLst>
          </p:cNvPr>
          <p:cNvSpPr>
            <a:spLocks noGrp="1"/>
          </p:cNvSpPr>
          <p:nvPr>
            <p:ph idx="1"/>
          </p:nvPr>
        </p:nvSpPr>
        <p:spPr/>
        <p:txBody>
          <a:bodyPr>
            <a:normAutofit/>
          </a:bodyPr>
          <a:lstStyle/>
          <a:p>
            <a:pPr marL="0" indent="0">
              <a:buClr>
                <a:schemeClr val="accent3">
                  <a:lumMod val="75000"/>
                </a:schemeClr>
              </a:buClr>
              <a:buSzPct val="95000"/>
              <a:buNone/>
            </a:pPr>
            <a:r>
              <a:rPr lang="en-US" dirty="0">
                <a:latin typeface="Calibri "/>
              </a:rPr>
              <a:t>In the coming months, new templates will be available for use </a:t>
            </a:r>
          </a:p>
          <a:p>
            <a:pPr>
              <a:buClr>
                <a:schemeClr val="accent3">
                  <a:lumMod val="75000"/>
                </a:schemeClr>
              </a:buClr>
              <a:buSzPct val="95000"/>
              <a:buFont typeface="Wingdings" panose="05000000000000000000" pitchFamily="2" charset="2"/>
              <a:buChar char="§"/>
            </a:pPr>
            <a:r>
              <a:rPr lang="en-US" dirty="0">
                <a:latin typeface="Calibri "/>
              </a:rPr>
              <a:t>OPSN and OPSE letters </a:t>
            </a:r>
          </a:p>
          <a:p>
            <a:pPr>
              <a:buClr>
                <a:schemeClr val="accent3">
                  <a:lumMod val="75000"/>
                </a:schemeClr>
              </a:buClr>
              <a:buSzPct val="95000"/>
              <a:buFont typeface="Wingdings" panose="05000000000000000000" pitchFamily="2" charset="2"/>
              <a:buChar char="§"/>
            </a:pPr>
            <a:r>
              <a:rPr lang="en-US">
                <a:latin typeface="Calibri "/>
              </a:rPr>
              <a:t>Adjunct </a:t>
            </a:r>
            <a:r>
              <a:rPr lang="en-US" dirty="0">
                <a:latin typeface="Calibri "/>
              </a:rPr>
              <a:t>templates for both the summer term and 9-and 12-month appointments</a:t>
            </a:r>
          </a:p>
          <a:p>
            <a:pPr>
              <a:buClr>
                <a:schemeClr val="accent3">
                  <a:lumMod val="75000"/>
                </a:schemeClr>
              </a:buClr>
              <a:buSzPct val="95000"/>
              <a:buFont typeface="Wingdings" panose="05000000000000000000" pitchFamily="2" charset="2"/>
              <a:buChar char="§"/>
            </a:pPr>
            <a:r>
              <a:rPr lang="en-US" dirty="0">
                <a:latin typeface="Calibri "/>
              </a:rPr>
              <a:t>Graduate Assistant addendums</a:t>
            </a:r>
          </a:p>
          <a:p>
            <a:pPr lvl="1">
              <a:buClr>
                <a:schemeClr val="accent3">
                  <a:lumMod val="75000"/>
                </a:schemeClr>
              </a:buClr>
              <a:buSzPct val="95000"/>
              <a:buFont typeface="Wingdings" panose="05000000000000000000" pitchFamily="2" charset="2"/>
              <a:buChar char="§"/>
            </a:pPr>
            <a:r>
              <a:rPr lang="en-US" dirty="0">
                <a:latin typeface="Calibri "/>
              </a:rPr>
              <a:t>Useful for compensation and FTE changes during term of appt. </a:t>
            </a:r>
          </a:p>
        </p:txBody>
      </p:sp>
    </p:spTree>
    <p:extLst>
      <p:ext uri="{BB962C8B-B14F-4D97-AF65-F5344CB8AC3E}">
        <p14:creationId xmlns:p14="http://schemas.microsoft.com/office/powerpoint/2010/main" val="2083217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42" y="365125"/>
            <a:ext cx="10380457" cy="1325563"/>
          </a:xfrm>
        </p:spPr>
        <p:txBody>
          <a:bodyPr anchor="b">
            <a:normAutofit/>
          </a:bodyPr>
          <a:lstStyle/>
          <a:p>
            <a:r>
              <a:rPr lang="en-US" dirty="0">
                <a:solidFill>
                  <a:srgbClr val="FF6600"/>
                </a:solidFill>
              </a:rPr>
              <a:t>Form I-9 Deferrals</a:t>
            </a:r>
          </a:p>
        </p:txBody>
      </p:sp>
      <p:sp>
        <p:nvSpPr>
          <p:cNvPr id="3" name="Content Placeholder 2"/>
          <p:cNvSpPr>
            <a:spLocks noGrp="1"/>
          </p:cNvSpPr>
          <p:nvPr>
            <p:ph idx="1"/>
          </p:nvPr>
        </p:nvSpPr>
        <p:spPr>
          <a:xfrm>
            <a:off x="838199" y="1825625"/>
            <a:ext cx="10515600" cy="4472531"/>
          </a:xfrm>
        </p:spPr>
        <p:txBody>
          <a:bodyPr>
            <a:normAutofit/>
          </a:bodyPr>
          <a:lstStyle/>
          <a:p>
            <a:pPr>
              <a:buClr>
                <a:schemeClr val="accent3">
                  <a:lumMod val="75000"/>
                </a:schemeClr>
              </a:buClr>
              <a:buSzPct val="95000"/>
              <a:buFont typeface="Wingdings" panose="05000000000000000000" pitchFamily="2" charset="2"/>
              <a:buChar char="§"/>
            </a:pPr>
            <a:r>
              <a:rPr lang="en-US" dirty="0">
                <a:latin typeface="Calibri "/>
              </a:rPr>
              <a:t>U.S. Immigration and Customs Enforcement (USCIS) extension of its remote I-9 document inspection policy is set to expire on </a:t>
            </a:r>
            <a:r>
              <a:rPr lang="en-US" b="1" dirty="0">
                <a:solidFill>
                  <a:srgbClr val="FF0000"/>
                </a:solidFill>
                <a:latin typeface="Calibri "/>
              </a:rPr>
              <a:t>04/30/2022</a:t>
            </a:r>
          </a:p>
          <a:p>
            <a:pPr lvl="1">
              <a:buClr>
                <a:schemeClr val="accent3">
                  <a:lumMod val="75000"/>
                </a:schemeClr>
              </a:buClr>
              <a:buSzPct val="95000"/>
              <a:buFont typeface="Wingdings" panose="05000000000000000000" pitchFamily="2" charset="2"/>
              <a:buChar char="§"/>
            </a:pPr>
            <a:r>
              <a:rPr lang="en-US" sz="2000" dirty="0">
                <a:latin typeface="Calibri "/>
                <a:hlinkClick r:id="rId3"/>
              </a:rPr>
              <a:t>https://www.ice.gov/news/releases/ice-announces-extension-i-9-compliance-flexibility-3</a:t>
            </a:r>
            <a:r>
              <a:rPr lang="en-US" sz="2000" dirty="0">
                <a:latin typeface="Calibri "/>
              </a:rPr>
              <a:t> </a:t>
            </a:r>
          </a:p>
          <a:p>
            <a:pPr>
              <a:buClr>
                <a:schemeClr val="accent3">
                  <a:lumMod val="75000"/>
                </a:schemeClr>
              </a:buClr>
              <a:buSzPct val="95000"/>
              <a:buFont typeface="Wingdings" panose="05000000000000000000" pitchFamily="2" charset="2"/>
              <a:buChar char="§"/>
            </a:pPr>
            <a:r>
              <a:rPr lang="en-US" dirty="0">
                <a:latin typeface="Calibri "/>
              </a:rPr>
              <a:t>Departments who used this feature in I-9 Management must physically inspect an employee’s I-9 documentation within three business days of an employee returning to work</a:t>
            </a:r>
          </a:p>
          <a:p>
            <a:pPr>
              <a:buClr>
                <a:schemeClr val="accent3">
                  <a:lumMod val="75000"/>
                </a:schemeClr>
              </a:buClr>
              <a:buSzPct val="95000"/>
              <a:buFont typeface="Wingdings" panose="05000000000000000000" pitchFamily="2" charset="2"/>
              <a:buChar char="§"/>
            </a:pPr>
            <a:r>
              <a:rPr lang="en-US" dirty="0">
                <a:latin typeface="Calibri "/>
              </a:rPr>
              <a:t>Failure to adhere to federal requirement may result in costly penalties</a:t>
            </a:r>
          </a:p>
          <a:p>
            <a:pPr>
              <a:buClr>
                <a:schemeClr val="accent3">
                  <a:lumMod val="75000"/>
                </a:schemeClr>
              </a:buClr>
              <a:buSzPct val="95000"/>
              <a:buFont typeface="Wingdings" panose="05000000000000000000" pitchFamily="2" charset="2"/>
              <a:buChar char="§"/>
            </a:pPr>
            <a:endParaRPr lang="en-US" dirty="0">
              <a:latin typeface="Calibri "/>
            </a:endParaRPr>
          </a:p>
          <a:p>
            <a:pPr>
              <a:buClr>
                <a:schemeClr val="accent3">
                  <a:lumMod val="75000"/>
                </a:schemeClr>
              </a:buClr>
              <a:buSzPct val="95000"/>
              <a:buFont typeface="Wingdings" panose="05000000000000000000" pitchFamily="2" charset="2"/>
              <a:buChar char="§"/>
            </a:pPr>
            <a:endParaRPr lang="en-US" dirty="0">
              <a:latin typeface="Calibri "/>
            </a:endParaRPr>
          </a:p>
          <a:p>
            <a:pPr marL="0" indent="0">
              <a:buClr>
                <a:schemeClr val="accent3">
                  <a:lumMod val="75000"/>
                </a:schemeClr>
              </a:buClr>
              <a:buSzPct val="95000"/>
              <a:buNone/>
            </a:pPr>
            <a:endParaRPr lang="en-US" dirty="0">
              <a:latin typeface="Tw Cen MT" panose="020B0602020104020603" pitchFamily="34" charset="0"/>
            </a:endParaRPr>
          </a:p>
          <a:p>
            <a:pPr marL="0" indent="0">
              <a:buClr>
                <a:schemeClr val="accent3">
                  <a:lumMod val="75000"/>
                </a:schemeClr>
              </a:buClr>
              <a:buSzPct val="95000"/>
              <a:buNone/>
            </a:pPr>
            <a:endParaRPr lang="en-US" dirty="0">
              <a:latin typeface="Tw Cen MT" panose="020B0602020104020603" pitchFamily="34" charset="0"/>
            </a:endParaRPr>
          </a:p>
        </p:txBody>
      </p:sp>
      <p:pic>
        <p:nvPicPr>
          <p:cNvPr id="10" name="Picture 9"/>
          <p:cNvPicPr>
            <a:picLocks noChangeAspect="1"/>
          </p:cNvPicPr>
          <p:nvPr/>
        </p:nvPicPr>
        <p:blipFill>
          <a:blip r:embed="rId4"/>
          <a:stretch>
            <a:fillRect/>
          </a:stretch>
        </p:blipFill>
        <p:spPr>
          <a:xfrm>
            <a:off x="116200" y="121004"/>
            <a:ext cx="857143" cy="704762"/>
          </a:xfrm>
          <a:prstGeom prst="rect">
            <a:avLst/>
          </a:prstGeom>
        </p:spPr>
      </p:pic>
      <p:cxnSp>
        <p:nvCxnSpPr>
          <p:cNvPr id="9" name="Straight Connector 8">
            <a:extLst>
              <a:ext uri="{FF2B5EF4-FFF2-40B4-BE49-F238E27FC236}">
                <a16:creationId xmlns:a16="http://schemas.microsoft.com/office/drawing/2014/main" id="{672DBDF8-78B5-40EF-B01B-B287E7C5D60A}"/>
              </a:ext>
            </a:extLst>
          </p:cNvPr>
          <p:cNvCxnSpPr>
            <a:cxnSpLocks/>
          </p:cNvCxnSpPr>
          <p:nvPr/>
        </p:nvCxnSpPr>
        <p:spPr>
          <a:xfrm>
            <a:off x="738131" y="1712722"/>
            <a:ext cx="8636778"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930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E72C-556D-4C6B-850B-AA5AD4AA1267}"/>
              </a:ext>
            </a:extLst>
          </p:cNvPr>
          <p:cNvSpPr>
            <a:spLocks noGrp="1"/>
          </p:cNvSpPr>
          <p:nvPr>
            <p:ph type="title"/>
          </p:nvPr>
        </p:nvSpPr>
        <p:spPr/>
        <p:txBody>
          <a:bodyPr/>
          <a:lstStyle/>
          <a:p>
            <a:r>
              <a:rPr lang="en-US" dirty="0">
                <a:solidFill>
                  <a:srgbClr val="FF6600"/>
                </a:solidFill>
              </a:rPr>
              <a:t>Form I-9 Deferrals - Report</a:t>
            </a:r>
            <a:endParaRPr lang="en-US" dirty="0"/>
          </a:p>
        </p:txBody>
      </p:sp>
      <p:sp>
        <p:nvSpPr>
          <p:cNvPr id="3" name="Content Placeholder 2">
            <a:extLst>
              <a:ext uri="{FF2B5EF4-FFF2-40B4-BE49-F238E27FC236}">
                <a16:creationId xmlns:a16="http://schemas.microsoft.com/office/drawing/2014/main" id="{DC60EC73-4249-4FBD-9E50-46CC5F952114}"/>
              </a:ext>
            </a:extLst>
          </p:cNvPr>
          <p:cNvSpPr>
            <a:spLocks noGrp="1"/>
          </p:cNvSpPr>
          <p:nvPr>
            <p:ph idx="1"/>
          </p:nvPr>
        </p:nvSpPr>
        <p:spPr/>
        <p:txBody>
          <a:bodyPr>
            <a:normAutofit/>
          </a:bodyPr>
          <a:lstStyle/>
          <a:p>
            <a:pPr>
              <a:buClr>
                <a:schemeClr val="bg2">
                  <a:lumMod val="50000"/>
                </a:schemeClr>
              </a:buClr>
              <a:buFont typeface="Wingdings" panose="05000000000000000000" pitchFamily="2" charset="2"/>
              <a:buChar char="§"/>
            </a:pPr>
            <a:r>
              <a:rPr lang="en-US" dirty="0"/>
              <a:t>Departments may run their unit’s report in I-9 Management</a:t>
            </a:r>
          </a:p>
          <a:p>
            <a:pPr lvl="1">
              <a:buClr>
                <a:schemeClr val="bg2">
                  <a:lumMod val="50000"/>
                </a:schemeClr>
              </a:buClr>
              <a:buFont typeface="Wingdings" panose="05000000000000000000" pitchFamily="2" charset="2"/>
              <a:buChar char="§"/>
            </a:pPr>
            <a:r>
              <a:rPr lang="en-US" dirty="0"/>
              <a:t>GatorStart &gt; I-9 Management &gt; Search for Employees &gt; Type of I-9: COVID-19 Virtual Update &gt; Uncheck Terminated Employees and select Current Location Only &gt; Search</a:t>
            </a:r>
          </a:p>
          <a:p>
            <a:pPr marL="457200" lvl="1" indent="0">
              <a:buClr>
                <a:schemeClr val="bg2">
                  <a:lumMod val="50000"/>
                </a:schemeClr>
              </a:buClr>
              <a:buNone/>
            </a:pPr>
            <a:br>
              <a:rPr lang="en-US" dirty="0"/>
            </a:br>
            <a:endParaRPr lang="en-US" dirty="0"/>
          </a:p>
          <a:p>
            <a:endParaRPr lang="en-US" dirty="0"/>
          </a:p>
          <a:p>
            <a:endParaRPr lang="en-US" dirty="0"/>
          </a:p>
          <a:p>
            <a:pPr lvl="1"/>
            <a:endParaRPr lang="en-US" dirty="0"/>
          </a:p>
        </p:txBody>
      </p:sp>
      <p:pic>
        <p:nvPicPr>
          <p:cNvPr id="6" name="Picture 5">
            <a:extLst>
              <a:ext uri="{FF2B5EF4-FFF2-40B4-BE49-F238E27FC236}">
                <a16:creationId xmlns:a16="http://schemas.microsoft.com/office/drawing/2014/main" id="{AED6DC23-BBFF-4573-82CD-84FD9942B89E}"/>
              </a:ext>
            </a:extLst>
          </p:cNvPr>
          <p:cNvPicPr>
            <a:picLocks noChangeAspect="1"/>
          </p:cNvPicPr>
          <p:nvPr/>
        </p:nvPicPr>
        <p:blipFill>
          <a:blip r:embed="rId2"/>
          <a:stretch>
            <a:fillRect/>
          </a:stretch>
        </p:blipFill>
        <p:spPr>
          <a:xfrm>
            <a:off x="1356220" y="3366951"/>
            <a:ext cx="9479559" cy="2810012"/>
          </a:xfrm>
          <a:prstGeom prst="rect">
            <a:avLst/>
          </a:prstGeom>
        </p:spPr>
      </p:pic>
    </p:spTree>
    <p:extLst>
      <p:ext uri="{BB962C8B-B14F-4D97-AF65-F5344CB8AC3E}">
        <p14:creationId xmlns:p14="http://schemas.microsoft.com/office/powerpoint/2010/main" val="3845179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E72C-556D-4C6B-850B-AA5AD4AA1267}"/>
              </a:ext>
            </a:extLst>
          </p:cNvPr>
          <p:cNvSpPr>
            <a:spLocks noGrp="1"/>
          </p:cNvSpPr>
          <p:nvPr>
            <p:ph type="title"/>
          </p:nvPr>
        </p:nvSpPr>
        <p:spPr/>
        <p:txBody>
          <a:bodyPr/>
          <a:lstStyle/>
          <a:p>
            <a:r>
              <a:rPr lang="en-US" dirty="0">
                <a:solidFill>
                  <a:srgbClr val="FF6600"/>
                </a:solidFill>
              </a:rPr>
              <a:t>Form I-9 Deferrals – Navigation </a:t>
            </a:r>
            <a:endParaRPr lang="en-US" dirty="0"/>
          </a:p>
        </p:txBody>
      </p:sp>
      <p:sp>
        <p:nvSpPr>
          <p:cNvPr id="3" name="Content Placeholder 2">
            <a:extLst>
              <a:ext uri="{FF2B5EF4-FFF2-40B4-BE49-F238E27FC236}">
                <a16:creationId xmlns:a16="http://schemas.microsoft.com/office/drawing/2014/main" id="{DC60EC73-4249-4FBD-9E50-46CC5F952114}"/>
              </a:ext>
            </a:extLst>
          </p:cNvPr>
          <p:cNvSpPr>
            <a:spLocks noGrp="1"/>
          </p:cNvSpPr>
          <p:nvPr>
            <p:ph idx="1"/>
          </p:nvPr>
        </p:nvSpPr>
        <p:spPr/>
        <p:txBody>
          <a:bodyPr>
            <a:normAutofit/>
          </a:bodyPr>
          <a:lstStyle/>
          <a:p>
            <a:pPr marL="457200" lvl="1" indent="0">
              <a:buClr>
                <a:schemeClr val="bg2">
                  <a:lumMod val="50000"/>
                </a:schemeClr>
              </a:buClr>
              <a:buNone/>
            </a:pPr>
            <a:br>
              <a:rPr lang="en-US" dirty="0"/>
            </a:br>
            <a:endParaRPr lang="en-US" dirty="0"/>
          </a:p>
          <a:p>
            <a:endParaRPr lang="en-US" dirty="0"/>
          </a:p>
          <a:p>
            <a:endParaRPr lang="en-US" dirty="0"/>
          </a:p>
          <a:p>
            <a:pPr lvl="1"/>
            <a:endParaRPr lang="en-US" dirty="0"/>
          </a:p>
        </p:txBody>
      </p:sp>
      <p:pic>
        <p:nvPicPr>
          <p:cNvPr id="5" name="Picture 4">
            <a:extLst>
              <a:ext uri="{FF2B5EF4-FFF2-40B4-BE49-F238E27FC236}">
                <a16:creationId xmlns:a16="http://schemas.microsoft.com/office/drawing/2014/main" id="{D48CEE65-6A91-4D27-9095-07BE66ADE243}"/>
              </a:ext>
            </a:extLst>
          </p:cNvPr>
          <p:cNvPicPr>
            <a:picLocks noChangeAspect="1"/>
          </p:cNvPicPr>
          <p:nvPr/>
        </p:nvPicPr>
        <p:blipFill>
          <a:blip r:embed="rId2"/>
          <a:stretch>
            <a:fillRect/>
          </a:stretch>
        </p:blipFill>
        <p:spPr>
          <a:xfrm>
            <a:off x="880455" y="1908800"/>
            <a:ext cx="5141132" cy="3629025"/>
          </a:xfrm>
          <a:prstGeom prst="rect">
            <a:avLst/>
          </a:prstGeom>
        </p:spPr>
      </p:pic>
      <p:pic>
        <p:nvPicPr>
          <p:cNvPr id="8" name="Picture 7">
            <a:extLst>
              <a:ext uri="{FF2B5EF4-FFF2-40B4-BE49-F238E27FC236}">
                <a16:creationId xmlns:a16="http://schemas.microsoft.com/office/drawing/2014/main" id="{DAD8CC98-5D36-4F36-821B-DC8621071DC8}"/>
              </a:ext>
            </a:extLst>
          </p:cNvPr>
          <p:cNvPicPr>
            <a:picLocks noChangeAspect="1"/>
          </p:cNvPicPr>
          <p:nvPr/>
        </p:nvPicPr>
        <p:blipFill>
          <a:blip r:embed="rId3"/>
          <a:stretch>
            <a:fillRect/>
          </a:stretch>
        </p:blipFill>
        <p:spPr>
          <a:xfrm>
            <a:off x="6063842" y="1908801"/>
            <a:ext cx="5915025" cy="3629025"/>
          </a:xfrm>
          <a:prstGeom prst="rect">
            <a:avLst/>
          </a:prstGeom>
        </p:spPr>
      </p:pic>
      <p:sp>
        <p:nvSpPr>
          <p:cNvPr id="9" name="Rectangle 8">
            <a:extLst>
              <a:ext uri="{FF2B5EF4-FFF2-40B4-BE49-F238E27FC236}">
                <a16:creationId xmlns:a16="http://schemas.microsoft.com/office/drawing/2014/main" id="{422E455C-7087-4536-8CF8-D7B52EEEFC76}"/>
              </a:ext>
            </a:extLst>
          </p:cNvPr>
          <p:cNvSpPr/>
          <p:nvPr/>
        </p:nvSpPr>
        <p:spPr>
          <a:xfrm>
            <a:off x="4932727" y="5149939"/>
            <a:ext cx="981512" cy="387886"/>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75828C-57F2-46BD-9152-23B1B24674E2}"/>
              </a:ext>
            </a:extLst>
          </p:cNvPr>
          <p:cNvSpPr/>
          <p:nvPr/>
        </p:nvSpPr>
        <p:spPr>
          <a:xfrm>
            <a:off x="6897149" y="5050172"/>
            <a:ext cx="872455" cy="47227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2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D13D-0D69-4774-8CA6-8B4B3790504C}"/>
              </a:ext>
            </a:extLst>
          </p:cNvPr>
          <p:cNvSpPr>
            <a:spLocks noGrp="1"/>
          </p:cNvSpPr>
          <p:nvPr>
            <p:ph type="title"/>
          </p:nvPr>
        </p:nvSpPr>
        <p:spPr/>
        <p:txBody>
          <a:bodyPr/>
          <a:lstStyle/>
          <a:p>
            <a:r>
              <a:rPr lang="en-US" dirty="0"/>
              <a:t>EOR Website Renovations</a:t>
            </a:r>
          </a:p>
        </p:txBody>
      </p:sp>
      <p:pic>
        <p:nvPicPr>
          <p:cNvPr id="5" name="Content Placeholder 4">
            <a:extLst>
              <a:ext uri="{FF2B5EF4-FFF2-40B4-BE49-F238E27FC236}">
                <a16:creationId xmlns:a16="http://schemas.microsoft.com/office/drawing/2014/main" id="{123AFE2C-E4D9-4DDF-98E9-2A23337D0340}"/>
              </a:ext>
            </a:extLst>
          </p:cNvPr>
          <p:cNvPicPr>
            <a:picLocks noGrp="1" noChangeAspect="1"/>
          </p:cNvPicPr>
          <p:nvPr>
            <p:ph idx="1"/>
          </p:nvPr>
        </p:nvPicPr>
        <p:blipFill>
          <a:blip r:embed="rId2"/>
          <a:stretch>
            <a:fillRect/>
          </a:stretch>
        </p:blipFill>
        <p:spPr>
          <a:xfrm>
            <a:off x="5100506" y="1850792"/>
            <a:ext cx="6253294" cy="4351338"/>
          </a:xfrm>
        </p:spPr>
      </p:pic>
      <p:sp>
        <p:nvSpPr>
          <p:cNvPr id="6" name="TextBox 5">
            <a:extLst>
              <a:ext uri="{FF2B5EF4-FFF2-40B4-BE49-F238E27FC236}">
                <a16:creationId xmlns:a16="http://schemas.microsoft.com/office/drawing/2014/main" id="{42996FB1-A118-41E3-8D89-9510C6D328B3}"/>
              </a:ext>
            </a:extLst>
          </p:cNvPr>
          <p:cNvSpPr txBox="1"/>
          <p:nvPr/>
        </p:nvSpPr>
        <p:spPr>
          <a:xfrm>
            <a:off x="729842" y="1778466"/>
            <a:ext cx="4370664" cy="4247317"/>
          </a:xfrm>
          <a:prstGeom prst="rect">
            <a:avLst/>
          </a:prstGeom>
          <a:noFill/>
        </p:spPr>
        <p:txBody>
          <a:bodyPr wrap="square" rtlCol="0">
            <a:spAutoFit/>
          </a:bodyPr>
          <a:lstStyle/>
          <a:p>
            <a:r>
              <a:rPr lang="en-US" dirty="0"/>
              <a:t>Back in 2020, our team launched a website improvement project that included one goal: </a:t>
            </a:r>
          </a:p>
          <a:p>
            <a:br>
              <a:rPr lang="en-US" i="1" dirty="0"/>
            </a:br>
            <a:r>
              <a:rPr lang="en-US" i="1" dirty="0"/>
              <a:t>To provide a centralized location for all appointment types that creates easier access to employment practices, processes, and resources.</a:t>
            </a:r>
          </a:p>
          <a:p>
            <a:endParaRPr lang="en-US" i="1" dirty="0"/>
          </a:p>
          <a:p>
            <a:r>
              <a:rPr lang="en-US" dirty="0"/>
              <a:t>Many resources are scattered across multiple departments and campus stakeholder webpages.</a:t>
            </a:r>
          </a:p>
          <a:p>
            <a:endParaRPr lang="en-US" dirty="0"/>
          </a:p>
          <a:p>
            <a:r>
              <a:rPr lang="en-US" dirty="0"/>
              <a:t>Current state of EOR website has limited resources on our site with the bulk located under the TAO’s </a:t>
            </a:r>
            <a:r>
              <a:rPr lang="en-US" b="1" dirty="0"/>
              <a:t>Hiring Center. </a:t>
            </a:r>
          </a:p>
        </p:txBody>
      </p:sp>
    </p:spTree>
    <p:extLst>
      <p:ext uri="{BB962C8B-B14F-4D97-AF65-F5344CB8AC3E}">
        <p14:creationId xmlns:p14="http://schemas.microsoft.com/office/powerpoint/2010/main" val="3846038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38C6-5A2E-4179-B87B-E43141CDD056}"/>
              </a:ext>
            </a:extLst>
          </p:cNvPr>
          <p:cNvSpPr>
            <a:spLocks noGrp="1"/>
          </p:cNvSpPr>
          <p:nvPr>
            <p:ph type="title"/>
          </p:nvPr>
        </p:nvSpPr>
        <p:spPr/>
        <p:txBody>
          <a:bodyPr/>
          <a:lstStyle/>
          <a:p>
            <a:r>
              <a:rPr lang="en-US" dirty="0"/>
              <a:t>EOR Website Renovations</a:t>
            </a:r>
          </a:p>
        </p:txBody>
      </p:sp>
      <p:pic>
        <p:nvPicPr>
          <p:cNvPr id="5" name="Content Placeholder 4">
            <a:extLst>
              <a:ext uri="{FF2B5EF4-FFF2-40B4-BE49-F238E27FC236}">
                <a16:creationId xmlns:a16="http://schemas.microsoft.com/office/drawing/2014/main" id="{738F5B31-141D-47F9-9739-CAA501115BCD}"/>
              </a:ext>
            </a:extLst>
          </p:cNvPr>
          <p:cNvPicPr>
            <a:picLocks noGrp="1" noChangeAspect="1"/>
          </p:cNvPicPr>
          <p:nvPr>
            <p:ph idx="1"/>
          </p:nvPr>
        </p:nvPicPr>
        <p:blipFill>
          <a:blip r:embed="rId2"/>
          <a:stretch>
            <a:fillRect/>
          </a:stretch>
        </p:blipFill>
        <p:spPr>
          <a:xfrm>
            <a:off x="838201" y="1834014"/>
            <a:ext cx="5562600" cy="4351338"/>
          </a:xfrm>
        </p:spPr>
      </p:pic>
      <p:pic>
        <p:nvPicPr>
          <p:cNvPr id="11" name="Picture 10">
            <a:extLst>
              <a:ext uri="{FF2B5EF4-FFF2-40B4-BE49-F238E27FC236}">
                <a16:creationId xmlns:a16="http://schemas.microsoft.com/office/drawing/2014/main" id="{18CDB209-DA32-4CA7-ACD4-5DF275B05568}"/>
              </a:ext>
            </a:extLst>
          </p:cNvPr>
          <p:cNvPicPr>
            <a:picLocks noChangeAspect="1"/>
          </p:cNvPicPr>
          <p:nvPr/>
        </p:nvPicPr>
        <p:blipFill>
          <a:blip r:embed="rId3"/>
          <a:stretch>
            <a:fillRect/>
          </a:stretch>
        </p:blipFill>
        <p:spPr>
          <a:xfrm>
            <a:off x="6641522" y="1834014"/>
            <a:ext cx="5060951" cy="4346820"/>
          </a:xfrm>
          <a:prstGeom prst="rect">
            <a:avLst/>
          </a:prstGeom>
        </p:spPr>
      </p:pic>
    </p:spTree>
    <p:extLst>
      <p:ext uri="{BB962C8B-B14F-4D97-AF65-F5344CB8AC3E}">
        <p14:creationId xmlns:p14="http://schemas.microsoft.com/office/powerpoint/2010/main" val="1722346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F248-4FA8-4FEB-8B0B-80EAB5B54D77}"/>
              </a:ext>
            </a:extLst>
          </p:cNvPr>
          <p:cNvSpPr>
            <a:spLocks noGrp="1"/>
          </p:cNvSpPr>
          <p:nvPr>
            <p:ph type="title"/>
          </p:nvPr>
        </p:nvSpPr>
        <p:spPr/>
        <p:txBody>
          <a:bodyPr/>
          <a:lstStyle/>
          <a:p>
            <a:r>
              <a:rPr lang="en-US" dirty="0"/>
              <a:t>EOR Website Renovations</a:t>
            </a:r>
          </a:p>
        </p:txBody>
      </p:sp>
      <p:pic>
        <p:nvPicPr>
          <p:cNvPr id="4" name="Content Placeholder 3">
            <a:extLst>
              <a:ext uri="{FF2B5EF4-FFF2-40B4-BE49-F238E27FC236}">
                <a16:creationId xmlns:a16="http://schemas.microsoft.com/office/drawing/2014/main" id="{BAE435F9-ABDB-41AF-A937-4634A15AB526}"/>
              </a:ext>
            </a:extLst>
          </p:cNvPr>
          <p:cNvPicPr>
            <a:picLocks noGrp="1" noChangeAspect="1"/>
          </p:cNvPicPr>
          <p:nvPr>
            <p:ph idx="1"/>
          </p:nvPr>
        </p:nvPicPr>
        <p:blipFill>
          <a:blip r:embed="rId2"/>
          <a:stretch>
            <a:fillRect/>
          </a:stretch>
        </p:blipFill>
        <p:spPr>
          <a:xfrm>
            <a:off x="838200" y="1788679"/>
            <a:ext cx="5257800" cy="4351338"/>
          </a:xfrm>
          <a:prstGeom prst="rect">
            <a:avLst/>
          </a:prstGeom>
        </p:spPr>
      </p:pic>
      <p:pic>
        <p:nvPicPr>
          <p:cNvPr id="5" name="Picture 4">
            <a:extLst>
              <a:ext uri="{FF2B5EF4-FFF2-40B4-BE49-F238E27FC236}">
                <a16:creationId xmlns:a16="http://schemas.microsoft.com/office/drawing/2014/main" id="{274E75F7-CBF8-4114-8988-5548C38F2688}"/>
              </a:ext>
            </a:extLst>
          </p:cNvPr>
          <p:cNvPicPr>
            <a:picLocks noChangeAspect="1"/>
          </p:cNvPicPr>
          <p:nvPr/>
        </p:nvPicPr>
        <p:blipFill>
          <a:blip r:embed="rId3"/>
          <a:stretch>
            <a:fillRect/>
          </a:stretch>
        </p:blipFill>
        <p:spPr>
          <a:xfrm>
            <a:off x="6095999" y="1788679"/>
            <a:ext cx="5831053" cy="4351338"/>
          </a:xfrm>
          <a:prstGeom prst="rect">
            <a:avLst/>
          </a:prstGeom>
        </p:spPr>
      </p:pic>
    </p:spTree>
    <p:extLst>
      <p:ext uri="{BB962C8B-B14F-4D97-AF65-F5344CB8AC3E}">
        <p14:creationId xmlns:p14="http://schemas.microsoft.com/office/powerpoint/2010/main" val="2217899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45B5-5ACB-4867-9DE6-D64E4FA8100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8DF3D21-6B69-48B0-8D1E-B7247E4690D9}"/>
              </a:ext>
            </a:extLst>
          </p:cNvPr>
          <p:cNvSpPr>
            <a:spLocks noGrp="1"/>
          </p:cNvSpPr>
          <p:nvPr>
            <p:ph idx="1"/>
          </p:nvPr>
        </p:nvSpPr>
        <p:spPr>
          <a:xfrm>
            <a:off x="838199" y="1825625"/>
            <a:ext cx="10842523" cy="4351338"/>
          </a:xfrm>
        </p:spPr>
        <p:txBody>
          <a:bodyPr/>
          <a:lstStyle/>
          <a:p>
            <a:pPr>
              <a:buClr>
                <a:schemeClr val="bg2">
                  <a:lumMod val="50000"/>
                </a:schemeClr>
              </a:buClr>
              <a:buFont typeface="Wingdings" panose="05000000000000000000" pitchFamily="2" charset="2"/>
              <a:buChar char="§"/>
            </a:pPr>
            <a:r>
              <a:rPr lang="en-US" altLang="en-US" dirty="0"/>
              <a:t>Contact Employment Operations and Records at </a:t>
            </a:r>
          </a:p>
          <a:p>
            <a:pPr marL="0" indent="0">
              <a:buClr>
                <a:schemeClr val="bg2">
                  <a:lumMod val="50000"/>
                </a:schemeClr>
              </a:buClr>
              <a:buNone/>
            </a:pPr>
            <a:r>
              <a:rPr lang="en-US" altLang="en-US" dirty="0">
                <a:hlinkClick r:id="rId2"/>
              </a:rPr>
              <a:t>ufhr-employment@ufl.edu</a:t>
            </a:r>
            <a:r>
              <a:rPr lang="en-US" altLang="en-US" dirty="0"/>
              <a:t> or by phone at (352) 273-1079.</a:t>
            </a:r>
          </a:p>
          <a:p>
            <a:pPr marL="0" indent="0">
              <a:buNone/>
            </a:pPr>
            <a:endParaRPr lang="en-US" dirty="0"/>
          </a:p>
        </p:txBody>
      </p:sp>
    </p:spTree>
    <p:extLst>
      <p:ext uri="{BB962C8B-B14F-4D97-AF65-F5344CB8AC3E}">
        <p14:creationId xmlns:p14="http://schemas.microsoft.com/office/powerpoint/2010/main" val="327076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3394" y="365125"/>
            <a:ext cx="10380406" cy="1325563"/>
          </a:xfrm>
        </p:spPr>
        <p:txBody>
          <a:bodyPr>
            <a:normAutofit/>
          </a:bodyPr>
          <a:lstStyle/>
          <a:p>
            <a:r>
              <a:rPr lang="en-US" altLang="en-US" sz="4800" b="1" dirty="0"/>
              <a:t>Important Dates</a:t>
            </a:r>
          </a:p>
        </p:txBody>
      </p:sp>
      <p:sp>
        <p:nvSpPr>
          <p:cNvPr id="5" name="Content Placeholder 4"/>
          <p:cNvSpPr>
            <a:spLocks noGrp="1"/>
          </p:cNvSpPr>
          <p:nvPr>
            <p:ph idx="1"/>
          </p:nvPr>
        </p:nvSpPr>
        <p:spPr>
          <a:xfrm>
            <a:off x="658678" y="1869000"/>
            <a:ext cx="11277022" cy="4158174"/>
          </a:xfrm>
        </p:spPr>
        <p:txBody>
          <a:bodyPr>
            <a:normAutofit/>
          </a:bodyPr>
          <a:lstStyle/>
          <a:p>
            <a:pPr>
              <a:buClr>
                <a:schemeClr val="accent3">
                  <a:lumMod val="75000"/>
                </a:schemeClr>
              </a:buClr>
              <a:buFont typeface="Wingdings" panose="05000000000000000000" pitchFamily="2" charset="2"/>
              <a:buChar char="§"/>
              <a:defRPr/>
            </a:pPr>
            <a:r>
              <a:rPr lang="en-US" altLang="en-US" sz="3200" b="1" dirty="0"/>
              <a:t>Upcoming HR Forum </a:t>
            </a:r>
            <a:r>
              <a:rPr lang="en-US" altLang="en-US" sz="3200" dirty="0"/>
              <a:t>–</a:t>
            </a:r>
            <a:r>
              <a:rPr lang="en-US" altLang="en-US" sz="3200" b="1" dirty="0"/>
              <a:t> </a:t>
            </a:r>
            <a:r>
              <a:rPr lang="en-US" altLang="en-US" sz="3200" dirty="0"/>
              <a:t>April 6 @ 10 a.m.</a:t>
            </a:r>
          </a:p>
          <a:p>
            <a:pPr marL="0" indent="0">
              <a:buClr>
                <a:schemeClr val="accent3">
                  <a:lumMod val="75000"/>
                </a:schemeClr>
              </a:buClr>
              <a:buNone/>
              <a:defRPr/>
            </a:pPr>
            <a:endParaRPr lang="en-US" altLang="en-US" sz="2800" dirty="0"/>
          </a:p>
        </p:txBody>
      </p:sp>
    </p:spTree>
    <p:extLst>
      <p:ext uri="{BB962C8B-B14F-4D97-AF65-F5344CB8AC3E}">
        <p14:creationId xmlns:p14="http://schemas.microsoft.com/office/powerpoint/2010/main" val="1139743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2508" b="4699"/>
          <a:stretch/>
        </p:blipFill>
        <p:spPr>
          <a:xfrm>
            <a:off x="-10633" y="579939"/>
            <a:ext cx="12202632" cy="4908144"/>
          </a:xfrm>
          <a:prstGeom prst="rect">
            <a:avLst/>
          </a:prstGeom>
        </p:spPr>
      </p:pic>
      <p:pic>
        <p:nvPicPr>
          <p:cNvPr id="5" name="Picture 4"/>
          <p:cNvPicPr>
            <a:picLocks noChangeAspect="1"/>
          </p:cNvPicPr>
          <p:nvPr/>
        </p:nvPicPr>
        <p:blipFill>
          <a:blip r:embed="rId3"/>
          <a:stretch>
            <a:fillRect/>
          </a:stretch>
        </p:blipFill>
        <p:spPr>
          <a:xfrm>
            <a:off x="342953" y="304844"/>
            <a:ext cx="857143" cy="704762"/>
          </a:xfrm>
          <a:prstGeom prst="rect">
            <a:avLst/>
          </a:prstGeom>
        </p:spPr>
      </p:pic>
      <p:sp>
        <p:nvSpPr>
          <p:cNvPr id="12" name="Title 11"/>
          <p:cNvSpPr>
            <a:spLocks noGrp="1"/>
          </p:cNvSpPr>
          <p:nvPr>
            <p:ph type="title" idx="4294967295"/>
          </p:nvPr>
        </p:nvSpPr>
        <p:spPr>
          <a:xfrm>
            <a:off x="1988771" y="1792452"/>
            <a:ext cx="8203824" cy="2826613"/>
          </a:xfrm>
          <a:solidFill>
            <a:srgbClr val="002060">
              <a:alpha val="51000"/>
            </a:srgbClr>
          </a:solidFill>
        </p:spPr>
        <p:txBody>
          <a:bodyPr anchor="ctr">
            <a:noAutofit/>
          </a:bodyPr>
          <a:lstStyle/>
          <a:p>
            <a:pPr algn="ctr"/>
            <a:r>
              <a:rPr lang="en-US" sz="5400" b="1" dirty="0">
                <a:solidFill>
                  <a:schemeClr val="bg1"/>
                </a:solidFill>
                <a:latin typeface="+mn-lt"/>
              </a:rPr>
              <a:t>Thank you </a:t>
            </a:r>
            <a:br>
              <a:rPr lang="en-US" sz="5400" b="1" dirty="0">
                <a:solidFill>
                  <a:schemeClr val="bg1"/>
                </a:solidFill>
                <a:latin typeface="+mn-lt"/>
              </a:rPr>
            </a:br>
            <a:r>
              <a:rPr lang="en-US" sz="5400" b="1" dirty="0">
                <a:solidFill>
                  <a:schemeClr val="bg1"/>
                </a:solidFill>
                <a:latin typeface="+mn-lt"/>
              </a:rPr>
              <a:t>for attending the </a:t>
            </a:r>
            <a:br>
              <a:rPr lang="en-US" sz="5400" b="1" dirty="0">
                <a:solidFill>
                  <a:schemeClr val="bg1"/>
                </a:solidFill>
                <a:latin typeface="+mn-lt"/>
              </a:rPr>
            </a:br>
            <a:r>
              <a:rPr lang="en-US" sz="5400" b="1" dirty="0">
                <a:solidFill>
                  <a:schemeClr val="bg1"/>
                </a:solidFill>
                <a:latin typeface="+mn-lt"/>
              </a:rPr>
              <a:t>HR Forum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625" y="5871182"/>
            <a:ext cx="2474976" cy="682752"/>
          </a:xfrm>
          <a:prstGeom prst="rect">
            <a:avLst/>
          </a:prstGeom>
        </p:spPr>
      </p:pic>
    </p:spTree>
    <p:extLst>
      <p:ext uri="{BB962C8B-B14F-4D97-AF65-F5344CB8AC3E}">
        <p14:creationId xmlns:p14="http://schemas.microsoft.com/office/powerpoint/2010/main" val="100527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solidFill>
                  <a:srgbClr val="FF6600"/>
                </a:solidFill>
              </a:rPr>
              <a:t>HR Liaison Support Team</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7" name="Picture 6">
            <a:extLst>
              <a:ext uri="{FF2B5EF4-FFF2-40B4-BE49-F238E27FC236}">
                <a16:creationId xmlns:a16="http://schemas.microsoft.com/office/drawing/2014/main" id="{932E2124-3D57-404F-833B-6C89019236D4}"/>
              </a:ext>
            </a:extLst>
          </p:cNvPr>
          <p:cNvPicPr>
            <a:picLocks noChangeAspect="1"/>
          </p:cNvPicPr>
          <p:nvPr/>
        </p:nvPicPr>
        <p:blipFill rotWithShape="1">
          <a:blip r:embed="rId4"/>
          <a:srcRect b="24650"/>
          <a:stretch/>
        </p:blipFill>
        <p:spPr>
          <a:xfrm>
            <a:off x="738131" y="1934809"/>
            <a:ext cx="9469125" cy="4027844"/>
          </a:xfrm>
          <a:prstGeom prst="rect">
            <a:avLst/>
          </a:prstGeom>
        </p:spPr>
      </p:pic>
    </p:spTree>
    <p:extLst>
      <p:ext uri="{BB962C8B-B14F-4D97-AF65-F5344CB8AC3E}">
        <p14:creationId xmlns:p14="http://schemas.microsoft.com/office/powerpoint/2010/main" val="4039661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solidFill>
                  <a:srgbClr val="FF6600"/>
                </a:solidFill>
              </a:rPr>
              <a:t>HR Liaison Support Team</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9" name="Content Placeholder 8">
            <a:extLst>
              <a:ext uri="{FF2B5EF4-FFF2-40B4-BE49-F238E27FC236}">
                <a16:creationId xmlns:a16="http://schemas.microsoft.com/office/drawing/2014/main" id="{775A8FB5-8D27-4F80-B1C1-47A2D49FC7C7}"/>
              </a:ext>
            </a:extLst>
          </p:cNvPr>
          <p:cNvPicPr>
            <a:picLocks noGrp="1" noChangeAspect="1"/>
          </p:cNvPicPr>
          <p:nvPr>
            <p:ph idx="1"/>
          </p:nvPr>
        </p:nvPicPr>
        <p:blipFill rotWithShape="1">
          <a:blip r:embed="rId4"/>
          <a:srcRect t="7496" b="60023"/>
          <a:stretch/>
        </p:blipFill>
        <p:spPr>
          <a:xfrm>
            <a:off x="738131" y="1934809"/>
            <a:ext cx="7114782" cy="4271417"/>
          </a:xfrm>
        </p:spPr>
      </p:pic>
      <p:sp>
        <p:nvSpPr>
          <p:cNvPr id="13" name="TextBox 12">
            <a:extLst>
              <a:ext uri="{FF2B5EF4-FFF2-40B4-BE49-F238E27FC236}">
                <a16:creationId xmlns:a16="http://schemas.microsoft.com/office/drawing/2014/main" id="{34878090-2FC8-4F1B-AA92-678393AF5EB1}"/>
              </a:ext>
            </a:extLst>
          </p:cNvPr>
          <p:cNvSpPr txBox="1"/>
          <p:nvPr/>
        </p:nvSpPr>
        <p:spPr>
          <a:xfrm>
            <a:off x="5390864" y="2692916"/>
            <a:ext cx="6564577"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800" dirty="0">
                <a:solidFill>
                  <a:srgbClr val="FF6600"/>
                </a:solidFill>
                <a:effectLst/>
                <a:latin typeface="Calibri" panose="020F0502020204030204" pitchFamily="34" charset="0"/>
                <a:ea typeface="Times New Roman" panose="02020603050405020304" pitchFamily="18" charset="0"/>
              </a:rPr>
              <a:t>HR Director Group</a:t>
            </a:r>
            <a:r>
              <a:rPr lang="en-US" sz="1800" dirty="0">
                <a:effectLst/>
                <a:latin typeface="Calibri" panose="020F0502020204030204" pitchFamily="34" charset="0"/>
                <a:ea typeface="Times New Roman" panose="02020603050405020304" pitchFamily="18" charset="0"/>
              </a:rPr>
              <a:t>: Open to anyone with an HR Ast Director or HR Director title.  Content viewable only by people on that channel.</a:t>
            </a:r>
            <a:endParaRPr lang="en-US" dirty="0"/>
          </a:p>
        </p:txBody>
      </p:sp>
      <p:sp>
        <p:nvSpPr>
          <p:cNvPr id="14" name="TextBox 13">
            <a:extLst>
              <a:ext uri="{FF2B5EF4-FFF2-40B4-BE49-F238E27FC236}">
                <a16:creationId xmlns:a16="http://schemas.microsoft.com/office/drawing/2014/main" id="{DB8D6177-0638-4830-BFFF-FD9FE4F92CD7}"/>
              </a:ext>
            </a:extLst>
          </p:cNvPr>
          <p:cNvSpPr txBox="1"/>
          <p:nvPr/>
        </p:nvSpPr>
        <p:spPr>
          <a:xfrm>
            <a:off x="5390865" y="5040116"/>
            <a:ext cx="6564577"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rtlCol="0" anchor="t">
            <a:spAutoFit/>
          </a:bodyPr>
          <a:lstStyle/>
          <a:p>
            <a:r>
              <a:rPr lang="en-US" sz="1800" dirty="0">
                <a:solidFill>
                  <a:srgbClr val="FF6600"/>
                </a:solidFill>
                <a:effectLst/>
                <a:latin typeface="Calibri"/>
                <a:ea typeface="Times New Roman" panose="02020603050405020304" pitchFamily="18" charset="0"/>
                <a:cs typeface="Calibri"/>
              </a:rPr>
              <a:t>HR Liaisons Group</a:t>
            </a:r>
            <a:r>
              <a:rPr lang="en-US" sz="1800" dirty="0">
                <a:effectLst/>
                <a:latin typeface="Calibri"/>
                <a:ea typeface="Times New Roman" panose="02020603050405020304" pitchFamily="18" charset="0"/>
                <a:cs typeface="Calibri"/>
              </a:rPr>
              <a:t>: Open to anyone designated by UFHR as an HR Liaison and anyone in the UFHR Group.  Content viewable </a:t>
            </a:r>
            <a:r>
              <a:rPr lang="en-US" dirty="0" err="1">
                <a:latin typeface="Calibri"/>
                <a:ea typeface="Times New Roman" panose="02020603050405020304" pitchFamily="18" charset="0"/>
                <a:cs typeface="Calibri"/>
              </a:rPr>
              <a:t>ony</a:t>
            </a:r>
            <a:r>
              <a:rPr lang="en-US" dirty="0">
                <a:latin typeface="Calibri"/>
                <a:ea typeface="Times New Roman" panose="02020603050405020304" pitchFamily="18" charset="0"/>
                <a:cs typeface="Calibri"/>
              </a:rPr>
              <a:t> by people on that channel</a:t>
            </a:r>
            <a:r>
              <a:rPr lang="en-US" sz="1800" dirty="0">
                <a:effectLst/>
                <a:latin typeface="Calibri"/>
                <a:ea typeface="Times New Roman" panose="02020603050405020304" pitchFamily="18" charset="0"/>
                <a:cs typeface="Calibri"/>
              </a:rPr>
              <a:t>.</a:t>
            </a:r>
            <a:endParaRPr lang="en-US" dirty="0">
              <a:latin typeface="Calibri"/>
              <a:cs typeface="Calibri"/>
            </a:endParaRPr>
          </a:p>
        </p:txBody>
      </p:sp>
      <p:sp>
        <p:nvSpPr>
          <p:cNvPr id="15" name="TextBox 14">
            <a:extLst>
              <a:ext uri="{FF2B5EF4-FFF2-40B4-BE49-F238E27FC236}">
                <a16:creationId xmlns:a16="http://schemas.microsoft.com/office/drawing/2014/main" id="{87C652BF-3BF5-4F5C-ACBA-27680A5E0B8D}"/>
              </a:ext>
            </a:extLst>
          </p:cNvPr>
          <p:cNvSpPr txBox="1"/>
          <p:nvPr/>
        </p:nvSpPr>
        <p:spPr>
          <a:xfrm>
            <a:off x="5390863" y="3503829"/>
            <a:ext cx="6564577"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800" dirty="0">
                <a:solidFill>
                  <a:srgbClr val="FF6600"/>
                </a:solidFill>
                <a:effectLst/>
                <a:latin typeface="Calibri" panose="020F0502020204030204" pitchFamily="34" charset="0"/>
                <a:ea typeface="Times New Roman" panose="02020603050405020304" pitchFamily="18" charset="0"/>
              </a:rPr>
              <a:t>UFHR Group</a:t>
            </a:r>
            <a:r>
              <a:rPr lang="en-US" sz="1800" dirty="0">
                <a:effectLst/>
                <a:latin typeface="Calibri" panose="020F0502020204030204" pitchFamily="34" charset="0"/>
                <a:ea typeface="Times New Roman" panose="02020603050405020304" pitchFamily="18" charset="0"/>
              </a:rPr>
              <a:t>: Open to anyone working in the UFHR office (core office).  Content viewable only by people on that channel.</a:t>
            </a:r>
            <a:endParaRPr lang="en-US" dirty="0"/>
          </a:p>
        </p:txBody>
      </p:sp>
      <p:sp>
        <p:nvSpPr>
          <p:cNvPr id="12" name="TextBox 11">
            <a:extLst>
              <a:ext uri="{FF2B5EF4-FFF2-40B4-BE49-F238E27FC236}">
                <a16:creationId xmlns:a16="http://schemas.microsoft.com/office/drawing/2014/main" id="{8F9B584F-E020-4FBE-BAA9-0F54BDD636FE}"/>
              </a:ext>
            </a:extLst>
          </p:cNvPr>
          <p:cNvSpPr txBox="1"/>
          <p:nvPr/>
        </p:nvSpPr>
        <p:spPr>
          <a:xfrm>
            <a:off x="5390864" y="1934313"/>
            <a:ext cx="6564577"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800" dirty="0">
                <a:solidFill>
                  <a:srgbClr val="FF6600"/>
                </a:solidFill>
                <a:effectLst/>
                <a:latin typeface="Calibri" panose="020F0502020204030204" pitchFamily="34" charset="0"/>
                <a:ea typeface="Times New Roman" panose="02020603050405020304" pitchFamily="18" charset="0"/>
              </a:rPr>
              <a:t>General Channel</a:t>
            </a:r>
            <a:r>
              <a:rPr lang="en-US" sz="1800" dirty="0">
                <a:effectLst/>
                <a:latin typeface="Calibri" panose="020F0502020204030204" pitchFamily="34" charset="0"/>
                <a:ea typeface="Times New Roman" panose="02020603050405020304" pitchFamily="18" charset="0"/>
              </a:rPr>
              <a:t>: Open to anyone who does HR functions at UF.  Content viewable by all people who are on the team.</a:t>
            </a:r>
            <a:endParaRPr lang="en-US" dirty="0"/>
          </a:p>
        </p:txBody>
      </p:sp>
    </p:spTree>
    <p:extLst>
      <p:ext uri="{BB962C8B-B14F-4D97-AF65-F5344CB8AC3E}">
        <p14:creationId xmlns:p14="http://schemas.microsoft.com/office/powerpoint/2010/main" val="361826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solidFill>
                  <a:srgbClr val="FF6600"/>
                </a:solidFill>
              </a:rPr>
              <a:t>HR Liaison Support Team</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11" name="Picture 10">
            <a:extLst>
              <a:ext uri="{FF2B5EF4-FFF2-40B4-BE49-F238E27FC236}">
                <a16:creationId xmlns:a16="http://schemas.microsoft.com/office/drawing/2014/main" id="{3A7247CA-543F-42EE-8369-1735BCB74ED2}"/>
              </a:ext>
            </a:extLst>
          </p:cNvPr>
          <p:cNvPicPr>
            <a:picLocks noChangeAspect="1"/>
          </p:cNvPicPr>
          <p:nvPr/>
        </p:nvPicPr>
        <p:blipFill>
          <a:blip r:embed="rId4"/>
          <a:stretch>
            <a:fillRect/>
          </a:stretch>
        </p:blipFill>
        <p:spPr>
          <a:xfrm>
            <a:off x="544771" y="1728787"/>
            <a:ext cx="11337829" cy="4477439"/>
          </a:xfrm>
          <a:prstGeom prst="rect">
            <a:avLst/>
          </a:prstGeom>
        </p:spPr>
      </p:pic>
    </p:spTree>
    <p:extLst>
      <p:ext uri="{BB962C8B-B14F-4D97-AF65-F5344CB8AC3E}">
        <p14:creationId xmlns:p14="http://schemas.microsoft.com/office/powerpoint/2010/main" val="2882373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solidFill>
                  <a:srgbClr val="FF6600"/>
                </a:solidFill>
              </a:rPr>
              <a:t>HR Liaison Support Team</a:t>
            </a:r>
          </a:p>
        </p:txBody>
      </p:sp>
      <p:cxnSp>
        <p:nvCxnSpPr>
          <p:cNvPr id="5" name="Straight Connector 4"/>
          <p:cNvCxnSpPr/>
          <p:nvPr/>
        </p:nvCxnSpPr>
        <p:spPr>
          <a:xfrm>
            <a:off x="738131" y="1712722"/>
            <a:ext cx="7458419" cy="0"/>
          </a:xfrm>
          <a:prstGeom prst="line">
            <a:avLst/>
          </a:prstGeom>
          <a:ln w="25400" cap="rnd">
            <a:solidFill>
              <a:srgbClr val="19C9E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90865" y="6228261"/>
            <a:ext cx="6564577" cy="428553"/>
          </a:xfrm>
          <a:prstGeom prst="rect">
            <a:avLst/>
          </a:prstGeom>
          <a:gradFill flip="none" rotWithShape="1">
            <a:gsLst>
              <a:gs pos="0">
                <a:srgbClr val="002060"/>
              </a:gs>
              <a:gs pos="99115">
                <a:schemeClr val="bg1"/>
              </a:gs>
              <a:gs pos="72000">
                <a:srgbClr val="19C9E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bg1"/>
                </a:solidFill>
                <a:latin typeface="Bookman Old Style" panose="02050604050505020204" pitchFamily="18" charset="0"/>
              </a:rPr>
              <a:t>UFHR </a:t>
            </a:r>
            <a:r>
              <a:rPr lang="en-US" i="1" dirty="0">
                <a:solidFill>
                  <a:schemeClr val="bg1"/>
                </a:solidFill>
                <a:latin typeface="Century Gothic" panose="020B0502020202020204" pitchFamily="34" charset="0"/>
              </a:rPr>
              <a:t>preeminence through people</a:t>
            </a:r>
            <a:endParaRPr lang="en-US" sz="2400" i="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stretch>
            <a:fillRect/>
          </a:stretch>
        </p:blipFill>
        <p:spPr>
          <a:xfrm>
            <a:off x="116200" y="121004"/>
            <a:ext cx="857143" cy="704762"/>
          </a:xfrm>
          <a:prstGeom prst="rect">
            <a:avLst/>
          </a:prstGeom>
        </p:spPr>
      </p:pic>
      <p:pic>
        <p:nvPicPr>
          <p:cNvPr id="7" name="Picture 6" descr="A picture containing person, people, group, posing&#10;&#10;Description automatically generated">
            <a:extLst>
              <a:ext uri="{FF2B5EF4-FFF2-40B4-BE49-F238E27FC236}">
                <a16:creationId xmlns:a16="http://schemas.microsoft.com/office/drawing/2014/main" id="{182A66D4-B3D0-4DC4-84C2-8347D4A2541E}"/>
              </a:ext>
            </a:extLst>
          </p:cNvPr>
          <p:cNvPicPr>
            <a:picLocks noChangeAspect="1"/>
          </p:cNvPicPr>
          <p:nvPr/>
        </p:nvPicPr>
        <p:blipFill rotWithShape="1">
          <a:blip r:embed="rId4">
            <a:extLst>
              <a:ext uri="{28A0092B-C50C-407E-A947-70E740481C1C}">
                <a14:useLocalDpi xmlns:a14="http://schemas.microsoft.com/office/drawing/2010/main" val="0"/>
              </a:ext>
            </a:extLst>
          </a:blip>
          <a:srcRect b="9387"/>
          <a:stretch/>
        </p:blipFill>
        <p:spPr>
          <a:xfrm>
            <a:off x="5390865" y="1869412"/>
            <a:ext cx="6549149" cy="4177965"/>
          </a:xfrm>
          <a:prstGeom prst="rect">
            <a:avLst/>
          </a:prstGeom>
        </p:spPr>
      </p:pic>
      <p:sp>
        <p:nvSpPr>
          <p:cNvPr id="9" name="Explosion: 14 Points 8">
            <a:extLst>
              <a:ext uri="{FF2B5EF4-FFF2-40B4-BE49-F238E27FC236}">
                <a16:creationId xmlns:a16="http://schemas.microsoft.com/office/drawing/2014/main" id="{371B89F7-2D08-4C11-A679-FA280845820C}"/>
              </a:ext>
            </a:extLst>
          </p:cNvPr>
          <p:cNvSpPr/>
          <p:nvPr/>
        </p:nvSpPr>
        <p:spPr>
          <a:xfrm>
            <a:off x="544771" y="1869412"/>
            <a:ext cx="3776506" cy="3332170"/>
          </a:xfrm>
          <a:prstGeom prst="irregularSeal2">
            <a:avLst/>
          </a:prstGeom>
          <a:gradFill>
            <a:gsLst>
              <a:gs pos="0">
                <a:schemeClr val="accent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2500"/>
          </a:bodyPr>
          <a:lstStyle/>
          <a:p>
            <a:pPr algn="ctr"/>
            <a:r>
              <a:rPr lang="en-US" sz="2400" dirty="0">
                <a:solidFill>
                  <a:schemeClr val="tx1"/>
                </a:solidFill>
                <a:latin typeface="Broadway" panose="04040905080B02020502" pitchFamily="82" charset="0"/>
              </a:rPr>
              <a:t>When can I start SHARING?</a:t>
            </a:r>
          </a:p>
        </p:txBody>
      </p:sp>
      <p:sp>
        <p:nvSpPr>
          <p:cNvPr id="11" name="TextBox 10">
            <a:extLst>
              <a:ext uri="{FF2B5EF4-FFF2-40B4-BE49-F238E27FC236}">
                <a16:creationId xmlns:a16="http://schemas.microsoft.com/office/drawing/2014/main" id="{7B46BD97-490C-4F8B-9024-EF4545994212}"/>
              </a:ext>
            </a:extLst>
          </p:cNvPr>
          <p:cNvSpPr txBox="1"/>
          <p:nvPr/>
        </p:nvSpPr>
        <p:spPr>
          <a:xfrm>
            <a:off x="2028233" y="5210264"/>
            <a:ext cx="3362632" cy="1446550"/>
          </a:xfrm>
          <a:prstGeom prst="rect">
            <a:avLst/>
          </a:prstGeom>
          <a:noFill/>
        </p:spPr>
        <p:txBody>
          <a:bodyPr wrap="square" rtlCol="0">
            <a:spAutoFit/>
          </a:bodyPr>
          <a:lstStyle/>
          <a:p>
            <a:r>
              <a:rPr lang="en-US" sz="2200" dirty="0"/>
              <a:t>When UFHR adds you, you’ll get an automated email with a link to the team – then use it!</a:t>
            </a:r>
          </a:p>
        </p:txBody>
      </p:sp>
    </p:spTree>
    <p:extLst>
      <p:ext uri="{BB962C8B-B14F-4D97-AF65-F5344CB8AC3E}">
        <p14:creationId xmlns:p14="http://schemas.microsoft.com/office/powerpoint/2010/main" val="90958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70"/>
            <a:ext cx="12192000" cy="6854430"/>
          </a:xfrm>
          <a:prstGeom prst="rect">
            <a:avLst/>
          </a:prstGeom>
        </p:spPr>
      </p:pic>
      <p:sp>
        <p:nvSpPr>
          <p:cNvPr id="9" name="TextBox 8"/>
          <p:cNvSpPr txBox="1"/>
          <p:nvPr/>
        </p:nvSpPr>
        <p:spPr>
          <a:xfrm>
            <a:off x="350468" y="1378202"/>
            <a:ext cx="11491063" cy="1923347"/>
          </a:xfrm>
          <a:prstGeom prst="rect">
            <a:avLst/>
          </a:prstGeom>
          <a:noFill/>
        </p:spPr>
        <p:txBody>
          <a:bodyPr wrap="square" rtlCol="0">
            <a:spAutoFit/>
          </a:bodyPr>
          <a:lstStyle/>
          <a:p>
            <a:pPr marL="457200" marR="0" lvl="1" indent="0" algn="l" defTabSz="914400" rtl="0" eaLnBrk="1" fontAlgn="auto" latinLnBrk="0" hangingPunct="1">
              <a:lnSpc>
                <a:spcPts val="5000"/>
              </a:lnSpc>
              <a:spcBef>
                <a:spcPts val="0"/>
              </a:spcBef>
              <a:spcAft>
                <a:spcPts val="0"/>
              </a:spcAft>
              <a:buClrTx/>
              <a:buSzTx/>
              <a:buFontTx/>
              <a:buNone/>
              <a:tabLst/>
              <a:defRPr/>
            </a:pPr>
            <a:r>
              <a:rPr lang="en-US" sz="4400" b="1" dirty="0">
                <a:solidFill>
                  <a:prstClr val="white"/>
                </a:solidFill>
                <a:latin typeface="Candara" panose="020E0502030303020204" pitchFamily="34" charset="0"/>
                <a:ea typeface="Gentona SemiBold" charset="0"/>
                <a:cs typeface="Times New Roman" panose="02020603050405020304" pitchFamily="18" charset="0"/>
              </a:rPr>
              <a:t>Youth Compliance</a:t>
            </a:r>
            <a:endParaRPr kumimoji="0" lang="en-US" sz="4400" b="1" i="0" u="none" strike="noStrike" kern="1200" cap="none" spc="0" normalizeH="0" baseline="0" noProof="0" dirty="0">
              <a:ln>
                <a:noFill/>
              </a:ln>
              <a:solidFill>
                <a:prstClr val="white"/>
              </a:solidFill>
              <a:effectLst/>
              <a:uLnTx/>
              <a:uFillTx/>
              <a:latin typeface="Candara" panose="020E0502030303020204" pitchFamily="34" charset="0"/>
              <a:ea typeface="Gentona SemiBold" charset="0"/>
              <a:cs typeface="Times New Roman" panose="02020603050405020304" pitchFamily="18" charset="0"/>
            </a:endParaRPr>
          </a:p>
          <a:p>
            <a:pPr marL="457200" marR="0" lvl="1" indent="0" algn="l"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Gentona SemiBold" charset="0"/>
                <a:cs typeface="Times New Roman" panose="02020603050405020304" pitchFamily="18" charset="0"/>
              </a:rPr>
              <a:t>For HR Forum </a:t>
            </a:r>
          </a:p>
          <a:p>
            <a:pPr marL="457200" marR="0" lvl="1" indent="0" algn="l"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Gentona SemiBold" charset="0"/>
                <a:cs typeface="Times New Roman" panose="02020603050405020304" pitchFamily="18" charset="0"/>
              </a:rPr>
              <a:t>March 2, 2022</a:t>
            </a:r>
          </a:p>
        </p:txBody>
      </p:sp>
      <p:sp>
        <p:nvSpPr>
          <p:cNvPr id="4" name="TextBox 3">
            <a:extLst>
              <a:ext uri="{FF2B5EF4-FFF2-40B4-BE49-F238E27FC236}">
                <a16:creationId xmlns:a16="http://schemas.microsoft.com/office/drawing/2014/main" id="{DAA9D4BD-6933-4813-83FB-8C4D7F3A7776}"/>
              </a:ext>
            </a:extLst>
          </p:cNvPr>
          <p:cNvSpPr txBox="1"/>
          <p:nvPr/>
        </p:nvSpPr>
        <p:spPr>
          <a:xfrm>
            <a:off x="350468" y="3820797"/>
            <a:ext cx="6099267" cy="1015663"/>
          </a:xfrm>
          <a:prstGeom prst="rect">
            <a:avLst/>
          </a:prstGeom>
          <a:noFill/>
        </p:spPr>
        <p:txBody>
          <a:bodyPr wrap="square" rtlCol="0">
            <a:spAutoFit/>
          </a:bodyPr>
          <a:lstStyle/>
          <a:p>
            <a:pPr marL="457200" marR="0" lvl="1"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Gentona SemiBold" charset="0"/>
                <a:cs typeface="Times New Roman" panose="02020603050405020304" pitchFamily="18" charset="0"/>
              </a:rPr>
              <a:t>Sophia Andrews</a:t>
            </a:r>
          </a:p>
          <a:p>
            <a:pPr marL="457200" marR="0" lvl="1" indent="0" algn="l" defTabSz="914400" rtl="0" eaLnBrk="1" fontAlgn="auto" latinLnBrk="0" hangingPunct="1">
              <a:spcBef>
                <a:spcPts val="0"/>
              </a:spcBef>
              <a:spcAft>
                <a:spcPts val="0"/>
              </a:spcAft>
              <a:buClrTx/>
              <a:buSzTx/>
              <a:buFontTx/>
              <a:buNone/>
              <a:tabLst/>
              <a:defRPr/>
            </a:pPr>
            <a:r>
              <a:rPr lang="en-US" sz="2000" b="1" dirty="0">
                <a:solidFill>
                  <a:prstClr val="white"/>
                </a:solidFill>
                <a:latin typeface="Candara" panose="020E0502030303020204" pitchFamily="34" charset="0"/>
                <a:ea typeface="Gentona SemiBold" charset="0"/>
                <a:cs typeface="Times New Roman" panose="02020603050405020304" pitchFamily="18" charset="0"/>
              </a:rPr>
              <a:t>Compliance and Ethics</a:t>
            </a:r>
          </a:p>
          <a:p>
            <a:pPr marL="457200" marR="0" lvl="1"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Gentona SemiBold" charset="0"/>
                <a:cs typeface="Times New Roman" panose="02020603050405020304" pitchFamily="18" charset="0"/>
              </a:rPr>
              <a:t>Assistant Director</a:t>
            </a:r>
          </a:p>
        </p:txBody>
      </p:sp>
    </p:spTree>
    <p:extLst>
      <p:ext uri="{BB962C8B-B14F-4D97-AF65-F5344CB8AC3E}">
        <p14:creationId xmlns:p14="http://schemas.microsoft.com/office/powerpoint/2010/main" val="2399688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UF - Color Palette">
      <a:dk1>
        <a:sysClr val="windowText" lastClr="000000"/>
      </a:dk1>
      <a:lt1>
        <a:sysClr val="window" lastClr="FFFFFF"/>
      </a:lt1>
      <a:dk2>
        <a:srgbClr val="44546A"/>
      </a:dk2>
      <a:lt2>
        <a:srgbClr val="E7E6E6"/>
      </a:lt2>
      <a:accent1>
        <a:srgbClr val="F3702B"/>
      </a:accent1>
      <a:accent2>
        <a:srgbClr val="0021A5"/>
      </a:accent2>
      <a:accent3>
        <a:srgbClr val="B1B3B6"/>
      </a:accent3>
      <a:accent4>
        <a:srgbClr val="80BE63"/>
      </a:accent4>
      <a:accent5>
        <a:srgbClr val="593674"/>
      </a:accent5>
      <a:accent6>
        <a:srgbClr val="D7182A"/>
      </a:accent6>
      <a:hlink>
        <a:srgbClr val="CFB691"/>
      </a:hlink>
      <a:folHlink>
        <a:srgbClr val="FFEFC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40298</TotalTime>
  <Words>3265</Words>
  <Application>Microsoft Office PowerPoint</Application>
  <PresentationFormat>Widescreen</PresentationFormat>
  <Paragraphs>383</Paragraphs>
  <Slides>49</Slides>
  <Notes>31</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49</vt:i4>
      </vt:variant>
    </vt:vector>
  </HeadingPairs>
  <TitlesOfParts>
    <vt:vector size="71" baseType="lpstr">
      <vt:lpstr>Arial</vt:lpstr>
      <vt:lpstr>Bookman Old Style</vt:lpstr>
      <vt:lpstr>Broadway</vt:lpstr>
      <vt:lpstr>Calibri</vt:lpstr>
      <vt:lpstr>Calibri </vt:lpstr>
      <vt:lpstr>Calibri Light</vt:lpstr>
      <vt:lpstr>Candara</vt:lpstr>
      <vt:lpstr>Candara </vt:lpstr>
      <vt:lpstr>Century Gothic</vt:lpstr>
      <vt:lpstr>Century Schoolbook</vt:lpstr>
      <vt:lpstr>Franklin Gothic Book</vt:lpstr>
      <vt:lpstr>freight-sans-pro</vt:lpstr>
      <vt:lpstr>gentona</vt:lpstr>
      <vt:lpstr>quadon</vt:lpstr>
      <vt:lpstr>Segoe UI</vt:lpstr>
      <vt:lpstr>Tw Cen MT</vt:lpstr>
      <vt:lpstr>Wingdings</vt:lpstr>
      <vt:lpstr>Office Theme</vt:lpstr>
      <vt:lpstr>1_Office Theme</vt:lpstr>
      <vt:lpstr>2_Office Theme</vt:lpstr>
      <vt:lpstr>1_Office Theme</vt:lpstr>
      <vt:lpstr>2_Office Theme</vt:lpstr>
      <vt:lpstr>HR Forum</vt:lpstr>
      <vt:lpstr>Today’s Agenda Items</vt:lpstr>
      <vt:lpstr>HR Liaison  Support Team</vt:lpstr>
      <vt:lpstr>HR Liaison Support Team</vt:lpstr>
      <vt:lpstr>HR Liaison Support Team</vt:lpstr>
      <vt:lpstr>HR Liaison Support Team</vt:lpstr>
      <vt:lpstr>HR Liaison Support Team</vt:lpstr>
      <vt:lpstr>HR Liaison Support Team</vt:lpstr>
      <vt:lpstr>PowerPoint Presentation</vt:lpstr>
      <vt:lpstr>PowerPoint Presentation</vt:lpstr>
      <vt:lpstr>PowerPoint Presentation</vt:lpstr>
      <vt:lpstr>PowerPoint Presentation</vt:lpstr>
      <vt:lpstr>Youth Compliance: Supervision</vt:lpstr>
      <vt:lpstr>PowerPoint Presentation</vt:lpstr>
      <vt:lpstr>Contact</vt:lpstr>
      <vt:lpstr>Payroll Services</vt:lpstr>
      <vt:lpstr>UF’s ELECTRONIC REPAYMENT OF OVERPAID WAGES</vt:lpstr>
      <vt:lpstr>Wells Fargo Ebill Express Portal</vt:lpstr>
      <vt:lpstr>PowerPoint Presentation</vt:lpstr>
      <vt:lpstr>Training and  Organizational Development </vt:lpstr>
      <vt:lpstr>New Manager Onboarding Supports</vt:lpstr>
      <vt:lpstr>Purpose</vt:lpstr>
      <vt:lpstr>Email</vt:lpstr>
      <vt:lpstr>Toolkit</vt:lpstr>
      <vt:lpstr>New Manager Course</vt:lpstr>
      <vt:lpstr>Ways to Support</vt:lpstr>
      <vt:lpstr>Next Steps</vt:lpstr>
      <vt:lpstr>Questions? </vt:lpstr>
      <vt:lpstr>UF GO</vt:lpstr>
      <vt:lpstr>Talent Acquisition &amp; Onboarding with Training &amp; Organizational Development </vt:lpstr>
      <vt:lpstr>Inclusive Hiring Hub</vt:lpstr>
      <vt:lpstr>Inclusive Hiring Toolkit</vt:lpstr>
      <vt:lpstr>PowerPoint Presentation</vt:lpstr>
      <vt:lpstr>PowerPoint Presentation</vt:lpstr>
      <vt:lpstr>PowerPoint Presentation</vt:lpstr>
      <vt:lpstr>PowerPoint Presentation</vt:lpstr>
      <vt:lpstr>Employment Operations &amp; Records</vt:lpstr>
      <vt:lpstr>Core ePAF Approvers</vt:lpstr>
      <vt:lpstr>OPS Application - Revised</vt:lpstr>
      <vt:lpstr>Appointment Letter Templates</vt:lpstr>
      <vt:lpstr>Form I-9 Deferrals</vt:lpstr>
      <vt:lpstr>Form I-9 Deferrals - Report</vt:lpstr>
      <vt:lpstr>Form I-9 Deferrals – Navigation </vt:lpstr>
      <vt:lpstr>EOR Website Renovations</vt:lpstr>
      <vt:lpstr>EOR Website Renovations</vt:lpstr>
      <vt:lpstr>EOR Website Renovations</vt:lpstr>
      <vt:lpstr>Questions</vt:lpstr>
      <vt:lpstr>Important Dates</vt:lpstr>
      <vt:lpstr>Thank you  for attending the  HR Forum</vt:lpstr>
    </vt:vector>
  </TitlesOfParts>
  <Company>Customer Technology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Gould,Angela</dc:creator>
  <cp:lastModifiedBy>Green,Sommer C</cp:lastModifiedBy>
  <cp:revision>563</cp:revision>
  <cp:lastPrinted>2020-02-05T12:54:08Z</cp:lastPrinted>
  <dcterms:created xsi:type="dcterms:W3CDTF">2017-01-03T16:22:19Z</dcterms:created>
  <dcterms:modified xsi:type="dcterms:W3CDTF">2022-03-02T12:21:28Z</dcterms:modified>
</cp:coreProperties>
</file>