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699" r:id="rId2"/>
    <p:sldMasterId id="2147483684" r:id="rId3"/>
    <p:sldMasterId id="2147483648" r:id="rId4"/>
    <p:sldMasterId id="2147483696" r:id="rId5"/>
  </p:sldMasterIdLst>
  <p:notesMasterIdLst>
    <p:notesMasterId r:id="rId34"/>
  </p:notesMasterIdLst>
  <p:sldIdLst>
    <p:sldId id="278" r:id="rId6"/>
    <p:sldId id="261" r:id="rId7"/>
    <p:sldId id="777" r:id="rId8"/>
    <p:sldId id="778" r:id="rId9"/>
    <p:sldId id="779" r:id="rId10"/>
    <p:sldId id="780" r:id="rId11"/>
    <p:sldId id="781" r:id="rId12"/>
    <p:sldId id="782" r:id="rId13"/>
    <p:sldId id="783" r:id="rId14"/>
    <p:sldId id="753" r:id="rId15"/>
    <p:sldId id="755" r:id="rId16"/>
    <p:sldId id="754" r:id="rId17"/>
    <p:sldId id="757" r:id="rId18"/>
    <p:sldId id="758" r:id="rId19"/>
    <p:sldId id="759" r:id="rId20"/>
    <p:sldId id="760" r:id="rId21"/>
    <p:sldId id="772" r:id="rId22"/>
    <p:sldId id="784" r:id="rId23"/>
    <p:sldId id="785" r:id="rId24"/>
    <p:sldId id="786" r:id="rId25"/>
    <p:sldId id="787" r:id="rId26"/>
    <p:sldId id="788" r:id="rId27"/>
    <p:sldId id="776" r:id="rId28"/>
    <p:sldId id="773" r:id="rId29"/>
    <p:sldId id="774" r:id="rId30"/>
    <p:sldId id="775" r:id="rId31"/>
    <p:sldId id="316" r:id="rId32"/>
    <p:sldId id="317" r:id="rId33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era,Kay H" initials="BH" lastIdx="12" clrIdx="0">
    <p:extLst>
      <p:ext uri="{19B8F6BF-5375-455C-9EA6-DF929625EA0E}">
        <p15:presenceInfo xmlns:p15="http://schemas.microsoft.com/office/powerpoint/2012/main" userId="S-1-5-21-1308237860-4193317556-336787646-559629" providerId="AD"/>
      </p:ext>
    </p:extLst>
  </p:cmAuthor>
  <p:cmAuthor id="2" name="Salva,Christina" initials="S" lastIdx="5" clrIdx="1">
    <p:extLst>
      <p:ext uri="{19B8F6BF-5375-455C-9EA6-DF929625EA0E}">
        <p15:presenceInfo xmlns:p15="http://schemas.microsoft.com/office/powerpoint/2012/main" userId="S-1-5-21-1308237860-4193317556-336787646-10182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05"/>
    <a:srgbClr val="19C9E1"/>
    <a:srgbClr val="E65800"/>
    <a:srgbClr val="DE5500"/>
    <a:srgbClr val="FF6600"/>
    <a:srgbClr val="C24702"/>
    <a:srgbClr val="FC5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5562" autoAdjust="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E7C9419-65CE-4FD7-A936-319F3A4AEB74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3BCD7C5-17EC-4245-A808-3E160E6209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3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0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CD7C5-17EC-4245-A808-3E160E620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475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Section</a:t>
            </a:r>
            <a:r>
              <a:rPr lang="en-US" baseline="0"/>
              <a:t> slide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9C4E5-ABF4-4239-92B7-27FC8F0DD7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965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46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66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86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7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Section</a:t>
            </a:r>
            <a:r>
              <a:rPr lang="en-US" baseline="0"/>
              <a:t> slide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9C4E5-ABF4-4239-92B7-27FC8F0DD7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674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93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80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9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5838">
              <a:defRPr/>
            </a:pPr>
            <a:fld id="{23BCD7C5-17EC-4245-A808-3E160E62091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95838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1826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60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9C4E5-ABF4-4239-92B7-27FC8F0DD7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47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09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17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15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98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57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CD7C5-17EC-4245-A808-3E160E62091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8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51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29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8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63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74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77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36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14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0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107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5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0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008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9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929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5250-4205-4E8C-AA01-379B89684F1F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B13E-BA9A-4175-A862-604EEE935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6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5D50-769C-4166-9104-423A3363434E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4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52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6" r:id="rId2"/>
    <p:sldLayoutId id="2147483707" r:id="rId3"/>
    <p:sldLayoutId id="214748369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3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7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6405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5D50-769C-4166-9104-423A3363434E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6E60-3DB4-49FA-A4A8-EAB6184FB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2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5D50-769C-4166-9104-423A3363434E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6E60-3DB4-49FA-A4A8-EAB6184F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8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-titles.hr.ufl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mpensation@ufl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hr.ufl.edu/instructionguides/job_position_actions/shortworkbreak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hr.ufl.edu/instructionguides/job_position_actions/summerjobreview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benefits@ufl.ed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ufl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leadership.hr.ufl.edu/program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calendar.hr.ufl.edu/events/category/training-organizational-development/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4840" b="4699"/>
          <a:stretch/>
        </p:blipFill>
        <p:spPr>
          <a:xfrm>
            <a:off x="-10633" y="712383"/>
            <a:ext cx="12202632" cy="4725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3" y="304844"/>
            <a:ext cx="857143" cy="70476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566036" y="5511644"/>
            <a:ext cx="10515600" cy="947405"/>
          </a:xfrm>
        </p:spPr>
        <p:txBody>
          <a:bodyPr anchor="t"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HR Forum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4294967295"/>
          </p:nvPr>
        </p:nvSpPr>
        <p:spPr>
          <a:xfrm>
            <a:off x="566036" y="6332090"/>
            <a:ext cx="10515600" cy="4302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April 6, 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43" y="4269467"/>
            <a:ext cx="6624088" cy="22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101888"/>
            <a:ext cx="10515600" cy="2733675"/>
          </a:xfrm>
        </p:spPr>
        <p:txBody>
          <a:bodyPr/>
          <a:lstStyle/>
          <a:p>
            <a:r>
              <a:rPr lang="en-US" dirty="0"/>
              <a:t>Classification &amp; Compensation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946675"/>
            <a:ext cx="10515600" cy="177777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Florida Minimum Wage Reminder</a:t>
            </a:r>
          </a:p>
          <a:p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New Job Classifications</a:t>
            </a:r>
          </a:p>
          <a:p>
            <a:r>
              <a:rPr lang="en-US" altLang="en-US" sz="3200" dirty="0" err="1">
                <a:solidFill>
                  <a:schemeClr val="accent5">
                    <a:lumMod val="75000"/>
                  </a:schemeClr>
                </a:solidFill>
              </a:rPr>
              <a:t>ePAF</a:t>
            </a:r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 Approval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3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Florida Minimum Wage 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Florida voters approved an amendment in November 2020 that increases the minimum wage each year until it reaches $15 per hour in 2026.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Effective September 30, 2022, the minimum wage will increase to $11 per hour.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As of April 4th, 2,339 appointments are below the new minimum wage.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The cost-plus fringe of increasing the population to the new minimum wage is approximate $1.84M.</a:t>
            </a:r>
            <a:endParaRPr lang="en-US" altLang="en-US" dirty="0"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0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New Job Classifications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Over the past few months, We have added several job classifications to the TEAMS titles website. They include the following: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Bioinformatics Analyst Series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Flow Cytometry Operator Series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HTS Robotics Engineer Series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Research Technician Series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Research Assistant Series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Security Manager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Licensed Mental Health Counselor</a:t>
            </a:r>
            <a:endParaRPr lang="en-US" dirty="0"/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Data Scientist (finalizing now)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For more information, please visit </a:t>
            </a:r>
            <a:r>
              <a:rPr lang="en-US" dirty="0">
                <a:hlinkClick r:id="rId3"/>
              </a:rPr>
              <a:t>https://teams-titles.hr.ufl.edu/</a:t>
            </a:r>
            <a:r>
              <a:rPr lang="en-US" dirty="0"/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99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err="1">
                <a:solidFill>
                  <a:srgbClr val="FF6600"/>
                </a:solidFill>
                <a:latin typeface="Century Schoolbook" panose="02040604050505020304" pitchFamily="18" charset="0"/>
              </a:rPr>
              <a:t>ePAF</a:t>
            </a:r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 Approval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The Employment Operations &amp; Records (EOR) team identified a variety of </a:t>
            </a:r>
            <a:r>
              <a:rPr lang="en-US" dirty="0" err="1"/>
              <a:t>ePAFs</a:t>
            </a:r>
            <a:r>
              <a:rPr lang="en-US" dirty="0"/>
              <a:t> that could be approved by the college or administrative unit level 1 approvers to increase efficiency.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As a result of their work, core office approval is no longer required for approximately 20% of EOR’s current </a:t>
            </a:r>
            <a:r>
              <a:rPr lang="en-US" dirty="0" err="1"/>
              <a:t>ePAF</a:t>
            </a:r>
            <a:r>
              <a:rPr lang="en-US" dirty="0"/>
              <a:t> volume.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Terminations using select reason codes for ISCR, CTSY, graduate assistants including summer appointments.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Job Edits using select reason codes for OPS, adjunct faculty, graduate, and student assistants.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83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err="1">
                <a:solidFill>
                  <a:srgbClr val="FF6600"/>
                </a:solidFill>
                <a:latin typeface="Century Schoolbook" panose="02040604050505020304" pitchFamily="18" charset="0"/>
              </a:rPr>
              <a:t>ePAF</a:t>
            </a:r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 Approval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Level 1 approvers are expected to review each transaction to ensure accuracy.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For example, it’s essential to confirm that effective dates, compensation rates, and other data elements are consistent with the supporting documentation.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05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err="1">
                <a:solidFill>
                  <a:srgbClr val="FF6600"/>
                </a:solidFill>
                <a:latin typeface="Century Schoolbook" panose="02040604050505020304" pitchFamily="18" charset="0"/>
              </a:rPr>
              <a:t>ePAF</a:t>
            </a:r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 Approval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By submitting or approving a transaction, the Level I approver is certifying the following:​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The request has been approved by the appropriate college/administrative unit leadership​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Request is consistent with UF regulations and applicable policies​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The information is accurate to the best of their knowledge​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err="1">
                <a:solidFill>
                  <a:srgbClr val="FF6600"/>
                </a:solidFill>
                <a:latin typeface="Century Schoolbook" panose="02040604050505020304" pitchFamily="18" charset="0"/>
              </a:rPr>
              <a:t>ePAF</a:t>
            </a:r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 Approval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To minimize the potential risks and ensure accuracy, UFHR will periodically audit these transactions.  If the audit reveals consistent errors or inconsistencies, </a:t>
            </a:r>
            <a:r>
              <a:rPr lang="en-US" dirty="0" err="1"/>
              <a:t>ePAF</a:t>
            </a:r>
            <a:r>
              <a:rPr lang="en-US" dirty="0"/>
              <a:t> approvers may be required to complete additional training.</a:t>
            </a:r>
            <a:endParaRPr lang="en-US" dirty="0">
              <a:cs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24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 panose="02040604050505020304" pitchFamily="18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1970"/>
            <a:ext cx="10636045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dirty="0"/>
              <a:t>Please contact Classification &amp; Compensation at </a:t>
            </a:r>
            <a:r>
              <a:rPr lang="en-US" altLang="en-US" dirty="0">
                <a:hlinkClick r:id="rId3"/>
              </a:rPr>
              <a:t>compensation@ufl.edu</a:t>
            </a:r>
            <a:r>
              <a:rPr lang="en-US" altLang="en-US" dirty="0"/>
              <a:t> or by phone at (352)273-2842.</a:t>
            </a:r>
          </a:p>
          <a:p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1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91087"/>
            <a:ext cx="10515600" cy="2038765"/>
          </a:xfrm>
        </p:spPr>
        <p:txBody>
          <a:bodyPr/>
          <a:lstStyle/>
          <a:p>
            <a:r>
              <a:rPr lang="en-US" dirty="0"/>
              <a:t>Employment Operations &amp; Records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66027"/>
            <a:ext cx="10515600" cy="203876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Short Work Break </a:t>
            </a:r>
          </a:p>
          <a:p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Summer Job File</a:t>
            </a:r>
          </a:p>
        </p:txBody>
      </p:sp>
    </p:spTree>
    <p:extLst>
      <p:ext uri="{BB962C8B-B14F-4D97-AF65-F5344CB8AC3E}">
        <p14:creationId xmlns:p14="http://schemas.microsoft.com/office/powerpoint/2010/main" val="2500288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2" y="365125"/>
            <a:ext cx="10380457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Short Work Break Reminders!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825625"/>
            <a:ext cx="10684791" cy="4472531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latin typeface="Calibri "/>
              </a:rPr>
              <a:t>Short Work Break file will take place on </a:t>
            </a:r>
            <a:r>
              <a:rPr lang="en-US" b="1" dirty="0">
                <a:latin typeface="Calibri "/>
              </a:rPr>
              <a:t>April 21</a:t>
            </a:r>
            <a:r>
              <a:rPr lang="en-US" b="1" baseline="30000" dirty="0">
                <a:latin typeface="Calibri "/>
              </a:rPr>
              <a:t>st</a:t>
            </a:r>
            <a:r>
              <a:rPr lang="en-US" b="1" dirty="0">
                <a:latin typeface="Calibri "/>
              </a:rPr>
              <a:t>, 2022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latin typeface="Calibri "/>
              </a:rPr>
              <a:t>Action Needed by Departments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>
                <a:latin typeface="Calibri "/>
              </a:rPr>
              <a:t>Verify all 9- and 10-month employees (faculty, graduate assistants, and TEAMS) who will not return after Spring 2022 are terminated in myUFL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>
                <a:latin typeface="Calibri "/>
              </a:rPr>
              <a:t>If necessary, enter end-of-semester terminations PRIOR to </a:t>
            </a:r>
            <a:r>
              <a:rPr lang="en-US" sz="2800" b="1" dirty="0">
                <a:latin typeface="Calibri "/>
              </a:rPr>
              <a:t>April 20</a:t>
            </a:r>
            <a:r>
              <a:rPr lang="en-US" sz="2800" b="1" baseline="30000" dirty="0">
                <a:latin typeface="Calibri "/>
              </a:rPr>
              <a:t>th</a:t>
            </a:r>
            <a:r>
              <a:rPr lang="en-US" sz="2800" b="1" dirty="0">
                <a:latin typeface="Calibri "/>
              </a:rPr>
              <a:t>, 2022</a:t>
            </a:r>
            <a:endParaRPr lang="en-US" sz="2800" dirty="0">
              <a:latin typeface="Calibri "/>
            </a:endParaRPr>
          </a:p>
          <a:p>
            <a:pPr marL="457200" lvl="1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dirty="0">
              <a:latin typeface="Calibri "/>
            </a:endParaRP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dirty="0">
              <a:latin typeface="Tw Cen MT" panose="020B0602020104020603" pitchFamily="34" charset="0"/>
            </a:endParaRPr>
          </a:p>
          <a:p>
            <a:pPr marL="457200" lvl="1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0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0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2DBDF8-78B5-40EF-B01B-B287E7C5D60A}"/>
              </a:ext>
            </a:extLst>
          </p:cNvPr>
          <p:cNvCxnSpPr>
            <a:cxnSpLocks/>
          </p:cNvCxnSpPr>
          <p:nvPr/>
        </p:nvCxnSpPr>
        <p:spPr>
          <a:xfrm>
            <a:off x="738131" y="1712722"/>
            <a:ext cx="8636778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06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 b="1" dirty="0">
                <a:solidFill>
                  <a:srgbClr val="FF6600"/>
                </a:solidFill>
              </a:rPr>
              <a:t>Today’s Agenda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98" y="1836355"/>
            <a:ext cx="11552902" cy="4820455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3400" dirty="0"/>
              <a:t>Leadership Program Applications – Bob Parks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3400" dirty="0"/>
              <a:t>Summer Calendar – Bob Parks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3400" dirty="0"/>
              <a:t>Florida Minimum Wage Reminder – Brent Goodman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3400" dirty="0"/>
              <a:t>New Job Classifications – Brent Goodman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3400" dirty="0" err="1"/>
              <a:t>ePAF</a:t>
            </a:r>
            <a:r>
              <a:rPr lang="en-US" sz="3400" dirty="0"/>
              <a:t> Approval Changes – Brent Goodman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3400" dirty="0"/>
              <a:t>Short Work Break – Johannes </a:t>
            </a:r>
            <a:r>
              <a:rPr lang="en-US" sz="3400" dirty="0" err="1"/>
              <a:t>Traster</a:t>
            </a:r>
            <a:endParaRPr lang="en-US" sz="3400" dirty="0"/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3400" dirty="0"/>
              <a:t>Summer Job File – Johannes </a:t>
            </a:r>
            <a:r>
              <a:rPr lang="en-US" sz="3400" dirty="0" err="1"/>
              <a:t>Traster</a:t>
            </a:r>
            <a:endParaRPr lang="en-US" sz="3400" dirty="0"/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3400" dirty="0"/>
              <a:t>Comp Leave Cash-Out – Nadja Schimmel-Cruz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3400" dirty="0"/>
              <a:t>Spring/Summer New Hire Reminders – Nadja Schimmel-Cruz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400" dirty="0">
                <a:solidFill>
                  <a:srgbClr val="000000"/>
                </a:solidFill>
              </a:rPr>
              <a:t>Important Dates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 dirty="0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5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2" y="365125"/>
            <a:ext cx="10380457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Short Work Break Reminders!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38296" cy="4472531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latin typeface="Calibri "/>
              </a:rPr>
              <a:t>To review employees on Short Work Break after </a:t>
            </a:r>
            <a:r>
              <a:rPr lang="en-US" b="1" dirty="0">
                <a:latin typeface="Calibri "/>
              </a:rPr>
              <a:t>April 21st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800" dirty="0">
                <a:latin typeface="Calibri "/>
              </a:rPr>
              <a:t>Main Menu &gt; Enterprise Analytics &gt; Access Enterprise Analytics &gt; Team Content &gt; Human Resources Information &gt; Workforce Information &gt; Short Work Break – Return From Break Report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dirty="0">
                <a:latin typeface="Calibri "/>
              </a:rPr>
              <a:t>Instruction Guide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200" dirty="0">
                <a:latin typeface="Calibri "/>
                <a:hlinkClick r:id="rId3"/>
              </a:rPr>
              <a:t>http://training.hr.ufl.edu/instructionguides/job_position_actions/shortworkbreak.pdf</a:t>
            </a:r>
            <a:r>
              <a:rPr lang="en-US" sz="2200" dirty="0">
                <a:latin typeface="Calibri "/>
              </a:rPr>
              <a:t> 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dirty="0">
              <a:latin typeface="Tw Cen MT" panose="020B0602020104020603" pitchFamily="34" charset="0"/>
            </a:endParaRPr>
          </a:p>
          <a:p>
            <a:pPr marL="457200" lvl="1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0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0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2DBDF8-78B5-40EF-B01B-B287E7C5D60A}"/>
              </a:ext>
            </a:extLst>
          </p:cNvPr>
          <p:cNvCxnSpPr>
            <a:cxnSpLocks/>
          </p:cNvCxnSpPr>
          <p:nvPr/>
        </p:nvCxnSpPr>
        <p:spPr>
          <a:xfrm>
            <a:off x="738131" y="1712722"/>
            <a:ext cx="8636778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503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2" y="365125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Faculty and GA Summer Appointment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Reminders!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402020" cy="4472531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600" dirty="0">
                <a:latin typeface="Calibri "/>
              </a:rPr>
              <a:t>Summer appointments for 9-month faculty and graduate assistants may be processed via the summer job file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600" b="1" dirty="0">
                <a:latin typeface="Calibri "/>
              </a:rPr>
              <a:t>Summer appointments may also be entered as a Hire </a:t>
            </a:r>
            <a:r>
              <a:rPr lang="en-US" sz="2600" b="1" dirty="0" err="1">
                <a:latin typeface="Calibri "/>
              </a:rPr>
              <a:t>ePAF</a:t>
            </a:r>
            <a:r>
              <a:rPr lang="en-US" sz="2600" b="1" dirty="0">
                <a:latin typeface="Calibri "/>
              </a:rPr>
              <a:t> 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600" dirty="0">
                <a:latin typeface="Calibri "/>
              </a:rPr>
              <a:t>The file will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alibri "/>
              </a:rPr>
              <a:t>open</a:t>
            </a:r>
            <a:r>
              <a:rPr lang="en-US" sz="2600" dirty="0">
                <a:latin typeface="Calibri "/>
              </a:rPr>
              <a:t> on April 25, 2022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600" dirty="0">
                <a:latin typeface="Calibri "/>
              </a:rPr>
              <a:t>The file will </a:t>
            </a:r>
            <a:r>
              <a:rPr lang="en-US" sz="2600" b="1" dirty="0">
                <a:solidFill>
                  <a:srgbClr val="C00000"/>
                </a:solidFill>
                <a:latin typeface="Calibri "/>
              </a:rPr>
              <a:t>close</a:t>
            </a:r>
            <a:r>
              <a:rPr lang="en-US" sz="2600" dirty="0">
                <a:latin typeface="Calibri "/>
              </a:rPr>
              <a:t> on May 12, 2022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sz="2600" dirty="0">
              <a:latin typeface="Calibri "/>
            </a:endParaRPr>
          </a:p>
          <a:p>
            <a:pPr marL="0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r>
              <a:rPr lang="en-US" sz="2600" dirty="0">
                <a:latin typeface="Calibri "/>
              </a:rPr>
              <a:t>Summer appointments will be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Calibri "/>
              </a:rPr>
              <a:t>reflected</a:t>
            </a:r>
            <a:r>
              <a:rPr lang="en-US" sz="2600" dirty="0">
                <a:latin typeface="Calibri "/>
              </a:rPr>
              <a:t> in Job Data on the afternoon of May 16</a:t>
            </a:r>
            <a:r>
              <a:rPr lang="en-US" sz="2600" baseline="30000" dirty="0">
                <a:latin typeface="Calibri "/>
              </a:rPr>
              <a:t>th</a:t>
            </a:r>
            <a:r>
              <a:rPr lang="en-US" sz="2600" dirty="0">
                <a:latin typeface="Calibri "/>
              </a:rPr>
              <a:t>, 2022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sz="2800" dirty="0">
              <a:latin typeface="Calibri "/>
            </a:endParaRPr>
          </a:p>
          <a:p>
            <a:pPr marL="457200" lvl="1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dirty="0">
              <a:latin typeface="Calibri "/>
            </a:endParaRP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dirty="0">
              <a:latin typeface="Tw Cen MT" panose="020B0602020104020603" pitchFamily="34" charset="0"/>
            </a:endParaRPr>
          </a:p>
          <a:p>
            <a:pPr marL="457200" lvl="1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0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0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2DBDF8-78B5-40EF-B01B-B287E7C5D60A}"/>
              </a:ext>
            </a:extLst>
          </p:cNvPr>
          <p:cNvCxnSpPr>
            <a:cxnSpLocks/>
          </p:cNvCxnSpPr>
          <p:nvPr/>
        </p:nvCxnSpPr>
        <p:spPr>
          <a:xfrm>
            <a:off x="738131" y="1712722"/>
            <a:ext cx="8636778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688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2" y="365125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Faculty and GA Summer Appointment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Reminders!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472531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600" dirty="0">
                <a:latin typeface="Calibri "/>
              </a:rPr>
              <a:t>The file will be available via myUFL system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sz="2600" dirty="0">
                <a:latin typeface="Calibri "/>
              </a:rPr>
              <a:t>Main Menu </a:t>
            </a:r>
            <a:r>
              <a:rPr lang="en-US" sz="2600" b="1" dirty="0">
                <a:latin typeface="Calibri "/>
              </a:rPr>
              <a:t>&gt;</a:t>
            </a:r>
            <a:r>
              <a:rPr lang="en-US" sz="2600" dirty="0">
                <a:latin typeface="Calibri "/>
              </a:rPr>
              <a:t> Human Resources </a:t>
            </a:r>
            <a:r>
              <a:rPr lang="en-US" sz="2600" b="1" dirty="0">
                <a:latin typeface="Calibri "/>
              </a:rPr>
              <a:t>&gt;</a:t>
            </a:r>
            <a:r>
              <a:rPr lang="en-US" sz="2600" dirty="0">
                <a:latin typeface="Calibri "/>
              </a:rPr>
              <a:t> Workforce Administration </a:t>
            </a:r>
            <a:r>
              <a:rPr lang="en-US" sz="2600" b="1" dirty="0">
                <a:latin typeface="Calibri "/>
              </a:rPr>
              <a:t>&gt;</a:t>
            </a:r>
            <a:r>
              <a:rPr lang="en-US" sz="2600" dirty="0">
                <a:latin typeface="Calibri "/>
              </a:rPr>
              <a:t> Job Information </a:t>
            </a:r>
            <a:r>
              <a:rPr lang="en-US" sz="2600" b="1" dirty="0">
                <a:latin typeface="Calibri "/>
              </a:rPr>
              <a:t>&gt;</a:t>
            </a:r>
            <a:r>
              <a:rPr lang="en-US" sz="2600" dirty="0">
                <a:latin typeface="Calibri "/>
              </a:rPr>
              <a:t> UF Summer Job Review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fr-FR" sz="2600" dirty="0">
                <a:latin typeface="Calibri "/>
              </a:rPr>
              <a:t>Instruction Guide</a:t>
            </a: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fr-FR" sz="2600" dirty="0">
                <a:latin typeface="Calibri "/>
                <a:hlinkClick r:id="rId3"/>
              </a:rPr>
              <a:t>http://training.hr.ufl.edu/instructionguides/job_position_actions/summerjobreview.pdf</a:t>
            </a:r>
            <a:r>
              <a:rPr lang="fr-FR" sz="2600" dirty="0">
                <a:latin typeface="Calibri "/>
              </a:rPr>
              <a:t> </a:t>
            </a:r>
          </a:p>
          <a:p>
            <a:pPr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r>
              <a:rPr lang="fr-FR" sz="2600" dirty="0">
                <a:latin typeface="Calibri "/>
              </a:rPr>
              <a:t>You </a:t>
            </a:r>
            <a:r>
              <a:rPr lang="en-US" sz="2600" dirty="0">
                <a:latin typeface="Calibri "/>
              </a:rPr>
              <a:t>will</a:t>
            </a:r>
            <a:r>
              <a:rPr lang="fr-FR" sz="2600" dirty="0">
                <a:latin typeface="Calibri "/>
              </a:rPr>
              <a:t> </a:t>
            </a:r>
            <a:r>
              <a:rPr lang="en-US" sz="2600" dirty="0">
                <a:latin typeface="Calibri "/>
              </a:rPr>
              <a:t>be</a:t>
            </a:r>
            <a:r>
              <a:rPr lang="fr-FR" sz="2600" dirty="0">
                <a:latin typeface="Calibri "/>
              </a:rPr>
              <a:t> </a:t>
            </a:r>
            <a:r>
              <a:rPr lang="en-US" sz="2600" dirty="0">
                <a:latin typeface="Calibri "/>
              </a:rPr>
              <a:t>contacted</a:t>
            </a:r>
            <a:r>
              <a:rPr lang="fr-FR" sz="2600" dirty="0">
                <a:latin typeface="Calibri "/>
              </a:rPr>
              <a:t> by </a:t>
            </a:r>
            <a:r>
              <a:rPr lang="en-US" sz="2600" dirty="0">
                <a:latin typeface="Calibri "/>
              </a:rPr>
              <a:t>EOR </a:t>
            </a:r>
            <a:r>
              <a:rPr lang="fr-FR" sz="2600" dirty="0">
                <a:latin typeface="Calibri "/>
              </a:rPr>
              <a:t>if </a:t>
            </a:r>
            <a:r>
              <a:rPr lang="en-US" sz="2600" dirty="0">
                <a:latin typeface="Calibri "/>
              </a:rPr>
              <a:t>there</a:t>
            </a:r>
            <a:r>
              <a:rPr lang="fr-FR" sz="2600" dirty="0">
                <a:latin typeface="Calibri "/>
              </a:rPr>
              <a:t> are </a:t>
            </a:r>
            <a:r>
              <a:rPr lang="en-US" sz="2600" dirty="0">
                <a:latin typeface="Calibri "/>
              </a:rPr>
              <a:t>employees</a:t>
            </a:r>
            <a:r>
              <a:rPr lang="fr-FR" sz="2600" dirty="0">
                <a:latin typeface="Calibri "/>
              </a:rPr>
              <a:t> </a:t>
            </a:r>
            <a:r>
              <a:rPr lang="en-US" sz="2600" dirty="0">
                <a:latin typeface="Calibri "/>
              </a:rPr>
              <a:t>who</a:t>
            </a:r>
            <a:r>
              <a:rPr lang="fr-FR" sz="2600" dirty="0">
                <a:latin typeface="Calibri "/>
              </a:rPr>
              <a:t> do not </a:t>
            </a:r>
            <a:r>
              <a:rPr lang="en-US" sz="2600" dirty="0">
                <a:latin typeface="Calibri "/>
              </a:rPr>
              <a:t>load</a:t>
            </a:r>
            <a:r>
              <a:rPr lang="fr-FR" sz="2600" dirty="0">
                <a:latin typeface="Calibri "/>
              </a:rPr>
              <a:t> and </a:t>
            </a:r>
            <a:r>
              <a:rPr lang="en-US" sz="2600" dirty="0">
                <a:latin typeface="Calibri "/>
              </a:rPr>
              <a:t>may need additional action on your part</a:t>
            </a:r>
            <a:endParaRPr lang="fr-FR" sz="2600" dirty="0">
              <a:latin typeface="Calibri "/>
            </a:endParaRP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sz="2800" dirty="0">
              <a:latin typeface="Calibri "/>
            </a:endParaRPr>
          </a:p>
          <a:p>
            <a:pPr marL="457200" lvl="1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dirty="0">
              <a:latin typeface="Calibri "/>
            </a:endParaRPr>
          </a:p>
          <a:p>
            <a:pPr lvl="1">
              <a:buClr>
                <a:schemeClr val="accent3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</a:pPr>
            <a:endParaRPr lang="en-US" dirty="0">
              <a:latin typeface="Tw Cen MT" panose="020B0602020104020603" pitchFamily="34" charset="0"/>
            </a:endParaRPr>
          </a:p>
          <a:p>
            <a:pPr marL="457200" lvl="1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0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0" indent="0">
              <a:buClr>
                <a:schemeClr val="accent3">
                  <a:lumMod val="75000"/>
                </a:schemeClr>
              </a:buClr>
              <a:buSzPct val="95000"/>
              <a:buNone/>
            </a:pP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2DBDF8-78B5-40EF-B01B-B287E7C5D60A}"/>
              </a:ext>
            </a:extLst>
          </p:cNvPr>
          <p:cNvCxnSpPr>
            <a:cxnSpLocks/>
          </p:cNvCxnSpPr>
          <p:nvPr/>
        </p:nvCxnSpPr>
        <p:spPr>
          <a:xfrm>
            <a:off x="738131" y="1712722"/>
            <a:ext cx="8636778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97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84364"/>
            <a:ext cx="10515600" cy="2038765"/>
          </a:xfrm>
        </p:spPr>
        <p:txBody>
          <a:bodyPr>
            <a:normAutofit/>
          </a:bodyPr>
          <a:lstStyle/>
          <a:p>
            <a:r>
              <a:rPr lang="en-US" dirty="0"/>
              <a:t>University Benefits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910780"/>
            <a:ext cx="10515600" cy="214905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Comp Leave Cash-Out</a:t>
            </a: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Spring/Summer New Hire Reminders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772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3" y="387159"/>
            <a:ext cx="10515600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/>
              </a:rPr>
              <a:t>FY 21-22 Comp Leave Cash-Out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22" y="1856639"/>
            <a:ext cx="11219001" cy="42277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14400" lvl="2" indent="-457200" eaLnBrk="0" fontAlgn="base" hangingPunct="0"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kern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Overtime, regular, and compensatory leave will be cashed out on the final paycheck of FY 21-22 (06/17/2022).</a:t>
            </a:r>
            <a:endParaRPr lang="en-US" dirty="0"/>
          </a:p>
          <a:p>
            <a:pPr marL="914400" lvl="2" indent="-457200" eaLnBrk="0" fontAlgn="base" hangingPunct="0"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kern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Accrued balances (less use) as of the end of PPE 5/26/22 will be paid out.</a:t>
            </a:r>
          </a:p>
          <a:p>
            <a:pPr marL="914400" lvl="2" indent="-457200" eaLnBrk="0" fontAlgn="base" hangingPunct="0"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800" kern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To prevent negative balances and payroll corrections, TRCs pertaining to comp leave will be unavailable during PP 05/27/22 - 06/23/22.</a:t>
            </a:r>
          </a:p>
          <a:p>
            <a:pPr marL="914400" lvl="2" indent="-457200"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kern="0" dirty="0">
                <a:ea typeface="+mn-lt"/>
                <a:cs typeface="+mn-lt"/>
              </a:rPr>
              <a:t>Any approved use of comp time for PP 06/10/22 - 06/23/22 must be submitted to Central Leave and entered directly by Payroll.</a:t>
            </a:r>
            <a:endParaRPr lang="en-US" dirty="0"/>
          </a:p>
          <a:p>
            <a:pPr marL="914400" lvl="2" indent="-457200"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2800" kern="0" dirty="0">
              <a:solidFill>
                <a:srgbClr val="000000"/>
              </a:solidFill>
              <a:ea typeface="Calibri" panose="020F0502020204030204" pitchFamily="34" charset="0"/>
              <a:cs typeface="Times New Roman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70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3" y="387159"/>
            <a:ext cx="10515600" cy="1325563"/>
          </a:xfrm>
        </p:spPr>
        <p:txBody>
          <a:bodyPr anchor="b"/>
          <a:lstStyle/>
          <a:p>
            <a:r>
              <a:rPr lang="en-US" dirty="0">
                <a:solidFill>
                  <a:srgbClr val="FF6600"/>
                </a:solidFill>
                <a:latin typeface="Century Schoolbook"/>
              </a:rPr>
              <a:t>FY 21-22 Comp Leave Cash-Out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22" y="1856639"/>
            <a:ext cx="11702220" cy="45244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2" indent="0" eaLnBrk="0" fontAlgn="base" hangingPunct="0">
              <a:spcAft>
                <a:spcPct val="0"/>
              </a:spcAft>
              <a:buClr>
                <a:schemeClr val="accent3">
                  <a:lumMod val="75000"/>
                </a:schemeClr>
              </a:buClr>
              <a:buNone/>
            </a:pPr>
            <a:r>
              <a:rPr lang="en-US" altLang="en-US" sz="26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Department Preparation</a:t>
            </a:r>
          </a:p>
          <a:p>
            <a:pPr marL="914400" lvl="2" indent="-457200" eaLnBrk="0" fontAlgn="base" hangingPunct="0"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600" kern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In most cases, units can adjust work schedules to prevent compensatory leave from accruing. </a:t>
            </a:r>
            <a:endParaRPr lang="en-US" altLang="en-US" sz="26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-457200" eaLnBrk="0" fontAlgn="base" hangingPunct="0"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600" kern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Accrued comp leave can be taken in place of other leave types.</a:t>
            </a:r>
          </a:p>
          <a:p>
            <a:pPr marL="914400" lvl="2" indent="-457200" eaLnBrk="0" fontAlgn="base" hangingPunct="0"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600" kern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Review accruals anytime (recommended on at least a per-pay basis): Enterprise Reporting &gt; Access Reporting &gt; Human Resources Information &gt; Benefit Information &gt; Leave &gt; Leave Accruals, Usage, and Balances By Pay Period, Department - COMP ONLY.</a:t>
            </a:r>
          </a:p>
          <a:p>
            <a:pPr marL="914400" lvl="2" indent="-457200" eaLnBrk="0" fontAlgn="base" hangingPunct="0"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600" kern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Correct negative balances as quickly as possible by working with Central Leave.</a:t>
            </a:r>
          </a:p>
          <a:p>
            <a:pPr marL="742950" lvl="2" indent="-28575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2700" kern="0" dirty="0">
              <a:solidFill>
                <a:srgbClr val="000000"/>
              </a:solidFill>
              <a:ea typeface="Calibri" panose="020F0502020204030204" pitchFamily="34" charset="0"/>
              <a:cs typeface="Times New Roman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C68894-0D3E-4795-8E61-143076EB9CE7}"/>
              </a:ext>
            </a:extLst>
          </p:cNvPr>
          <p:cNvSpPr/>
          <p:nvPr/>
        </p:nvSpPr>
        <p:spPr>
          <a:xfrm>
            <a:off x="1131536" y="5402388"/>
            <a:ext cx="9928927" cy="825873"/>
          </a:xfrm>
          <a:prstGeom prst="rect">
            <a:avLst/>
          </a:prstGeom>
          <a:solidFill>
            <a:srgbClr val="19C9E1">
              <a:alpha val="3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For assistance with Leave Cash-Outs:</a:t>
            </a:r>
            <a:endParaRPr lang="en-US" sz="2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Contact the UFHR Central Leave:</a:t>
            </a:r>
            <a:r>
              <a:rPr lang="en-US" sz="2000" dirty="0"/>
              <a:t> </a:t>
            </a:r>
            <a:r>
              <a:rPr lang="en-US" sz="2000" dirty="0">
                <a:hlinkClick r:id="rId4"/>
              </a:rPr>
              <a:t>central-leave@ufl.edu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</a:rPr>
              <a:t>or (352) 392-2477</a:t>
            </a:r>
            <a:endParaRPr lang="en-US" sz="20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4440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43" y="387159"/>
            <a:ext cx="10515600" cy="1325563"/>
          </a:xfrm>
        </p:spPr>
        <p:txBody>
          <a:bodyPr anchor="b"/>
          <a:lstStyle/>
          <a:p>
            <a:r>
              <a:rPr lang="en-US">
                <a:solidFill>
                  <a:srgbClr val="FF6600"/>
                </a:solidFill>
                <a:latin typeface="Century Schoolbook"/>
              </a:rPr>
              <a:t>Spring/Summer New Hire Reminders</a:t>
            </a:r>
            <a:endParaRPr lang="en-US">
              <a:solidFill>
                <a:srgbClr val="FF66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22" y="1856639"/>
            <a:ext cx="11702220" cy="42277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14400" lvl="2" indent="-457200" eaLnBrk="0" fontAlgn="base" hangingPunct="0"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kern="0" dirty="0">
                <a:cs typeface="Calibri"/>
              </a:rPr>
              <a:t>Due to double deductions, any new 9- and 10-month hires effective prior 8/15/2022 must be coordinated with Benefits to ensure proper enrollment and summer coverage. </a:t>
            </a:r>
            <a:endParaRPr lang="en-US" sz="2600" dirty="0">
              <a:cs typeface="Calibri"/>
            </a:endParaRPr>
          </a:p>
          <a:p>
            <a:pPr marL="914400" lvl="2" indent="-457200"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600" kern="0" dirty="0">
                <a:cs typeface="Times New Roman"/>
              </a:rPr>
              <a:t>All new OPS hires with combined FTEs ≥0.75 are eligible for State benefits. </a:t>
            </a:r>
            <a:endParaRPr lang="en-US" sz="2600" dirty="0">
              <a:cs typeface="Calibri"/>
            </a:endParaRPr>
          </a:p>
          <a:p>
            <a:pPr marL="914400" lvl="2" indent="-457200"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600" kern="0" dirty="0">
                <a:cs typeface="Times New Roman"/>
              </a:rPr>
              <a:t>The State does not consider salary plan changes (i.e., OPS to TEAMS or Faculty) for benefits-eligible employees as a Qualifying Status Change. Employees may have to wait until Open Enrollment to enroll in State benefits.</a:t>
            </a:r>
          </a:p>
          <a:p>
            <a:pPr marL="914400" lvl="2" indent="-457200"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sz="2600" kern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Questions? Contact us at </a:t>
            </a:r>
            <a:r>
              <a:rPr lang="en-US" altLang="en-US" sz="2600" kern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  <a:hlinkClick r:id="rId3"/>
              </a:rPr>
              <a:t>benefits@ufl.edu</a:t>
            </a:r>
            <a:r>
              <a:rPr lang="en-US" altLang="en-US" sz="2600" kern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, 352-392-2477, or reach out to your dedicated Benefits Specialist.</a:t>
            </a:r>
            <a:endParaRPr lang="en-US" altLang="en-US" sz="26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-45720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28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131" y="1712722"/>
            <a:ext cx="7458419" cy="0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Bookman Old Style" panose="02050604050505020204" pitchFamily="18" charset="0"/>
              </a:rPr>
              <a:t>UFHR </a:t>
            </a:r>
            <a:r>
              <a:rPr lang="en-US" i="1">
                <a:solidFill>
                  <a:schemeClr val="bg1"/>
                </a:solidFill>
                <a:latin typeface="Century Gothic" panose="020B0502020202020204" pitchFamily="34" charset="0"/>
              </a:rPr>
              <a:t>preeminence through people</a:t>
            </a:r>
            <a:endParaRPr lang="en-US" sz="2400" i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51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3394" y="365125"/>
            <a:ext cx="10380406" cy="1325563"/>
          </a:xfrm>
        </p:spPr>
        <p:txBody>
          <a:bodyPr>
            <a:normAutofit/>
          </a:bodyPr>
          <a:lstStyle/>
          <a:p>
            <a:r>
              <a:rPr lang="en-US" altLang="en-US" sz="4800" b="1" dirty="0"/>
              <a:t>Important Dates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8678" y="1869000"/>
            <a:ext cx="11277022" cy="4158174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/>
              <a:t>Upcoming HR Forum </a:t>
            </a:r>
            <a:r>
              <a:rPr lang="en-US" altLang="en-US" sz="3200" dirty="0"/>
              <a:t>–</a:t>
            </a:r>
            <a:r>
              <a:rPr lang="en-US" altLang="en-US" sz="3200" b="1" dirty="0"/>
              <a:t> </a:t>
            </a:r>
            <a:r>
              <a:rPr lang="en-US" altLang="en-US" sz="3200" dirty="0"/>
              <a:t>May 4 @ 10 a.m.</a:t>
            </a:r>
          </a:p>
          <a:p>
            <a:pPr marL="0" indent="0">
              <a:buClr>
                <a:schemeClr val="accent3">
                  <a:lumMod val="75000"/>
                </a:schemeClr>
              </a:buClr>
              <a:buNone/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39743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2508" b="4699"/>
          <a:stretch/>
        </p:blipFill>
        <p:spPr>
          <a:xfrm>
            <a:off x="-10633" y="579939"/>
            <a:ext cx="12202632" cy="4908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53" y="304844"/>
            <a:ext cx="857143" cy="70476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1988771" y="1792452"/>
            <a:ext cx="8203824" cy="2826613"/>
          </a:xfrm>
          <a:solidFill>
            <a:srgbClr val="002060">
              <a:alpha val="51000"/>
            </a:srgbClr>
          </a:solidFill>
        </p:spPr>
        <p:txBody>
          <a:bodyPr anchor="ctr"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Thank you </a:t>
            </a:r>
            <a:br>
              <a:rPr lang="en-US" sz="5400" b="1" dirty="0">
                <a:solidFill>
                  <a:schemeClr val="bg1"/>
                </a:solidFill>
                <a:latin typeface="+mn-lt"/>
              </a:rPr>
            </a:br>
            <a:r>
              <a:rPr lang="en-US" sz="5400" b="1" dirty="0">
                <a:solidFill>
                  <a:schemeClr val="bg1"/>
                </a:solidFill>
                <a:latin typeface="+mn-lt"/>
              </a:rPr>
              <a:t>for attending the </a:t>
            </a:r>
            <a:br>
              <a:rPr lang="en-US" sz="5400" b="1" dirty="0">
                <a:solidFill>
                  <a:schemeClr val="bg1"/>
                </a:solidFill>
                <a:latin typeface="+mn-lt"/>
              </a:rPr>
            </a:br>
            <a:r>
              <a:rPr lang="en-US" sz="5400" b="1" dirty="0">
                <a:solidFill>
                  <a:schemeClr val="bg1"/>
                </a:solidFill>
                <a:latin typeface="+mn-lt"/>
              </a:rPr>
              <a:t>HR Forum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625" y="5871182"/>
            <a:ext cx="2474976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397" y="1366221"/>
            <a:ext cx="7724793" cy="656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2101888"/>
            <a:ext cx="10515600" cy="2733675"/>
          </a:xfrm>
        </p:spPr>
        <p:txBody>
          <a:bodyPr/>
          <a:lstStyle/>
          <a:p>
            <a:r>
              <a:rPr lang="en-US" dirty="0"/>
              <a:t>Training &amp; Organizational 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988736"/>
            <a:ext cx="10515600" cy="2303967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Leadership Program Applications</a:t>
            </a:r>
          </a:p>
          <a:p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Summer Calendar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1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>
            <a:extLst>
              <a:ext uri="{FF2B5EF4-FFF2-40B4-BE49-F238E27FC236}">
                <a16:creationId xmlns:a16="http://schemas.microsoft.com/office/drawing/2014/main" id="{356AEDD2-681C-4239-88AD-D09780DB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/>
              <a:t>Leadership Program Applications</a:t>
            </a:r>
            <a:endParaRPr lang="en-US" altLang="en-US" dirty="0"/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62F6BFF-C56C-40B6-AF6A-7CD6B55AB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“Leadership and learning are indispensable </a:t>
            </a:r>
            <a:br>
              <a:rPr lang="en-US" altLang="en-US" dirty="0"/>
            </a:br>
            <a:r>
              <a:rPr lang="en-US" altLang="en-US" dirty="0"/>
              <a:t>to each other.”—John F. Kennedy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Now through May 2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We are accepting applications for</a:t>
            </a:r>
          </a:p>
          <a:p>
            <a:pPr lvl="2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UF Academy</a:t>
            </a:r>
          </a:p>
          <a:p>
            <a:pPr lvl="2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Advanced Leadership for Academics and Professionals (ALAP)</a:t>
            </a:r>
          </a:p>
          <a:p>
            <a:pPr lvl="2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Managers Cohort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4E5227-1540-4975-8AD1-70E8F69D5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848" y="2232967"/>
            <a:ext cx="2873519" cy="23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1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>
            <a:extLst>
              <a:ext uri="{FF2B5EF4-FFF2-40B4-BE49-F238E27FC236}">
                <a16:creationId xmlns:a16="http://schemas.microsoft.com/office/drawing/2014/main" id="{4862962C-1613-413B-B042-2F8CB59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Leadership Program Applications</a:t>
            </a:r>
          </a:p>
        </p:txBody>
      </p:sp>
      <p:sp>
        <p:nvSpPr>
          <p:cNvPr id="6148" name="Content Placeholder 2">
            <a:extLst>
              <a:ext uri="{FF2B5EF4-FFF2-40B4-BE49-F238E27FC236}">
                <a16:creationId xmlns:a16="http://schemas.microsoft.com/office/drawing/2014/main" id="{CB7BF3D9-41C3-4C25-AA07-B37EA651C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UF Academy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Entering its 19</a:t>
            </a:r>
            <a:r>
              <a:rPr lang="en-US" altLang="en-US" baseline="30000" dirty="0"/>
              <a:t>th</a:t>
            </a:r>
            <a:r>
              <a:rPr lang="en-US" altLang="en-US" dirty="0"/>
              <a:t> year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Designed for faculty and professional </a:t>
            </a:r>
            <a:br>
              <a:rPr lang="en-US" altLang="en-US" dirty="0"/>
            </a:br>
            <a:r>
              <a:rPr lang="en-US" altLang="en-US" dirty="0"/>
              <a:t>staff who are “emerging leaders”</a:t>
            </a:r>
          </a:p>
        </p:txBody>
      </p:sp>
      <p:pic>
        <p:nvPicPr>
          <p:cNvPr id="4" name="Picture 3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3B0ECE14-C1B1-4891-AC51-DD654926D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40" y="2305082"/>
            <a:ext cx="5088636" cy="33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1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>
            <a:extLst>
              <a:ext uri="{FF2B5EF4-FFF2-40B4-BE49-F238E27FC236}">
                <a16:creationId xmlns:a16="http://schemas.microsoft.com/office/drawing/2014/main" id="{C35E6D02-1449-4569-ACB0-FADCAAB3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Leadership Program Applications</a:t>
            </a:r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id="{864685DB-3CC7-4E63-A62F-01CD796D1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Advanced Leadership for Academics and Professionals (ALAP)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Entering its 14</a:t>
            </a:r>
            <a:r>
              <a:rPr lang="en-US" altLang="en-US" baseline="30000" dirty="0"/>
              <a:t>th</a:t>
            </a:r>
            <a:r>
              <a:rPr lang="en-US" altLang="en-US" dirty="0"/>
              <a:t> year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Designed for established UF </a:t>
            </a:r>
            <a:br>
              <a:rPr lang="en-US" altLang="en-US" dirty="0"/>
            </a:br>
            <a:r>
              <a:rPr lang="en-US" altLang="en-US" dirty="0"/>
              <a:t>professional and academic leaders </a:t>
            </a:r>
            <a:br>
              <a:rPr lang="en-US" altLang="en-US" dirty="0"/>
            </a:br>
            <a:r>
              <a:rPr lang="en-US" altLang="en-US" dirty="0"/>
              <a:t>looking to further develop leadership </a:t>
            </a:r>
            <a:br>
              <a:rPr lang="en-US" altLang="en-US" dirty="0"/>
            </a:br>
            <a:r>
              <a:rPr lang="en-US" altLang="en-US" dirty="0"/>
              <a:t>skills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9002AA-6582-4BE8-95FC-437803496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410" y="2341501"/>
            <a:ext cx="4979377" cy="33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CDBB-3BAE-43D1-97AE-240F8B16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Leadership Program Applications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B3AEC-7747-4E0C-99EC-046CCB199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Managers Cohort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Entering its 12</a:t>
            </a:r>
            <a:r>
              <a:rPr lang="en-US" baseline="30000" dirty="0"/>
              <a:t>th</a:t>
            </a:r>
            <a:r>
              <a:rPr lang="en-US" dirty="0"/>
              <a:t> year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Managers can participate in the </a:t>
            </a:r>
            <a:br>
              <a:rPr lang="en-US" dirty="0"/>
            </a:br>
            <a:r>
              <a:rPr lang="en-US" dirty="0"/>
              <a:t>Managing at UF curriculum as a </a:t>
            </a:r>
            <a:br>
              <a:rPr lang="en-US" dirty="0"/>
            </a:br>
            <a:r>
              <a:rPr lang="en-US" dirty="0"/>
              <a:t>cohort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AF245DE-35BE-41DC-B00C-69947ADBA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35" y="1825625"/>
            <a:ext cx="5473074" cy="410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22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>
            <a:extLst>
              <a:ext uri="{FF2B5EF4-FFF2-40B4-BE49-F238E27FC236}">
                <a16:creationId xmlns:a16="http://schemas.microsoft.com/office/drawing/2014/main" id="{E8AF91D5-501D-469C-8565-A63EF4A27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Leadership Program Applications</a:t>
            </a:r>
          </a:p>
        </p:txBody>
      </p:sp>
      <p:sp>
        <p:nvSpPr>
          <p:cNvPr id="8196" name="Content Placeholder 2">
            <a:extLst>
              <a:ext uri="{FF2B5EF4-FFF2-40B4-BE49-F238E27FC236}">
                <a16:creationId xmlns:a16="http://schemas.microsoft.com/office/drawing/2014/main" id="{00E50414-C17E-4E62-9937-7C758E9EB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For more information or to access the application, </a:t>
            </a:r>
            <a:br>
              <a:rPr lang="en-US" altLang="en-US" dirty="0"/>
            </a:br>
            <a:r>
              <a:rPr lang="en-US" altLang="en-US" dirty="0"/>
              <a:t>visit the </a:t>
            </a:r>
            <a:r>
              <a:rPr lang="en-US" altLang="en-US" dirty="0" err="1"/>
              <a:t>Leadership@UF</a:t>
            </a:r>
            <a:r>
              <a:rPr lang="en-US" altLang="en-US" dirty="0"/>
              <a:t> program page </a:t>
            </a:r>
            <a:br>
              <a:rPr lang="en-US" altLang="en-US" dirty="0"/>
            </a:br>
            <a:r>
              <a:rPr lang="en-US" altLang="en-US" dirty="0"/>
              <a:t>on the UFHR site</a:t>
            </a:r>
            <a:br>
              <a:rPr lang="en-US" altLang="en-US" dirty="0"/>
            </a:br>
            <a:r>
              <a:rPr lang="en-US" altLang="en-US" dirty="0">
                <a:hlinkClick r:id="rId2"/>
              </a:rPr>
              <a:t>https://leadership.hr.ufl.edu/programs/</a:t>
            </a:r>
            <a:r>
              <a:rPr lang="en-US" altLang="en-US" dirty="0"/>
              <a:t> </a:t>
            </a:r>
            <a:endParaRPr lang="en-US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AAD992-3A5C-4562-934C-1A4D5A039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872" y="2492403"/>
            <a:ext cx="3017782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1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405"/>
                </a:solidFill>
                <a:latin typeface="Century Schoolbook" panose="02040604050505020304" pitchFamily="18" charset="0"/>
              </a:rPr>
              <a:t>Summer</a:t>
            </a:r>
            <a:r>
              <a:rPr lang="en-US" dirty="0"/>
              <a:t> </a:t>
            </a:r>
            <a:r>
              <a:rPr lang="en-US" dirty="0">
                <a:solidFill>
                  <a:srgbClr val="FF6405"/>
                </a:solidFill>
                <a:latin typeface="Century Schoolbook" panose="02040604050505020304" pitchFamily="18" charset="0"/>
              </a:rPr>
              <a:t>Calendar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7940AB-ABA3-4027-A40D-634B08D6E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4577" cy="4351338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Summer calendar of courses available for </a:t>
            </a:r>
            <a:br>
              <a:rPr lang="en-US" dirty="0"/>
            </a:br>
            <a:r>
              <a:rPr lang="en-US" dirty="0"/>
              <a:t>registration started Monday, April 4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Courses offered in both virtual and</a:t>
            </a:r>
            <a:br>
              <a:rPr lang="en-US" dirty="0"/>
            </a:br>
            <a:r>
              <a:rPr lang="en-US" dirty="0"/>
              <a:t>in-person formats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Register in </a:t>
            </a:r>
            <a:r>
              <a:rPr lang="en-US" dirty="0" err="1"/>
              <a:t>myTraining</a:t>
            </a:r>
            <a:endParaRPr lang="en-US" dirty="0"/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View HR calendar for course dates (</a:t>
            </a:r>
            <a:r>
              <a:rPr lang="en-US" dirty="0">
                <a:hlinkClick r:id="rId3"/>
              </a:rPr>
              <a:t>https://calendar.hr.ufl.edu/events/category/training-organizational-development/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						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38131" y="1690688"/>
            <a:ext cx="9028038" cy="22034"/>
          </a:xfrm>
          <a:prstGeom prst="line">
            <a:avLst/>
          </a:prstGeom>
          <a:ln w="25400" cap="rnd">
            <a:solidFill>
              <a:srgbClr val="19C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0865" y="6228261"/>
            <a:ext cx="6564577" cy="42855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9115">
                <a:schemeClr val="bg1"/>
              </a:gs>
              <a:gs pos="72000">
                <a:srgbClr val="19C9E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UFHR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preeminence through people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0" y="121004"/>
            <a:ext cx="857143" cy="704762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613F8E-E085-412D-BD35-8FCC14BB4A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16" y="2951571"/>
            <a:ext cx="1651376" cy="12702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53BF3C-F44D-4717-BA4E-10093DA7BF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9219" y="2695993"/>
            <a:ext cx="2266950" cy="2190750"/>
          </a:xfrm>
          <a:prstGeom prst="rect">
            <a:avLst/>
          </a:prstGeom>
        </p:spPr>
      </p:pic>
      <p:pic>
        <p:nvPicPr>
          <p:cNvPr id="1026" name="Picture 2" descr="Pro 3 logo">
            <a:extLst>
              <a:ext uri="{FF2B5EF4-FFF2-40B4-BE49-F238E27FC236}">
                <a16:creationId xmlns:a16="http://schemas.microsoft.com/office/drawing/2014/main" id="{13D89A3F-E08F-4D56-A08B-A8700D77F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6010" y="4979800"/>
            <a:ext cx="3303811" cy="10117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tors together logo">
            <a:extLst>
              <a:ext uri="{FF2B5EF4-FFF2-40B4-BE49-F238E27FC236}">
                <a16:creationId xmlns:a16="http://schemas.microsoft.com/office/drawing/2014/main" id="{0AA3E9B4-5BF3-4558-B4F7-3774B1539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207" y="1776427"/>
            <a:ext cx="4173415" cy="9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17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2F5496"/>
      </a:hlink>
      <a:folHlink>
        <a:srgbClr val="2F549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40509</TotalTime>
  <Words>1399</Words>
  <Application>Microsoft Office PowerPoint</Application>
  <PresentationFormat>Widescreen</PresentationFormat>
  <Paragraphs>177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Bookman Old Style</vt:lpstr>
      <vt:lpstr>Calibri</vt:lpstr>
      <vt:lpstr>Calibri </vt:lpstr>
      <vt:lpstr>Calibri Light</vt:lpstr>
      <vt:lpstr>Century Gothic</vt:lpstr>
      <vt:lpstr>Century Schoolbook</vt:lpstr>
      <vt:lpstr>Tw Cen MT</vt:lpstr>
      <vt:lpstr>Wingdings</vt:lpstr>
      <vt:lpstr>Office Theme</vt:lpstr>
      <vt:lpstr>1_Office Theme</vt:lpstr>
      <vt:lpstr>2_Office Theme</vt:lpstr>
      <vt:lpstr>Office Theme</vt:lpstr>
      <vt:lpstr>3_Office Theme</vt:lpstr>
      <vt:lpstr>HR Forum</vt:lpstr>
      <vt:lpstr>Today’s Agenda Items</vt:lpstr>
      <vt:lpstr>Training &amp; Organizational Development</vt:lpstr>
      <vt:lpstr>Leadership Program Applications</vt:lpstr>
      <vt:lpstr>Leadership Program Applications</vt:lpstr>
      <vt:lpstr>Leadership Program Applications</vt:lpstr>
      <vt:lpstr>Leadership Program Applications</vt:lpstr>
      <vt:lpstr>Leadership Program Applications</vt:lpstr>
      <vt:lpstr>Summer Calendar</vt:lpstr>
      <vt:lpstr>Classification &amp; Compensation</vt:lpstr>
      <vt:lpstr>Florida Minimum Wage Reminder</vt:lpstr>
      <vt:lpstr>New Job Classifications</vt:lpstr>
      <vt:lpstr>ePAF Approval Changes</vt:lpstr>
      <vt:lpstr>ePAF Approval Changes</vt:lpstr>
      <vt:lpstr>ePAF Approval Changes</vt:lpstr>
      <vt:lpstr>ePAF Approval Changes</vt:lpstr>
      <vt:lpstr>Questions</vt:lpstr>
      <vt:lpstr>Employment Operations &amp; Records</vt:lpstr>
      <vt:lpstr>Short Work Break Reminders!</vt:lpstr>
      <vt:lpstr>Short Work Break Reminders!</vt:lpstr>
      <vt:lpstr>Faculty and GA Summer Appointment Reminders!</vt:lpstr>
      <vt:lpstr>Faculty and GA Summer Appointment Reminders!</vt:lpstr>
      <vt:lpstr>University Benefits</vt:lpstr>
      <vt:lpstr>FY 21-22 Comp Leave Cash-Out </vt:lpstr>
      <vt:lpstr>FY 21-22 Comp Leave Cash-Out</vt:lpstr>
      <vt:lpstr>Spring/Summer New Hire Reminders</vt:lpstr>
      <vt:lpstr>Important Dates</vt:lpstr>
      <vt:lpstr>Thank you  for attending the  HR Forum</vt:lpstr>
    </vt:vector>
  </TitlesOfParts>
  <Company>Customer Technology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Gould,Angela</dc:creator>
  <cp:lastModifiedBy>Green,Sommer C</cp:lastModifiedBy>
  <cp:revision>569</cp:revision>
  <cp:lastPrinted>2020-02-05T12:54:08Z</cp:lastPrinted>
  <dcterms:created xsi:type="dcterms:W3CDTF">2017-01-03T16:22:19Z</dcterms:created>
  <dcterms:modified xsi:type="dcterms:W3CDTF">2022-04-05T16:37:19Z</dcterms:modified>
</cp:coreProperties>
</file>