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31"/>
  </p:notesMasterIdLst>
  <p:sldIdLst>
    <p:sldId id="256" r:id="rId2"/>
    <p:sldId id="258" r:id="rId3"/>
    <p:sldId id="334" r:id="rId4"/>
    <p:sldId id="331" r:id="rId5"/>
    <p:sldId id="332" r:id="rId6"/>
    <p:sldId id="264" r:id="rId7"/>
    <p:sldId id="268" r:id="rId8"/>
    <p:sldId id="333" r:id="rId9"/>
    <p:sldId id="270" r:id="rId10"/>
    <p:sldId id="318" r:id="rId11"/>
    <p:sldId id="280" r:id="rId12"/>
    <p:sldId id="330" r:id="rId13"/>
    <p:sldId id="288" r:id="rId14"/>
    <p:sldId id="341" r:id="rId15"/>
    <p:sldId id="342" r:id="rId16"/>
    <p:sldId id="343" r:id="rId17"/>
    <p:sldId id="340" r:id="rId18"/>
    <p:sldId id="277" r:id="rId19"/>
    <p:sldId id="276" r:id="rId20"/>
    <p:sldId id="265" r:id="rId21"/>
    <p:sldId id="335" r:id="rId22"/>
    <p:sldId id="267" r:id="rId23"/>
    <p:sldId id="336" r:id="rId24"/>
    <p:sldId id="337" r:id="rId25"/>
    <p:sldId id="271" r:id="rId26"/>
    <p:sldId id="273" r:id="rId27"/>
    <p:sldId id="275" r:id="rId28"/>
    <p:sldId id="272" r:id="rId29"/>
    <p:sldId id="3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9DF1C1-3C72-E348-9D96-38FD89C045C3}">
          <p14:sldIdLst>
            <p14:sldId id="256"/>
            <p14:sldId id="258"/>
          </p14:sldIdLst>
        </p14:section>
        <p14:section name="EHS" id="{080F263D-AF7B-1B40-A3F2-D89C1211CA0B}">
          <p14:sldIdLst>
            <p14:sldId id="334"/>
            <p14:sldId id="331"/>
            <p14:sldId id="332"/>
          </p14:sldIdLst>
        </p14:section>
        <p14:section name="TAO" id="{DB4329D0-5452-6E4B-84A0-9E528601110D}">
          <p14:sldIdLst>
            <p14:sldId id="264"/>
            <p14:sldId id="268"/>
            <p14:sldId id="333"/>
            <p14:sldId id="270"/>
          </p14:sldIdLst>
        </p14:section>
        <p14:section name="Benefits" id="{04B56A3C-7400-0745-9D87-434E5703F656}">
          <p14:sldIdLst>
            <p14:sldId id="318"/>
            <p14:sldId id="280"/>
            <p14:sldId id="330"/>
            <p14:sldId id="288"/>
            <p14:sldId id="341"/>
            <p14:sldId id="342"/>
            <p14:sldId id="343"/>
          </p14:sldIdLst>
        </p14:section>
        <p14:section name="EOR" id="{74DECF0C-8F1B-48D9-81E1-5EE5D86925A7}">
          <p14:sldIdLst>
            <p14:sldId id="340"/>
            <p14:sldId id="277"/>
            <p14:sldId id="276"/>
            <p14:sldId id="265"/>
            <p14:sldId id="335"/>
            <p14:sldId id="267"/>
            <p14:sldId id="336"/>
            <p14:sldId id="337"/>
            <p14:sldId id="271"/>
            <p14:sldId id="273"/>
            <p14:sldId id="275"/>
            <p14:sldId id="272"/>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461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03" autoAdjust="0"/>
    <p:restoredTop sz="94670"/>
  </p:normalViewPr>
  <p:slideViewPr>
    <p:cSldViewPr snapToGrid="0" snapToObjects="1">
      <p:cViewPr varScale="1">
        <p:scale>
          <a:sx n="106" d="100"/>
          <a:sy n="106" d="100"/>
        </p:scale>
        <p:origin x="1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000" b="0" i="0" u="none" strike="noStrike" kern="1200" spc="0" baseline="0" dirty="0">
                <a:solidFill>
                  <a:srgbClr val="4D4D4D"/>
                </a:solidFill>
                <a:latin typeface="Gentona Book" pitchFamily="2" charset="77"/>
                <a:ea typeface="+mn-ea"/>
                <a:cs typeface="+mn-cs"/>
              </a:defRPr>
            </a:pPr>
            <a:r>
              <a:rPr lang="en-US" sz="2000" b="1" kern="1200" dirty="0">
                <a:solidFill>
                  <a:srgbClr val="4D4D4D"/>
                </a:solidFill>
                <a:latin typeface="Gentona Book" pitchFamily="2" charset="77"/>
                <a:ea typeface="+mn-ea"/>
                <a:cs typeface="+mn-cs"/>
              </a:rPr>
              <a:t>Courtesy Appointments</a:t>
            </a:r>
          </a:p>
        </c:rich>
      </c:tx>
      <c:overlay val="0"/>
      <c:spPr>
        <a:noFill/>
        <a:ln>
          <a:noFill/>
        </a:ln>
        <a:effectLst/>
      </c:spPr>
      <c:txPr>
        <a:bodyPr rot="0" spcFirstLastPara="1" vertOverflow="ellipsis" vert="horz" wrap="square" anchor="ctr" anchorCtr="1"/>
        <a:lstStyle/>
        <a:p>
          <a:pPr>
            <a:defRPr lang="en-US" sz="2000" b="0" i="0" u="none" strike="noStrike" kern="1200" spc="0" baseline="0" dirty="0">
              <a:solidFill>
                <a:srgbClr val="4D4D4D"/>
              </a:solidFill>
              <a:latin typeface="Gentona Book" pitchFamily="2" charset="77"/>
              <a:ea typeface="+mn-ea"/>
              <a:cs typeface="+mn-cs"/>
            </a:defRPr>
          </a:pPr>
          <a:endParaRPr lang="en-US"/>
        </a:p>
      </c:txPr>
    </c:title>
    <c:autoTitleDeleted val="0"/>
    <c:plotArea>
      <c:layout/>
      <c:pieChart>
        <c:varyColors val="1"/>
        <c:ser>
          <c:idx val="0"/>
          <c:order val="0"/>
          <c:tx>
            <c:strRef>
              <c:f>Sheet1!$B$1</c:f>
              <c:strCache>
                <c:ptCount val="1"/>
                <c:pt idx="0">
                  <c:v>Courtesy Appointments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A7D-4CF1-92CD-2E752D2E9AAD}"/>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7A7D-4CF1-92CD-2E752D2E9A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7D-4CF1-92CD-2E752D2E9A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7D-4CF1-92CD-2E752D2E9AAD}"/>
              </c:ext>
            </c:extLst>
          </c:dPt>
          <c:dLbls>
            <c:dLbl>
              <c:idx val="0"/>
              <c:layout>
                <c:manualLayout>
                  <c:x val="3.1082125507647995E-2"/>
                  <c:y val="-2.7087945548978707E-17"/>
                </c:manualLayout>
              </c:layout>
              <c:tx>
                <c:rich>
                  <a:bodyPr/>
                  <a:lstStyle/>
                  <a:p>
                    <a:fld id="{6EB66AA3-B5AF-4EFF-AFDE-EA7127BD865E}" type="CATEGORYNAME">
                      <a:rPr lang="en-US" sz="1400" dirty="0"/>
                      <a:pPr/>
                      <a:t>[CATEGORY NAME]</a:t>
                    </a:fld>
                    <a:r>
                      <a:rPr lang="en-US" sz="1400" baseline="0" dirty="0"/>
                      <a:t>, </a:t>
                    </a:r>
                    <a:fld id="{BABB20F1-BC64-4510-A585-164F4CF21391}" type="VALUE">
                      <a:rPr lang="en-US" sz="1400" baseline="0" dirty="0"/>
                      <a:pPr/>
                      <a:t>[VALUE]</a:t>
                    </a:fld>
                    <a:r>
                      <a:rPr lang="en-US" sz="1400" baseline="0" dirty="0"/>
                      <a:t>, </a:t>
                    </a:r>
                    <a:fld id="{B58C4177-6032-4370-8892-9A73CD3E4CD7}" type="PERCENTAGE">
                      <a:rPr lang="en-US" sz="1400" baseline="0" dirty="0"/>
                      <a:pPr/>
                      <a:t>[PERCENTAGE]</a:t>
                    </a:fld>
                    <a:endParaRPr lang="en-US" sz="1400"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4442821463697209"/>
                      <c:h val="0.17146944206894699"/>
                    </c:manualLayout>
                  </c15:layout>
                  <c15:dlblFieldTable/>
                  <c15:showDataLabelsRange val="0"/>
                </c:ext>
                <c:ext xmlns:c16="http://schemas.microsoft.com/office/drawing/2014/chart" uri="{C3380CC4-5D6E-409C-BE32-E72D297353CC}">
                  <c16:uniqueId val="{00000001-7A7D-4CF1-92CD-2E752D2E9AAD}"/>
                </c:ext>
              </c:extLst>
            </c:dLbl>
            <c:dLbl>
              <c:idx val="1"/>
              <c:tx>
                <c:rich>
                  <a:bodyPr/>
                  <a:lstStyle/>
                  <a:p>
                    <a:fld id="{682C0ABF-F755-4840-B2C8-01E0DEDD091D}" type="CATEGORYNAME">
                      <a:rPr lang="en-US" sz="1400" b="0" i="0" u="none" strike="noStrike" kern="1200" spc="0" baseline="0">
                        <a:solidFill>
                          <a:srgbClr val="4D4D4D"/>
                        </a:solidFill>
                        <a:latin typeface="Gentona Book" pitchFamily="2" charset="77"/>
                        <a:ea typeface="+mn-ea"/>
                        <a:cs typeface="+mn-cs"/>
                      </a:rPr>
                      <a:pPr/>
                      <a:t>[CATEGORY NAME]</a:t>
                    </a:fld>
                    <a:r>
                      <a:rPr lang="en-US" sz="2000" b="0" i="0" u="none" strike="noStrike" kern="1200" spc="0" baseline="0" dirty="0">
                        <a:solidFill>
                          <a:srgbClr val="4D4D4D"/>
                        </a:solidFill>
                        <a:latin typeface="Gentona Book" pitchFamily="2" charset="77"/>
                        <a:ea typeface="+mn-ea"/>
                        <a:cs typeface="+mn-cs"/>
                      </a:rPr>
                      <a:t>, </a:t>
                    </a:r>
                    <a:fld id="{B6E6185F-7BFC-439E-8D69-1F0C480F11E4}" type="VALUE">
                      <a:rPr lang="en-US" sz="1400" b="0" i="0" u="none" strike="noStrike" kern="1200" spc="0" baseline="0">
                        <a:solidFill>
                          <a:srgbClr val="4D4D4D"/>
                        </a:solidFill>
                        <a:latin typeface="Gentona Book" pitchFamily="2" charset="77"/>
                        <a:ea typeface="+mn-ea"/>
                        <a:cs typeface="+mn-cs"/>
                      </a:rPr>
                      <a:pPr/>
                      <a:t>[VALUE]</a:t>
                    </a:fld>
                    <a:r>
                      <a:rPr lang="en-US" sz="2000" b="0" i="0" u="none" strike="noStrike" kern="1200" spc="0" baseline="0" dirty="0">
                        <a:solidFill>
                          <a:srgbClr val="4D4D4D"/>
                        </a:solidFill>
                        <a:latin typeface="Gentona Book" pitchFamily="2" charset="77"/>
                        <a:ea typeface="+mn-ea"/>
                        <a:cs typeface="+mn-cs"/>
                      </a:rPr>
                      <a:t>, </a:t>
                    </a:r>
                    <a:fld id="{2B995DCA-5003-4462-BFA0-F05E50926894}" type="PERCENTAGE">
                      <a:rPr lang="en-US" sz="1400" b="0" i="0" u="none" strike="noStrike" kern="1200" spc="0" baseline="0">
                        <a:solidFill>
                          <a:srgbClr val="4D4D4D"/>
                        </a:solidFill>
                        <a:latin typeface="Gentona Book" pitchFamily="2" charset="77"/>
                        <a:ea typeface="+mn-ea"/>
                        <a:cs typeface="+mn-cs"/>
                      </a:rPr>
                      <a:pPr/>
                      <a:t>[PERCENTAGE]</a:t>
                    </a:fld>
                    <a:endParaRPr lang="en-US" sz="2000" b="0" i="0" u="none" strike="noStrike" kern="1200" spc="0" baseline="0" dirty="0">
                      <a:solidFill>
                        <a:srgbClr val="4D4D4D"/>
                      </a:solidFill>
                      <a:latin typeface="Gentona Book" pitchFamily="2" charset="77"/>
                      <a:ea typeface="+mn-ea"/>
                      <a:cs typeface="+mn-cs"/>
                    </a:endParaRPr>
                  </a:p>
                </c:rich>
              </c:tx>
              <c:dLblPos val="outEnd"/>
              <c:showLegendKey val="0"/>
              <c:showVal val="1"/>
              <c:showCatName val="1"/>
              <c:showSerName val="0"/>
              <c:showPercent val="1"/>
              <c:showBubbleSize val="0"/>
              <c:extLst>
                <c:ext xmlns:c15="http://schemas.microsoft.com/office/drawing/2012/chart" uri="{CE6537A1-D6FC-4f65-9D91-7224C49458BB}">
                  <c15:layout>
                    <c:manualLayout>
                      <c:w val="0.2835947309425555"/>
                      <c:h val="0.20400024736381378"/>
                    </c:manualLayout>
                  </c15:layout>
                  <c15:dlblFieldTable/>
                  <c15:showDataLabelsRange val="0"/>
                </c:ext>
                <c:ext xmlns:c16="http://schemas.microsoft.com/office/drawing/2014/chart" uri="{C3380CC4-5D6E-409C-BE32-E72D297353CC}">
                  <c16:uniqueId val="{00000003-7A7D-4CF1-92CD-2E752D2E9AAD}"/>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0">
                <a:spAutoFit/>
              </a:bodyPr>
              <a:lstStyle/>
              <a:p>
                <a:pPr algn="ctr" rtl="0">
                  <a:defRPr lang="en-US" sz="2000" b="0" i="0" u="none" strike="noStrike" kern="1200" spc="0" baseline="0">
                    <a:solidFill>
                      <a:srgbClr val="4D4D4D"/>
                    </a:solidFill>
                    <a:latin typeface="Gentona Book" pitchFamily="2" charset="77"/>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2"/>
                <c:pt idx="0">
                  <c:v>Non-Courtesy Record</c:v>
                </c:pt>
                <c:pt idx="1">
                  <c:v>Only Courtesy Record</c:v>
                </c:pt>
              </c:strCache>
            </c:strRef>
          </c:cat>
          <c:val>
            <c:numRef>
              <c:f>Sheet1!$B$2:$B$5</c:f>
              <c:numCache>
                <c:formatCode>General</c:formatCode>
                <c:ptCount val="4"/>
                <c:pt idx="0">
                  <c:v>2043</c:v>
                </c:pt>
                <c:pt idx="1">
                  <c:v>5219</c:v>
                </c:pt>
              </c:numCache>
            </c:numRef>
          </c:val>
          <c:extLst>
            <c:ext xmlns:c16="http://schemas.microsoft.com/office/drawing/2014/chart" uri="{C3380CC4-5D6E-409C-BE32-E72D297353CC}">
              <c16:uniqueId val="{00000008-7A7D-4CF1-92CD-2E752D2E9AAD}"/>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lang="en-US" sz="1400" b="0" i="0" u="none" strike="noStrike" kern="1200" spc="0" baseline="0">
              <a:solidFill>
                <a:srgbClr val="4D4D4D"/>
              </a:solidFill>
              <a:latin typeface="Gentona Book"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AFCF7-5274-4533-B60B-F89D732D5FBA}" type="doc">
      <dgm:prSet loTypeId="urn:microsoft.com/office/officeart/2005/8/layout/cycle8" loCatId="cycle" qsTypeId="urn:microsoft.com/office/officeart/2005/8/quickstyle/simple1" qsCatId="simple" csTypeId="urn:microsoft.com/office/officeart/2005/8/colors/accent1_2" csCatId="accent1" phldr="1"/>
      <dgm:spPr/>
    </dgm:pt>
    <dgm:pt modelId="{52CB9BDB-C117-4ED5-A9BF-315943068305}">
      <dgm:prSet phldrT="[Text]"/>
      <dgm:spPr/>
      <dgm:t>
        <a:bodyPr/>
        <a:lstStyle/>
        <a:p>
          <a:r>
            <a:rPr lang="en-US"/>
            <a:t>Faculty Partners</a:t>
          </a:r>
        </a:p>
      </dgm:t>
    </dgm:pt>
    <dgm:pt modelId="{56312E70-53FC-4637-8131-47E85256EDE3}" type="parTrans" cxnId="{CA20E9D3-8868-4819-A441-2FE28F430B3D}">
      <dgm:prSet/>
      <dgm:spPr/>
      <dgm:t>
        <a:bodyPr/>
        <a:lstStyle/>
        <a:p>
          <a:endParaRPr lang="en-US"/>
        </a:p>
      </dgm:t>
    </dgm:pt>
    <dgm:pt modelId="{EEE50645-A399-48EF-A579-7DE73CAFF645}" type="sibTrans" cxnId="{CA20E9D3-8868-4819-A441-2FE28F430B3D}">
      <dgm:prSet/>
      <dgm:spPr/>
      <dgm:t>
        <a:bodyPr/>
        <a:lstStyle/>
        <a:p>
          <a:endParaRPr lang="en-US"/>
        </a:p>
      </dgm:t>
    </dgm:pt>
    <dgm:pt modelId="{9117BA38-6E0A-4471-8F67-EFA2E4A40B0A}">
      <dgm:prSet phldrT="[Text]"/>
      <dgm:spPr/>
      <dgm:t>
        <a:bodyPr/>
        <a:lstStyle/>
        <a:p>
          <a:r>
            <a:rPr lang="en-US"/>
            <a:t>Staff Partners</a:t>
          </a:r>
        </a:p>
      </dgm:t>
    </dgm:pt>
    <dgm:pt modelId="{C668DF04-8FF7-4DD8-A090-946F14B77887}" type="parTrans" cxnId="{4AC82A6A-7C26-4047-8CCA-3FFD3236FA97}">
      <dgm:prSet/>
      <dgm:spPr/>
      <dgm:t>
        <a:bodyPr/>
        <a:lstStyle/>
        <a:p>
          <a:endParaRPr lang="en-US"/>
        </a:p>
      </dgm:t>
    </dgm:pt>
    <dgm:pt modelId="{0D1BB6C1-43E3-4FF1-9FB3-F2F941B963F4}" type="sibTrans" cxnId="{4AC82A6A-7C26-4047-8CCA-3FFD3236FA97}">
      <dgm:prSet/>
      <dgm:spPr/>
      <dgm:t>
        <a:bodyPr/>
        <a:lstStyle/>
        <a:p>
          <a:endParaRPr lang="en-US"/>
        </a:p>
      </dgm:t>
    </dgm:pt>
    <dgm:pt modelId="{FDFB85D9-9185-4C3C-B5AE-EECDAEF2B8CC}">
      <dgm:prSet phldrT="[Text]"/>
      <dgm:spPr/>
      <dgm:t>
        <a:bodyPr/>
        <a:lstStyle/>
        <a:p>
          <a:r>
            <a:rPr lang="en-US" dirty="0"/>
            <a:t>Campus Liaisons</a:t>
          </a:r>
        </a:p>
      </dgm:t>
    </dgm:pt>
    <dgm:pt modelId="{32C05A41-90C8-4208-B99E-5132ECDC6B8A}" type="parTrans" cxnId="{24E8AB1D-DED4-4C5E-A9E0-25F13438B1B6}">
      <dgm:prSet/>
      <dgm:spPr/>
      <dgm:t>
        <a:bodyPr/>
        <a:lstStyle/>
        <a:p>
          <a:endParaRPr lang="en-US"/>
        </a:p>
      </dgm:t>
    </dgm:pt>
    <dgm:pt modelId="{19255CB1-21BB-4811-9384-A4B3119D2E6A}" type="sibTrans" cxnId="{24E8AB1D-DED4-4C5E-A9E0-25F13438B1B6}">
      <dgm:prSet/>
      <dgm:spPr/>
      <dgm:t>
        <a:bodyPr/>
        <a:lstStyle/>
        <a:p>
          <a:endParaRPr lang="en-US"/>
        </a:p>
      </dgm:t>
    </dgm:pt>
    <dgm:pt modelId="{79FE914F-9946-4942-B059-D5CDA9CE4736}" type="pres">
      <dgm:prSet presAssocID="{160AFCF7-5274-4533-B60B-F89D732D5FBA}" presName="compositeShape" presStyleCnt="0">
        <dgm:presLayoutVars>
          <dgm:chMax val="7"/>
          <dgm:dir/>
          <dgm:resizeHandles val="exact"/>
        </dgm:presLayoutVars>
      </dgm:prSet>
      <dgm:spPr/>
    </dgm:pt>
    <dgm:pt modelId="{E8F702CB-7B1A-46C0-8FBB-03A136397105}" type="pres">
      <dgm:prSet presAssocID="{160AFCF7-5274-4533-B60B-F89D732D5FBA}" presName="wedge1" presStyleLbl="node1" presStyleIdx="0" presStyleCnt="3"/>
      <dgm:spPr/>
    </dgm:pt>
    <dgm:pt modelId="{671E75CC-B801-426A-B8D0-5AEE7CC489BE}" type="pres">
      <dgm:prSet presAssocID="{160AFCF7-5274-4533-B60B-F89D732D5FBA}" presName="dummy1a" presStyleCnt="0"/>
      <dgm:spPr/>
    </dgm:pt>
    <dgm:pt modelId="{5015CEC6-78D2-4B83-B4FF-CF4209B877A6}" type="pres">
      <dgm:prSet presAssocID="{160AFCF7-5274-4533-B60B-F89D732D5FBA}" presName="dummy1b" presStyleCnt="0"/>
      <dgm:spPr/>
    </dgm:pt>
    <dgm:pt modelId="{9F25DE27-A0F2-46E9-A5D4-99DEA1231281}" type="pres">
      <dgm:prSet presAssocID="{160AFCF7-5274-4533-B60B-F89D732D5FBA}" presName="wedge1Tx" presStyleLbl="node1" presStyleIdx="0" presStyleCnt="3">
        <dgm:presLayoutVars>
          <dgm:chMax val="0"/>
          <dgm:chPref val="0"/>
          <dgm:bulletEnabled val="1"/>
        </dgm:presLayoutVars>
      </dgm:prSet>
      <dgm:spPr/>
    </dgm:pt>
    <dgm:pt modelId="{F63DBD66-4EC2-42A2-B0F4-F2F98DF080C1}" type="pres">
      <dgm:prSet presAssocID="{160AFCF7-5274-4533-B60B-F89D732D5FBA}" presName="wedge2" presStyleLbl="node1" presStyleIdx="1" presStyleCnt="3"/>
      <dgm:spPr/>
    </dgm:pt>
    <dgm:pt modelId="{21D8061F-453F-4162-AF7E-5EF90E2C8C0C}" type="pres">
      <dgm:prSet presAssocID="{160AFCF7-5274-4533-B60B-F89D732D5FBA}" presName="dummy2a" presStyleCnt="0"/>
      <dgm:spPr/>
    </dgm:pt>
    <dgm:pt modelId="{10CCD874-D580-48EC-9AFE-B53C7BFD2955}" type="pres">
      <dgm:prSet presAssocID="{160AFCF7-5274-4533-B60B-F89D732D5FBA}" presName="dummy2b" presStyleCnt="0"/>
      <dgm:spPr/>
    </dgm:pt>
    <dgm:pt modelId="{D8062350-B42A-4908-89B4-0709BBEB7EE0}" type="pres">
      <dgm:prSet presAssocID="{160AFCF7-5274-4533-B60B-F89D732D5FBA}" presName="wedge2Tx" presStyleLbl="node1" presStyleIdx="1" presStyleCnt="3">
        <dgm:presLayoutVars>
          <dgm:chMax val="0"/>
          <dgm:chPref val="0"/>
          <dgm:bulletEnabled val="1"/>
        </dgm:presLayoutVars>
      </dgm:prSet>
      <dgm:spPr/>
    </dgm:pt>
    <dgm:pt modelId="{3D3F0DA4-C274-4D7F-8A82-C33B068E0F98}" type="pres">
      <dgm:prSet presAssocID="{160AFCF7-5274-4533-B60B-F89D732D5FBA}" presName="wedge3" presStyleLbl="node1" presStyleIdx="2" presStyleCnt="3"/>
      <dgm:spPr/>
    </dgm:pt>
    <dgm:pt modelId="{849DD25F-DA5B-4245-A974-39F0BAD5E3BC}" type="pres">
      <dgm:prSet presAssocID="{160AFCF7-5274-4533-B60B-F89D732D5FBA}" presName="dummy3a" presStyleCnt="0"/>
      <dgm:spPr/>
    </dgm:pt>
    <dgm:pt modelId="{65650085-FF28-424D-8CA6-3F69C1BC06CC}" type="pres">
      <dgm:prSet presAssocID="{160AFCF7-5274-4533-B60B-F89D732D5FBA}" presName="dummy3b" presStyleCnt="0"/>
      <dgm:spPr/>
    </dgm:pt>
    <dgm:pt modelId="{75A2C214-E213-44FF-A506-1080C6D6A5EE}" type="pres">
      <dgm:prSet presAssocID="{160AFCF7-5274-4533-B60B-F89D732D5FBA}" presName="wedge3Tx" presStyleLbl="node1" presStyleIdx="2" presStyleCnt="3">
        <dgm:presLayoutVars>
          <dgm:chMax val="0"/>
          <dgm:chPref val="0"/>
          <dgm:bulletEnabled val="1"/>
        </dgm:presLayoutVars>
      </dgm:prSet>
      <dgm:spPr/>
    </dgm:pt>
    <dgm:pt modelId="{D555B206-51AC-4AD2-8955-05C5C23CBB91}" type="pres">
      <dgm:prSet presAssocID="{EEE50645-A399-48EF-A579-7DE73CAFF645}" presName="arrowWedge1" presStyleLbl="fgSibTrans2D1" presStyleIdx="0" presStyleCnt="3"/>
      <dgm:spPr/>
    </dgm:pt>
    <dgm:pt modelId="{B2DF3B43-B5A9-4214-8717-A14F04C1C843}" type="pres">
      <dgm:prSet presAssocID="{0D1BB6C1-43E3-4FF1-9FB3-F2F941B963F4}" presName="arrowWedge2" presStyleLbl="fgSibTrans2D1" presStyleIdx="1" presStyleCnt="3"/>
      <dgm:spPr/>
    </dgm:pt>
    <dgm:pt modelId="{A1CBDB2D-E5E8-4460-81F8-F76306155AD2}" type="pres">
      <dgm:prSet presAssocID="{19255CB1-21BB-4811-9384-A4B3119D2E6A}" presName="arrowWedge3" presStyleLbl="fgSibTrans2D1" presStyleIdx="2" presStyleCnt="3"/>
      <dgm:spPr/>
    </dgm:pt>
  </dgm:ptLst>
  <dgm:cxnLst>
    <dgm:cxn modelId="{23585E12-83E9-4FB1-8EB2-E97AE8505872}" type="presOf" srcId="{FDFB85D9-9185-4C3C-B5AE-EECDAEF2B8CC}" destId="{75A2C214-E213-44FF-A506-1080C6D6A5EE}" srcOrd="1" destOrd="0" presId="urn:microsoft.com/office/officeart/2005/8/layout/cycle8"/>
    <dgm:cxn modelId="{24E8AB1D-DED4-4C5E-A9E0-25F13438B1B6}" srcId="{160AFCF7-5274-4533-B60B-F89D732D5FBA}" destId="{FDFB85D9-9185-4C3C-B5AE-EECDAEF2B8CC}" srcOrd="2" destOrd="0" parTransId="{32C05A41-90C8-4208-B99E-5132ECDC6B8A}" sibTransId="{19255CB1-21BB-4811-9384-A4B3119D2E6A}"/>
    <dgm:cxn modelId="{45542928-174C-486F-83F0-A24833F2145A}" type="presOf" srcId="{52CB9BDB-C117-4ED5-A9BF-315943068305}" destId="{9F25DE27-A0F2-46E9-A5D4-99DEA1231281}" srcOrd="1" destOrd="0" presId="urn:microsoft.com/office/officeart/2005/8/layout/cycle8"/>
    <dgm:cxn modelId="{9C852041-352C-45F6-9F4D-117082590B33}" type="presOf" srcId="{FDFB85D9-9185-4C3C-B5AE-EECDAEF2B8CC}" destId="{3D3F0DA4-C274-4D7F-8A82-C33B068E0F98}" srcOrd="0" destOrd="0" presId="urn:microsoft.com/office/officeart/2005/8/layout/cycle8"/>
    <dgm:cxn modelId="{4AC82A6A-7C26-4047-8CCA-3FFD3236FA97}" srcId="{160AFCF7-5274-4533-B60B-F89D732D5FBA}" destId="{9117BA38-6E0A-4471-8F67-EFA2E4A40B0A}" srcOrd="1" destOrd="0" parTransId="{C668DF04-8FF7-4DD8-A090-946F14B77887}" sibTransId="{0D1BB6C1-43E3-4FF1-9FB3-F2F941B963F4}"/>
    <dgm:cxn modelId="{18A40171-6C21-42D9-B77F-FC00506D6096}" type="presOf" srcId="{52CB9BDB-C117-4ED5-A9BF-315943068305}" destId="{E8F702CB-7B1A-46C0-8FBB-03A136397105}" srcOrd="0" destOrd="0" presId="urn:microsoft.com/office/officeart/2005/8/layout/cycle8"/>
    <dgm:cxn modelId="{681D1C7A-3698-4A75-997F-A88F7153086C}" type="presOf" srcId="{9117BA38-6E0A-4471-8F67-EFA2E4A40B0A}" destId="{D8062350-B42A-4908-89B4-0709BBEB7EE0}" srcOrd="1" destOrd="0" presId="urn:microsoft.com/office/officeart/2005/8/layout/cycle8"/>
    <dgm:cxn modelId="{AFD1F27E-81C9-4EDD-A590-65C43D20875B}" type="presOf" srcId="{9117BA38-6E0A-4471-8F67-EFA2E4A40B0A}" destId="{F63DBD66-4EC2-42A2-B0F4-F2F98DF080C1}" srcOrd="0" destOrd="0" presId="urn:microsoft.com/office/officeart/2005/8/layout/cycle8"/>
    <dgm:cxn modelId="{CA20E9D3-8868-4819-A441-2FE28F430B3D}" srcId="{160AFCF7-5274-4533-B60B-F89D732D5FBA}" destId="{52CB9BDB-C117-4ED5-A9BF-315943068305}" srcOrd="0" destOrd="0" parTransId="{56312E70-53FC-4637-8131-47E85256EDE3}" sibTransId="{EEE50645-A399-48EF-A579-7DE73CAFF645}"/>
    <dgm:cxn modelId="{0A95C6F6-DC95-4518-B265-54CD516C1D83}" type="presOf" srcId="{160AFCF7-5274-4533-B60B-F89D732D5FBA}" destId="{79FE914F-9946-4942-B059-D5CDA9CE4736}" srcOrd="0" destOrd="0" presId="urn:microsoft.com/office/officeart/2005/8/layout/cycle8"/>
    <dgm:cxn modelId="{82913B90-93DE-4CFE-A1A9-F19B2527877B}" type="presParOf" srcId="{79FE914F-9946-4942-B059-D5CDA9CE4736}" destId="{E8F702CB-7B1A-46C0-8FBB-03A136397105}" srcOrd="0" destOrd="0" presId="urn:microsoft.com/office/officeart/2005/8/layout/cycle8"/>
    <dgm:cxn modelId="{908F2046-4511-42CE-A15F-59A83B636F85}" type="presParOf" srcId="{79FE914F-9946-4942-B059-D5CDA9CE4736}" destId="{671E75CC-B801-426A-B8D0-5AEE7CC489BE}" srcOrd="1" destOrd="0" presId="urn:microsoft.com/office/officeart/2005/8/layout/cycle8"/>
    <dgm:cxn modelId="{676A30AF-531E-4ED7-8C22-96BA977171FB}" type="presParOf" srcId="{79FE914F-9946-4942-B059-D5CDA9CE4736}" destId="{5015CEC6-78D2-4B83-B4FF-CF4209B877A6}" srcOrd="2" destOrd="0" presId="urn:microsoft.com/office/officeart/2005/8/layout/cycle8"/>
    <dgm:cxn modelId="{1448C6BE-DC6E-461C-BCB9-60F35015007E}" type="presParOf" srcId="{79FE914F-9946-4942-B059-D5CDA9CE4736}" destId="{9F25DE27-A0F2-46E9-A5D4-99DEA1231281}" srcOrd="3" destOrd="0" presId="urn:microsoft.com/office/officeart/2005/8/layout/cycle8"/>
    <dgm:cxn modelId="{7C0A1120-38A9-4E0F-BB93-8BA239156B52}" type="presParOf" srcId="{79FE914F-9946-4942-B059-D5CDA9CE4736}" destId="{F63DBD66-4EC2-42A2-B0F4-F2F98DF080C1}" srcOrd="4" destOrd="0" presId="urn:microsoft.com/office/officeart/2005/8/layout/cycle8"/>
    <dgm:cxn modelId="{DF9BE792-DD79-4FA2-A411-9A8EE7C673ED}" type="presParOf" srcId="{79FE914F-9946-4942-B059-D5CDA9CE4736}" destId="{21D8061F-453F-4162-AF7E-5EF90E2C8C0C}" srcOrd="5" destOrd="0" presId="urn:microsoft.com/office/officeart/2005/8/layout/cycle8"/>
    <dgm:cxn modelId="{3E4FC65E-B3E6-495E-A286-9D7A645D7A3E}" type="presParOf" srcId="{79FE914F-9946-4942-B059-D5CDA9CE4736}" destId="{10CCD874-D580-48EC-9AFE-B53C7BFD2955}" srcOrd="6" destOrd="0" presId="urn:microsoft.com/office/officeart/2005/8/layout/cycle8"/>
    <dgm:cxn modelId="{61A22B16-01AC-4A38-A79B-D2230DF219E4}" type="presParOf" srcId="{79FE914F-9946-4942-B059-D5CDA9CE4736}" destId="{D8062350-B42A-4908-89B4-0709BBEB7EE0}" srcOrd="7" destOrd="0" presId="urn:microsoft.com/office/officeart/2005/8/layout/cycle8"/>
    <dgm:cxn modelId="{D3A91017-995E-45AF-8102-A56B731B9A6F}" type="presParOf" srcId="{79FE914F-9946-4942-B059-D5CDA9CE4736}" destId="{3D3F0DA4-C274-4D7F-8A82-C33B068E0F98}" srcOrd="8" destOrd="0" presId="urn:microsoft.com/office/officeart/2005/8/layout/cycle8"/>
    <dgm:cxn modelId="{C27B9798-E63E-4F36-8FBF-EE9A7C70B710}" type="presParOf" srcId="{79FE914F-9946-4942-B059-D5CDA9CE4736}" destId="{849DD25F-DA5B-4245-A974-39F0BAD5E3BC}" srcOrd="9" destOrd="0" presId="urn:microsoft.com/office/officeart/2005/8/layout/cycle8"/>
    <dgm:cxn modelId="{76921FD7-1B99-4568-AEF6-B7979FAAC2DF}" type="presParOf" srcId="{79FE914F-9946-4942-B059-D5CDA9CE4736}" destId="{65650085-FF28-424D-8CA6-3F69C1BC06CC}" srcOrd="10" destOrd="0" presId="urn:microsoft.com/office/officeart/2005/8/layout/cycle8"/>
    <dgm:cxn modelId="{7F23083B-07DA-4471-83FD-A589F3AD5227}" type="presParOf" srcId="{79FE914F-9946-4942-B059-D5CDA9CE4736}" destId="{75A2C214-E213-44FF-A506-1080C6D6A5EE}" srcOrd="11" destOrd="0" presId="urn:microsoft.com/office/officeart/2005/8/layout/cycle8"/>
    <dgm:cxn modelId="{59DB347B-4E95-4663-B892-0D5D5530CA8F}" type="presParOf" srcId="{79FE914F-9946-4942-B059-D5CDA9CE4736}" destId="{D555B206-51AC-4AD2-8955-05C5C23CBB91}" srcOrd="12" destOrd="0" presId="urn:microsoft.com/office/officeart/2005/8/layout/cycle8"/>
    <dgm:cxn modelId="{FD0664CF-20D1-40CB-AE81-63E7520DE148}" type="presParOf" srcId="{79FE914F-9946-4942-B059-D5CDA9CE4736}" destId="{B2DF3B43-B5A9-4214-8717-A14F04C1C843}" srcOrd="13" destOrd="0" presId="urn:microsoft.com/office/officeart/2005/8/layout/cycle8"/>
    <dgm:cxn modelId="{035679CE-1645-4C54-9B43-C641656ABDE6}" type="presParOf" srcId="{79FE914F-9946-4942-B059-D5CDA9CE4736}" destId="{A1CBDB2D-E5E8-4460-81F8-F76306155AD2}"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654279-363F-4ECD-8D43-B970C64AB49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4E619D72-6830-40A5-9652-45DB37E2C64E}">
      <dgm:prSet phldrT="[Text]"/>
      <dgm:spPr>
        <a:xfrm rot="5400000">
          <a:off x="3402409" y="107368"/>
          <a:ext cx="1631321" cy="1419249"/>
        </a:xfrm>
        <a:prstGeom prst="hexagon">
          <a:avLst>
            <a:gd name="adj" fmla="val 25000"/>
            <a:gd name="vf" fmla="val 115470"/>
          </a:avLst>
        </a:prstGeom>
        <a:solidFill>
          <a:srgbClr val="0E5580"/>
        </a:solidFill>
        <a:ln w="19050" cap="rnd" cmpd="sng" algn="ctr">
          <a:solidFill>
            <a:sysClr val="window" lastClr="FFFFFF">
              <a:hueOff val="0"/>
              <a:satOff val="0"/>
              <a:lumOff val="0"/>
              <a:alphaOff val="0"/>
            </a:sysClr>
          </a:solidFill>
          <a:prstDash val="solid"/>
        </a:ln>
        <a:effectLst>
          <a:outerShdw blurRad="63500" sx="102000" sy="102000" algn="ctr" rotWithShape="0">
            <a:prstClr val="black">
              <a:alpha val="40000"/>
            </a:prstClr>
          </a:outerShdw>
        </a:effectLst>
      </dgm:spPr>
      <dgm:t>
        <a:bodyPr/>
        <a:lstStyle/>
        <a:p>
          <a:pPr>
            <a:buNone/>
          </a:pPr>
          <a:r>
            <a:rPr lang="en-US" b="1">
              <a:solidFill>
                <a:sysClr val="window" lastClr="FFFFFF"/>
              </a:solidFill>
              <a:latin typeface="Century Gothic" panose="020B0502020202020204"/>
              <a:ea typeface="+mn-ea"/>
              <a:cs typeface="+mn-cs"/>
            </a:rPr>
            <a:t>Career Services for Partners</a:t>
          </a:r>
        </a:p>
      </dgm:t>
    </dgm:pt>
    <dgm:pt modelId="{108AA225-2547-45AE-A81E-FA8E83CCF63B}" type="sibTrans" cxnId="{58A5C165-44D1-4C59-AD15-6C14543B7AB0}">
      <dgm:prSet/>
      <dgm:spPr>
        <a:xfrm rot="5400000">
          <a:off x="1869620" y="107368"/>
          <a:ext cx="1631321" cy="1419249"/>
        </a:xfrm>
        <a:prstGeom prst="hexagon">
          <a:avLst>
            <a:gd name="adj" fmla="val 25000"/>
            <a:gd name="vf" fmla="val 115470"/>
          </a:avLst>
        </a:prstGeom>
        <a:solidFill>
          <a:srgbClr val="FA4516"/>
        </a:solidFill>
        <a:ln w="19050" cap="rnd" cmpd="sng" algn="ctr">
          <a:solidFill>
            <a:sysClr val="window" lastClr="FFFFFF">
              <a:hueOff val="0"/>
              <a:satOff val="0"/>
              <a:lumOff val="0"/>
              <a:alphaOff val="0"/>
            </a:sysClr>
          </a:solidFill>
          <a:prstDash val="solid"/>
        </a:ln>
        <a:effectLst>
          <a:outerShdw blurRad="63500" sx="102000" sy="102000" algn="ctr" rotWithShape="0">
            <a:prstClr val="black">
              <a:alpha val="40000"/>
            </a:prstClr>
          </a:outerShdw>
        </a:effectLst>
      </dgm:spPr>
      <dgm:t>
        <a:bodyPr/>
        <a:lstStyle/>
        <a:p>
          <a:pPr>
            <a:buNone/>
          </a:pPr>
          <a:endParaRPr lang="en-US">
            <a:solidFill>
              <a:sysClr val="window" lastClr="FFFFFF"/>
            </a:solidFill>
            <a:latin typeface="Century Gothic" panose="020B0502020202020204"/>
            <a:ea typeface="+mn-ea"/>
            <a:cs typeface="+mn-cs"/>
          </a:endParaRPr>
        </a:p>
      </dgm:t>
    </dgm:pt>
    <dgm:pt modelId="{622CCCF9-49F1-44B7-A69A-0340BB0E48A6}" type="parTrans" cxnId="{58A5C165-44D1-4C59-AD15-6C14543B7AB0}">
      <dgm:prSet/>
      <dgm:spPr/>
      <dgm:t>
        <a:bodyPr/>
        <a:lstStyle/>
        <a:p>
          <a:endParaRPr lang="en-US"/>
        </a:p>
      </dgm:t>
    </dgm:pt>
    <dgm:pt modelId="{43F857B6-7297-4D2D-839C-B600ED04F137}">
      <dgm:prSet phldrT="[Text]"/>
      <dgm:spPr>
        <a:xfrm rot="5400000">
          <a:off x="2633078" y="1492034"/>
          <a:ext cx="1631321" cy="1419249"/>
        </a:xfrm>
        <a:prstGeom prst="hexagon">
          <a:avLst>
            <a:gd name="adj" fmla="val 25000"/>
            <a:gd name="vf" fmla="val 115470"/>
          </a:avLst>
        </a:prstGeom>
        <a:solidFill>
          <a:srgbClr val="0E5580"/>
        </a:solidFill>
        <a:ln w="19050" cap="rnd" cmpd="sng" algn="ctr">
          <a:solidFill>
            <a:sysClr val="window" lastClr="FFFFFF">
              <a:hueOff val="0"/>
              <a:satOff val="0"/>
              <a:lumOff val="0"/>
              <a:alphaOff val="0"/>
            </a:sysClr>
          </a:solidFill>
          <a:prstDash val="solid"/>
        </a:ln>
        <a:effectLst>
          <a:outerShdw blurRad="63500" sx="102000" sy="102000" algn="ctr" rotWithShape="0">
            <a:prstClr val="black">
              <a:alpha val="40000"/>
            </a:prstClr>
          </a:outerShdw>
        </a:effectLst>
      </dgm:spPr>
      <dgm:t>
        <a:bodyPr/>
        <a:lstStyle/>
        <a:p>
          <a:pPr>
            <a:buNone/>
          </a:pPr>
          <a:r>
            <a:rPr lang="en-US" b="1">
              <a:solidFill>
                <a:sysClr val="window" lastClr="FFFFFF"/>
              </a:solidFill>
              <a:latin typeface="Century Gothic" panose="020B0502020202020204"/>
              <a:ea typeface="+mn-ea"/>
              <a:cs typeface="+mn-cs"/>
            </a:rPr>
            <a:t>Career Resources</a:t>
          </a:r>
        </a:p>
      </dgm:t>
    </dgm:pt>
    <dgm:pt modelId="{0E3861C3-4964-4492-B0AF-5EC3079CB0F4}" type="sibTrans" cxnId="{0DB231AF-6954-4172-8DC6-9410AC71FFCB}">
      <dgm:prSet/>
      <dgm:spPr>
        <a:xfrm rot="5400000">
          <a:off x="4165868" y="1492034"/>
          <a:ext cx="1631321" cy="1419249"/>
        </a:xfrm>
        <a:prstGeom prst="hexagon">
          <a:avLst>
            <a:gd name="adj" fmla="val 25000"/>
            <a:gd name="vf" fmla="val 115470"/>
          </a:avLst>
        </a:prstGeom>
        <a:solidFill>
          <a:srgbClr val="FA4516"/>
        </a:solidFill>
        <a:ln w="19050" cap="rnd" cmpd="sng" algn="ctr">
          <a:solidFill>
            <a:sysClr val="window" lastClr="FFFFFF">
              <a:hueOff val="0"/>
              <a:satOff val="0"/>
              <a:lumOff val="0"/>
              <a:alphaOff val="0"/>
            </a:sysClr>
          </a:solidFill>
          <a:prstDash val="solid"/>
        </a:ln>
        <a:effectLst>
          <a:outerShdw blurRad="63500" sx="102000" sy="102000" algn="ctr" rotWithShape="0">
            <a:prstClr val="black">
              <a:alpha val="40000"/>
            </a:prstClr>
          </a:outerShdw>
        </a:effectLst>
      </dgm:spPr>
      <dgm:t>
        <a:bodyPr/>
        <a:lstStyle/>
        <a:p>
          <a:pPr>
            <a:buNone/>
          </a:pPr>
          <a:endParaRPr lang="en-US">
            <a:solidFill>
              <a:sysClr val="window" lastClr="FFFFFF"/>
            </a:solidFill>
            <a:latin typeface="Century Gothic" panose="020B0502020202020204"/>
            <a:ea typeface="+mn-ea"/>
            <a:cs typeface="+mn-cs"/>
          </a:endParaRPr>
        </a:p>
      </dgm:t>
    </dgm:pt>
    <dgm:pt modelId="{07C1ECA3-F006-4154-B5F5-C3A3577F533A}" type="parTrans" cxnId="{0DB231AF-6954-4172-8DC6-9410AC71FFCB}">
      <dgm:prSet/>
      <dgm:spPr/>
      <dgm:t>
        <a:bodyPr/>
        <a:lstStyle/>
        <a:p>
          <a:endParaRPr lang="en-US"/>
        </a:p>
      </dgm:t>
    </dgm:pt>
    <dgm:pt modelId="{FC41424A-B2EA-47A9-820E-60B9E143B4B0}">
      <dgm:prSet phldrT="[Text]"/>
      <dgm:spPr>
        <a:xfrm rot="5400000">
          <a:off x="3402409" y="2876699"/>
          <a:ext cx="1631321" cy="1419249"/>
        </a:xfrm>
        <a:prstGeom prst="hexagon">
          <a:avLst>
            <a:gd name="adj" fmla="val 25000"/>
            <a:gd name="vf" fmla="val 115470"/>
          </a:avLst>
        </a:prstGeom>
        <a:solidFill>
          <a:srgbClr val="0E5580"/>
        </a:solidFill>
        <a:ln w="19050" cap="rnd" cmpd="sng" algn="ctr">
          <a:solidFill>
            <a:sysClr val="window" lastClr="FFFFFF">
              <a:hueOff val="0"/>
              <a:satOff val="0"/>
              <a:lumOff val="0"/>
              <a:alphaOff val="0"/>
            </a:sysClr>
          </a:solidFill>
          <a:prstDash val="solid"/>
        </a:ln>
        <a:effectLst>
          <a:outerShdw blurRad="63500" sx="102000" sy="102000" algn="ctr" rotWithShape="0">
            <a:prstClr val="black">
              <a:alpha val="40000"/>
            </a:prstClr>
          </a:outerShdw>
        </a:effectLst>
      </dgm:spPr>
      <dgm:t>
        <a:bodyPr/>
        <a:lstStyle/>
        <a:p>
          <a:pPr>
            <a:buNone/>
          </a:pPr>
          <a:r>
            <a:rPr lang="en-US" b="1">
              <a:solidFill>
                <a:sysClr val="window" lastClr="FFFFFF"/>
              </a:solidFill>
              <a:latin typeface="Century Gothic" panose="020B0502020202020204"/>
              <a:ea typeface="+mn-ea"/>
              <a:cs typeface="+mn-cs"/>
            </a:rPr>
            <a:t>Community Information</a:t>
          </a:r>
        </a:p>
      </dgm:t>
    </dgm:pt>
    <dgm:pt modelId="{5437C62C-0174-40D4-A4BD-3CA5A65402C8}" type="parTrans" cxnId="{B26A2AB9-F500-4DB8-B407-A2908B3FE00F}">
      <dgm:prSet/>
      <dgm:spPr/>
      <dgm:t>
        <a:bodyPr/>
        <a:lstStyle/>
        <a:p>
          <a:endParaRPr lang="en-US"/>
        </a:p>
      </dgm:t>
    </dgm:pt>
    <dgm:pt modelId="{F6BCEFC4-035E-4138-B653-56EC1844BED3}" type="sibTrans" cxnId="{B26A2AB9-F500-4DB8-B407-A2908B3FE00F}">
      <dgm:prSet/>
      <dgm:spPr>
        <a:xfrm rot="5400000">
          <a:off x="1869620" y="2876699"/>
          <a:ext cx="1631321" cy="1419249"/>
        </a:xfrm>
        <a:prstGeom prst="hexagon">
          <a:avLst>
            <a:gd name="adj" fmla="val 25000"/>
            <a:gd name="vf" fmla="val 115470"/>
          </a:avLst>
        </a:prstGeom>
        <a:solidFill>
          <a:srgbClr val="FA4516"/>
        </a:solidFill>
        <a:ln w="19050" cap="rnd" cmpd="sng" algn="ctr">
          <a:solidFill>
            <a:sysClr val="window" lastClr="FFFFFF">
              <a:hueOff val="0"/>
              <a:satOff val="0"/>
              <a:lumOff val="0"/>
              <a:alphaOff val="0"/>
            </a:sysClr>
          </a:solidFill>
          <a:prstDash val="solid"/>
        </a:ln>
        <a:effectLst>
          <a:outerShdw blurRad="63500" sx="102000" sy="102000" algn="ctr" rotWithShape="0">
            <a:prstClr val="black">
              <a:alpha val="40000"/>
            </a:prstClr>
          </a:outerShdw>
        </a:effectLst>
      </dgm:spPr>
      <dgm:t>
        <a:bodyPr/>
        <a:lstStyle/>
        <a:p>
          <a:pPr>
            <a:buNone/>
          </a:pPr>
          <a:endParaRPr lang="en-US">
            <a:solidFill>
              <a:sysClr val="window" lastClr="FFFFFF"/>
            </a:solidFill>
            <a:latin typeface="Century Gothic" panose="020B0502020202020204"/>
            <a:ea typeface="+mn-ea"/>
            <a:cs typeface="+mn-cs"/>
          </a:endParaRPr>
        </a:p>
      </dgm:t>
    </dgm:pt>
    <dgm:pt modelId="{373DA085-AE84-4099-8D04-F69947759889}">
      <dgm:prSet phldrT="[Text]" custT="1">
        <dgm:style>
          <a:lnRef idx="2">
            <a:schemeClr val="accent1"/>
          </a:lnRef>
          <a:fillRef idx="1">
            <a:schemeClr val="lt1"/>
          </a:fillRef>
          <a:effectRef idx="0">
            <a:schemeClr val="accent1"/>
          </a:effectRef>
          <a:fontRef idx="minor">
            <a:schemeClr val="dk1"/>
          </a:fontRef>
        </dgm:style>
      </dgm:prSet>
      <dgm:spPr>
        <a:xfrm>
          <a:off x="5077301" y="318719"/>
          <a:ext cx="1820554" cy="978792"/>
        </a:xfrm>
        <a:prstGeom prst="rect">
          <a:avLst/>
        </a:prstGeom>
        <a:solidFill>
          <a:sysClr val="window" lastClr="FFFFFF"/>
        </a:solidFill>
        <a:ln w="19050" cap="rnd" cmpd="sng" algn="ctr">
          <a:solidFill>
            <a:srgbClr val="FA4516"/>
          </a:solidFill>
          <a:prstDash val="solid"/>
        </a:ln>
        <a:effectLst>
          <a:outerShdw blurRad="63500" sx="102000" sy="102000" algn="ctr" rotWithShape="0">
            <a:prstClr val="black">
              <a:alpha val="40000"/>
            </a:prstClr>
          </a:outerShdw>
        </a:effectLst>
      </dgm:spPr>
      <dgm:t>
        <a:bodyPr/>
        <a:lstStyle/>
        <a:p>
          <a:pPr algn="ctr">
            <a:buNone/>
          </a:pPr>
          <a:r>
            <a:rPr lang="en-US" sz="1100" b="0" dirty="0">
              <a:solidFill>
                <a:sysClr val="windowText" lastClr="000000"/>
              </a:solidFill>
              <a:latin typeface="Century Gothic" panose="020B0502020202020204"/>
              <a:ea typeface="+mn-ea"/>
              <a:cs typeface="+mn-cs"/>
            </a:rPr>
            <a:t>Job search strategy, resume, interview coaching with a talent consultant</a:t>
          </a:r>
        </a:p>
      </dgm:t>
    </dgm:pt>
    <dgm:pt modelId="{F7BE11C3-FB3C-496C-AE65-13E6863E09E1}" type="parTrans" cxnId="{962CEC24-CDAC-4387-AB3B-527E3CD88199}">
      <dgm:prSet/>
      <dgm:spPr/>
      <dgm:t>
        <a:bodyPr/>
        <a:lstStyle/>
        <a:p>
          <a:endParaRPr lang="en-US"/>
        </a:p>
      </dgm:t>
    </dgm:pt>
    <dgm:pt modelId="{EEB3D368-FFDB-4754-93DB-4AA405F90370}" type="sibTrans" cxnId="{962CEC24-CDAC-4387-AB3B-527E3CD88199}">
      <dgm:prSet/>
      <dgm:spPr/>
      <dgm:t>
        <a:bodyPr/>
        <a:lstStyle/>
        <a:p>
          <a:endParaRPr lang="en-US"/>
        </a:p>
      </dgm:t>
    </dgm:pt>
    <dgm:pt modelId="{622C730B-28BC-41FB-8F26-02B57DA64308}">
      <dgm:prSet phldrT="[Text]" custT="1">
        <dgm:style>
          <a:lnRef idx="2">
            <a:schemeClr val="accent1"/>
          </a:lnRef>
          <a:fillRef idx="1">
            <a:schemeClr val="lt1"/>
          </a:fillRef>
          <a:effectRef idx="0">
            <a:schemeClr val="accent1"/>
          </a:effectRef>
          <a:fontRef idx="minor">
            <a:schemeClr val="dk1"/>
          </a:fontRef>
        </dgm:style>
      </dgm:prSet>
      <dgm:spPr>
        <a:xfrm>
          <a:off x="785400" y="1703384"/>
          <a:ext cx="1761827" cy="978792"/>
        </a:xfrm>
        <a:prstGeom prst="rect">
          <a:avLst/>
        </a:prstGeom>
        <a:solidFill>
          <a:sysClr val="window" lastClr="FFFFFF"/>
        </a:solidFill>
        <a:ln w="19050" cap="rnd" cmpd="sng" algn="ctr">
          <a:solidFill>
            <a:srgbClr val="FA4516"/>
          </a:solidFill>
          <a:prstDash val="solid"/>
        </a:ln>
        <a:effectLst>
          <a:outerShdw blurRad="63500" sx="102000" sy="102000" algn="ctr" rotWithShape="0">
            <a:prstClr val="black">
              <a:alpha val="40000"/>
            </a:prstClr>
          </a:outerShdw>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100" b="0" kern="1200">
              <a:solidFill>
                <a:sysClr val="windowText" lastClr="000000"/>
              </a:solidFill>
              <a:latin typeface="Century Gothic" panose="020B0502020202020204"/>
              <a:ea typeface="+mn-ea"/>
              <a:cs typeface="+mn-cs"/>
            </a:rPr>
            <a:t>On Demand Courses for job search skills</a:t>
          </a:r>
        </a:p>
      </dgm:t>
    </dgm:pt>
    <dgm:pt modelId="{15218C2B-EB7D-4637-BA0F-790D84886A21}" type="parTrans" cxnId="{8158B352-E5F1-4E24-AB06-7B0E40DC95F9}">
      <dgm:prSet/>
      <dgm:spPr/>
      <dgm:t>
        <a:bodyPr/>
        <a:lstStyle/>
        <a:p>
          <a:endParaRPr lang="en-US"/>
        </a:p>
      </dgm:t>
    </dgm:pt>
    <dgm:pt modelId="{8888579E-E056-44BC-BC87-54F0EC91B818}" type="sibTrans" cxnId="{8158B352-E5F1-4E24-AB06-7B0E40DC95F9}">
      <dgm:prSet/>
      <dgm:spPr/>
      <dgm:t>
        <a:bodyPr/>
        <a:lstStyle/>
        <a:p>
          <a:endParaRPr lang="en-US"/>
        </a:p>
      </dgm:t>
    </dgm:pt>
    <dgm:pt modelId="{56676BA1-BD04-4B00-874E-0097F0105B60}">
      <dgm:prSet phldrT="[Text]" custT="1">
        <dgm:style>
          <a:lnRef idx="2">
            <a:schemeClr val="accent1"/>
          </a:lnRef>
          <a:fillRef idx="1">
            <a:schemeClr val="lt1"/>
          </a:fillRef>
          <a:effectRef idx="0">
            <a:schemeClr val="accent1"/>
          </a:effectRef>
          <a:fontRef idx="minor">
            <a:schemeClr val="dk1"/>
          </a:fontRef>
        </dgm:style>
      </dgm:prSet>
      <dgm:spPr>
        <a:xfrm>
          <a:off x="5050666" y="3114683"/>
          <a:ext cx="1820554" cy="978792"/>
        </a:xfrm>
        <a:prstGeom prst="rect">
          <a:avLst/>
        </a:prstGeom>
        <a:solidFill>
          <a:sysClr val="window" lastClr="FFFFFF"/>
        </a:solidFill>
        <a:ln w="19050" cap="rnd" cmpd="sng" algn="ctr">
          <a:solidFill>
            <a:srgbClr val="FA4516"/>
          </a:solidFill>
          <a:prstDash val="solid"/>
        </a:ln>
        <a:effectLst>
          <a:outerShdw blurRad="63500" sx="102000" sy="102000" algn="ctr" rotWithShape="0">
            <a:prstClr val="black">
              <a:alpha val="40000"/>
            </a:prstClr>
          </a:outerShdw>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100" b="0" kern="1200">
              <a:solidFill>
                <a:sysClr val="windowText" lastClr="000000"/>
              </a:solidFill>
              <a:latin typeface="Century Gothic" panose="020B0502020202020204"/>
              <a:ea typeface="+mn-ea"/>
              <a:cs typeface="+mn-cs"/>
            </a:rPr>
            <a:t>Resources to help transitioning partners connect with the Gainesville community</a:t>
          </a:r>
        </a:p>
      </dgm:t>
    </dgm:pt>
    <dgm:pt modelId="{8C3CE05D-CF18-4DAC-B5DB-651346609297}" type="parTrans" cxnId="{7C6D39CC-4E84-4BA7-A0A8-645B686A6193}">
      <dgm:prSet/>
      <dgm:spPr/>
      <dgm:t>
        <a:bodyPr/>
        <a:lstStyle/>
        <a:p>
          <a:endParaRPr lang="en-US"/>
        </a:p>
      </dgm:t>
    </dgm:pt>
    <dgm:pt modelId="{FAB252A3-3FED-4D83-9903-28E7873980F1}" type="sibTrans" cxnId="{7C6D39CC-4E84-4BA7-A0A8-645B686A6193}">
      <dgm:prSet/>
      <dgm:spPr/>
      <dgm:t>
        <a:bodyPr/>
        <a:lstStyle/>
        <a:p>
          <a:endParaRPr lang="en-US"/>
        </a:p>
      </dgm:t>
    </dgm:pt>
    <dgm:pt modelId="{46FF296C-1163-411D-964D-7803C164AA77}" type="pres">
      <dgm:prSet presAssocID="{CD654279-363F-4ECD-8D43-B970C64AB49A}" presName="Name0" presStyleCnt="0">
        <dgm:presLayoutVars>
          <dgm:chMax/>
          <dgm:chPref/>
          <dgm:dir/>
          <dgm:animLvl val="lvl"/>
        </dgm:presLayoutVars>
      </dgm:prSet>
      <dgm:spPr/>
    </dgm:pt>
    <dgm:pt modelId="{A25C42E8-1921-4CED-B073-AF359151FA68}" type="pres">
      <dgm:prSet presAssocID="{4E619D72-6830-40A5-9652-45DB37E2C64E}" presName="composite" presStyleCnt="0"/>
      <dgm:spPr/>
    </dgm:pt>
    <dgm:pt modelId="{538E4C34-BA18-4C40-8B6E-7558DE995176}" type="pres">
      <dgm:prSet presAssocID="{4E619D72-6830-40A5-9652-45DB37E2C64E}" presName="Parent1" presStyleLbl="node1" presStyleIdx="0" presStyleCnt="6">
        <dgm:presLayoutVars>
          <dgm:chMax val="1"/>
          <dgm:chPref val="1"/>
          <dgm:bulletEnabled val="1"/>
        </dgm:presLayoutVars>
      </dgm:prSet>
      <dgm:spPr/>
    </dgm:pt>
    <dgm:pt modelId="{141F8720-07EB-4C92-9217-167DF9CC89C7}" type="pres">
      <dgm:prSet presAssocID="{4E619D72-6830-40A5-9652-45DB37E2C64E}" presName="Childtext1" presStyleLbl="revTx" presStyleIdx="0" presStyleCnt="3" custLinFactNeighborX="5852" custLinFactNeighborY="-907">
        <dgm:presLayoutVars>
          <dgm:chMax val="0"/>
          <dgm:chPref val="0"/>
          <dgm:bulletEnabled val="1"/>
        </dgm:presLayoutVars>
      </dgm:prSet>
      <dgm:spPr/>
    </dgm:pt>
    <dgm:pt modelId="{DBA6DC31-CCC6-45CB-8013-AAF709A9851F}" type="pres">
      <dgm:prSet presAssocID="{4E619D72-6830-40A5-9652-45DB37E2C64E}" presName="BalanceSpacing" presStyleCnt="0"/>
      <dgm:spPr/>
    </dgm:pt>
    <dgm:pt modelId="{17166D51-12AB-49B0-9135-7C9B072FA7FE}" type="pres">
      <dgm:prSet presAssocID="{4E619D72-6830-40A5-9652-45DB37E2C64E}" presName="BalanceSpacing1" presStyleCnt="0"/>
      <dgm:spPr/>
    </dgm:pt>
    <dgm:pt modelId="{27D38002-97ED-45D6-AFF9-D504B3458072}" type="pres">
      <dgm:prSet presAssocID="{108AA225-2547-45AE-A81E-FA8E83CCF63B}" presName="Accent1Text" presStyleLbl="node1" presStyleIdx="1" presStyleCnt="6"/>
      <dgm:spPr/>
    </dgm:pt>
    <dgm:pt modelId="{6E318D44-2DDE-4B33-BAA6-499DA85173F2}" type="pres">
      <dgm:prSet presAssocID="{108AA225-2547-45AE-A81E-FA8E83CCF63B}" presName="spaceBetweenRectangles" presStyleCnt="0"/>
      <dgm:spPr/>
    </dgm:pt>
    <dgm:pt modelId="{413ACD27-4393-4025-ACED-733AC52A0B48}" type="pres">
      <dgm:prSet presAssocID="{43F857B6-7297-4D2D-839C-B600ED04F137}" presName="composite" presStyleCnt="0"/>
      <dgm:spPr/>
    </dgm:pt>
    <dgm:pt modelId="{9373AFD6-587E-4DBA-92B5-2333BB8FB759}" type="pres">
      <dgm:prSet presAssocID="{43F857B6-7297-4D2D-839C-B600ED04F137}" presName="Parent1" presStyleLbl="node1" presStyleIdx="2" presStyleCnt="6">
        <dgm:presLayoutVars>
          <dgm:chMax val="1"/>
          <dgm:chPref val="1"/>
          <dgm:bulletEnabled val="1"/>
        </dgm:presLayoutVars>
      </dgm:prSet>
      <dgm:spPr/>
    </dgm:pt>
    <dgm:pt modelId="{3ED6FE26-9093-46C7-B275-231F5970AEB8}" type="pres">
      <dgm:prSet presAssocID="{43F857B6-7297-4D2D-839C-B600ED04F137}" presName="Childtext1" presStyleLbl="revTx" presStyleIdx="1" presStyleCnt="3" custLinFactNeighborX="-7558" custLinFactNeighborY="-907">
        <dgm:presLayoutVars>
          <dgm:chMax val="0"/>
          <dgm:chPref val="0"/>
          <dgm:bulletEnabled val="1"/>
        </dgm:presLayoutVars>
      </dgm:prSet>
      <dgm:spPr>
        <a:xfrm>
          <a:off x="829781" y="1712262"/>
          <a:ext cx="1761827" cy="978792"/>
        </a:xfrm>
        <a:prstGeom prst="rect">
          <a:avLst/>
        </a:prstGeom>
      </dgm:spPr>
    </dgm:pt>
    <dgm:pt modelId="{ECE48CC1-FB62-4034-912D-DCDD337B3D4A}" type="pres">
      <dgm:prSet presAssocID="{43F857B6-7297-4D2D-839C-B600ED04F137}" presName="BalanceSpacing" presStyleCnt="0"/>
      <dgm:spPr/>
    </dgm:pt>
    <dgm:pt modelId="{7DAFAF69-117A-4009-9A10-F5D36A21340D}" type="pres">
      <dgm:prSet presAssocID="{43F857B6-7297-4D2D-839C-B600ED04F137}" presName="BalanceSpacing1" presStyleCnt="0"/>
      <dgm:spPr/>
    </dgm:pt>
    <dgm:pt modelId="{3A7B3509-A1FF-46DB-A7C1-52E18D3FEB18}" type="pres">
      <dgm:prSet presAssocID="{0E3861C3-4964-4492-B0AF-5EC3079CB0F4}" presName="Accent1Text" presStyleLbl="node1" presStyleIdx="3" presStyleCnt="6"/>
      <dgm:spPr/>
    </dgm:pt>
    <dgm:pt modelId="{FC72EBDB-9A81-4169-AD6F-888C800BC6EF}" type="pres">
      <dgm:prSet presAssocID="{0E3861C3-4964-4492-B0AF-5EC3079CB0F4}" presName="spaceBetweenRectangles" presStyleCnt="0"/>
      <dgm:spPr/>
    </dgm:pt>
    <dgm:pt modelId="{8CFD2D01-5A6A-4CC2-83D5-C66C549F2CED}" type="pres">
      <dgm:prSet presAssocID="{FC41424A-B2EA-47A9-820E-60B9E143B4B0}" presName="composite" presStyleCnt="0"/>
      <dgm:spPr/>
    </dgm:pt>
    <dgm:pt modelId="{6CA50354-7411-4ED3-9A81-4A388F444DC5}" type="pres">
      <dgm:prSet presAssocID="{FC41424A-B2EA-47A9-820E-60B9E143B4B0}" presName="Parent1" presStyleLbl="node1" presStyleIdx="4" presStyleCnt="6">
        <dgm:presLayoutVars>
          <dgm:chMax val="1"/>
          <dgm:chPref val="1"/>
          <dgm:bulletEnabled val="1"/>
        </dgm:presLayoutVars>
      </dgm:prSet>
      <dgm:spPr/>
    </dgm:pt>
    <dgm:pt modelId="{2006D02F-31D6-4AC0-B5C1-A3CFBB6A7980}" type="pres">
      <dgm:prSet presAssocID="{FC41424A-B2EA-47A9-820E-60B9E143B4B0}" presName="Childtext1" presStyleLbl="revTx" presStyleIdx="2" presStyleCnt="3" custLinFactNeighborX="4389" custLinFactNeighborY="1814">
        <dgm:presLayoutVars>
          <dgm:chMax val="0"/>
          <dgm:chPref val="0"/>
          <dgm:bulletEnabled val="1"/>
        </dgm:presLayoutVars>
      </dgm:prSet>
      <dgm:spPr>
        <a:xfrm>
          <a:off x="5050666" y="3114683"/>
          <a:ext cx="1820554" cy="978792"/>
        </a:xfrm>
        <a:prstGeom prst="rect">
          <a:avLst/>
        </a:prstGeom>
      </dgm:spPr>
    </dgm:pt>
    <dgm:pt modelId="{83AB43C8-9F70-435C-8153-7322B4818B82}" type="pres">
      <dgm:prSet presAssocID="{FC41424A-B2EA-47A9-820E-60B9E143B4B0}" presName="BalanceSpacing" presStyleCnt="0"/>
      <dgm:spPr/>
    </dgm:pt>
    <dgm:pt modelId="{AB7BFCE4-32D8-41BB-A3AC-014712019D64}" type="pres">
      <dgm:prSet presAssocID="{FC41424A-B2EA-47A9-820E-60B9E143B4B0}" presName="BalanceSpacing1" presStyleCnt="0"/>
      <dgm:spPr/>
    </dgm:pt>
    <dgm:pt modelId="{153A6A69-610A-40EF-9FF6-D4695A5AD6FC}" type="pres">
      <dgm:prSet presAssocID="{F6BCEFC4-035E-4138-B653-56EC1844BED3}" presName="Accent1Text" presStyleLbl="node1" presStyleIdx="5" presStyleCnt="6"/>
      <dgm:spPr/>
    </dgm:pt>
  </dgm:ptLst>
  <dgm:cxnLst>
    <dgm:cxn modelId="{94239C0F-78A0-4C63-A962-48B145BA3389}" type="presOf" srcId="{0E3861C3-4964-4492-B0AF-5EC3079CB0F4}" destId="{3A7B3509-A1FF-46DB-A7C1-52E18D3FEB18}" srcOrd="0" destOrd="0" presId="urn:microsoft.com/office/officeart/2008/layout/AlternatingHexagons"/>
    <dgm:cxn modelId="{962CEC24-CDAC-4387-AB3B-527E3CD88199}" srcId="{4E619D72-6830-40A5-9652-45DB37E2C64E}" destId="{373DA085-AE84-4099-8D04-F69947759889}" srcOrd="0" destOrd="0" parTransId="{F7BE11C3-FB3C-496C-AE65-13E6863E09E1}" sibTransId="{EEB3D368-FFDB-4754-93DB-4AA405F90370}"/>
    <dgm:cxn modelId="{707D2929-F985-4FD8-AC88-3044EB48FA28}" type="presOf" srcId="{FC41424A-B2EA-47A9-820E-60B9E143B4B0}" destId="{6CA50354-7411-4ED3-9A81-4A388F444DC5}" srcOrd="0" destOrd="0" presId="urn:microsoft.com/office/officeart/2008/layout/AlternatingHexagons"/>
    <dgm:cxn modelId="{4EB9AA31-5A4A-46CB-9DE7-00988D6A323E}" type="presOf" srcId="{CD654279-363F-4ECD-8D43-B970C64AB49A}" destId="{46FF296C-1163-411D-964D-7803C164AA77}" srcOrd="0" destOrd="0" presId="urn:microsoft.com/office/officeart/2008/layout/AlternatingHexagons"/>
    <dgm:cxn modelId="{58A5C165-44D1-4C59-AD15-6C14543B7AB0}" srcId="{CD654279-363F-4ECD-8D43-B970C64AB49A}" destId="{4E619D72-6830-40A5-9652-45DB37E2C64E}" srcOrd="0" destOrd="0" parTransId="{622CCCF9-49F1-44B7-A69A-0340BB0E48A6}" sibTransId="{108AA225-2547-45AE-A81E-FA8E83CCF63B}"/>
    <dgm:cxn modelId="{24218369-6668-4499-A92C-5B8A76E96133}" type="presOf" srcId="{43F857B6-7297-4D2D-839C-B600ED04F137}" destId="{9373AFD6-587E-4DBA-92B5-2333BB8FB759}" srcOrd="0" destOrd="0" presId="urn:microsoft.com/office/officeart/2008/layout/AlternatingHexagons"/>
    <dgm:cxn modelId="{EEA2416C-A15D-4B1A-B03F-61512C72BCDF}" type="presOf" srcId="{F6BCEFC4-035E-4138-B653-56EC1844BED3}" destId="{153A6A69-610A-40EF-9FF6-D4695A5AD6FC}" srcOrd="0" destOrd="0" presId="urn:microsoft.com/office/officeart/2008/layout/AlternatingHexagons"/>
    <dgm:cxn modelId="{8158B352-E5F1-4E24-AB06-7B0E40DC95F9}" srcId="{43F857B6-7297-4D2D-839C-B600ED04F137}" destId="{622C730B-28BC-41FB-8F26-02B57DA64308}" srcOrd="0" destOrd="0" parTransId="{15218C2B-EB7D-4637-BA0F-790D84886A21}" sibTransId="{8888579E-E056-44BC-BC87-54F0EC91B818}"/>
    <dgm:cxn modelId="{2A0819AC-7D4E-4824-A538-BC21C5E8457B}" type="presOf" srcId="{108AA225-2547-45AE-A81E-FA8E83CCF63B}" destId="{27D38002-97ED-45D6-AFF9-D504B3458072}" srcOrd="0" destOrd="0" presId="urn:microsoft.com/office/officeart/2008/layout/AlternatingHexagons"/>
    <dgm:cxn modelId="{0DB231AF-6954-4172-8DC6-9410AC71FFCB}" srcId="{CD654279-363F-4ECD-8D43-B970C64AB49A}" destId="{43F857B6-7297-4D2D-839C-B600ED04F137}" srcOrd="1" destOrd="0" parTransId="{07C1ECA3-F006-4154-B5F5-C3A3577F533A}" sibTransId="{0E3861C3-4964-4492-B0AF-5EC3079CB0F4}"/>
    <dgm:cxn modelId="{CB7C36B7-C817-438C-BA75-0D66BC92706A}" type="presOf" srcId="{622C730B-28BC-41FB-8F26-02B57DA64308}" destId="{3ED6FE26-9093-46C7-B275-231F5970AEB8}" srcOrd="0" destOrd="0" presId="urn:microsoft.com/office/officeart/2008/layout/AlternatingHexagons"/>
    <dgm:cxn modelId="{B26A2AB9-F500-4DB8-B407-A2908B3FE00F}" srcId="{CD654279-363F-4ECD-8D43-B970C64AB49A}" destId="{FC41424A-B2EA-47A9-820E-60B9E143B4B0}" srcOrd="2" destOrd="0" parTransId="{5437C62C-0174-40D4-A4BD-3CA5A65402C8}" sibTransId="{F6BCEFC4-035E-4138-B653-56EC1844BED3}"/>
    <dgm:cxn modelId="{FF855BBD-D678-4413-B2DC-7A69FA22100E}" type="presOf" srcId="{56676BA1-BD04-4B00-874E-0097F0105B60}" destId="{2006D02F-31D6-4AC0-B5C1-A3CFBB6A7980}" srcOrd="0" destOrd="0" presId="urn:microsoft.com/office/officeart/2008/layout/AlternatingHexagons"/>
    <dgm:cxn modelId="{7C6D39CC-4E84-4BA7-A0A8-645B686A6193}" srcId="{FC41424A-B2EA-47A9-820E-60B9E143B4B0}" destId="{56676BA1-BD04-4B00-874E-0097F0105B60}" srcOrd="0" destOrd="0" parTransId="{8C3CE05D-CF18-4DAC-B5DB-651346609297}" sibTransId="{FAB252A3-3FED-4D83-9903-28E7873980F1}"/>
    <dgm:cxn modelId="{495454FB-C2C2-4142-9383-63F667F025F6}" type="presOf" srcId="{373DA085-AE84-4099-8D04-F69947759889}" destId="{141F8720-07EB-4C92-9217-167DF9CC89C7}" srcOrd="0" destOrd="0" presId="urn:microsoft.com/office/officeart/2008/layout/AlternatingHexagons"/>
    <dgm:cxn modelId="{E7767EFE-A873-4050-B5D9-D459162386C8}" type="presOf" srcId="{4E619D72-6830-40A5-9652-45DB37E2C64E}" destId="{538E4C34-BA18-4C40-8B6E-7558DE995176}" srcOrd="0" destOrd="0" presId="urn:microsoft.com/office/officeart/2008/layout/AlternatingHexagons"/>
    <dgm:cxn modelId="{D706F408-9582-43F5-910B-D86125B5585C}" type="presParOf" srcId="{46FF296C-1163-411D-964D-7803C164AA77}" destId="{A25C42E8-1921-4CED-B073-AF359151FA68}" srcOrd="0" destOrd="0" presId="urn:microsoft.com/office/officeart/2008/layout/AlternatingHexagons"/>
    <dgm:cxn modelId="{E25ED595-F9D8-4922-BA64-C22B37C958FB}" type="presParOf" srcId="{A25C42E8-1921-4CED-B073-AF359151FA68}" destId="{538E4C34-BA18-4C40-8B6E-7558DE995176}" srcOrd="0" destOrd="0" presId="urn:microsoft.com/office/officeart/2008/layout/AlternatingHexagons"/>
    <dgm:cxn modelId="{79F87B9D-D4DB-4BE7-9794-46D9876D3E05}" type="presParOf" srcId="{A25C42E8-1921-4CED-B073-AF359151FA68}" destId="{141F8720-07EB-4C92-9217-167DF9CC89C7}" srcOrd="1" destOrd="0" presId="urn:microsoft.com/office/officeart/2008/layout/AlternatingHexagons"/>
    <dgm:cxn modelId="{2E7B5A52-FD42-4186-9BD8-56B646AC7242}" type="presParOf" srcId="{A25C42E8-1921-4CED-B073-AF359151FA68}" destId="{DBA6DC31-CCC6-45CB-8013-AAF709A9851F}" srcOrd="2" destOrd="0" presId="urn:microsoft.com/office/officeart/2008/layout/AlternatingHexagons"/>
    <dgm:cxn modelId="{5686A82E-2876-4E02-90E2-B777B91E310A}" type="presParOf" srcId="{A25C42E8-1921-4CED-B073-AF359151FA68}" destId="{17166D51-12AB-49B0-9135-7C9B072FA7FE}" srcOrd="3" destOrd="0" presId="urn:microsoft.com/office/officeart/2008/layout/AlternatingHexagons"/>
    <dgm:cxn modelId="{E29C0738-5207-4636-9744-D7AAD08AA665}" type="presParOf" srcId="{A25C42E8-1921-4CED-B073-AF359151FA68}" destId="{27D38002-97ED-45D6-AFF9-D504B3458072}" srcOrd="4" destOrd="0" presId="urn:microsoft.com/office/officeart/2008/layout/AlternatingHexagons"/>
    <dgm:cxn modelId="{7FDB218B-268C-47D4-AA57-5F3B5A34B673}" type="presParOf" srcId="{46FF296C-1163-411D-964D-7803C164AA77}" destId="{6E318D44-2DDE-4B33-BAA6-499DA85173F2}" srcOrd="1" destOrd="0" presId="urn:microsoft.com/office/officeart/2008/layout/AlternatingHexagons"/>
    <dgm:cxn modelId="{DC018BA0-3957-4FCB-9ECB-EF11F279AF5E}" type="presParOf" srcId="{46FF296C-1163-411D-964D-7803C164AA77}" destId="{413ACD27-4393-4025-ACED-733AC52A0B48}" srcOrd="2" destOrd="0" presId="urn:microsoft.com/office/officeart/2008/layout/AlternatingHexagons"/>
    <dgm:cxn modelId="{29529055-02C5-4F60-8577-83928340491D}" type="presParOf" srcId="{413ACD27-4393-4025-ACED-733AC52A0B48}" destId="{9373AFD6-587E-4DBA-92B5-2333BB8FB759}" srcOrd="0" destOrd="0" presId="urn:microsoft.com/office/officeart/2008/layout/AlternatingHexagons"/>
    <dgm:cxn modelId="{97970BF7-36E6-4959-8D3F-9DDE75610F06}" type="presParOf" srcId="{413ACD27-4393-4025-ACED-733AC52A0B48}" destId="{3ED6FE26-9093-46C7-B275-231F5970AEB8}" srcOrd="1" destOrd="0" presId="urn:microsoft.com/office/officeart/2008/layout/AlternatingHexagons"/>
    <dgm:cxn modelId="{91D8CF26-B8E4-400C-9BC1-A210076BFD0F}" type="presParOf" srcId="{413ACD27-4393-4025-ACED-733AC52A0B48}" destId="{ECE48CC1-FB62-4034-912D-DCDD337B3D4A}" srcOrd="2" destOrd="0" presId="urn:microsoft.com/office/officeart/2008/layout/AlternatingHexagons"/>
    <dgm:cxn modelId="{08845C70-3C3A-495F-9D2F-B208487196B6}" type="presParOf" srcId="{413ACD27-4393-4025-ACED-733AC52A0B48}" destId="{7DAFAF69-117A-4009-9A10-F5D36A21340D}" srcOrd="3" destOrd="0" presId="urn:microsoft.com/office/officeart/2008/layout/AlternatingHexagons"/>
    <dgm:cxn modelId="{550D7D64-AC47-4F6F-935E-370254FEF2F4}" type="presParOf" srcId="{413ACD27-4393-4025-ACED-733AC52A0B48}" destId="{3A7B3509-A1FF-46DB-A7C1-52E18D3FEB18}" srcOrd="4" destOrd="0" presId="urn:microsoft.com/office/officeart/2008/layout/AlternatingHexagons"/>
    <dgm:cxn modelId="{09321A33-6ADF-42AF-B439-5A71403D5D8C}" type="presParOf" srcId="{46FF296C-1163-411D-964D-7803C164AA77}" destId="{FC72EBDB-9A81-4169-AD6F-888C800BC6EF}" srcOrd="3" destOrd="0" presId="urn:microsoft.com/office/officeart/2008/layout/AlternatingHexagons"/>
    <dgm:cxn modelId="{3F55195A-56CD-46E8-A4E5-34525E677C6B}" type="presParOf" srcId="{46FF296C-1163-411D-964D-7803C164AA77}" destId="{8CFD2D01-5A6A-4CC2-83D5-C66C549F2CED}" srcOrd="4" destOrd="0" presId="urn:microsoft.com/office/officeart/2008/layout/AlternatingHexagons"/>
    <dgm:cxn modelId="{C7A851A0-683F-4AC8-AC03-7FF9213DC23F}" type="presParOf" srcId="{8CFD2D01-5A6A-4CC2-83D5-C66C549F2CED}" destId="{6CA50354-7411-4ED3-9A81-4A388F444DC5}" srcOrd="0" destOrd="0" presId="urn:microsoft.com/office/officeart/2008/layout/AlternatingHexagons"/>
    <dgm:cxn modelId="{7280C427-028B-438C-BEFF-7E36CD22B6A9}" type="presParOf" srcId="{8CFD2D01-5A6A-4CC2-83D5-C66C549F2CED}" destId="{2006D02F-31D6-4AC0-B5C1-A3CFBB6A7980}" srcOrd="1" destOrd="0" presId="urn:microsoft.com/office/officeart/2008/layout/AlternatingHexagons"/>
    <dgm:cxn modelId="{88017070-471E-49DD-A10C-1AB7E1499C5D}" type="presParOf" srcId="{8CFD2D01-5A6A-4CC2-83D5-C66C549F2CED}" destId="{83AB43C8-9F70-435C-8153-7322B4818B82}" srcOrd="2" destOrd="0" presId="urn:microsoft.com/office/officeart/2008/layout/AlternatingHexagons"/>
    <dgm:cxn modelId="{7598ED1E-24FC-4E1E-ACCD-5A46E00F02DA}" type="presParOf" srcId="{8CFD2D01-5A6A-4CC2-83D5-C66C549F2CED}" destId="{AB7BFCE4-32D8-41BB-A3AC-014712019D64}" srcOrd="3" destOrd="0" presId="urn:microsoft.com/office/officeart/2008/layout/AlternatingHexagons"/>
    <dgm:cxn modelId="{A6411C52-AE65-4791-85A4-716CD230C61F}" type="presParOf" srcId="{8CFD2D01-5A6A-4CC2-83D5-C66C549F2CED}" destId="{153A6A69-610A-40EF-9FF6-D4695A5AD6F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702CB-7B1A-46C0-8FBB-03A136397105}">
      <dsp:nvSpPr>
        <dsp:cNvPr id="0" name=""/>
        <dsp:cNvSpPr/>
      </dsp:nvSpPr>
      <dsp:spPr>
        <a:xfrm>
          <a:off x="796274" y="251204"/>
          <a:ext cx="3246334" cy="3246334"/>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Faculty Partners</a:t>
          </a:r>
        </a:p>
      </dsp:txBody>
      <dsp:txXfrm>
        <a:off x="2507169" y="939118"/>
        <a:ext cx="1159405" cy="966171"/>
      </dsp:txXfrm>
    </dsp:sp>
    <dsp:sp modelId="{F63DBD66-4EC2-42A2-B0F4-F2F98DF080C1}">
      <dsp:nvSpPr>
        <dsp:cNvPr id="0" name=""/>
        <dsp:cNvSpPr/>
      </dsp:nvSpPr>
      <dsp:spPr>
        <a:xfrm>
          <a:off x="729415" y="367144"/>
          <a:ext cx="3246334" cy="3246334"/>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Staff Partners</a:t>
          </a:r>
        </a:p>
      </dsp:txBody>
      <dsp:txXfrm>
        <a:off x="1502352" y="2473397"/>
        <a:ext cx="1739107" cy="850230"/>
      </dsp:txXfrm>
    </dsp:sp>
    <dsp:sp modelId="{3D3F0DA4-C274-4D7F-8A82-C33B068E0F98}">
      <dsp:nvSpPr>
        <dsp:cNvPr id="0" name=""/>
        <dsp:cNvSpPr/>
      </dsp:nvSpPr>
      <dsp:spPr>
        <a:xfrm>
          <a:off x="662556" y="251204"/>
          <a:ext cx="3246334" cy="3246334"/>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Campus Liaisons</a:t>
          </a:r>
        </a:p>
      </dsp:txBody>
      <dsp:txXfrm>
        <a:off x="1038589" y="939118"/>
        <a:ext cx="1159405" cy="966171"/>
      </dsp:txXfrm>
    </dsp:sp>
    <dsp:sp modelId="{D555B206-51AC-4AD2-8955-05C5C23CBB91}">
      <dsp:nvSpPr>
        <dsp:cNvPr id="0" name=""/>
        <dsp:cNvSpPr/>
      </dsp:nvSpPr>
      <dsp:spPr>
        <a:xfrm>
          <a:off x="595578" y="50240"/>
          <a:ext cx="3648261" cy="364826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DF3B43-B5A9-4214-8717-A14F04C1C843}">
      <dsp:nvSpPr>
        <dsp:cNvPr id="0" name=""/>
        <dsp:cNvSpPr/>
      </dsp:nvSpPr>
      <dsp:spPr>
        <a:xfrm>
          <a:off x="528451" y="165976"/>
          <a:ext cx="3648261" cy="364826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CBDB2D-E5E8-4460-81F8-F76306155AD2}">
      <dsp:nvSpPr>
        <dsp:cNvPr id="0" name=""/>
        <dsp:cNvSpPr/>
      </dsp:nvSpPr>
      <dsp:spPr>
        <a:xfrm>
          <a:off x="461324" y="50240"/>
          <a:ext cx="3648261" cy="364826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E4C34-BA18-4C40-8B6E-7558DE995176}">
      <dsp:nvSpPr>
        <dsp:cNvPr id="0" name=""/>
        <dsp:cNvSpPr/>
      </dsp:nvSpPr>
      <dsp:spPr>
        <a:xfrm rot="5400000">
          <a:off x="2883690" y="108108"/>
          <a:ext cx="1630745" cy="1418748"/>
        </a:xfrm>
        <a:prstGeom prst="hexagon">
          <a:avLst>
            <a:gd name="adj" fmla="val 25000"/>
            <a:gd name="vf" fmla="val 115470"/>
          </a:avLst>
        </a:prstGeom>
        <a:solidFill>
          <a:srgbClr val="0E5580"/>
        </a:solidFill>
        <a:ln w="19050" cap="rnd"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entury Gothic" panose="020B0502020202020204"/>
              <a:ea typeface="+mn-ea"/>
              <a:cs typeface="+mn-cs"/>
            </a:rPr>
            <a:t>Career Services for Partners</a:t>
          </a:r>
        </a:p>
      </dsp:txBody>
      <dsp:txXfrm rot="-5400000">
        <a:off x="3210776" y="256234"/>
        <a:ext cx="976572" cy="1122497"/>
      </dsp:txXfrm>
    </dsp:sp>
    <dsp:sp modelId="{141F8720-07EB-4C92-9217-167DF9CC89C7}">
      <dsp:nvSpPr>
        <dsp:cNvPr id="0" name=""/>
        <dsp:cNvSpPr/>
      </dsp:nvSpPr>
      <dsp:spPr>
        <a:xfrm>
          <a:off x="4557990" y="319384"/>
          <a:ext cx="1819911" cy="978447"/>
        </a:xfrm>
        <a:prstGeom prst="rect">
          <a:avLst/>
        </a:prstGeom>
        <a:solidFill>
          <a:sysClr val="window" lastClr="FFFFFF"/>
        </a:solidFill>
        <a:ln w="19050" cap="rnd" cmpd="sng" algn="ctr">
          <a:solidFill>
            <a:srgbClr val="FA4516"/>
          </a:solidFill>
          <a:prstDash val="solid"/>
          <a:miter lim="800000"/>
        </a:ln>
        <a:effectLst>
          <a:outerShdw blurRad="63500" sx="102000" sy="102000" algn="ctr"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ysClr val="windowText" lastClr="000000"/>
              </a:solidFill>
              <a:latin typeface="Century Gothic" panose="020B0502020202020204"/>
              <a:ea typeface="+mn-ea"/>
              <a:cs typeface="+mn-cs"/>
            </a:rPr>
            <a:t>Job search strategy, resume, interview coaching with a talent consultant</a:t>
          </a:r>
        </a:p>
      </dsp:txBody>
      <dsp:txXfrm>
        <a:off x="4557990" y="319384"/>
        <a:ext cx="1819911" cy="978447"/>
      </dsp:txXfrm>
    </dsp:sp>
    <dsp:sp modelId="{27D38002-97ED-45D6-AFF9-D504B3458072}">
      <dsp:nvSpPr>
        <dsp:cNvPr id="0" name=""/>
        <dsp:cNvSpPr/>
      </dsp:nvSpPr>
      <dsp:spPr>
        <a:xfrm rot="5400000">
          <a:off x="1351442" y="108108"/>
          <a:ext cx="1630745" cy="1418748"/>
        </a:xfrm>
        <a:prstGeom prst="hexagon">
          <a:avLst>
            <a:gd name="adj" fmla="val 25000"/>
            <a:gd name="vf" fmla="val 115470"/>
          </a:avLst>
        </a:prstGeom>
        <a:solidFill>
          <a:srgbClr val="FA4516"/>
        </a:solidFill>
        <a:ln w="19050" cap="rnd"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 lastClr="FFFFFF"/>
            </a:solidFill>
            <a:latin typeface="Century Gothic" panose="020B0502020202020204"/>
            <a:ea typeface="+mn-ea"/>
            <a:cs typeface="+mn-cs"/>
          </a:endParaRPr>
        </a:p>
      </dsp:txBody>
      <dsp:txXfrm rot="-5400000">
        <a:off x="1678528" y="256234"/>
        <a:ext cx="976572" cy="1122497"/>
      </dsp:txXfrm>
    </dsp:sp>
    <dsp:sp modelId="{9373AFD6-587E-4DBA-92B5-2333BB8FB759}">
      <dsp:nvSpPr>
        <dsp:cNvPr id="0" name=""/>
        <dsp:cNvSpPr/>
      </dsp:nvSpPr>
      <dsp:spPr>
        <a:xfrm rot="5400000">
          <a:off x="2114631" y="1492284"/>
          <a:ext cx="1630745" cy="1418748"/>
        </a:xfrm>
        <a:prstGeom prst="hexagon">
          <a:avLst>
            <a:gd name="adj" fmla="val 25000"/>
            <a:gd name="vf" fmla="val 115470"/>
          </a:avLst>
        </a:prstGeom>
        <a:solidFill>
          <a:srgbClr val="0E5580"/>
        </a:solidFill>
        <a:ln w="19050" cap="rnd"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entury Gothic" panose="020B0502020202020204"/>
              <a:ea typeface="+mn-ea"/>
              <a:cs typeface="+mn-cs"/>
            </a:rPr>
            <a:t>Career Resources</a:t>
          </a:r>
        </a:p>
      </dsp:txBody>
      <dsp:txXfrm rot="-5400000">
        <a:off x="2441717" y="1640410"/>
        <a:ext cx="976572" cy="1122497"/>
      </dsp:txXfrm>
    </dsp:sp>
    <dsp:sp modelId="{3ED6FE26-9093-46C7-B275-231F5970AEB8}">
      <dsp:nvSpPr>
        <dsp:cNvPr id="0" name=""/>
        <dsp:cNvSpPr/>
      </dsp:nvSpPr>
      <dsp:spPr>
        <a:xfrm>
          <a:off x="267606" y="1703560"/>
          <a:ext cx="1761204" cy="978447"/>
        </a:xfrm>
        <a:prstGeom prst="rect">
          <a:avLst/>
        </a:prstGeom>
        <a:solidFill>
          <a:sysClr val="window" lastClr="FFFFFF"/>
        </a:solidFill>
        <a:ln w="19050" cap="rnd" cmpd="sng" algn="ctr">
          <a:solidFill>
            <a:srgbClr val="FA4516"/>
          </a:solidFill>
          <a:prstDash val="solid"/>
          <a:miter lim="800000"/>
        </a:ln>
        <a:effectLst>
          <a:outerShdw blurRad="63500" sx="102000" sy="102000" algn="ctr"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b="0" kern="1200">
              <a:solidFill>
                <a:sysClr val="windowText" lastClr="000000"/>
              </a:solidFill>
              <a:latin typeface="Century Gothic" panose="020B0502020202020204"/>
              <a:ea typeface="+mn-ea"/>
              <a:cs typeface="+mn-cs"/>
            </a:rPr>
            <a:t>On Demand Courses for job search skills</a:t>
          </a:r>
        </a:p>
      </dsp:txBody>
      <dsp:txXfrm>
        <a:off x="267606" y="1703560"/>
        <a:ext cx="1761204" cy="978447"/>
      </dsp:txXfrm>
    </dsp:sp>
    <dsp:sp modelId="{3A7B3509-A1FF-46DB-A7C1-52E18D3FEB18}">
      <dsp:nvSpPr>
        <dsp:cNvPr id="0" name=""/>
        <dsp:cNvSpPr/>
      </dsp:nvSpPr>
      <dsp:spPr>
        <a:xfrm rot="5400000">
          <a:off x="3646879" y="1492284"/>
          <a:ext cx="1630745" cy="1418748"/>
        </a:xfrm>
        <a:prstGeom prst="hexagon">
          <a:avLst>
            <a:gd name="adj" fmla="val 25000"/>
            <a:gd name="vf" fmla="val 115470"/>
          </a:avLst>
        </a:prstGeom>
        <a:solidFill>
          <a:srgbClr val="FA4516"/>
        </a:solidFill>
        <a:ln w="19050" cap="rnd"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 lastClr="FFFFFF"/>
            </a:solidFill>
            <a:latin typeface="Century Gothic" panose="020B0502020202020204"/>
            <a:ea typeface="+mn-ea"/>
            <a:cs typeface="+mn-cs"/>
          </a:endParaRPr>
        </a:p>
      </dsp:txBody>
      <dsp:txXfrm rot="-5400000">
        <a:off x="3973965" y="1640410"/>
        <a:ext cx="976572" cy="1122497"/>
      </dsp:txXfrm>
    </dsp:sp>
    <dsp:sp modelId="{6CA50354-7411-4ED3-9A81-4A388F444DC5}">
      <dsp:nvSpPr>
        <dsp:cNvPr id="0" name=""/>
        <dsp:cNvSpPr/>
      </dsp:nvSpPr>
      <dsp:spPr>
        <a:xfrm rot="5400000">
          <a:off x="2883690" y="2876461"/>
          <a:ext cx="1630745" cy="1418748"/>
        </a:xfrm>
        <a:prstGeom prst="hexagon">
          <a:avLst>
            <a:gd name="adj" fmla="val 25000"/>
            <a:gd name="vf" fmla="val 115470"/>
          </a:avLst>
        </a:prstGeom>
        <a:solidFill>
          <a:srgbClr val="0E5580"/>
        </a:solidFill>
        <a:ln w="19050" cap="rnd"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entury Gothic" panose="020B0502020202020204"/>
              <a:ea typeface="+mn-ea"/>
              <a:cs typeface="+mn-cs"/>
            </a:rPr>
            <a:t>Community Information</a:t>
          </a:r>
        </a:p>
      </dsp:txBody>
      <dsp:txXfrm rot="-5400000">
        <a:off x="3210776" y="3024587"/>
        <a:ext cx="976572" cy="1122497"/>
      </dsp:txXfrm>
    </dsp:sp>
    <dsp:sp modelId="{2006D02F-31D6-4AC0-B5C1-A3CFBB6A7980}">
      <dsp:nvSpPr>
        <dsp:cNvPr id="0" name=""/>
        <dsp:cNvSpPr/>
      </dsp:nvSpPr>
      <dsp:spPr>
        <a:xfrm>
          <a:off x="4531365" y="3114361"/>
          <a:ext cx="1819911" cy="978447"/>
        </a:xfrm>
        <a:prstGeom prst="rect">
          <a:avLst/>
        </a:prstGeom>
        <a:solidFill>
          <a:sysClr val="window" lastClr="FFFFFF"/>
        </a:solidFill>
        <a:ln w="19050" cap="rnd" cmpd="sng" algn="ctr">
          <a:solidFill>
            <a:srgbClr val="FA4516"/>
          </a:solidFill>
          <a:prstDash val="solid"/>
          <a:miter lim="800000"/>
        </a:ln>
        <a:effectLst>
          <a:outerShdw blurRad="63500" sx="102000" sy="102000" algn="ctr"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b="0" kern="1200">
              <a:solidFill>
                <a:sysClr val="windowText" lastClr="000000"/>
              </a:solidFill>
              <a:latin typeface="Century Gothic" panose="020B0502020202020204"/>
              <a:ea typeface="+mn-ea"/>
              <a:cs typeface="+mn-cs"/>
            </a:rPr>
            <a:t>Resources to help transitioning partners connect with the Gainesville community</a:t>
          </a:r>
        </a:p>
      </dsp:txBody>
      <dsp:txXfrm>
        <a:off x="4531365" y="3114361"/>
        <a:ext cx="1819911" cy="978447"/>
      </dsp:txXfrm>
    </dsp:sp>
    <dsp:sp modelId="{153A6A69-610A-40EF-9FF6-D4695A5AD6FC}">
      <dsp:nvSpPr>
        <dsp:cNvPr id="0" name=""/>
        <dsp:cNvSpPr/>
      </dsp:nvSpPr>
      <dsp:spPr>
        <a:xfrm rot="5400000">
          <a:off x="1351442" y="2876461"/>
          <a:ext cx="1630745" cy="1418748"/>
        </a:xfrm>
        <a:prstGeom prst="hexagon">
          <a:avLst>
            <a:gd name="adj" fmla="val 25000"/>
            <a:gd name="vf" fmla="val 115470"/>
          </a:avLst>
        </a:prstGeom>
        <a:solidFill>
          <a:srgbClr val="FA4516"/>
        </a:solidFill>
        <a:ln w="19050" cap="rnd"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 lastClr="FFFFFF"/>
            </a:solidFill>
            <a:latin typeface="Century Gothic" panose="020B0502020202020204"/>
            <a:ea typeface="+mn-ea"/>
            <a:cs typeface="+mn-cs"/>
          </a:endParaRPr>
        </a:p>
      </dsp:txBody>
      <dsp:txXfrm rot="-5400000">
        <a:off x="1678528" y="3024587"/>
        <a:ext cx="976572" cy="1122497"/>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4509-94C4-044C-A847-EF05AEB6700F}"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35A00-287A-5042-A754-4DF9FD168970}" type="slidenum">
              <a:rPr lang="en-US" smtClean="0"/>
              <a:t>‹#›</a:t>
            </a:fld>
            <a:endParaRPr lang="en-US"/>
          </a:p>
        </p:txBody>
      </p:sp>
    </p:spTree>
    <p:extLst>
      <p:ext uri="{BB962C8B-B14F-4D97-AF65-F5344CB8AC3E}">
        <p14:creationId xmlns:p14="http://schemas.microsoft.com/office/powerpoint/2010/main" val="85523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20</a:t>
            </a:fld>
            <a:endParaRPr lang="en-US"/>
          </a:p>
        </p:txBody>
      </p:sp>
    </p:spTree>
    <p:extLst>
      <p:ext uri="{BB962C8B-B14F-4D97-AF65-F5344CB8AC3E}">
        <p14:creationId xmlns:p14="http://schemas.microsoft.com/office/powerpoint/2010/main" val="256843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624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61983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281579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12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298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6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17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05923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53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616157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dirty="0"/>
              <a:t>HR.UFL.EDU   |   903 W University Ave. Gainesville, FL 32601-5117   |  (352) 392-2477</a:t>
            </a:r>
          </a:p>
        </p:txBody>
      </p:sp>
    </p:spTree>
    <p:extLst>
      <p:ext uri="{BB962C8B-B14F-4D97-AF65-F5344CB8AC3E}">
        <p14:creationId xmlns:p14="http://schemas.microsoft.com/office/powerpoint/2010/main" val="4278511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mailto:ufhr-employment@ufl.edu" TargetMode="External"/><Relationship Id="rId2" Type="http://schemas.openxmlformats.org/officeDocument/2006/relationships/hyperlink" Target="mailto:jtraster2-hr@ad.ufl.ed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hr.ufl.edu/manager-resources/employment-hub/non-employee-appointment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Thetsler@ufl.edu"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hr.ufl.edu/careercollab/"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4DA1-8255-79A0-B2E2-9762777642DC}"/>
              </a:ext>
            </a:extLst>
          </p:cNvPr>
          <p:cNvSpPr>
            <a:spLocks noGrp="1"/>
          </p:cNvSpPr>
          <p:nvPr>
            <p:ph type="ctrTitle"/>
          </p:nvPr>
        </p:nvSpPr>
        <p:spPr>
          <a:xfrm>
            <a:off x="632847" y="1385834"/>
            <a:ext cx="7589003" cy="2387600"/>
          </a:xfrm>
        </p:spPr>
        <p:txBody>
          <a:bodyPr>
            <a:normAutofit/>
          </a:bodyPr>
          <a:lstStyle/>
          <a:p>
            <a:r>
              <a:rPr lang="en-US" sz="9600" dirty="0"/>
              <a:t>HR Forum</a:t>
            </a:r>
          </a:p>
        </p:txBody>
      </p:sp>
      <p:sp>
        <p:nvSpPr>
          <p:cNvPr id="3" name="Subtitle 2">
            <a:extLst>
              <a:ext uri="{FF2B5EF4-FFF2-40B4-BE49-F238E27FC236}">
                <a16:creationId xmlns:a16="http://schemas.microsoft.com/office/drawing/2014/main" id="{832B6F11-5E3C-4CED-C8D4-1F83797EB222}"/>
              </a:ext>
            </a:extLst>
          </p:cNvPr>
          <p:cNvSpPr>
            <a:spLocks noGrp="1"/>
          </p:cNvSpPr>
          <p:nvPr>
            <p:ph type="subTitle" idx="1"/>
          </p:nvPr>
        </p:nvSpPr>
        <p:spPr>
          <a:xfrm>
            <a:off x="663843" y="3773434"/>
            <a:ext cx="7589003" cy="1427216"/>
          </a:xfrm>
        </p:spPr>
        <p:txBody>
          <a:bodyPr/>
          <a:lstStyle/>
          <a:p>
            <a:r>
              <a:rPr lang="en-US" dirty="0"/>
              <a:t>February 1, 2023</a:t>
            </a:r>
          </a:p>
        </p:txBody>
      </p:sp>
      <p:sp>
        <p:nvSpPr>
          <p:cNvPr id="4" name="Date Placeholder 3">
            <a:extLst>
              <a:ext uri="{FF2B5EF4-FFF2-40B4-BE49-F238E27FC236}">
                <a16:creationId xmlns:a16="http://schemas.microsoft.com/office/drawing/2014/main" id="{AE230394-C32C-D8AD-05A9-972B2AB5B321}"/>
              </a:ext>
            </a:extLst>
          </p:cNvPr>
          <p:cNvSpPr>
            <a:spLocks noGrp="1"/>
          </p:cNvSpPr>
          <p:nvPr>
            <p:ph type="dt" sz="half" idx="4294967295"/>
          </p:nvPr>
        </p:nvSpPr>
        <p:spPr>
          <a:xfrm>
            <a:off x="291884" y="6223430"/>
            <a:ext cx="10515599" cy="365125"/>
          </a:xfrm>
        </p:spPr>
        <p:txBody>
          <a:bodyPr/>
          <a:lstStyle/>
          <a:p>
            <a:pPr algn="l"/>
            <a:r>
              <a:rPr lang="en-US" dirty="0"/>
              <a:t>903 W University Ave. Gainesville, FL 32601-5117 </a:t>
            </a:r>
            <a:br>
              <a:rPr lang="en-US" dirty="0"/>
            </a:br>
            <a:r>
              <a:rPr lang="en-US" dirty="0"/>
              <a:t>HR.UFL.EDU   |  (352) 392-2477</a:t>
            </a:r>
          </a:p>
        </p:txBody>
      </p:sp>
      <p:sp>
        <p:nvSpPr>
          <p:cNvPr id="5" name="Heart 4">
            <a:extLst>
              <a:ext uri="{FF2B5EF4-FFF2-40B4-BE49-F238E27FC236}">
                <a16:creationId xmlns:a16="http://schemas.microsoft.com/office/drawing/2014/main" id="{DA598409-3021-4336-BADC-4F0CBEF26CCC}"/>
              </a:ext>
            </a:extLst>
          </p:cNvPr>
          <p:cNvSpPr/>
          <p:nvPr/>
        </p:nvSpPr>
        <p:spPr>
          <a:xfrm>
            <a:off x="739778" y="4258898"/>
            <a:ext cx="461727" cy="41646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CEC09BD4-9EEB-4930-9A5E-DF27C06CFE40}"/>
              </a:ext>
            </a:extLst>
          </p:cNvPr>
          <p:cNvSpPr/>
          <p:nvPr/>
        </p:nvSpPr>
        <p:spPr>
          <a:xfrm>
            <a:off x="1427636" y="4256966"/>
            <a:ext cx="461727" cy="416460"/>
          </a:xfrm>
          <a:prstGeom prst="hear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B8B94F7E-AD43-4DD6-817D-9EA6B7C27B9C}"/>
              </a:ext>
            </a:extLst>
          </p:cNvPr>
          <p:cNvSpPr/>
          <p:nvPr/>
        </p:nvSpPr>
        <p:spPr>
          <a:xfrm>
            <a:off x="2115494" y="4253489"/>
            <a:ext cx="461727" cy="41646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A3B30C46-3E28-4897-A7B5-7CC5691C5406}"/>
              </a:ext>
            </a:extLst>
          </p:cNvPr>
          <p:cNvSpPr/>
          <p:nvPr/>
        </p:nvSpPr>
        <p:spPr>
          <a:xfrm>
            <a:off x="2845398" y="4258898"/>
            <a:ext cx="461727" cy="416460"/>
          </a:xfrm>
          <a:prstGeom prst="hear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63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1686217"/>
            <a:ext cx="6235377" cy="2465144"/>
          </a:xfrm>
        </p:spPr>
        <p:txBody>
          <a:bodyPr>
            <a:normAutofit fontScale="90000"/>
          </a:bodyPr>
          <a:lstStyle/>
          <a:p>
            <a:r>
              <a:rPr lang="en-US" sz="8000" dirty="0"/>
              <a:t>University</a:t>
            </a:r>
            <a:br>
              <a:rPr lang="en-US" sz="8000" dirty="0"/>
            </a:br>
            <a:r>
              <a:rPr lang="en-US" sz="8000" dirty="0"/>
              <a:t>Benefits</a:t>
            </a:r>
            <a:br>
              <a:rPr lang="en-US" sz="8000" dirty="0"/>
            </a:br>
            <a:r>
              <a:rPr lang="en-US" sz="2200" dirty="0"/>
              <a:t>Crystal Roncek</a:t>
            </a:r>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3"/>
          <a:stretch>
            <a:fillRect/>
          </a:stretch>
        </p:blipFill>
        <p:spPr>
          <a:xfrm>
            <a:off x="967137" y="4330860"/>
            <a:ext cx="3175000" cy="368300"/>
          </a:xfrm>
          <a:prstGeom prst="rect">
            <a:avLst/>
          </a:prstGeom>
        </p:spPr>
      </p:pic>
    </p:spTree>
    <p:extLst>
      <p:ext uri="{BB962C8B-B14F-4D97-AF65-F5344CB8AC3E}">
        <p14:creationId xmlns:p14="http://schemas.microsoft.com/office/powerpoint/2010/main" val="118788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9F4C-E88C-53B9-CCE0-189A2B8A95C2}"/>
              </a:ext>
            </a:extLst>
          </p:cNvPr>
          <p:cNvSpPr>
            <a:spLocks noGrp="1"/>
          </p:cNvSpPr>
          <p:nvPr>
            <p:ph type="title"/>
          </p:nvPr>
        </p:nvSpPr>
        <p:spPr>
          <a:xfrm>
            <a:off x="479913" y="337350"/>
            <a:ext cx="7901128" cy="1100925"/>
          </a:xfrm>
        </p:spPr>
        <p:txBody>
          <a:bodyPr vert="horz" lIns="91440" tIns="45720" rIns="91440" bIns="45720" rtlCol="0" anchor="b">
            <a:normAutofit/>
          </a:bodyPr>
          <a:lstStyle/>
          <a:p>
            <a:pPr algn="l"/>
            <a:r>
              <a:rPr lang="en-US" sz="4000" kern="1200" dirty="0">
                <a:solidFill>
                  <a:schemeClr val="tx1"/>
                </a:solidFill>
                <a:latin typeface="Gentona Book" panose="00000500000000000000" pitchFamily="50" charset="0"/>
              </a:rPr>
              <a:t>IRS Reporting Form – 1095-C</a:t>
            </a:r>
            <a:br>
              <a:rPr lang="en-US" sz="3600" dirty="0">
                <a:latin typeface="Gentona Book" panose="00000500000000000000" pitchFamily="50" charset="0"/>
              </a:rPr>
            </a:br>
            <a:r>
              <a:rPr lang="en-US" sz="2800" b="0" kern="1200" dirty="0">
                <a:solidFill>
                  <a:srgbClr val="FA4616"/>
                </a:solidFill>
                <a:latin typeface="Gentona Book" panose="00000500000000000000" pitchFamily="50" charset="0"/>
              </a:rPr>
              <a:t>Mailing</a:t>
            </a:r>
          </a:p>
        </p:txBody>
      </p:sp>
      <p:sp>
        <p:nvSpPr>
          <p:cNvPr id="7" name="Rectangle 3">
            <a:extLst>
              <a:ext uri="{FF2B5EF4-FFF2-40B4-BE49-F238E27FC236}">
                <a16:creationId xmlns:a16="http://schemas.microsoft.com/office/drawing/2014/main" id="{78018D44-54D1-094D-A636-F7632C0DE21D}"/>
              </a:ext>
            </a:extLst>
          </p:cNvPr>
          <p:cNvSpPr>
            <a:spLocks noChangeArrowheads="1"/>
          </p:cNvSpPr>
          <p:nvPr/>
        </p:nvSpPr>
        <p:spPr bwMode="auto">
          <a:xfrm>
            <a:off x="479913" y="1695621"/>
            <a:ext cx="10782300" cy="44627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latin typeface="Gentona Book" panose="00000500000000000000" pitchFamily="50" charset="0"/>
              </a:rPr>
              <a:t>  Employer Provided Insurance Offer and Coverage </a:t>
            </a:r>
            <a:endParaRPr kumimoji="0" lang="en-US" altLang="en-US" sz="1200" b="0" i="0" u="none" strike="noStrike" cap="none" normalizeH="0" baseline="0" dirty="0">
              <a:ln>
                <a:noFill/>
              </a:ln>
              <a:solidFill>
                <a:schemeClr val="tx1"/>
              </a:solidFill>
              <a:effectLst/>
              <a:latin typeface="Gentona Book" panose="00000500000000000000" pitchFamily="50"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latin typeface="Gentona Book" panose="00000500000000000000" pitchFamily="50" charset="0"/>
              </a:rPr>
              <a:t>  Reports employees’ health insurance information for prior calendar year </a:t>
            </a:r>
            <a:endParaRPr kumimoji="0" lang="en-US" altLang="en-US" sz="1200" b="0" i="0" u="none" strike="noStrike" cap="none" normalizeH="0" baseline="0" dirty="0">
              <a:ln>
                <a:noFill/>
              </a:ln>
              <a:solidFill>
                <a:schemeClr val="tx1"/>
              </a:solidFill>
              <a:effectLst/>
              <a:latin typeface="Gentona Book" panose="00000500000000000000" pitchFamily="50"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latin typeface="Gentona Book" panose="00000500000000000000" pitchFamily="50" charset="0"/>
              </a:rPr>
              <a:t>  State of Florida and </a:t>
            </a:r>
            <a:r>
              <a:rPr kumimoji="0" lang="en-US" altLang="en-US" sz="2200" b="0" i="0" u="none" strike="noStrike" cap="none" normalizeH="0" baseline="0" dirty="0" err="1">
                <a:ln>
                  <a:noFill/>
                </a:ln>
                <a:solidFill>
                  <a:schemeClr val="tx1"/>
                </a:solidFill>
                <a:effectLst/>
                <a:latin typeface="Gentona Book" panose="00000500000000000000" pitchFamily="50" charset="0"/>
              </a:rPr>
              <a:t>GatorCare</a:t>
            </a:r>
            <a:r>
              <a:rPr kumimoji="0" lang="en-US" altLang="en-US" sz="2200" b="0" i="0" u="none" strike="noStrike" cap="none" normalizeH="0" baseline="0" dirty="0">
                <a:ln>
                  <a:noFill/>
                </a:ln>
                <a:solidFill>
                  <a:schemeClr val="tx1"/>
                </a:solidFill>
                <a:effectLst/>
                <a:latin typeface="Gentona Book" panose="00000500000000000000" pitchFamily="50" charset="0"/>
              </a:rPr>
              <a:t> plan participants will receive forms within the next several weeks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chemeClr val="tx1"/>
              </a:solidFill>
              <a:effectLst/>
              <a:latin typeface="Gentona Book" panose="00000500000000000000" pitchFamily="50" charset="0"/>
            </a:endParaRPr>
          </a:p>
          <a:p>
            <a:pPr lvl="1" eaLnBrk="0" fontAlgn="base" hangingPunct="0">
              <a:spcBef>
                <a:spcPct val="0"/>
              </a:spcBef>
              <a:spcAft>
                <a:spcPct val="0"/>
              </a:spcAft>
              <a:buFontTx/>
              <a:buChar char="•"/>
            </a:pPr>
            <a:r>
              <a:rPr kumimoji="0" lang="en-US" altLang="en-US" sz="2200" b="0" i="0" u="none" strike="noStrike" cap="none" normalizeH="0" baseline="0" dirty="0">
                <a:ln>
                  <a:noFill/>
                </a:ln>
                <a:solidFill>
                  <a:schemeClr val="tx1"/>
                </a:solidFill>
                <a:effectLst/>
                <a:latin typeface="Gentona Book" panose="00000500000000000000" pitchFamily="50" charset="0"/>
              </a:rPr>
              <a:t>  </a:t>
            </a:r>
            <a:r>
              <a:rPr kumimoji="0" lang="en-US" altLang="en-US" sz="2200" b="1" i="0" u="none" strike="noStrike" cap="none" normalizeH="0" baseline="0" dirty="0">
                <a:ln>
                  <a:noFill/>
                </a:ln>
                <a:solidFill>
                  <a:schemeClr val="tx1"/>
                </a:solidFill>
                <a:effectLst/>
                <a:latin typeface="Gentona Book" panose="00000500000000000000" pitchFamily="50" charset="0"/>
              </a:rPr>
              <a:t>State </a:t>
            </a:r>
            <a:r>
              <a:rPr kumimoji="0" lang="en-US" altLang="en-US" sz="2200" b="0" i="0" u="none" strike="noStrike" cap="none" normalizeH="0" baseline="0" dirty="0">
                <a:ln>
                  <a:noFill/>
                </a:ln>
                <a:solidFill>
                  <a:schemeClr val="tx1"/>
                </a:solidFill>
                <a:effectLst/>
                <a:latin typeface="Gentona Book" panose="00000500000000000000" pitchFamily="50" charset="0"/>
              </a:rPr>
              <a:t>1095s available in </a:t>
            </a:r>
            <a:r>
              <a:rPr kumimoji="0" lang="en-US" altLang="en-US" sz="2200" b="0" i="0" u="none" strike="noStrike" cap="none" normalizeH="0" baseline="0" dirty="0" err="1">
                <a:ln>
                  <a:noFill/>
                </a:ln>
                <a:solidFill>
                  <a:schemeClr val="tx1"/>
                </a:solidFill>
                <a:effectLst/>
                <a:latin typeface="Gentona Book" panose="00000500000000000000" pitchFamily="50" charset="0"/>
              </a:rPr>
              <a:t>PeopleFirst</a:t>
            </a:r>
            <a:r>
              <a:rPr kumimoji="0" lang="en-US" altLang="en-US" sz="2200" b="0" i="0" u="none" strike="noStrike" cap="none" normalizeH="0" baseline="0" dirty="0">
                <a:ln>
                  <a:noFill/>
                </a:ln>
                <a:solidFill>
                  <a:schemeClr val="tx1"/>
                </a:solidFill>
                <a:effectLst/>
                <a:latin typeface="Gentona Book" panose="00000500000000000000" pitchFamily="50" charset="0"/>
              </a:rPr>
              <a:t> beginning 1/31, if you opted for electronic delivery </a:t>
            </a:r>
            <a:endParaRPr kumimoji="0" lang="en-US" altLang="en-US" sz="1200" b="0" i="0" u="none" strike="noStrike" cap="none" normalizeH="0" baseline="0" dirty="0">
              <a:ln>
                <a:noFill/>
              </a:ln>
              <a:solidFill>
                <a:schemeClr val="tx1"/>
              </a:solidFill>
              <a:effectLst/>
              <a:latin typeface="Gentona Book" panose="00000500000000000000" pitchFamily="50" charset="0"/>
            </a:endParaRPr>
          </a:p>
          <a:p>
            <a:pPr lvl="1" eaLnBrk="0" fontAlgn="base" hangingPunct="0">
              <a:spcBef>
                <a:spcPct val="0"/>
              </a:spcBef>
              <a:spcAft>
                <a:spcPct val="0"/>
              </a:spcAft>
              <a:buFontTx/>
              <a:buChar char="•"/>
            </a:pPr>
            <a:r>
              <a:rPr kumimoji="0" lang="en-US" altLang="en-US" sz="2200" b="0" i="0" u="none" strike="noStrike" cap="none" normalizeH="0" baseline="0" dirty="0">
                <a:ln>
                  <a:noFill/>
                </a:ln>
                <a:solidFill>
                  <a:schemeClr val="tx1"/>
                </a:solidFill>
                <a:effectLst/>
                <a:latin typeface="Gentona Book" panose="00000500000000000000" pitchFamily="50" charset="0"/>
              </a:rPr>
              <a:t>  </a:t>
            </a:r>
            <a:r>
              <a:rPr kumimoji="0" lang="en-US" altLang="en-US" sz="2200" b="1" i="0" u="none" strike="noStrike" cap="none" normalizeH="0" baseline="0" dirty="0" err="1">
                <a:ln>
                  <a:noFill/>
                </a:ln>
                <a:solidFill>
                  <a:schemeClr val="tx1"/>
                </a:solidFill>
                <a:effectLst/>
                <a:latin typeface="Gentona Book" panose="00000500000000000000" pitchFamily="50" charset="0"/>
              </a:rPr>
              <a:t>GatorCare</a:t>
            </a:r>
            <a:r>
              <a:rPr kumimoji="0" lang="en-US" altLang="en-US" sz="2200" b="1" i="0" u="none" strike="noStrike" cap="none" normalizeH="0" baseline="0" dirty="0">
                <a:ln>
                  <a:noFill/>
                </a:ln>
                <a:solidFill>
                  <a:schemeClr val="tx1"/>
                </a:solidFill>
                <a:effectLst/>
                <a:latin typeface="Gentona Book" panose="00000500000000000000" pitchFamily="50" charset="0"/>
              </a:rPr>
              <a:t> </a:t>
            </a:r>
            <a:r>
              <a:rPr kumimoji="0" lang="en-US" altLang="en-US" sz="2200" b="0" i="0" u="none" strike="noStrike" cap="none" normalizeH="0" baseline="0" dirty="0">
                <a:ln>
                  <a:noFill/>
                </a:ln>
                <a:solidFill>
                  <a:schemeClr val="tx1"/>
                </a:solidFill>
                <a:effectLst/>
                <a:latin typeface="Gentona Book" panose="00000500000000000000" pitchFamily="50" charset="0"/>
              </a:rPr>
              <a:t>1095s are sent by postal mail only (no electronic option) </a:t>
            </a:r>
          </a:p>
          <a:p>
            <a:pPr lvl="1" eaLnBrk="0" fontAlgn="base" hangingPunct="0">
              <a:spcBef>
                <a:spcPct val="0"/>
              </a:spcBef>
              <a:spcAft>
                <a:spcPct val="0"/>
              </a:spcAft>
            </a:pPr>
            <a:endParaRPr kumimoji="0" lang="en-US" altLang="en-US" sz="1200" b="0" i="0" u="none" strike="noStrike" cap="none" normalizeH="0" baseline="0" dirty="0">
              <a:ln>
                <a:noFill/>
              </a:ln>
              <a:solidFill>
                <a:schemeClr val="tx1"/>
              </a:solidFill>
              <a:effectLst/>
              <a:latin typeface="Gentona Book" panose="00000500000000000000" pitchFamily="50"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latin typeface="Gentona Book" panose="00000500000000000000" pitchFamily="50" charset="0"/>
              </a:rPr>
              <a:t>  </a:t>
            </a:r>
            <a:r>
              <a:rPr kumimoji="0" lang="en-US" altLang="en-US" sz="2200" b="0" i="0" u="sng" strike="noStrike" cap="none" normalizeH="0" baseline="0" dirty="0">
                <a:ln>
                  <a:noFill/>
                </a:ln>
                <a:solidFill>
                  <a:schemeClr val="accent6"/>
                </a:solidFill>
                <a:effectLst/>
                <a:latin typeface="Gentona Book" panose="00000500000000000000" pitchFamily="50" charset="0"/>
              </a:rPr>
              <a:t>Employees may file income tax returns </a:t>
            </a:r>
            <a:r>
              <a:rPr kumimoji="0" lang="en-US" altLang="en-US" sz="2200" b="1" i="1" u="sng" strike="noStrike" cap="none" normalizeH="0" baseline="0" dirty="0">
                <a:ln>
                  <a:noFill/>
                </a:ln>
                <a:solidFill>
                  <a:schemeClr val="accent6"/>
                </a:solidFill>
                <a:effectLst/>
                <a:latin typeface="Gentona Book" panose="00000500000000000000" pitchFamily="50" charset="0"/>
              </a:rPr>
              <a:t>prior  </a:t>
            </a:r>
            <a:r>
              <a:rPr kumimoji="0" lang="en-US" altLang="en-US" sz="2200" b="0" i="0" u="sng" strike="noStrike" cap="none" normalizeH="0" baseline="0" dirty="0">
                <a:ln>
                  <a:noFill/>
                </a:ln>
                <a:solidFill>
                  <a:schemeClr val="accent6"/>
                </a:solidFill>
                <a:effectLst/>
                <a:latin typeface="Gentona Book" panose="00000500000000000000" pitchFamily="50" charset="0"/>
              </a:rPr>
              <a:t>to receiving 1095-C </a:t>
            </a:r>
            <a:r>
              <a:rPr kumimoji="0" lang="en-US" altLang="en-US" sz="2200" b="0" i="0" u="none" strike="noStrike" cap="none" normalizeH="0" baseline="0" dirty="0">
                <a:ln>
                  <a:noFill/>
                </a:ln>
                <a:solidFill>
                  <a:schemeClr val="tx1"/>
                </a:solidFill>
                <a:effectLst/>
                <a:latin typeface="Gentona Book" panose="00000500000000000000" pitchFamily="50" charset="0"/>
              </a:rPr>
              <a:t>if they know they had coverage for the entire year </a:t>
            </a:r>
            <a:endParaRPr kumimoji="0" lang="en-US" altLang="en-US" sz="1200" b="0" i="0" u="none" strike="noStrike" cap="none" normalizeH="0" baseline="0" dirty="0">
              <a:ln>
                <a:noFill/>
              </a:ln>
              <a:solidFill>
                <a:schemeClr val="tx1"/>
              </a:solidFill>
              <a:effectLst/>
              <a:latin typeface="Gentona Book" panose="00000500000000000000" pitchFamily="50"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latin typeface="Gentona Book" panose="00000500000000000000" pitchFamily="50" charset="0"/>
              </a:rPr>
              <a:t>  Employees enrolled in ACA Marketplace plans must report UF’s offer of employer-sponsored health coverage to IRS </a:t>
            </a:r>
            <a:endParaRPr kumimoji="0" lang="en-US" altLang="en-US" sz="1200" b="0" i="0" u="none" strike="noStrike" cap="none" normalizeH="0" baseline="0" dirty="0">
              <a:ln>
                <a:noFill/>
              </a:ln>
              <a:solidFill>
                <a:schemeClr val="tx1"/>
              </a:solidFill>
              <a:effectLst/>
              <a:latin typeface="Gentona Book" panose="00000500000000000000"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Gentona Book" panose="00000500000000000000" pitchFamily="50" charset="0"/>
              </a:rPr>
              <a:t>  </a:t>
            </a:r>
            <a:r>
              <a:rPr kumimoji="0" lang="en-US" altLang="en-US" sz="100" b="0" i="0" u="none" strike="noStrike" cap="none" normalizeH="0" baseline="0" dirty="0">
                <a:ln>
                  <a:noFill/>
                </a:ln>
                <a:solidFill>
                  <a:schemeClr val="tx1"/>
                </a:solidFill>
                <a:effectLst/>
                <a:latin typeface="Gentona Book" panose="00000500000000000000" pitchFamily="50" charset="0"/>
              </a:rPr>
              <a:t> </a:t>
            </a:r>
            <a:endParaRPr kumimoji="0" lang="en-US" altLang="en-US" sz="1800" b="0" i="0" u="none" strike="noStrike" cap="none" normalizeH="0" baseline="0" dirty="0">
              <a:ln>
                <a:noFill/>
              </a:ln>
              <a:solidFill>
                <a:schemeClr val="tx1"/>
              </a:solidFill>
              <a:effectLst/>
              <a:latin typeface="Gentona Book" panose="00000500000000000000" pitchFamily="50" charset="0"/>
            </a:endParaRPr>
          </a:p>
        </p:txBody>
      </p:sp>
    </p:spTree>
    <p:extLst>
      <p:ext uri="{BB962C8B-B14F-4D97-AF65-F5344CB8AC3E}">
        <p14:creationId xmlns:p14="http://schemas.microsoft.com/office/powerpoint/2010/main" val="396868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7AB65-576B-4D1B-A51C-A980309B7F42}"/>
              </a:ext>
            </a:extLst>
          </p:cNvPr>
          <p:cNvSpPr>
            <a:spLocks noGrp="1"/>
          </p:cNvSpPr>
          <p:nvPr>
            <p:ph type="title"/>
          </p:nvPr>
        </p:nvSpPr>
        <p:spPr>
          <a:xfrm>
            <a:off x="711200" y="2434887"/>
            <a:ext cx="10922000" cy="2852737"/>
          </a:xfrm>
        </p:spPr>
        <p:txBody>
          <a:bodyPr/>
          <a:lstStyle/>
          <a:p>
            <a:pPr algn="ctr"/>
            <a:r>
              <a:rPr lang="en-US" dirty="0"/>
              <a:t>Services Following UF Retirement</a:t>
            </a:r>
            <a:br>
              <a:rPr lang="en-US" dirty="0"/>
            </a:br>
            <a:endParaRPr lang="en-US" dirty="0"/>
          </a:p>
        </p:txBody>
      </p:sp>
    </p:spTree>
    <p:extLst>
      <p:ext uri="{BB962C8B-B14F-4D97-AF65-F5344CB8AC3E}">
        <p14:creationId xmlns:p14="http://schemas.microsoft.com/office/powerpoint/2010/main" val="103341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3E95-45C0-470B-87CA-B5561B00F3E2}"/>
              </a:ext>
            </a:extLst>
          </p:cNvPr>
          <p:cNvSpPr>
            <a:spLocks noGrp="1"/>
          </p:cNvSpPr>
          <p:nvPr>
            <p:ph type="title"/>
          </p:nvPr>
        </p:nvSpPr>
        <p:spPr/>
        <p:txBody>
          <a:bodyPr/>
          <a:lstStyle/>
          <a:p>
            <a:r>
              <a:rPr lang="en-US" dirty="0">
                <a:latin typeface="Gentona Book"/>
              </a:rPr>
              <a:t>Services Following UF Retirement</a:t>
            </a:r>
          </a:p>
        </p:txBody>
      </p:sp>
      <p:sp>
        <p:nvSpPr>
          <p:cNvPr id="3" name="Content Placeholder 2">
            <a:extLst>
              <a:ext uri="{FF2B5EF4-FFF2-40B4-BE49-F238E27FC236}">
                <a16:creationId xmlns:a16="http://schemas.microsoft.com/office/drawing/2014/main" id="{87CADA70-12EB-4627-97C1-30F90CA1E006}"/>
              </a:ext>
            </a:extLst>
          </p:cNvPr>
          <p:cNvSpPr>
            <a:spLocks noGrp="1"/>
          </p:cNvSpPr>
          <p:nvPr>
            <p:ph idx="1"/>
          </p:nvPr>
        </p:nvSpPr>
        <p:spPr>
          <a:xfrm>
            <a:off x="838200" y="1547004"/>
            <a:ext cx="10515600" cy="4929315"/>
          </a:xfrm>
        </p:spPr>
        <p:txBody>
          <a:bodyPr vert="horz" lIns="91440" tIns="45720" rIns="91440" bIns="45720" rtlCol="0" anchor="t">
            <a:normAutofit/>
          </a:bodyPr>
          <a:lstStyle/>
          <a:p>
            <a:r>
              <a:rPr lang="en-US" dirty="0">
                <a:latin typeface="Gentona Book"/>
              </a:rPr>
              <a:t>In January’s HR Forum, we informed you about the State of Florida Division of Retirement’s (DOR) restrictions on services that can be provided by retired UF employees and emeritus faculty. </a:t>
            </a:r>
            <a:endParaRPr lang="en-US" dirty="0"/>
          </a:p>
          <a:p>
            <a:r>
              <a:rPr lang="en-US" dirty="0">
                <a:latin typeface="Gentona Book"/>
              </a:rPr>
              <a:t>The DOR has specified that retirement with the State occurs when: </a:t>
            </a:r>
            <a:endParaRPr lang="en-US" dirty="0"/>
          </a:p>
          <a:p>
            <a:pPr marL="0" indent="0">
              <a:buNone/>
            </a:pPr>
            <a:endParaRPr lang="en-US" dirty="0">
              <a:latin typeface="Gentona Book"/>
            </a:endParaRPr>
          </a:p>
          <a:p>
            <a:pPr lvl="1"/>
            <a:r>
              <a:rPr lang="en-US" dirty="0">
                <a:latin typeface="Gentona Book"/>
              </a:rPr>
              <a:t>An </a:t>
            </a:r>
            <a:r>
              <a:rPr lang="en-US" b="1" dirty="0">
                <a:solidFill>
                  <a:schemeClr val="accent2"/>
                </a:solidFill>
                <a:latin typeface="Gentona Book"/>
              </a:rPr>
              <a:t>FRS Pension Plan (FRS PP)</a:t>
            </a:r>
            <a:r>
              <a:rPr lang="en-US" dirty="0">
                <a:latin typeface="Gentona Book"/>
              </a:rPr>
              <a:t> participant (1) separates employment from all FRS state agencies (2) established a retirement date through the application process with the State, </a:t>
            </a:r>
            <a:r>
              <a:rPr lang="en-US" b="1" dirty="0">
                <a:latin typeface="Gentona Book"/>
              </a:rPr>
              <a:t>AND</a:t>
            </a:r>
            <a:r>
              <a:rPr lang="en-US" dirty="0">
                <a:latin typeface="Gentona Book"/>
              </a:rPr>
              <a:t> (3) has cashed or deposited their defined benefit payment. </a:t>
            </a:r>
            <a:endParaRPr lang="en-US" dirty="0"/>
          </a:p>
          <a:p>
            <a:pPr lvl="2"/>
            <a:r>
              <a:rPr lang="en-US" i="1" dirty="0">
                <a:latin typeface="Gentona Book"/>
              </a:rPr>
              <a:t>If DROP participant, retirement is defined by when the UF employee separates from service</a:t>
            </a:r>
            <a:r>
              <a:rPr lang="en-US" dirty="0">
                <a:latin typeface="Gentona Book"/>
              </a:rPr>
              <a:t>.</a:t>
            </a:r>
            <a:endParaRPr lang="en-US" dirty="0"/>
          </a:p>
          <a:p>
            <a:pPr lvl="2"/>
            <a:endParaRPr lang="en-US" dirty="0">
              <a:latin typeface="Gentona Book"/>
            </a:endParaRPr>
          </a:p>
          <a:p>
            <a:pPr lvl="1"/>
            <a:endParaRPr lang="en-US" dirty="0"/>
          </a:p>
        </p:txBody>
      </p:sp>
    </p:spTree>
    <p:extLst>
      <p:ext uri="{BB962C8B-B14F-4D97-AF65-F5344CB8AC3E}">
        <p14:creationId xmlns:p14="http://schemas.microsoft.com/office/powerpoint/2010/main" val="289404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3E95-45C0-470B-87CA-B5561B00F3E2}"/>
              </a:ext>
            </a:extLst>
          </p:cNvPr>
          <p:cNvSpPr>
            <a:spLocks noGrp="1"/>
          </p:cNvSpPr>
          <p:nvPr>
            <p:ph type="title"/>
          </p:nvPr>
        </p:nvSpPr>
        <p:spPr/>
        <p:txBody>
          <a:bodyPr/>
          <a:lstStyle/>
          <a:p>
            <a:r>
              <a:rPr lang="en-US" dirty="0">
                <a:latin typeface="Gentona Book"/>
              </a:rPr>
              <a:t>Services Following UF Retirement</a:t>
            </a:r>
          </a:p>
        </p:txBody>
      </p:sp>
      <p:sp>
        <p:nvSpPr>
          <p:cNvPr id="3" name="Content Placeholder 2">
            <a:extLst>
              <a:ext uri="{FF2B5EF4-FFF2-40B4-BE49-F238E27FC236}">
                <a16:creationId xmlns:a16="http://schemas.microsoft.com/office/drawing/2014/main" id="{87CADA70-12EB-4627-97C1-30F90CA1E006}"/>
              </a:ext>
            </a:extLst>
          </p:cNvPr>
          <p:cNvSpPr>
            <a:spLocks noGrp="1"/>
          </p:cNvSpPr>
          <p:nvPr>
            <p:ph idx="1"/>
          </p:nvPr>
        </p:nvSpPr>
        <p:spPr>
          <a:xfrm>
            <a:off x="838200" y="1547004"/>
            <a:ext cx="10515600" cy="4929315"/>
          </a:xfrm>
        </p:spPr>
        <p:txBody>
          <a:bodyPr vert="horz" lIns="91440" tIns="45720" rIns="91440" bIns="45720" rtlCol="0" anchor="t">
            <a:normAutofit lnSpcReduction="10000"/>
          </a:bodyPr>
          <a:lstStyle/>
          <a:p>
            <a:pPr marL="914400" lvl="2" indent="0">
              <a:buNone/>
            </a:pPr>
            <a:endParaRPr lang="en-US" dirty="0">
              <a:latin typeface="Gentona Book"/>
            </a:endParaRPr>
          </a:p>
          <a:p>
            <a:pPr lvl="1"/>
            <a:r>
              <a:rPr lang="en-US" dirty="0">
                <a:latin typeface="Gentona Book"/>
              </a:rPr>
              <a:t>An </a:t>
            </a:r>
            <a:r>
              <a:rPr lang="en-US" b="1" dirty="0">
                <a:solidFill>
                  <a:schemeClr val="accent2"/>
                </a:solidFill>
                <a:latin typeface="Gentona Book"/>
              </a:rPr>
              <a:t>FRS Investment Plan (FRS IP)</a:t>
            </a:r>
            <a:r>
              <a:rPr lang="en-US" dirty="0">
                <a:latin typeface="Gentona Book"/>
              </a:rPr>
              <a:t> participant (1) separates employment from all FRS state agencies, </a:t>
            </a:r>
            <a:r>
              <a:rPr lang="en-US" b="1" dirty="0">
                <a:latin typeface="Gentona Book"/>
              </a:rPr>
              <a:t>AND</a:t>
            </a:r>
            <a:r>
              <a:rPr lang="en-US" dirty="0">
                <a:latin typeface="Gentona Book"/>
              </a:rPr>
              <a:t> (2) files a request to receive a distribution or withdrawal from their defined contribution account.</a:t>
            </a:r>
          </a:p>
          <a:p>
            <a:pPr marL="457200" lvl="1" indent="0">
              <a:buNone/>
            </a:pPr>
            <a:endParaRPr lang="en-US" dirty="0">
              <a:latin typeface="Gentona Book"/>
            </a:endParaRPr>
          </a:p>
          <a:p>
            <a:pPr lvl="1"/>
            <a:r>
              <a:rPr lang="en-US" dirty="0">
                <a:latin typeface="Gentona Book"/>
              </a:rPr>
              <a:t>A </a:t>
            </a:r>
            <a:r>
              <a:rPr lang="en-US" b="1" dirty="0">
                <a:solidFill>
                  <a:schemeClr val="accent2"/>
                </a:solidFill>
                <a:latin typeface="Gentona Book"/>
              </a:rPr>
              <a:t>State University System Optional Retirement Program (SUSORP</a:t>
            </a:r>
            <a:r>
              <a:rPr lang="en-US" dirty="0">
                <a:solidFill>
                  <a:schemeClr val="accent2"/>
                </a:solidFill>
                <a:latin typeface="Gentona Book"/>
              </a:rPr>
              <a:t>)</a:t>
            </a:r>
            <a:r>
              <a:rPr lang="en-US" dirty="0">
                <a:latin typeface="Gentona Book"/>
              </a:rPr>
              <a:t> participant (1) separates employment from all FRS state agencies, </a:t>
            </a:r>
            <a:r>
              <a:rPr lang="en-US" b="1" dirty="0">
                <a:latin typeface="Gentona Book"/>
              </a:rPr>
              <a:t>AND</a:t>
            </a:r>
            <a:r>
              <a:rPr lang="en-US" dirty="0">
                <a:latin typeface="Gentona Book"/>
              </a:rPr>
              <a:t> (2) files a request to receive a distribution or withdrawal from their defined contribution account.</a:t>
            </a:r>
          </a:p>
          <a:p>
            <a:pPr lvl="1"/>
            <a:endParaRPr lang="en-US" dirty="0"/>
          </a:p>
          <a:p>
            <a:pPr lvl="1"/>
            <a:r>
              <a:rPr lang="en-US" dirty="0">
                <a:latin typeface="Gentona Book"/>
              </a:rPr>
              <a:t>If determined a "retired" participant by the State of Florida, the individual cannot prearrange or accept a role (paid or unpaid) that provides services in any capacity in the first 6 months following retirement.</a:t>
            </a:r>
            <a:br>
              <a:rPr lang="en-US" dirty="0">
                <a:latin typeface="Gentona Book"/>
              </a:rPr>
            </a:br>
            <a:endParaRPr lang="en-US" dirty="0">
              <a:latin typeface="Gentona Book"/>
            </a:endParaRPr>
          </a:p>
        </p:txBody>
      </p:sp>
    </p:spTree>
    <p:extLst>
      <p:ext uri="{BB962C8B-B14F-4D97-AF65-F5344CB8AC3E}">
        <p14:creationId xmlns:p14="http://schemas.microsoft.com/office/powerpoint/2010/main" val="386627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3E95-45C0-470B-87CA-B5561B00F3E2}"/>
              </a:ext>
            </a:extLst>
          </p:cNvPr>
          <p:cNvSpPr>
            <a:spLocks noGrp="1"/>
          </p:cNvSpPr>
          <p:nvPr>
            <p:ph type="title"/>
          </p:nvPr>
        </p:nvSpPr>
        <p:spPr/>
        <p:txBody>
          <a:bodyPr/>
          <a:lstStyle/>
          <a:p>
            <a:r>
              <a:rPr lang="en-US" dirty="0">
                <a:latin typeface="Gentona Book"/>
              </a:rPr>
              <a:t>Services Following UF Retirement</a:t>
            </a:r>
          </a:p>
        </p:txBody>
      </p:sp>
      <p:sp>
        <p:nvSpPr>
          <p:cNvPr id="3" name="Content Placeholder 2">
            <a:extLst>
              <a:ext uri="{FF2B5EF4-FFF2-40B4-BE49-F238E27FC236}">
                <a16:creationId xmlns:a16="http://schemas.microsoft.com/office/drawing/2014/main" id="{87CADA70-12EB-4627-97C1-30F90CA1E006}"/>
              </a:ext>
            </a:extLst>
          </p:cNvPr>
          <p:cNvSpPr>
            <a:spLocks noGrp="1"/>
          </p:cNvSpPr>
          <p:nvPr>
            <p:ph idx="1"/>
          </p:nvPr>
        </p:nvSpPr>
        <p:spPr>
          <a:xfrm>
            <a:off x="838200" y="1547004"/>
            <a:ext cx="10515600" cy="4929315"/>
          </a:xfrm>
        </p:spPr>
        <p:txBody>
          <a:bodyPr vert="horz" lIns="91440" tIns="45720" rIns="91440" bIns="45720" rtlCol="0" anchor="t">
            <a:normAutofit/>
          </a:bodyPr>
          <a:lstStyle/>
          <a:p>
            <a:r>
              <a:rPr lang="en-US" dirty="0">
                <a:latin typeface="Gentona Book"/>
              </a:rPr>
              <a:t>Terms to Know </a:t>
            </a:r>
            <a:endParaRPr lang="en-US">
              <a:latin typeface="Gentona Book"/>
            </a:endParaRPr>
          </a:p>
          <a:p>
            <a:pPr marL="0" indent="0">
              <a:buNone/>
            </a:pPr>
            <a:endParaRPr lang="en-US" dirty="0">
              <a:latin typeface="Gentona Book"/>
            </a:endParaRPr>
          </a:p>
          <a:p>
            <a:pPr lvl="1"/>
            <a:r>
              <a:rPr lang="en-US" sz="2800" b="1" dirty="0">
                <a:solidFill>
                  <a:schemeClr val="accent2"/>
                </a:solidFill>
                <a:latin typeface="Gentona Book"/>
              </a:rPr>
              <a:t>Retirement </a:t>
            </a:r>
          </a:p>
          <a:p>
            <a:pPr lvl="2"/>
            <a:r>
              <a:rPr lang="en-US" sz="2800" dirty="0">
                <a:latin typeface="Gentona Book"/>
              </a:rPr>
              <a:t>UF v. State of Florida</a:t>
            </a:r>
            <a:endParaRPr lang="en-US" sz="2800" dirty="0"/>
          </a:p>
          <a:p>
            <a:pPr marL="914400" lvl="2" indent="0">
              <a:buNone/>
            </a:pPr>
            <a:endParaRPr lang="en-US" sz="2800" dirty="0">
              <a:latin typeface="Gentona Book"/>
            </a:endParaRPr>
          </a:p>
          <a:p>
            <a:pPr lvl="1"/>
            <a:r>
              <a:rPr lang="en-US" sz="2800" b="1" dirty="0">
                <a:solidFill>
                  <a:schemeClr val="accent2"/>
                </a:solidFill>
                <a:latin typeface="Gentona Book"/>
              </a:rPr>
              <a:t>Form of Payment</a:t>
            </a:r>
          </a:p>
          <a:p>
            <a:pPr lvl="2"/>
            <a:r>
              <a:rPr lang="en-US" sz="2800" dirty="0">
                <a:latin typeface="Gentona Book"/>
              </a:rPr>
              <a:t>distribution v.  withdrawal </a:t>
            </a:r>
            <a:endParaRPr lang="en-US" sz="2800" dirty="0"/>
          </a:p>
          <a:p>
            <a:pPr marL="914400" lvl="2" indent="0">
              <a:buNone/>
            </a:pPr>
            <a:endParaRPr lang="en-US" sz="2800" dirty="0">
              <a:latin typeface="Gentona Book"/>
            </a:endParaRPr>
          </a:p>
          <a:p>
            <a:pPr lvl="1"/>
            <a:r>
              <a:rPr lang="en-US" sz="2800" b="1" dirty="0">
                <a:solidFill>
                  <a:schemeClr val="accent2"/>
                </a:solidFill>
                <a:latin typeface="Gentona Book"/>
              </a:rPr>
              <a:t>Plan Type</a:t>
            </a:r>
          </a:p>
          <a:p>
            <a:pPr lvl="2"/>
            <a:r>
              <a:rPr lang="en-US" sz="2800" dirty="0">
                <a:latin typeface="Gentona Book"/>
              </a:rPr>
              <a:t>defined benefit v. defined contribution</a:t>
            </a:r>
            <a:br>
              <a:rPr lang="en-US" sz="2400" dirty="0">
                <a:latin typeface="Gentona Book"/>
              </a:rPr>
            </a:br>
            <a:endParaRPr lang="en-US" sz="2400" dirty="0">
              <a:latin typeface="Gentona Book"/>
            </a:endParaRPr>
          </a:p>
          <a:p>
            <a:endParaRPr lang="en-US" dirty="0"/>
          </a:p>
        </p:txBody>
      </p:sp>
    </p:spTree>
    <p:extLst>
      <p:ext uri="{BB962C8B-B14F-4D97-AF65-F5344CB8AC3E}">
        <p14:creationId xmlns:p14="http://schemas.microsoft.com/office/powerpoint/2010/main" val="162018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3E95-45C0-470B-87CA-B5561B00F3E2}"/>
              </a:ext>
            </a:extLst>
          </p:cNvPr>
          <p:cNvSpPr>
            <a:spLocks noGrp="1"/>
          </p:cNvSpPr>
          <p:nvPr>
            <p:ph type="title"/>
          </p:nvPr>
        </p:nvSpPr>
        <p:spPr/>
        <p:txBody>
          <a:bodyPr/>
          <a:lstStyle/>
          <a:p>
            <a:r>
              <a:rPr lang="en-US" dirty="0">
                <a:latin typeface="Gentona Book"/>
              </a:rPr>
              <a:t>Services Following UF Retirement</a:t>
            </a:r>
          </a:p>
        </p:txBody>
      </p:sp>
      <p:sp>
        <p:nvSpPr>
          <p:cNvPr id="3" name="Content Placeholder 2">
            <a:extLst>
              <a:ext uri="{FF2B5EF4-FFF2-40B4-BE49-F238E27FC236}">
                <a16:creationId xmlns:a16="http://schemas.microsoft.com/office/drawing/2014/main" id="{87CADA70-12EB-4627-97C1-30F90CA1E006}"/>
              </a:ext>
            </a:extLst>
          </p:cNvPr>
          <p:cNvSpPr>
            <a:spLocks noGrp="1"/>
          </p:cNvSpPr>
          <p:nvPr>
            <p:ph idx="1"/>
          </p:nvPr>
        </p:nvSpPr>
        <p:spPr>
          <a:xfrm>
            <a:off x="838200" y="1547004"/>
            <a:ext cx="10515600" cy="4629959"/>
          </a:xfrm>
        </p:spPr>
        <p:txBody>
          <a:bodyPr vert="horz" lIns="91440" tIns="45720" rIns="91440" bIns="45720" rtlCol="0" anchor="t">
            <a:normAutofit fontScale="85000" lnSpcReduction="20000"/>
          </a:bodyPr>
          <a:lstStyle/>
          <a:p>
            <a:r>
              <a:rPr lang="en-US" dirty="0">
                <a:latin typeface="Gentona Book"/>
              </a:rPr>
              <a:t>During months 7-12 following retirement, FRS PP pension plan participants must suspend retirement benefits in order for the retiree to provide services.</a:t>
            </a:r>
          </a:p>
          <a:p>
            <a:r>
              <a:rPr lang="en-US" dirty="0">
                <a:latin typeface="Gentona Book"/>
              </a:rPr>
              <a:t>FRS Investment Plan and SUSORP participants may provide services in months 7-12, if a distribution was received. However, if the retiree is receiving a withdrawal, the benefit must be suspended in order for the retiree to provide services. </a:t>
            </a:r>
            <a:endParaRPr lang="en-US" dirty="0"/>
          </a:p>
          <a:p>
            <a:r>
              <a:rPr lang="en-US" dirty="0">
                <a:latin typeface="Gentona Book"/>
              </a:rPr>
              <a:t>Emeritus status alone does not conflict with the DOR guidance, unless services (paid or unpaid) are provided. </a:t>
            </a:r>
            <a:endParaRPr lang="en-US" dirty="0"/>
          </a:p>
          <a:p>
            <a:r>
              <a:rPr lang="en-US" dirty="0">
                <a:latin typeface="Gentona Book"/>
              </a:rPr>
              <a:t>Serving on graduate committees, active participation on departmental committees, volunteering, advising, consulting, participating in poll activities, and fundraising are considered providing 'service' regardless paid or unpaid. </a:t>
            </a:r>
            <a:endParaRPr lang="en-US" dirty="0"/>
          </a:p>
          <a:p>
            <a:r>
              <a:rPr lang="en-US" dirty="0">
                <a:latin typeface="Gentona Book"/>
              </a:rPr>
              <a:t>We continue to have dialogue with the DOR. </a:t>
            </a:r>
            <a:endParaRPr lang="en-US" dirty="0"/>
          </a:p>
          <a:p>
            <a:r>
              <a:rPr lang="en-US" dirty="0"/>
              <a:t>Comprehensive information will be shared when we receive further guidance from the DOR. </a:t>
            </a:r>
          </a:p>
        </p:txBody>
      </p:sp>
    </p:spTree>
    <p:extLst>
      <p:ext uri="{BB962C8B-B14F-4D97-AF65-F5344CB8AC3E}">
        <p14:creationId xmlns:p14="http://schemas.microsoft.com/office/powerpoint/2010/main" val="228989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6992" y="1332631"/>
            <a:ext cx="6235377" cy="3239353"/>
          </a:xfrm>
        </p:spPr>
        <p:txBody>
          <a:bodyPr>
            <a:normAutofit/>
          </a:bodyPr>
          <a:lstStyle/>
          <a:p>
            <a:r>
              <a:rPr lang="en-US" dirty="0"/>
              <a:t>Employment Operations &amp; Records</a:t>
            </a:r>
            <a:br>
              <a:rPr lang="en-US" dirty="0"/>
            </a:br>
            <a:r>
              <a:rPr lang="en-US" sz="2000" dirty="0"/>
              <a:t>Johannes </a:t>
            </a:r>
            <a:r>
              <a:rPr lang="en-US" sz="2000" dirty="0" err="1"/>
              <a:t>Traster</a:t>
            </a:r>
            <a:endParaRPr lang="en-US" sz="2000" dirty="0"/>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3"/>
          <a:stretch>
            <a:fillRect/>
          </a:stretch>
        </p:blipFill>
        <p:spPr>
          <a:xfrm>
            <a:off x="967137" y="4362774"/>
            <a:ext cx="3175000" cy="368300"/>
          </a:xfrm>
          <a:prstGeom prst="rect">
            <a:avLst/>
          </a:prstGeom>
        </p:spPr>
      </p:pic>
    </p:spTree>
    <p:extLst>
      <p:ext uri="{BB962C8B-B14F-4D97-AF65-F5344CB8AC3E}">
        <p14:creationId xmlns:p14="http://schemas.microsoft.com/office/powerpoint/2010/main" val="236291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Employment Operations &amp; Records </a:t>
            </a:r>
            <a:br>
              <a:rPr lang="en-US" dirty="0"/>
            </a:br>
            <a:r>
              <a:rPr lang="en-US" dirty="0"/>
              <a:t>Business Model</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690688"/>
            <a:ext cx="10515600" cy="4351338"/>
          </a:xfrm>
        </p:spPr>
        <p:txBody>
          <a:bodyPr>
            <a:normAutofit/>
          </a:bodyPr>
          <a:lstStyle/>
          <a:p>
            <a:pPr marL="0" marR="0" lvl="0" indent="0" algn="l" defTabSz="914400" rtl="0" eaLnBrk="1" fontAlgn="auto" latinLnBrk="0" hangingPunct="1">
              <a:lnSpc>
                <a:spcPct val="100000"/>
              </a:lnSpc>
              <a:spcBef>
                <a:spcPts val="1000"/>
              </a:spcBef>
              <a:spcAft>
                <a:spcPts val="0"/>
              </a:spcAft>
              <a:buClrTx/>
              <a:buSzTx/>
              <a:buNone/>
              <a:tabLst/>
              <a:defRPr/>
            </a:pPr>
            <a:r>
              <a:rPr lang="en-US" sz="2000" b="1" dirty="0">
                <a:solidFill>
                  <a:srgbClr val="FA4616"/>
                </a:solidFill>
              </a:rPr>
              <a:t>Piloting New Service Model</a:t>
            </a:r>
          </a:p>
          <a:p>
            <a:pPr>
              <a:lnSpc>
                <a:spcPct val="100000"/>
              </a:lnSpc>
              <a:defRPr/>
            </a:pPr>
            <a:r>
              <a:rPr lang="en-US" sz="2000" dirty="0"/>
              <a:t>Student HR Assistants</a:t>
            </a:r>
          </a:p>
          <a:p>
            <a:pPr lvl="1">
              <a:lnSpc>
                <a:spcPct val="100000"/>
              </a:lnSpc>
              <a:defRPr/>
            </a:pPr>
            <a:r>
              <a:rPr lang="en-US" sz="2000" dirty="0"/>
              <a:t>Behind the scenes assisting with requests via email and phone</a:t>
            </a:r>
          </a:p>
          <a:p>
            <a:pPr lvl="2">
              <a:lnSpc>
                <a:spcPct val="100000"/>
              </a:lnSpc>
              <a:defRPr/>
            </a:pPr>
            <a:r>
              <a:rPr lang="en-US" dirty="0"/>
              <a:t>Employment verifications, system troubleshooting, E-Verify, and much much more!</a:t>
            </a:r>
          </a:p>
          <a:p>
            <a:pPr>
              <a:lnSpc>
                <a:spcPct val="100000"/>
              </a:lnSpc>
              <a:defRPr/>
            </a:pPr>
            <a:r>
              <a:rPr lang="en-US" sz="2000" dirty="0"/>
              <a:t>Campus Visits</a:t>
            </a:r>
          </a:p>
          <a:p>
            <a:pPr lvl="1">
              <a:lnSpc>
                <a:spcPct val="100000"/>
              </a:lnSpc>
              <a:defRPr/>
            </a:pPr>
            <a:r>
              <a:rPr lang="en-US" sz="2000" dirty="0"/>
              <a:t>Opportunity to connect, have open discussions on policies and processes, and provide specific trainings on various topics</a:t>
            </a:r>
          </a:p>
          <a:p>
            <a:pPr lvl="1">
              <a:lnSpc>
                <a:spcPct val="100000"/>
              </a:lnSpc>
              <a:defRPr/>
            </a:pPr>
            <a:r>
              <a:rPr lang="en-US" sz="2000" dirty="0"/>
              <a:t>Interested? Please contact Johannes Traster at </a:t>
            </a:r>
            <a:r>
              <a:rPr lang="en-US" sz="2000" dirty="0">
                <a:solidFill>
                  <a:schemeClr val="accent6"/>
                </a:solidFill>
                <a:hlinkClick r:id="rId2">
                  <a:extLst>
                    <a:ext uri="{A12FA001-AC4F-418D-AE19-62706E023703}">
                      <ahyp:hlinkClr xmlns:ahyp="http://schemas.microsoft.com/office/drawing/2018/hyperlinkcolor" val="tx"/>
                    </a:ext>
                  </a:extLst>
                </a:hlinkClick>
              </a:rPr>
              <a:t>jtraster2-hr@ad.ufl.edu</a:t>
            </a:r>
            <a:r>
              <a:rPr lang="en-US" sz="2000" dirty="0">
                <a:solidFill>
                  <a:schemeClr val="accent6"/>
                </a:solidFill>
              </a:rPr>
              <a:t> </a:t>
            </a:r>
          </a:p>
          <a:p>
            <a:pPr lvl="1">
              <a:lnSpc>
                <a:spcPct val="100000"/>
              </a:lnSpc>
              <a:defRPr/>
            </a:pPr>
            <a:r>
              <a:rPr lang="en-US" sz="2000" dirty="0"/>
              <a:t>For general inquiries please contact us at </a:t>
            </a:r>
            <a:r>
              <a:rPr lang="en-US" sz="2000" dirty="0">
                <a:solidFill>
                  <a:schemeClr val="accent6"/>
                </a:solidFill>
                <a:hlinkClick r:id="rId3">
                  <a:extLst>
                    <a:ext uri="{A12FA001-AC4F-418D-AE19-62706E023703}">
                      <ahyp:hlinkClr xmlns:ahyp="http://schemas.microsoft.com/office/drawing/2018/hyperlinkcolor" val="tx"/>
                    </a:ext>
                  </a:extLst>
                </a:hlinkClick>
              </a:rPr>
              <a:t>ufhr-employment@ufl.edu</a:t>
            </a:r>
            <a:r>
              <a:rPr lang="en-US" sz="2000" dirty="0"/>
              <a:t>; 352-273-1079</a:t>
            </a:r>
          </a:p>
        </p:txBody>
      </p:sp>
    </p:spTree>
    <p:extLst>
      <p:ext uri="{BB962C8B-B14F-4D97-AF65-F5344CB8AC3E}">
        <p14:creationId xmlns:p14="http://schemas.microsoft.com/office/powerpoint/2010/main" val="185986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brary with books on shelves&#10;&#10;Description automatically generated with medium confidence">
            <a:extLst>
              <a:ext uri="{FF2B5EF4-FFF2-40B4-BE49-F238E27FC236}">
                <a16:creationId xmlns:a16="http://schemas.microsoft.com/office/drawing/2014/main" id="{4BDF117A-7FCD-BAC5-0867-FF2663BC617C}"/>
              </a:ext>
            </a:extLst>
          </p:cNvPr>
          <p:cNvPicPr>
            <a:picLocks noChangeAspect="1"/>
          </p:cNvPicPr>
          <p:nvPr/>
        </p:nvPicPr>
        <p:blipFill rotWithShape="1">
          <a:blip r:embed="rId3"/>
          <a:srcRect l="5776" r="14774" b="5845"/>
          <a:stretch/>
        </p:blipFill>
        <p:spPr>
          <a:xfrm>
            <a:off x="3522468" y="10"/>
            <a:ext cx="8669532" cy="6857990"/>
          </a:xfrm>
          <a:prstGeom prst="rect">
            <a:avLst/>
          </a:prstGeom>
        </p:spPr>
      </p:pic>
      <p:sp>
        <p:nvSpPr>
          <p:cNvPr id="23" name="Rectangle 2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351371" y="1318768"/>
            <a:ext cx="5026528" cy="1124712"/>
          </a:xfrm>
        </p:spPr>
        <p:txBody>
          <a:bodyPr anchor="b">
            <a:normAutofit fontScale="90000"/>
          </a:bodyPr>
          <a:lstStyle/>
          <a:p>
            <a:r>
              <a:rPr lang="en-US" dirty="0"/>
              <a:t>Appointment Letter Library </a:t>
            </a:r>
            <a:br>
              <a:rPr lang="en-US" dirty="0"/>
            </a:br>
            <a:r>
              <a:rPr lang="en-US" sz="1800" dirty="0">
                <a:solidFill>
                  <a:schemeClr val="accent2"/>
                </a:solidFill>
              </a:rPr>
              <a:t>Updates</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351371" y="2693955"/>
            <a:ext cx="5470414" cy="3580321"/>
          </a:xfrm>
        </p:spPr>
        <p:txBody>
          <a:bodyPr anchor="t">
            <a:noAutofit/>
          </a:bodyPr>
          <a:lstStyle/>
          <a:p>
            <a:pPr marL="0" marR="0" lvl="0" indent="0" defTabSz="914400" rtl="0" eaLnBrk="1" fontAlgn="auto" latinLnBrk="0" hangingPunct="1">
              <a:spcBef>
                <a:spcPts val="1000"/>
              </a:spcBef>
              <a:spcAft>
                <a:spcPts val="0"/>
              </a:spcAft>
              <a:buClrTx/>
              <a:buSzTx/>
              <a:buNone/>
              <a:tabLst/>
              <a:defRPr/>
            </a:pPr>
            <a:r>
              <a:rPr lang="en-US" sz="1800" b="1" dirty="0">
                <a:solidFill>
                  <a:schemeClr val="tx2"/>
                </a:solidFill>
              </a:rPr>
              <a:t>New Offer Letters</a:t>
            </a:r>
            <a:endParaRPr lang="en-US" sz="1800" dirty="0">
              <a:solidFill>
                <a:schemeClr val="tx2"/>
              </a:solidFill>
            </a:endParaRPr>
          </a:p>
          <a:p>
            <a:pPr marR="0" lvl="0" fontAlgn="auto">
              <a:spcAft>
                <a:spcPts val="0"/>
              </a:spcAft>
              <a:buClrTx/>
              <a:buSzTx/>
              <a:buFont typeface="Wingdings" panose="05000000000000000000" pitchFamily="2" charset="2"/>
              <a:buChar char="q"/>
              <a:tabLst/>
              <a:defRPr/>
            </a:pPr>
            <a:r>
              <a:rPr lang="en-US" sz="1800" dirty="0">
                <a:solidFill>
                  <a:schemeClr val="tx2"/>
                </a:solidFill>
              </a:rPr>
              <a:t> OPSN &amp; OPSE</a:t>
            </a:r>
          </a:p>
          <a:p>
            <a:pPr marR="0" lvl="0" fontAlgn="auto">
              <a:spcAft>
                <a:spcPts val="0"/>
              </a:spcAft>
              <a:buClrTx/>
              <a:buSzTx/>
              <a:buFont typeface="Wingdings" panose="05000000000000000000" pitchFamily="2" charset="2"/>
              <a:buChar char="q"/>
              <a:tabLst/>
              <a:defRPr/>
            </a:pPr>
            <a:r>
              <a:rPr lang="en-US" sz="1800" dirty="0">
                <a:solidFill>
                  <a:schemeClr val="tx2"/>
                </a:solidFill>
              </a:rPr>
              <a:t> Courtesy Faculty</a:t>
            </a:r>
          </a:p>
          <a:p>
            <a:pPr marR="0" lvl="0" fontAlgn="auto">
              <a:spcAft>
                <a:spcPts val="0"/>
              </a:spcAft>
              <a:buClrTx/>
              <a:buSzTx/>
              <a:buFont typeface="Wingdings" panose="05000000000000000000" pitchFamily="2" charset="2"/>
              <a:buChar char="q"/>
              <a:tabLst/>
              <a:defRPr/>
            </a:pPr>
            <a:r>
              <a:rPr lang="en-US" sz="1800" dirty="0">
                <a:solidFill>
                  <a:schemeClr val="tx2"/>
                </a:solidFill>
              </a:rPr>
              <a:t> General Addendum</a:t>
            </a:r>
          </a:p>
          <a:p>
            <a:pPr marL="0" indent="0">
              <a:buNone/>
              <a:defRPr/>
            </a:pPr>
            <a:r>
              <a:rPr lang="en-US" sz="1800" b="1" dirty="0">
                <a:solidFill>
                  <a:schemeClr val="tx2"/>
                </a:solidFill>
              </a:rPr>
              <a:t>Updated Offer Letters</a:t>
            </a:r>
          </a:p>
          <a:p>
            <a:pPr marR="0" lvl="0" fontAlgn="auto">
              <a:spcAft>
                <a:spcPts val="0"/>
              </a:spcAft>
              <a:buClrTx/>
              <a:buSzTx/>
              <a:buFont typeface="Wingdings" panose="05000000000000000000" pitchFamily="2" charset="2"/>
              <a:buChar char="q"/>
              <a:tabLst/>
              <a:defRPr/>
            </a:pPr>
            <a:r>
              <a:rPr lang="en-US" sz="1800" dirty="0">
                <a:solidFill>
                  <a:schemeClr val="tx2"/>
                </a:solidFill>
              </a:rPr>
              <a:t>Graduate Assistants (all templates)</a:t>
            </a:r>
          </a:p>
          <a:p>
            <a:pPr marL="0" marR="0" lvl="0" indent="0" fontAlgn="auto">
              <a:spcAft>
                <a:spcPts val="0"/>
              </a:spcAft>
              <a:buClrTx/>
              <a:buSzTx/>
              <a:buNone/>
              <a:tabLst/>
              <a:defRPr/>
            </a:pPr>
            <a:r>
              <a:rPr lang="en-US" sz="1800" b="1" dirty="0">
                <a:solidFill>
                  <a:schemeClr val="tx2"/>
                </a:solidFill>
              </a:rPr>
              <a:t>Record of Revisions</a:t>
            </a:r>
          </a:p>
          <a:p>
            <a:pPr>
              <a:buFont typeface="Wingdings" panose="05000000000000000000" pitchFamily="2" charset="2"/>
              <a:buChar char="q"/>
              <a:defRPr/>
            </a:pPr>
            <a:r>
              <a:rPr lang="en-US" sz="1800" dirty="0">
                <a:solidFill>
                  <a:schemeClr val="tx2"/>
                </a:solidFill>
              </a:rPr>
              <a:t>Includes date of updates and the description of changes </a:t>
            </a:r>
          </a:p>
          <a:p>
            <a:pPr lvl="1">
              <a:buFont typeface="Wingdings" panose="05000000000000000000" pitchFamily="2" charset="2"/>
              <a:buChar char="q"/>
              <a:defRPr/>
            </a:pPr>
            <a:r>
              <a:rPr lang="en-US" sz="1800" dirty="0">
                <a:solidFill>
                  <a:schemeClr val="tx2"/>
                </a:solidFill>
              </a:rPr>
              <a:t>Additions, modifications, removals, etc.</a:t>
            </a:r>
          </a:p>
          <a:p>
            <a:pPr marR="0" lvl="0" fontAlgn="auto">
              <a:spcAft>
                <a:spcPts val="0"/>
              </a:spcAft>
              <a:buClrTx/>
              <a:buSzTx/>
              <a:buFont typeface="Wingdings" panose="05000000000000000000" pitchFamily="2" charset="2"/>
              <a:buChar char="q"/>
              <a:tabLst/>
              <a:defRPr/>
            </a:pPr>
            <a:endParaRPr lang="en-US" sz="1800" dirty="0">
              <a:solidFill>
                <a:schemeClr val="tx2"/>
              </a:solidFill>
            </a:endParaRPr>
          </a:p>
        </p:txBody>
      </p:sp>
    </p:spTree>
    <p:extLst>
      <p:ext uri="{BB962C8B-B14F-4D97-AF65-F5344CB8AC3E}">
        <p14:creationId xmlns:p14="http://schemas.microsoft.com/office/powerpoint/2010/main" val="3319918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1258189"/>
            <a:ext cx="6235377" cy="981317"/>
          </a:xfrm>
        </p:spPr>
        <p:txBody>
          <a:bodyPr/>
          <a:lstStyle/>
          <a:p>
            <a:r>
              <a:rPr lang="en-US" dirty="0"/>
              <a:t>Agenda:</a:t>
            </a:r>
          </a:p>
        </p:txBody>
      </p:sp>
      <p:sp>
        <p:nvSpPr>
          <p:cNvPr id="3" name="Text Placeholder 2">
            <a:extLst>
              <a:ext uri="{FF2B5EF4-FFF2-40B4-BE49-F238E27FC236}">
                <a16:creationId xmlns:a16="http://schemas.microsoft.com/office/drawing/2014/main" id="{76FBBE2C-67B9-85BA-49CA-49FC7E7043E6}"/>
              </a:ext>
            </a:extLst>
          </p:cNvPr>
          <p:cNvSpPr>
            <a:spLocks noGrp="1"/>
          </p:cNvSpPr>
          <p:nvPr>
            <p:ph type="body" idx="1"/>
          </p:nvPr>
        </p:nvSpPr>
        <p:spPr>
          <a:xfrm>
            <a:off x="831849" y="2632479"/>
            <a:ext cx="6235376" cy="3972032"/>
          </a:xfrm>
        </p:spPr>
        <p:txBody>
          <a:bodyPr/>
          <a:lstStyle/>
          <a:p>
            <a:pPr marL="342900" indent="-342900">
              <a:buFont typeface="Arial" panose="020B0604020202020204" pitchFamily="34" charset="0"/>
              <a:buChar char="•"/>
            </a:pPr>
            <a:r>
              <a:rPr lang="en-US" dirty="0"/>
              <a:t>Environmental Health &amp; Safety</a:t>
            </a:r>
          </a:p>
          <a:p>
            <a:pPr marL="342900" indent="-342900">
              <a:buFont typeface="Arial" panose="020B0604020202020204" pitchFamily="34" charset="0"/>
              <a:buChar char="•"/>
            </a:pPr>
            <a:r>
              <a:rPr lang="en-US" dirty="0"/>
              <a:t>Talent Acquisition &amp; Onboarding</a:t>
            </a:r>
          </a:p>
          <a:p>
            <a:pPr marL="342900" indent="-342900">
              <a:buFont typeface="Arial" panose="020B0604020202020204" pitchFamily="34" charset="0"/>
              <a:buChar char="•"/>
            </a:pPr>
            <a:r>
              <a:rPr lang="en-US" dirty="0"/>
              <a:t>Benefits</a:t>
            </a:r>
          </a:p>
          <a:p>
            <a:pPr marL="342900" indent="-342900">
              <a:buFont typeface="Arial" panose="020B0604020202020204" pitchFamily="34" charset="0"/>
              <a:buChar char="•"/>
            </a:pPr>
            <a:r>
              <a:rPr lang="en-US" dirty="0"/>
              <a:t>Employment Operations &amp; Records</a:t>
            </a:r>
          </a:p>
          <a:p>
            <a:pPr marL="342900" indent="-342900">
              <a:buFont typeface="Arial" panose="020B0604020202020204" pitchFamily="34" charset="0"/>
              <a:buChar char="•"/>
            </a:pPr>
            <a:r>
              <a:rPr lang="en-US" dirty="0"/>
              <a:t>Important Dates</a:t>
            </a:r>
          </a:p>
          <a:p>
            <a:endParaRPr lang="en-US" dirty="0"/>
          </a:p>
        </p:txBody>
      </p:sp>
    </p:spTree>
    <p:extLst>
      <p:ext uri="{BB962C8B-B14F-4D97-AF65-F5344CB8AC3E}">
        <p14:creationId xmlns:p14="http://schemas.microsoft.com/office/powerpoint/2010/main" val="352580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92F356-ECEA-4629-A11C-C598CB8885CA}"/>
              </a:ext>
            </a:extLst>
          </p:cNvPr>
          <p:cNvSpPr/>
          <p:nvPr/>
        </p:nvSpPr>
        <p:spPr>
          <a:xfrm>
            <a:off x="838200" y="1411550"/>
            <a:ext cx="9584184" cy="4767308"/>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155464"/>
            <a:ext cx="10515600" cy="1325563"/>
          </a:xfrm>
        </p:spPr>
        <p:txBody>
          <a:bodyPr/>
          <a:lstStyle/>
          <a:p>
            <a:r>
              <a:rPr lang="en-US" dirty="0"/>
              <a:t>Courtesy Faculty Project</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690688"/>
            <a:ext cx="10515600" cy="4351338"/>
          </a:xfrm>
        </p:spPr>
        <p:txBody>
          <a:bodyPr>
            <a:normAutofit fontScale="70000" lnSpcReduction="20000"/>
          </a:bodyPr>
          <a:lstStyle/>
          <a:p>
            <a:pPr marL="0" marR="0" lvl="0" indent="0" algn="l" defTabSz="914400" rtl="0" eaLnBrk="1" fontAlgn="auto" latinLnBrk="0" hangingPunct="1">
              <a:lnSpc>
                <a:spcPct val="100000"/>
              </a:lnSpc>
              <a:spcBef>
                <a:spcPts val="1000"/>
              </a:spcBef>
              <a:spcAft>
                <a:spcPts val="0"/>
              </a:spcAft>
              <a:buClrTx/>
              <a:buSzTx/>
              <a:buNone/>
              <a:tabLst/>
              <a:defRPr/>
            </a:pPr>
            <a:r>
              <a:rPr lang="en-US" sz="2900" b="1" dirty="0"/>
              <a:t>History of the Project</a:t>
            </a:r>
            <a:endParaRPr lang="en-US" sz="2900" dirty="0"/>
          </a:p>
          <a:p>
            <a:pPr marR="0" lvl="0" fontAlgn="auto">
              <a:lnSpc>
                <a:spcPct val="100000"/>
              </a:lnSpc>
              <a:spcAft>
                <a:spcPts val="0"/>
              </a:spcAft>
              <a:buClrTx/>
              <a:buSzTx/>
              <a:buFont typeface="Wingdings" panose="05000000000000000000" pitchFamily="2" charset="2"/>
              <a:buChar char="q"/>
              <a:tabLst/>
              <a:defRPr/>
            </a:pPr>
            <a:r>
              <a:rPr lang="en-US" sz="3000" dirty="0"/>
              <a:t> Goal – Create Policy &amp; Procedures</a:t>
            </a:r>
          </a:p>
          <a:p>
            <a:pPr marR="0" lvl="0" fontAlgn="auto">
              <a:lnSpc>
                <a:spcPct val="100000"/>
              </a:lnSpc>
              <a:spcAft>
                <a:spcPts val="0"/>
              </a:spcAft>
              <a:buClrTx/>
              <a:buSzTx/>
              <a:buFont typeface="Wingdings" panose="05000000000000000000" pitchFamily="2" charset="2"/>
              <a:buChar char="q"/>
              <a:tabLst/>
              <a:defRPr/>
            </a:pPr>
            <a:r>
              <a:rPr lang="en-US" sz="3000" dirty="0"/>
              <a:t> Kicked Off in February 2022</a:t>
            </a:r>
          </a:p>
          <a:p>
            <a:pPr marR="0" lvl="0" fontAlgn="auto">
              <a:lnSpc>
                <a:spcPct val="100000"/>
              </a:lnSpc>
              <a:spcAft>
                <a:spcPts val="0"/>
              </a:spcAft>
              <a:buClrTx/>
              <a:buSzTx/>
              <a:buFont typeface="Wingdings" panose="05000000000000000000" pitchFamily="2" charset="2"/>
              <a:buChar char="q"/>
              <a:tabLst/>
              <a:defRPr/>
            </a:pPr>
            <a:r>
              <a:rPr lang="en-US" sz="3000" dirty="0"/>
              <a:t> HR Liaisons </a:t>
            </a:r>
          </a:p>
          <a:p>
            <a:pPr marL="914400" lvl="2" indent="-457200">
              <a:lnSpc>
                <a:spcPct val="100000"/>
              </a:lnSpc>
              <a:spcBef>
                <a:spcPts val="1000"/>
              </a:spcBef>
              <a:buFont typeface="Wingdings" panose="05000000000000000000" pitchFamily="2" charset="2"/>
              <a:buChar char="q"/>
              <a:defRPr/>
            </a:pPr>
            <a:r>
              <a:rPr lang="en-US" sz="2600" dirty="0"/>
              <a:t>IFAS, Engineering, COM, Dentistry, Vet Med, Pharmacy</a:t>
            </a:r>
          </a:p>
          <a:p>
            <a:pPr marR="0" lvl="0" fontAlgn="auto">
              <a:lnSpc>
                <a:spcPct val="100000"/>
              </a:lnSpc>
              <a:spcAft>
                <a:spcPts val="0"/>
              </a:spcAft>
              <a:buClrTx/>
              <a:buSzTx/>
              <a:buFont typeface="Wingdings" panose="05000000000000000000" pitchFamily="2" charset="2"/>
              <a:buChar char="q"/>
              <a:tabLst/>
              <a:defRPr/>
            </a:pPr>
            <a:r>
              <a:rPr lang="en-US" sz="3000" dirty="0"/>
              <a:t> Evaluation of Current State</a:t>
            </a:r>
          </a:p>
          <a:p>
            <a:pPr marL="914400" lvl="2" indent="-457200">
              <a:lnSpc>
                <a:spcPct val="100000"/>
              </a:lnSpc>
              <a:spcBef>
                <a:spcPts val="1000"/>
              </a:spcBef>
              <a:buFont typeface="Wingdings" panose="05000000000000000000" pitchFamily="2" charset="2"/>
              <a:buChar char="q"/>
              <a:defRPr/>
            </a:pPr>
            <a:r>
              <a:rPr lang="en-US" sz="2600" dirty="0"/>
              <a:t>How many do we have?</a:t>
            </a:r>
          </a:p>
          <a:p>
            <a:pPr marL="914400" lvl="2" indent="-457200">
              <a:lnSpc>
                <a:spcPct val="100000"/>
              </a:lnSpc>
              <a:spcBef>
                <a:spcPts val="1000"/>
              </a:spcBef>
              <a:buFont typeface="Wingdings" panose="05000000000000000000" pitchFamily="2" charset="2"/>
              <a:buChar char="q"/>
              <a:defRPr/>
            </a:pPr>
            <a:r>
              <a:rPr lang="en-US" sz="2600" dirty="0"/>
              <a:t>Is there a review process?</a:t>
            </a:r>
          </a:p>
          <a:p>
            <a:pPr marL="914400" lvl="2" indent="-457200">
              <a:lnSpc>
                <a:spcPct val="100000"/>
              </a:lnSpc>
              <a:spcBef>
                <a:spcPts val="1000"/>
              </a:spcBef>
              <a:buFont typeface="Wingdings" panose="05000000000000000000" pitchFamily="2" charset="2"/>
              <a:buChar char="q"/>
              <a:defRPr/>
            </a:pPr>
            <a:r>
              <a:rPr lang="en-US" sz="2600" dirty="0"/>
              <a:t>Where are they located for?</a:t>
            </a:r>
          </a:p>
          <a:p>
            <a:pPr marL="914400" lvl="2" indent="-457200">
              <a:lnSpc>
                <a:spcPct val="100000"/>
              </a:lnSpc>
              <a:spcBef>
                <a:spcPts val="1000"/>
              </a:spcBef>
              <a:buFont typeface="Wingdings" panose="05000000000000000000" pitchFamily="2" charset="2"/>
              <a:buChar char="q"/>
              <a:defRPr/>
            </a:pPr>
            <a:r>
              <a:rPr lang="en-US" sz="2600" dirty="0"/>
              <a:t>What do we use this affiliation for?</a:t>
            </a:r>
          </a:p>
          <a:p>
            <a:pPr marL="914400" lvl="2" indent="-457200">
              <a:lnSpc>
                <a:spcPct val="100000"/>
              </a:lnSpc>
              <a:spcBef>
                <a:spcPts val="1000"/>
              </a:spcBef>
              <a:buFont typeface="Wingdings" panose="05000000000000000000" pitchFamily="2" charset="2"/>
              <a:buChar char="q"/>
              <a:defRPr/>
            </a:pPr>
            <a:r>
              <a:rPr lang="en-US" sz="2600" dirty="0"/>
              <a:t>What does this give them access to?</a:t>
            </a:r>
          </a:p>
          <a:p>
            <a:pPr marL="914400" lvl="2" indent="-457200">
              <a:lnSpc>
                <a:spcPct val="100000"/>
              </a:lnSpc>
              <a:spcBef>
                <a:spcPts val="1000"/>
              </a:spcBef>
              <a:buFont typeface="Wingdings" panose="05000000000000000000" pitchFamily="2" charset="2"/>
              <a:buChar char="q"/>
              <a:defRPr/>
            </a:pPr>
            <a:r>
              <a:rPr lang="en-US" sz="2600" dirty="0"/>
              <a:t>When do we terminate appointments?</a:t>
            </a:r>
          </a:p>
        </p:txBody>
      </p:sp>
    </p:spTree>
    <p:extLst>
      <p:ext uri="{BB962C8B-B14F-4D97-AF65-F5344CB8AC3E}">
        <p14:creationId xmlns:p14="http://schemas.microsoft.com/office/powerpoint/2010/main" val="18283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dy of water with trees around it&#10;&#10;Description automatically generated with medium confidence">
            <a:extLst>
              <a:ext uri="{FF2B5EF4-FFF2-40B4-BE49-F238E27FC236}">
                <a16:creationId xmlns:a16="http://schemas.microsoft.com/office/drawing/2014/main" id="{3E1FB6C2-5C87-8F8C-E582-21AB221A0160}"/>
              </a:ext>
            </a:extLst>
          </p:cNvPr>
          <p:cNvPicPr>
            <a:picLocks noChangeAspect="1"/>
          </p:cNvPicPr>
          <p:nvPr/>
        </p:nvPicPr>
        <p:blipFill rotWithShape="1">
          <a:blip r:embed="rId2"/>
          <a:srcRect t="9091" r="23576"/>
          <a:stretch/>
        </p:blipFill>
        <p:spPr>
          <a:xfrm>
            <a:off x="3522468" y="10"/>
            <a:ext cx="8669532" cy="6857990"/>
          </a:xfrm>
          <a:prstGeom prst="rect">
            <a:avLst/>
          </a:prstGeom>
        </p:spPr>
      </p:pic>
      <p:sp>
        <p:nvSpPr>
          <p:cNvPr id="23" name="Rectangle 2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27E6E0-29D0-5BC8-8C55-511B4AB6A361}"/>
              </a:ext>
            </a:extLst>
          </p:cNvPr>
          <p:cNvSpPr>
            <a:spLocks noGrp="1"/>
          </p:cNvSpPr>
          <p:nvPr>
            <p:ph type="title"/>
          </p:nvPr>
        </p:nvSpPr>
        <p:spPr>
          <a:xfrm>
            <a:off x="371094" y="1161288"/>
            <a:ext cx="3438144" cy="1124712"/>
          </a:xfrm>
        </p:spPr>
        <p:txBody>
          <a:bodyPr vert="horz" lIns="91440" tIns="45720" rIns="91440" bIns="45720" rtlCol="0" anchor="b">
            <a:noAutofit/>
          </a:bodyPr>
          <a:lstStyle/>
          <a:p>
            <a:r>
              <a:rPr lang="en-US" dirty="0">
                <a:latin typeface="Gentona Book" panose="00000500000000000000" pitchFamily="50" charset="0"/>
              </a:rPr>
              <a:t>Current Landscape</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8F8F6EB-414B-7960-D61F-71DC4F74F95E}"/>
              </a:ext>
            </a:extLst>
          </p:cNvPr>
          <p:cNvSpPr>
            <a:spLocks noGrp="1"/>
          </p:cNvSpPr>
          <p:nvPr>
            <p:ph type="body" sz="half" idx="2"/>
          </p:nvPr>
        </p:nvSpPr>
        <p:spPr>
          <a:xfrm>
            <a:off x="371094" y="3207059"/>
            <a:ext cx="6375935" cy="3207258"/>
          </a:xfrm>
        </p:spPr>
        <p:txBody>
          <a:bodyPr vert="horz" lIns="91440" tIns="45720" rIns="91440" bIns="45720" numCol="2" rtlCol="0" anchor="t">
            <a:noAutofit/>
          </a:bodyPr>
          <a:lstStyle/>
          <a:p>
            <a:pPr lvl="1" indent="-228600">
              <a:spcBef>
                <a:spcPts val="1000"/>
              </a:spcBef>
              <a:buFont typeface="Arial" panose="020B0604020202020204" pitchFamily="34" charset="0"/>
              <a:buChar char="•"/>
              <a:defRPr/>
            </a:pPr>
            <a:r>
              <a:rPr lang="en-US" sz="2400" dirty="0">
                <a:solidFill>
                  <a:schemeClr val="tx1"/>
                </a:solidFill>
                <a:latin typeface="Gentona Book" panose="00000500000000000000" pitchFamily="50" charset="0"/>
              </a:rPr>
              <a:t>Preceptors</a:t>
            </a:r>
          </a:p>
          <a:p>
            <a:pPr lvl="1" indent="-228600">
              <a:spcBef>
                <a:spcPts val="1000"/>
              </a:spcBef>
              <a:buFont typeface="Arial" panose="020B0604020202020204" pitchFamily="34" charset="0"/>
              <a:buChar char="•"/>
              <a:defRPr/>
            </a:pPr>
            <a:r>
              <a:rPr lang="en-US" sz="2400" dirty="0">
                <a:solidFill>
                  <a:schemeClr val="tx1"/>
                </a:solidFill>
                <a:latin typeface="Gentona Book" panose="00000500000000000000" pitchFamily="50" charset="0"/>
              </a:rPr>
              <a:t>County Extension</a:t>
            </a:r>
          </a:p>
          <a:p>
            <a:pPr lvl="1" indent="-228600">
              <a:spcBef>
                <a:spcPts val="1000"/>
              </a:spcBef>
              <a:buFont typeface="Arial" panose="020B0604020202020204" pitchFamily="34" charset="0"/>
              <a:buChar char="•"/>
              <a:defRPr/>
            </a:pPr>
            <a:r>
              <a:rPr lang="en-US" sz="2400" dirty="0">
                <a:solidFill>
                  <a:schemeClr val="tx1"/>
                </a:solidFill>
                <a:latin typeface="Gentona Book" panose="00000500000000000000" pitchFamily="50" charset="0"/>
              </a:rPr>
              <a:t>Collaborative Research</a:t>
            </a:r>
          </a:p>
          <a:p>
            <a:pPr lvl="1" indent="-228600">
              <a:spcBef>
                <a:spcPts val="1000"/>
              </a:spcBef>
              <a:buFont typeface="Arial" panose="020B0604020202020204" pitchFamily="34" charset="0"/>
              <a:buChar char="•"/>
              <a:defRPr/>
            </a:pPr>
            <a:r>
              <a:rPr lang="en-US" sz="2400" dirty="0">
                <a:solidFill>
                  <a:schemeClr val="tx1"/>
                </a:solidFill>
                <a:latin typeface="Gentona Book" panose="00000500000000000000" pitchFamily="50" charset="0"/>
              </a:rPr>
              <a:t>Scholars</a:t>
            </a:r>
          </a:p>
          <a:p>
            <a:pPr lvl="1" indent="-228600">
              <a:spcBef>
                <a:spcPts val="1000"/>
              </a:spcBef>
              <a:buFont typeface="Arial" panose="020B0604020202020204" pitchFamily="34" charset="0"/>
              <a:buChar char="•"/>
              <a:defRPr/>
            </a:pPr>
            <a:r>
              <a:rPr lang="en-US" sz="2400" dirty="0">
                <a:solidFill>
                  <a:schemeClr val="tx1"/>
                </a:solidFill>
                <a:latin typeface="Gentona Book" panose="00000500000000000000" pitchFamily="50" charset="0"/>
              </a:rPr>
              <a:t>Research</a:t>
            </a:r>
          </a:p>
          <a:p>
            <a:pPr lvl="1" indent="-228600">
              <a:spcBef>
                <a:spcPts val="1000"/>
              </a:spcBef>
              <a:buFont typeface="Arial" panose="020B0604020202020204" pitchFamily="34" charset="0"/>
              <a:buChar char="•"/>
              <a:defRPr/>
            </a:pPr>
            <a:r>
              <a:rPr lang="en-US" sz="2400" dirty="0">
                <a:solidFill>
                  <a:schemeClr val="tx1"/>
                </a:solidFill>
                <a:latin typeface="Gentona Book" panose="00000500000000000000" pitchFamily="50" charset="0"/>
              </a:rPr>
              <a:t>Graduate Faculty</a:t>
            </a:r>
          </a:p>
          <a:p>
            <a:pPr lvl="1" indent="-228600">
              <a:spcBef>
                <a:spcPts val="1000"/>
              </a:spcBef>
              <a:buFont typeface="Arial" panose="020B0604020202020204" pitchFamily="34" charset="0"/>
              <a:buChar char="•"/>
              <a:defRPr/>
            </a:pPr>
            <a:r>
              <a:rPr lang="en-US" sz="2400" dirty="0">
                <a:solidFill>
                  <a:schemeClr val="tx1"/>
                </a:solidFill>
                <a:latin typeface="Gentona Book" panose="00000500000000000000" pitchFamily="50" charset="0"/>
              </a:rPr>
              <a:t>Patient Care</a:t>
            </a:r>
          </a:p>
          <a:p>
            <a:pPr lvl="1" indent="-228600">
              <a:spcBef>
                <a:spcPts val="1000"/>
              </a:spcBef>
              <a:buFont typeface="Arial" panose="020B0604020202020204" pitchFamily="34" charset="0"/>
              <a:buChar char="•"/>
              <a:defRPr/>
            </a:pPr>
            <a:r>
              <a:rPr lang="en-US" sz="2400" dirty="0">
                <a:solidFill>
                  <a:schemeClr val="tx1"/>
                </a:solidFill>
                <a:latin typeface="Gentona Book" panose="00000500000000000000" pitchFamily="50" charset="0"/>
              </a:rPr>
              <a:t>Clinic Oversights</a:t>
            </a:r>
            <a:br>
              <a:rPr lang="en-US" sz="2400" dirty="0">
                <a:solidFill>
                  <a:schemeClr val="tx1"/>
                </a:solidFill>
                <a:latin typeface="Gentona Book" panose="00000500000000000000" pitchFamily="50" charset="0"/>
              </a:rPr>
            </a:br>
            <a:endParaRPr lang="en-US" sz="2400" dirty="0">
              <a:solidFill>
                <a:schemeClr val="tx1"/>
              </a:solidFill>
              <a:latin typeface="Gentona Book" panose="00000500000000000000" pitchFamily="50" charset="0"/>
            </a:endParaRPr>
          </a:p>
        </p:txBody>
      </p:sp>
      <p:sp>
        <p:nvSpPr>
          <p:cNvPr id="3" name="TextBox 2">
            <a:extLst>
              <a:ext uri="{FF2B5EF4-FFF2-40B4-BE49-F238E27FC236}">
                <a16:creationId xmlns:a16="http://schemas.microsoft.com/office/drawing/2014/main" id="{AD67B9CB-A995-4F77-AEEC-EF46199EA26E}"/>
              </a:ext>
            </a:extLst>
          </p:cNvPr>
          <p:cNvSpPr txBox="1"/>
          <p:nvPr/>
        </p:nvSpPr>
        <p:spPr>
          <a:xfrm>
            <a:off x="428243" y="2654423"/>
            <a:ext cx="6105721" cy="830997"/>
          </a:xfrm>
          <a:prstGeom prst="rect">
            <a:avLst/>
          </a:prstGeom>
          <a:noFill/>
        </p:spPr>
        <p:txBody>
          <a:bodyPr wrap="square" rtlCol="0">
            <a:spAutoFit/>
          </a:bodyPr>
          <a:lstStyle/>
          <a:p>
            <a:r>
              <a:rPr lang="en-US" sz="2400" dirty="0">
                <a:solidFill>
                  <a:schemeClr val="accent2"/>
                </a:solidFill>
                <a:latin typeface="Gentona Book" panose="00000500000000000000" pitchFamily="50" charset="0"/>
              </a:rPr>
              <a:t>Courtesy Faculty appointments are used for:</a:t>
            </a:r>
          </a:p>
          <a:p>
            <a:endParaRPr lang="en-US" sz="2400" dirty="0">
              <a:solidFill>
                <a:schemeClr val="accent2"/>
              </a:solidFill>
            </a:endParaRPr>
          </a:p>
        </p:txBody>
      </p:sp>
    </p:spTree>
    <p:extLst>
      <p:ext uri="{BB962C8B-B14F-4D97-AF65-F5344CB8AC3E}">
        <p14:creationId xmlns:p14="http://schemas.microsoft.com/office/powerpoint/2010/main" val="2502149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2280-6E87-C39F-5335-89A9DF8B8F55}"/>
              </a:ext>
            </a:extLst>
          </p:cNvPr>
          <p:cNvSpPr>
            <a:spLocks noGrp="1"/>
          </p:cNvSpPr>
          <p:nvPr>
            <p:ph type="title"/>
          </p:nvPr>
        </p:nvSpPr>
        <p:spPr>
          <a:xfrm>
            <a:off x="838200" y="365126"/>
            <a:ext cx="10515600" cy="766786"/>
          </a:xfrm>
        </p:spPr>
        <p:txBody>
          <a:bodyPr/>
          <a:lstStyle/>
          <a:p>
            <a:r>
              <a:rPr lang="en-US" dirty="0"/>
              <a:t>Current Landscape</a:t>
            </a:r>
          </a:p>
        </p:txBody>
      </p:sp>
      <p:sp>
        <p:nvSpPr>
          <p:cNvPr id="3" name="Content Placeholder 2">
            <a:extLst>
              <a:ext uri="{FF2B5EF4-FFF2-40B4-BE49-F238E27FC236}">
                <a16:creationId xmlns:a16="http://schemas.microsoft.com/office/drawing/2014/main" id="{C94D20F0-0834-9B89-03BE-A6C5E8314EC6}"/>
              </a:ext>
            </a:extLst>
          </p:cNvPr>
          <p:cNvSpPr>
            <a:spLocks noGrp="1"/>
          </p:cNvSpPr>
          <p:nvPr>
            <p:ph sz="half" idx="1"/>
          </p:nvPr>
        </p:nvSpPr>
        <p:spPr>
          <a:xfrm>
            <a:off x="763996" y="1441856"/>
            <a:ext cx="3677687" cy="518079"/>
          </a:xfrm>
        </p:spPr>
        <p:txBody>
          <a:bodyPr>
            <a:noAutofit/>
          </a:bodyPr>
          <a:lstStyle/>
          <a:p>
            <a:pPr marL="0" indent="0" algn="ctr">
              <a:lnSpc>
                <a:spcPct val="110000"/>
              </a:lnSpc>
              <a:buNone/>
            </a:pPr>
            <a:r>
              <a:rPr lang="en-US" b="1" dirty="0">
                <a:solidFill>
                  <a:schemeClr val="accent2"/>
                </a:solidFill>
              </a:rPr>
              <a:t>Requirements Varied</a:t>
            </a:r>
          </a:p>
        </p:txBody>
      </p:sp>
      <p:sp>
        <p:nvSpPr>
          <p:cNvPr id="4" name="Content Placeholder 3">
            <a:extLst>
              <a:ext uri="{FF2B5EF4-FFF2-40B4-BE49-F238E27FC236}">
                <a16:creationId xmlns:a16="http://schemas.microsoft.com/office/drawing/2014/main" id="{B060F74C-EB59-E094-8EB8-1CFDC6B2D6DA}"/>
              </a:ext>
            </a:extLst>
          </p:cNvPr>
          <p:cNvSpPr>
            <a:spLocks noGrp="1"/>
          </p:cNvSpPr>
          <p:nvPr>
            <p:ph sz="half" idx="2"/>
          </p:nvPr>
        </p:nvSpPr>
        <p:spPr>
          <a:xfrm>
            <a:off x="6892660" y="1561822"/>
            <a:ext cx="5181600" cy="4351338"/>
          </a:xfrm>
        </p:spPr>
        <p:txBody>
          <a:bodyPr>
            <a:normAutofit fontScale="85000" lnSpcReduction="20000"/>
          </a:bodyPr>
          <a:lstStyle/>
          <a:p>
            <a:pPr marL="0" indent="0">
              <a:lnSpc>
                <a:spcPct val="110000"/>
              </a:lnSpc>
              <a:buNone/>
            </a:pPr>
            <a:r>
              <a:rPr lang="en-US" sz="3300" b="1" dirty="0">
                <a:solidFill>
                  <a:schemeClr val="accent2"/>
                </a:solidFill>
              </a:rPr>
              <a:t>Provides Access to:</a:t>
            </a:r>
            <a:endParaRPr lang="en-US" sz="2000" dirty="0">
              <a:solidFill>
                <a:schemeClr val="accent2"/>
              </a:solidFill>
              <a:latin typeface="+mj-lt"/>
            </a:endParaRPr>
          </a:p>
          <a:p>
            <a:pPr marL="342900" indent="-342900">
              <a:buFont typeface="Arial" panose="020B0604020202020204" pitchFamily="34" charset="0"/>
              <a:buChar char="•"/>
            </a:pPr>
            <a:r>
              <a:rPr lang="en-US" dirty="0"/>
              <a:t>System Access</a:t>
            </a:r>
          </a:p>
          <a:p>
            <a:pPr lvl="1"/>
            <a:r>
              <a:rPr lang="en-US" sz="2800" dirty="0"/>
              <a:t>Zoom License</a:t>
            </a:r>
          </a:p>
          <a:p>
            <a:pPr lvl="1"/>
            <a:r>
              <a:rPr lang="en-US" sz="2800" dirty="0"/>
              <a:t>DUO Authentication</a:t>
            </a:r>
          </a:p>
          <a:p>
            <a:pPr lvl="1"/>
            <a:r>
              <a:rPr lang="en-US" sz="2800" dirty="0"/>
              <a:t>Microsoft Office 365 (Email)</a:t>
            </a:r>
          </a:p>
          <a:p>
            <a:pPr marL="285750" indent="-285750"/>
            <a:r>
              <a:rPr lang="en-US" dirty="0"/>
              <a:t>UFID</a:t>
            </a:r>
          </a:p>
          <a:p>
            <a:pPr marL="285750" indent="-285750">
              <a:buFont typeface="Arial" panose="020B0604020202020204" pitchFamily="34" charset="0"/>
              <a:buChar char="•"/>
            </a:pPr>
            <a:r>
              <a:rPr lang="en-US" dirty="0" err="1"/>
              <a:t>GatorLink</a:t>
            </a:r>
            <a:r>
              <a:rPr lang="en-US" dirty="0"/>
              <a:t> </a:t>
            </a:r>
          </a:p>
          <a:p>
            <a:pPr marL="285750" indent="-285750"/>
            <a:r>
              <a:rPr lang="en-US" dirty="0"/>
              <a:t>P-Card Access</a:t>
            </a:r>
          </a:p>
          <a:p>
            <a:pPr marL="285750" indent="-285750"/>
            <a:r>
              <a:rPr lang="en-US" dirty="0"/>
              <a:t>Library Access</a:t>
            </a:r>
          </a:p>
          <a:p>
            <a:pPr marL="285750" indent="-285750">
              <a:buFont typeface="Arial" panose="020B0604020202020204" pitchFamily="34" charset="0"/>
              <a:buChar char="•"/>
            </a:pPr>
            <a:r>
              <a:rPr lang="en-US" dirty="0"/>
              <a:t>Building Access</a:t>
            </a:r>
          </a:p>
          <a:p>
            <a:pPr marL="285750" indent="-285750">
              <a:buFont typeface="Arial" panose="020B0604020202020204" pitchFamily="34" charset="0"/>
              <a:buChar char="•"/>
            </a:pPr>
            <a:r>
              <a:rPr lang="en-US" dirty="0"/>
              <a:t>Wall Street Journal &amp; NY Times</a:t>
            </a:r>
          </a:p>
        </p:txBody>
      </p:sp>
      <p:graphicFrame>
        <p:nvGraphicFramePr>
          <p:cNvPr id="7" name="Table 4">
            <a:extLst>
              <a:ext uri="{FF2B5EF4-FFF2-40B4-BE49-F238E27FC236}">
                <a16:creationId xmlns:a16="http://schemas.microsoft.com/office/drawing/2014/main" id="{862E906C-E0C7-7765-E6DA-24719BF37704}"/>
              </a:ext>
            </a:extLst>
          </p:cNvPr>
          <p:cNvGraphicFramePr>
            <a:graphicFrameLocks noGrp="1"/>
          </p:cNvGraphicFramePr>
          <p:nvPr>
            <p:extLst>
              <p:ext uri="{D42A27DB-BD31-4B8C-83A1-F6EECF244321}">
                <p14:modId xmlns:p14="http://schemas.microsoft.com/office/powerpoint/2010/main" val="1367369947"/>
              </p:ext>
            </p:extLst>
          </p:nvPr>
        </p:nvGraphicFramePr>
        <p:xfrm>
          <a:off x="838200" y="2101427"/>
          <a:ext cx="5292055" cy="1554480"/>
        </p:xfrm>
        <a:graphic>
          <a:graphicData uri="http://schemas.openxmlformats.org/drawingml/2006/table">
            <a:tbl>
              <a:tblPr firstRow="1" bandRow="1"/>
              <a:tblGrid>
                <a:gridCol w="1752197">
                  <a:extLst>
                    <a:ext uri="{9D8B030D-6E8A-4147-A177-3AD203B41FA5}">
                      <a16:colId xmlns:a16="http://schemas.microsoft.com/office/drawing/2014/main" val="395363783"/>
                    </a:ext>
                  </a:extLst>
                </a:gridCol>
                <a:gridCol w="2066845">
                  <a:extLst>
                    <a:ext uri="{9D8B030D-6E8A-4147-A177-3AD203B41FA5}">
                      <a16:colId xmlns:a16="http://schemas.microsoft.com/office/drawing/2014/main" val="944866783"/>
                    </a:ext>
                  </a:extLst>
                </a:gridCol>
                <a:gridCol w="1473013">
                  <a:extLst>
                    <a:ext uri="{9D8B030D-6E8A-4147-A177-3AD203B41FA5}">
                      <a16:colId xmlns:a16="http://schemas.microsoft.com/office/drawing/2014/main" val="513095915"/>
                    </a:ext>
                  </a:extLst>
                </a:gridCol>
              </a:tblGrid>
              <a:tr h="12674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600" b="0" dirty="0"/>
                        <a:t>Bachelor’s Degree</a:t>
                      </a:r>
                    </a:p>
                    <a:p>
                      <a:r>
                        <a:rPr lang="en-US" sz="1600" b="0" dirty="0"/>
                        <a:t>Master’s Degree</a:t>
                      </a:r>
                    </a:p>
                    <a:p>
                      <a:r>
                        <a:rPr lang="en-US" sz="1600" b="0" dirty="0"/>
                        <a:t>Terminal Degree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600" b="0" dirty="0"/>
                        <a:t>Offer Letters</a:t>
                      </a:r>
                    </a:p>
                    <a:p>
                      <a:r>
                        <a:rPr lang="en-US" sz="1600" b="0" dirty="0"/>
                        <a:t>Voting</a:t>
                      </a:r>
                    </a:p>
                    <a:p>
                      <a:r>
                        <a:rPr lang="en-US" sz="1600" b="0" dirty="0"/>
                        <a:t>Background Checks</a:t>
                      </a:r>
                    </a:p>
                    <a:p>
                      <a:r>
                        <a:rPr lang="en-US" sz="1600" b="0" dirty="0"/>
                        <a:t>Health Assessments</a:t>
                      </a:r>
                    </a:p>
                    <a:p>
                      <a:r>
                        <a:rPr lang="en-US" sz="1600" b="0" dirty="0"/>
                        <a:t>Email Offers</a:t>
                      </a:r>
                    </a:p>
                    <a:p>
                      <a:endParaRPr lang="en-US" sz="16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600" b="0" dirty="0"/>
                        <a:t>No Time Limit</a:t>
                      </a:r>
                    </a:p>
                    <a:p>
                      <a:r>
                        <a:rPr lang="en-US" sz="1600" b="0" dirty="0"/>
                        <a:t>2-Year Limit</a:t>
                      </a:r>
                    </a:p>
                    <a:p>
                      <a:r>
                        <a:rPr lang="en-US" sz="1600" b="0" dirty="0"/>
                        <a:t>5-Year Limit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679894122"/>
                  </a:ext>
                </a:extLst>
              </a:tr>
            </a:tbl>
          </a:graphicData>
        </a:graphic>
      </p:graphicFrame>
      <p:sp>
        <p:nvSpPr>
          <p:cNvPr id="8" name="Content Placeholder 3">
            <a:extLst>
              <a:ext uri="{FF2B5EF4-FFF2-40B4-BE49-F238E27FC236}">
                <a16:creationId xmlns:a16="http://schemas.microsoft.com/office/drawing/2014/main" id="{96555159-3139-E5AB-D08E-FA74D25ED5B0}"/>
              </a:ext>
            </a:extLst>
          </p:cNvPr>
          <p:cNvSpPr txBox="1">
            <a:spLocks/>
          </p:cNvSpPr>
          <p:nvPr/>
        </p:nvSpPr>
        <p:spPr>
          <a:xfrm>
            <a:off x="763996" y="3979333"/>
            <a:ext cx="5181600" cy="2507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2"/>
                </a:solidFill>
              </a:rPr>
              <a:t>Review &amp; Termination</a:t>
            </a:r>
          </a:p>
          <a:p>
            <a:pPr marL="342900" indent="-342900">
              <a:buFont typeface="Arial" panose="020B0604020202020204" pitchFamily="34" charset="0"/>
              <a:buChar char="•"/>
            </a:pPr>
            <a:r>
              <a:rPr lang="en-US" sz="2400" dirty="0"/>
              <a:t>No Cadence For Review</a:t>
            </a:r>
          </a:p>
          <a:p>
            <a:pPr marL="342900" indent="-342900">
              <a:buFont typeface="Arial" panose="020B0604020202020204" pitchFamily="34" charset="0"/>
              <a:buChar char="•"/>
            </a:pPr>
            <a:r>
              <a:rPr lang="en-US" sz="2400" dirty="0"/>
              <a:t>Review Population Quarterly</a:t>
            </a:r>
          </a:p>
          <a:p>
            <a:pPr marL="342900" indent="-342900">
              <a:buFont typeface="Arial" panose="020B0604020202020204" pitchFamily="34" charset="0"/>
              <a:buChar char="•"/>
            </a:pPr>
            <a:r>
              <a:rPr lang="en-US" sz="2400" dirty="0"/>
              <a:t>Review Population Bi-Annually</a:t>
            </a:r>
          </a:p>
          <a:p>
            <a:pPr marL="342900" indent="-342900">
              <a:buFont typeface="Arial" panose="020B0604020202020204" pitchFamily="34" charset="0"/>
              <a:buChar char="•"/>
            </a:pPr>
            <a:r>
              <a:rPr lang="en-US" sz="2400" dirty="0"/>
              <a:t>Review Population Annually</a:t>
            </a:r>
          </a:p>
        </p:txBody>
      </p:sp>
    </p:spTree>
    <p:extLst>
      <p:ext uri="{BB962C8B-B14F-4D97-AF65-F5344CB8AC3E}">
        <p14:creationId xmlns:p14="http://schemas.microsoft.com/office/powerpoint/2010/main" val="334588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E6E0-29D0-5BC8-8C55-511B4AB6A361}"/>
              </a:ext>
            </a:extLst>
          </p:cNvPr>
          <p:cNvSpPr>
            <a:spLocks noGrp="1"/>
          </p:cNvSpPr>
          <p:nvPr>
            <p:ph type="title"/>
          </p:nvPr>
        </p:nvSpPr>
        <p:spPr>
          <a:xfrm>
            <a:off x="839788" y="309677"/>
            <a:ext cx="6209082" cy="1915319"/>
          </a:xfrm>
        </p:spPr>
        <p:txBody>
          <a:bodyPr anchor="t">
            <a:normAutofit/>
          </a:bodyPr>
          <a:lstStyle/>
          <a:p>
            <a:r>
              <a:rPr lang="en-US" sz="4400" dirty="0"/>
              <a:t>Current Landscape</a:t>
            </a:r>
          </a:p>
        </p:txBody>
      </p:sp>
      <p:sp>
        <p:nvSpPr>
          <p:cNvPr id="4" name="Text Placeholder 3">
            <a:extLst>
              <a:ext uri="{FF2B5EF4-FFF2-40B4-BE49-F238E27FC236}">
                <a16:creationId xmlns:a16="http://schemas.microsoft.com/office/drawing/2014/main" id="{68F8F6EB-414B-7960-D61F-71DC4F74F95E}"/>
              </a:ext>
            </a:extLst>
          </p:cNvPr>
          <p:cNvSpPr>
            <a:spLocks noGrp="1"/>
          </p:cNvSpPr>
          <p:nvPr>
            <p:ph type="body" sz="half" idx="2"/>
          </p:nvPr>
        </p:nvSpPr>
        <p:spPr>
          <a:xfrm>
            <a:off x="839789" y="1681691"/>
            <a:ext cx="4894926" cy="3926365"/>
          </a:xfrm>
        </p:spPr>
        <p:txBody>
          <a:bodyPr>
            <a:normAutofit fontScale="92500" lnSpcReduction="10000"/>
          </a:bodyPr>
          <a:lstStyle/>
          <a:p>
            <a:pPr marL="0" lvl="1" algn="ctr">
              <a:lnSpc>
                <a:spcPct val="80000"/>
              </a:lnSpc>
              <a:spcBef>
                <a:spcPts val="1000"/>
              </a:spcBef>
              <a:defRPr/>
            </a:pPr>
            <a:r>
              <a:rPr lang="en-US" sz="2800" b="1" dirty="0"/>
              <a:t>Interesting Data Points</a:t>
            </a:r>
          </a:p>
          <a:p>
            <a:pPr lvl="1" indent="-457200">
              <a:lnSpc>
                <a:spcPct val="80000"/>
              </a:lnSpc>
              <a:spcBef>
                <a:spcPts val="1000"/>
              </a:spcBef>
              <a:buFont typeface="Wingdings" panose="05000000000000000000" pitchFamily="2" charset="2"/>
              <a:buChar char="q"/>
              <a:defRPr/>
            </a:pPr>
            <a:r>
              <a:rPr lang="en-US" sz="2000" dirty="0"/>
              <a:t>2,108 courtesy faculty for over 10yrs</a:t>
            </a:r>
          </a:p>
          <a:p>
            <a:pPr lvl="1" indent="-457200">
              <a:lnSpc>
                <a:spcPct val="80000"/>
              </a:lnSpc>
              <a:spcBef>
                <a:spcPts val="1000"/>
              </a:spcBef>
              <a:buFont typeface="Wingdings" panose="05000000000000000000" pitchFamily="2" charset="2"/>
              <a:buChar char="q"/>
              <a:defRPr/>
            </a:pPr>
            <a:r>
              <a:rPr lang="en-US" sz="2000" dirty="0"/>
              <a:t>51 courtesy appointments for over 40yrs </a:t>
            </a:r>
          </a:p>
          <a:p>
            <a:pPr lvl="1" indent="-457200">
              <a:lnSpc>
                <a:spcPct val="80000"/>
              </a:lnSpc>
              <a:spcBef>
                <a:spcPts val="1000"/>
              </a:spcBef>
              <a:buFont typeface="Wingdings" panose="05000000000000000000" pitchFamily="2" charset="2"/>
              <a:buChar char="q"/>
              <a:defRPr/>
            </a:pPr>
            <a:r>
              <a:rPr lang="en-US" sz="2000" dirty="0"/>
              <a:t>3 courtesy appointments for more than 60yrs</a:t>
            </a:r>
          </a:p>
          <a:p>
            <a:pPr lvl="1" indent="-457200">
              <a:lnSpc>
                <a:spcPct val="80000"/>
              </a:lnSpc>
              <a:spcBef>
                <a:spcPts val="1000"/>
              </a:spcBef>
              <a:buFont typeface="Wingdings" panose="05000000000000000000" pitchFamily="2" charset="2"/>
              <a:buChar char="q"/>
              <a:defRPr/>
            </a:pPr>
            <a:r>
              <a:rPr lang="en-US" sz="2000" dirty="0"/>
              <a:t>The oldest age is 121</a:t>
            </a:r>
          </a:p>
          <a:p>
            <a:pPr lvl="1" indent="-457200">
              <a:lnSpc>
                <a:spcPct val="80000"/>
              </a:lnSpc>
              <a:spcBef>
                <a:spcPts val="1000"/>
              </a:spcBef>
              <a:buFont typeface="Wingdings" panose="05000000000000000000" pitchFamily="2" charset="2"/>
              <a:buChar char="q"/>
              <a:defRPr/>
            </a:pPr>
            <a:r>
              <a:rPr lang="en-US" sz="2000" dirty="0"/>
              <a:t>The youngest age is 23</a:t>
            </a:r>
          </a:p>
          <a:p>
            <a:pPr lvl="1" indent="-457200">
              <a:lnSpc>
                <a:spcPct val="80000"/>
              </a:lnSpc>
              <a:spcBef>
                <a:spcPts val="1000"/>
              </a:spcBef>
              <a:buFont typeface="Wingdings" panose="05000000000000000000" pitchFamily="2" charset="2"/>
              <a:buChar char="q"/>
              <a:defRPr/>
            </a:pPr>
            <a:r>
              <a:rPr lang="en-US" sz="2000" dirty="0"/>
              <a:t>10 courtesy faculty are 100 years old +</a:t>
            </a:r>
          </a:p>
          <a:p>
            <a:pPr lvl="1" indent="-457200">
              <a:lnSpc>
                <a:spcPct val="80000"/>
              </a:lnSpc>
              <a:spcBef>
                <a:spcPts val="1000"/>
              </a:spcBef>
              <a:buFont typeface="Wingdings" panose="05000000000000000000" pitchFamily="2" charset="2"/>
              <a:buChar char="q"/>
              <a:defRPr/>
            </a:pPr>
            <a:r>
              <a:rPr lang="en-US" sz="2000" dirty="0"/>
              <a:t>The average courtesy appointment is 8yrs</a:t>
            </a:r>
          </a:p>
          <a:p>
            <a:pPr lvl="1" indent="-457200">
              <a:lnSpc>
                <a:spcPct val="80000"/>
              </a:lnSpc>
              <a:spcBef>
                <a:spcPts val="1000"/>
              </a:spcBef>
              <a:buFont typeface="Wingdings" panose="05000000000000000000" pitchFamily="2" charset="2"/>
              <a:buChar char="q"/>
              <a:defRPr/>
            </a:pPr>
            <a:r>
              <a:rPr lang="en-US" sz="2000" dirty="0"/>
              <a:t>The average age of a courtesy faculty is 51</a:t>
            </a:r>
          </a:p>
        </p:txBody>
      </p:sp>
      <p:sp>
        <p:nvSpPr>
          <p:cNvPr id="6" name="Text Placeholder 3">
            <a:extLst>
              <a:ext uri="{FF2B5EF4-FFF2-40B4-BE49-F238E27FC236}">
                <a16:creationId xmlns:a16="http://schemas.microsoft.com/office/drawing/2014/main" id="{0B470E4C-A441-B130-49F3-79E116BCCD25}"/>
              </a:ext>
            </a:extLst>
          </p:cNvPr>
          <p:cNvSpPr txBox="1">
            <a:spLocks/>
          </p:cNvSpPr>
          <p:nvPr/>
        </p:nvSpPr>
        <p:spPr>
          <a:xfrm>
            <a:off x="901672" y="978824"/>
            <a:ext cx="4833043" cy="4327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4D4D4D"/>
                </a:solidFill>
                <a:latin typeface="Gentona Boo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4D4D4D"/>
                </a:solidFill>
                <a:latin typeface="Gentona Book"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4D4D4D"/>
                </a:solidFill>
                <a:latin typeface="Gentona Book"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4D4D4D"/>
                </a:solidFill>
                <a:latin typeface="Gentona Book"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4D4D4D"/>
                </a:solidFill>
                <a:latin typeface="Gentona Book"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lvl="1">
              <a:lnSpc>
                <a:spcPct val="80000"/>
              </a:lnSpc>
              <a:spcBef>
                <a:spcPts val="1000"/>
              </a:spcBef>
              <a:defRPr/>
            </a:pPr>
            <a:r>
              <a:rPr lang="en-US" sz="2000" dirty="0">
                <a:solidFill>
                  <a:schemeClr val="accent2"/>
                </a:solidFill>
              </a:rPr>
              <a:t>Total Courtesy Faculty Headcount – 7,262</a:t>
            </a:r>
          </a:p>
        </p:txBody>
      </p:sp>
      <p:sp>
        <p:nvSpPr>
          <p:cNvPr id="3" name="TextBox 2">
            <a:extLst>
              <a:ext uri="{FF2B5EF4-FFF2-40B4-BE49-F238E27FC236}">
                <a16:creationId xmlns:a16="http://schemas.microsoft.com/office/drawing/2014/main" id="{51CCB209-8302-25A5-6422-24ABF89874E5}"/>
              </a:ext>
            </a:extLst>
          </p:cNvPr>
          <p:cNvSpPr txBox="1"/>
          <p:nvPr/>
        </p:nvSpPr>
        <p:spPr>
          <a:xfrm>
            <a:off x="6457286" y="1108341"/>
            <a:ext cx="4833043" cy="4492101"/>
          </a:xfrm>
          <a:prstGeom prst="rect">
            <a:avLst/>
          </a:prstGeom>
          <a:solidFill>
            <a:schemeClr val="bg1"/>
          </a:solidFill>
        </p:spPr>
        <p:txBody>
          <a:bodyPr wrap="square" rtlCol="0">
            <a:spAutoFit/>
          </a:bodyPr>
          <a:lstStyle/>
          <a:p>
            <a:endParaRPr lang="en-US" dirty="0"/>
          </a:p>
        </p:txBody>
      </p:sp>
      <p:graphicFrame>
        <p:nvGraphicFramePr>
          <p:cNvPr id="7" name="Chart 6">
            <a:extLst>
              <a:ext uri="{FF2B5EF4-FFF2-40B4-BE49-F238E27FC236}">
                <a16:creationId xmlns:a16="http://schemas.microsoft.com/office/drawing/2014/main" id="{AB90D0BA-680B-60F3-218C-B8263CF5E791}"/>
              </a:ext>
            </a:extLst>
          </p:cNvPr>
          <p:cNvGraphicFramePr/>
          <p:nvPr>
            <p:extLst>
              <p:ext uri="{D42A27DB-BD31-4B8C-83A1-F6EECF244321}">
                <p14:modId xmlns:p14="http://schemas.microsoft.com/office/powerpoint/2010/main" val="687295729"/>
              </p:ext>
            </p:extLst>
          </p:nvPr>
        </p:nvGraphicFramePr>
        <p:xfrm>
          <a:off x="5911493" y="1615473"/>
          <a:ext cx="5924627" cy="4058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805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walking on a path between buildings&#10;&#10;Description automatically generated with low confidence">
            <a:extLst>
              <a:ext uri="{FF2B5EF4-FFF2-40B4-BE49-F238E27FC236}">
                <a16:creationId xmlns:a16="http://schemas.microsoft.com/office/drawing/2014/main" id="{AB07FD74-6BFE-49AB-AE7E-CB5BF49242BE}"/>
              </a:ext>
            </a:extLst>
          </p:cNvPr>
          <p:cNvPicPr>
            <a:picLocks noChangeAspect="1"/>
          </p:cNvPicPr>
          <p:nvPr/>
        </p:nvPicPr>
        <p:blipFill rotWithShape="1">
          <a:blip r:embed="rId2">
            <a:alphaModFix amt="40000"/>
          </a:blip>
          <a:srcRect t="3182" b="12548"/>
          <a:stretch/>
        </p:blipFill>
        <p:spPr>
          <a:xfrm>
            <a:off x="20" y="10"/>
            <a:ext cx="12191979" cy="6857990"/>
          </a:xfrm>
          <a:prstGeom prst="rect">
            <a:avLst/>
          </a:prstGeom>
        </p:spPr>
      </p:pic>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41249" y="941832"/>
            <a:ext cx="10506456" cy="2057400"/>
          </a:xfrm>
        </p:spPr>
        <p:txBody>
          <a:bodyPr anchor="b">
            <a:normAutofit/>
          </a:bodyPr>
          <a:lstStyle/>
          <a:p>
            <a:r>
              <a:rPr lang="en-US" sz="5000"/>
              <a:t>Policy</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41248" y="3502152"/>
            <a:ext cx="10506456" cy="2670048"/>
          </a:xfrm>
        </p:spPr>
        <p:txBody>
          <a:bodyPr>
            <a:normAutofit/>
          </a:bodyPr>
          <a:lstStyle/>
          <a:p>
            <a:pPr marL="0" indent="0">
              <a:buNone/>
              <a:defRPr/>
            </a:pPr>
            <a:r>
              <a:rPr lang="en-US" sz="2000" b="1" dirty="0">
                <a:solidFill>
                  <a:schemeClr val="tx2"/>
                </a:solidFill>
              </a:rPr>
              <a:t>Policy Statement</a:t>
            </a:r>
          </a:p>
          <a:p>
            <a:pPr marL="0" marR="0" indent="0">
              <a:spcBef>
                <a:spcPts val="0"/>
              </a:spcBef>
              <a:spcAft>
                <a:spcPts val="800"/>
              </a:spcAft>
              <a:buNone/>
            </a:pPr>
            <a:r>
              <a:rPr lang="en-US" sz="2000" dirty="0">
                <a:solidFill>
                  <a:schemeClr val="tx2"/>
                </a:solidFill>
              </a:rPr>
              <a:t>University departments and academic units that engage courtesy faculty must enter each courtesy faculty into the myUFL system. Courtesy faculty appointments may be issued for up to 5 years and may be renewable after the initial 5 years. If departments fail to confirm active courtesy appointments on a yearly basis through the Courtesy Faculty Review File, all courtesy appointments in the department will be automatically terminated. Departments and academic units are responsible for oversight of all courtesy faculty services, as well as for assessing risk associated with courtesy faculty services.</a:t>
            </a:r>
          </a:p>
        </p:txBody>
      </p:sp>
    </p:spTree>
    <p:extLst>
      <p:ext uri="{BB962C8B-B14F-4D97-AF65-F5344CB8AC3E}">
        <p14:creationId xmlns:p14="http://schemas.microsoft.com/office/powerpoint/2010/main" val="1762247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Policy</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690688"/>
            <a:ext cx="10515600" cy="4351338"/>
          </a:xfrm>
        </p:spPr>
        <p:txBody>
          <a:bodyPr>
            <a:normAutofit/>
          </a:bodyPr>
          <a:lstStyle/>
          <a:p>
            <a:pPr marL="0" indent="0">
              <a:lnSpc>
                <a:spcPct val="80000"/>
              </a:lnSpc>
              <a:spcAft>
                <a:spcPts val="800"/>
              </a:spcAft>
              <a:buNone/>
              <a:defRPr/>
            </a:pPr>
            <a:r>
              <a:rPr lang="en-US" sz="2000" b="1" dirty="0"/>
              <a:t>Definitions:</a:t>
            </a:r>
          </a:p>
          <a:p>
            <a:pPr marL="0" marR="0" indent="0" algn="just">
              <a:lnSpc>
                <a:spcPct val="107000"/>
              </a:lnSpc>
              <a:spcBef>
                <a:spcPts val="0"/>
              </a:spcBef>
              <a:spcAft>
                <a:spcPts val="800"/>
              </a:spcAft>
              <a:buNone/>
            </a:pPr>
            <a:r>
              <a:rPr lang="en-US" sz="2000" dirty="0"/>
              <a:t>There are 3 types of courtesy faculty modifiers: </a:t>
            </a:r>
          </a:p>
          <a:p>
            <a:pPr marL="342900" marR="0" lvl="0" indent="-342900" algn="just">
              <a:lnSpc>
                <a:spcPct val="107000"/>
              </a:lnSpc>
              <a:spcBef>
                <a:spcPts val="0"/>
              </a:spcBef>
              <a:spcAft>
                <a:spcPts val="0"/>
              </a:spcAft>
              <a:buFont typeface="+mj-lt"/>
              <a:buAutoNum type="alphaLcParenR"/>
            </a:pPr>
            <a:r>
              <a:rPr lang="en-US" sz="2000" b="1" dirty="0">
                <a:solidFill>
                  <a:schemeClr val="accent2"/>
                </a:solidFill>
              </a:rPr>
              <a:t>Courtesy (CO) </a:t>
            </a:r>
            <a:r>
              <a:rPr lang="en-US" sz="2000" dirty="0"/>
              <a:t>- This modifier should be used for those individuals not currently employed by the University of Florida in any other capacity.</a:t>
            </a:r>
          </a:p>
          <a:p>
            <a:pPr marL="342900" marR="0" lvl="0" indent="-342900" algn="just">
              <a:lnSpc>
                <a:spcPct val="107000"/>
              </a:lnSpc>
              <a:spcBef>
                <a:spcPts val="0"/>
              </a:spcBef>
              <a:spcAft>
                <a:spcPts val="0"/>
              </a:spcAft>
              <a:buFont typeface="+mj-lt"/>
              <a:buAutoNum type="alphaLcParenR"/>
            </a:pPr>
            <a:r>
              <a:rPr lang="en-US" sz="2000" b="1" dirty="0">
                <a:solidFill>
                  <a:schemeClr val="accent2"/>
                </a:solidFill>
              </a:rPr>
              <a:t>Joint* (JNT) </a:t>
            </a:r>
            <a:r>
              <a:rPr lang="en-US" sz="2000" dirty="0"/>
              <a:t>– This modifier should be used to designate an employed faculty member who is performing responsibilities in teaching or graduate supervision in another department on a regular basis</a:t>
            </a:r>
          </a:p>
          <a:p>
            <a:pPr marL="342900" marR="0" lvl="0" indent="-342900" algn="just">
              <a:lnSpc>
                <a:spcPct val="107000"/>
              </a:lnSpc>
              <a:spcBef>
                <a:spcPts val="0"/>
              </a:spcBef>
              <a:spcAft>
                <a:spcPts val="800"/>
              </a:spcAft>
              <a:buFont typeface="+mj-lt"/>
              <a:buAutoNum type="alphaLcParenR"/>
            </a:pPr>
            <a:r>
              <a:rPr lang="en-US" sz="2000" b="1" dirty="0">
                <a:solidFill>
                  <a:schemeClr val="accent2"/>
                </a:solidFill>
              </a:rPr>
              <a:t>Affiliate* (AFFL) </a:t>
            </a:r>
            <a:r>
              <a:rPr lang="en-US" sz="2000" dirty="0"/>
              <a:t>– This modifier should be used to designate an employed faculty member’s participation in some function of another department on an infrequent or occasional basis</a:t>
            </a:r>
            <a:endParaRPr lang="en-US" sz="1600" dirty="0"/>
          </a:p>
          <a:p>
            <a:pPr marL="0" marR="0" indent="0">
              <a:lnSpc>
                <a:spcPct val="107000"/>
              </a:lnSpc>
              <a:spcBef>
                <a:spcPts val="0"/>
              </a:spcBef>
              <a:spcAft>
                <a:spcPts val="800"/>
              </a:spcAft>
              <a:buNone/>
            </a:pPr>
            <a:endParaRPr lang="en-US" sz="1600" dirty="0"/>
          </a:p>
          <a:p>
            <a:pPr marL="0" marR="0" indent="0">
              <a:lnSpc>
                <a:spcPct val="107000"/>
              </a:lnSpc>
              <a:spcBef>
                <a:spcPts val="0"/>
              </a:spcBef>
              <a:spcAft>
                <a:spcPts val="800"/>
              </a:spcAft>
              <a:buNone/>
            </a:pPr>
            <a:r>
              <a:rPr lang="en-US" sz="1600" dirty="0"/>
              <a:t>* The affiliate and joint designations identify those individuals who have another appointment(s) on campus, whereas the standard “CO” courtesy modifiers are exclusive to non-UF employees. </a:t>
            </a:r>
          </a:p>
        </p:txBody>
      </p:sp>
    </p:spTree>
    <p:extLst>
      <p:ext uri="{BB962C8B-B14F-4D97-AF65-F5344CB8AC3E}">
        <p14:creationId xmlns:p14="http://schemas.microsoft.com/office/powerpoint/2010/main" val="63373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Policy</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97769" y="1909192"/>
            <a:ext cx="4586513" cy="3647710"/>
          </a:xfrm>
        </p:spPr>
        <p:txBody>
          <a:bodyPr>
            <a:normAutofit lnSpcReduction="10000"/>
          </a:bodyPr>
          <a:lstStyle/>
          <a:p>
            <a:pPr marL="0" indent="0">
              <a:buNone/>
              <a:defRPr/>
            </a:pPr>
            <a:r>
              <a:rPr lang="en-US" sz="1600" b="1" dirty="0">
                <a:solidFill>
                  <a:schemeClr val="bg1"/>
                </a:solidFill>
              </a:rPr>
              <a:t>4.2 Screening</a:t>
            </a:r>
            <a:br>
              <a:rPr lang="en-US" sz="1600" b="1" dirty="0">
                <a:solidFill>
                  <a:schemeClr val="bg1"/>
                </a:solidFill>
              </a:rPr>
            </a:br>
            <a:endParaRPr lang="en-US" sz="1600" b="1" dirty="0">
              <a:solidFill>
                <a:schemeClr val="bg1"/>
              </a:solidFill>
            </a:endParaRPr>
          </a:p>
          <a:p>
            <a:pPr>
              <a:spcBef>
                <a:spcPts val="0"/>
              </a:spcBef>
              <a:spcAft>
                <a:spcPts val="800"/>
              </a:spcAft>
            </a:pPr>
            <a:r>
              <a:rPr lang="en-US" sz="1600" dirty="0">
                <a:solidFill>
                  <a:schemeClr val="bg1"/>
                </a:solidFill>
              </a:rPr>
              <a:t>Background checks are recommended. The appropriate level of background check must be completed prior to beginning to work with minors; verification of check shall be on file for a minimum for five years</a:t>
            </a:r>
          </a:p>
          <a:p>
            <a:pPr>
              <a:spcBef>
                <a:spcPts val="0"/>
              </a:spcBef>
              <a:spcAft>
                <a:spcPts val="800"/>
              </a:spcAft>
            </a:pPr>
            <a:r>
              <a:rPr lang="en-US" sz="1600" dirty="0">
                <a:solidFill>
                  <a:schemeClr val="bg1"/>
                </a:solidFill>
              </a:rPr>
              <a:t>Research and research support positions are required to undergo additional screening conducted in collaboration between UFHR and UFRISC</a:t>
            </a:r>
          </a:p>
          <a:p>
            <a:pPr>
              <a:spcBef>
                <a:spcPts val="0"/>
              </a:spcBef>
              <a:spcAft>
                <a:spcPts val="800"/>
              </a:spcAft>
            </a:pPr>
            <a:r>
              <a:rPr lang="en-US" sz="1600" dirty="0">
                <a:solidFill>
                  <a:schemeClr val="bg1"/>
                </a:solidFill>
              </a:rPr>
              <a:t>Courtesy faculty who are listed as Key Personnel in UFIRST are required to disclose reportable outside activities and financial interests through UFOLIO</a:t>
            </a:r>
          </a:p>
          <a:p>
            <a:pPr>
              <a:spcBef>
                <a:spcPts val="0"/>
              </a:spcBef>
              <a:spcAft>
                <a:spcPts val="800"/>
              </a:spcAft>
            </a:pPr>
            <a:endParaRPr lang="en-US" sz="16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ree, outdoor, nature, surrounded&#10;&#10;Description automatically generated">
            <a:extLst>
              <a:ext uri="{FF2B5EF4-FFF2-40B4-BE49-F238E27FC236}">
                <a16:creationId xmlns:a16="http://schemas.microsoft.com/office/drawing/2014/main" id="{3315772E-6DB9-45A2-862B-864AF16FE093}"/>
              </a:ext>
            </a:extLst>
          </p:cNvPr>
          <p:cNvPicPr>
            <a:picLocks noChangeAspect="1"/>
          </p:cNvPicPr>
          <p:nvPr/>
        </p:nvPicPr>
        <p:blipFill rotWithShape="1">
          <a:blip r:embed="rId2"/>
          <a:srcRect l="17577" r="27269" b="-1"/>
          <a:stretch/>
        </p:blipFill>
        <p:spPr>
          <a:xfrm>
            <a:off x="6525453" y="10"/>
            <a:ext cx="5666547" cy="6857990"/>
          </a:xfrm>
          <a:prstGeom prst="rect">
            <a:avLst/>
          </a:prstGeom>
        </p:spPr>
      </p:pic>
    </p:spTree>
    <p:extLst>
      <p:ext uri="{BB962C8B-B14F-4D97-AF65-F5344CB8AC3E}">
        <p14:creationId xmlns:p14="http://schemas.microsoft.com/office/powerpoint/2010/main" val="55606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Policy</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690688"/>
            <a:ext cx="10045823" cy="4967564"/>
          </a:xfrm>
        </p:spPr>
        <p:txBody>
          <a:bodyPr>
            <a:normAutofit fontScale="32500" lnSpcReduction="20000"/>
          </a:bodyPr>
          <a:lstStyle/>
          <a:p>
            <a:pPr marL="0" indent="0">
              <a:lnSpc>
                <a:spcPct val="80000"/>
              </a:lnSpc>
              <a:buNone/>
              <a:defRPr/>
            </a:pPr>
            <a:r>
              <a:rPr lang="en-US" sz="5500" b="1" dirty="0"/>
              <a:t>Requirements</a:t>
            </a:r>
            <a:br>
              <a:rPr lang="en-US" sz="2000" b="1" dirty="0"/>
            </a:br>
            <a:endParaRPr lang="en-US" sz="2000" b="1" dirty="0"/>
          </a:p>
          <a:p>
            <a:pPr marR="0" lvl="0">
              <a:lnSpc>
                <a:spcPct val="105000"/>
              </a:lnSpc>
              <a:spcBef>
                <a:spcPts val="0"/>
              </a:spcBef>
              <a:spcAft>
                <a:spcPts val="800"/>
              </a:spcAft>
              <a:tabLst>
                <a:tab pos="685800" algn="l"/>
              </a:tabLst>
            </a:pPr>
            <a:r>
              <a:rPr lang="en-US" sz="4900" dirty="0"/>
              <a:t>Curriculum Vitae</a:t>
            </a:r>
          </a:p>
          <a:p>
            <a:pPr marR="0" lvl="0">
              <a:lnSpc>
                <a:spcPct val="105000"/>
              </a:lnSpc>
              <a:spcBef>
                <a:spcPts val="0"/>
              </a:spcBef>
              <a:spcAft>
                <a:spcPts val="800"/>
              </a:spcAft>
              <a:tabLst>
                <a:tab pos="685800" algn="l"/>
              </a:tabLst>
            </a:pPr>
            <a:r>
              <a:rPr lang="en-US" sz="4900" dirty="0"/>
              <a:t>Offer letter with a start and end date</a:t>
            </a:r>
          </a:p>
          <a:p>
            <a:pPr marL="685800" lvl="2">
              <a:lnSpc>
                <a:spcPct val="105000"/>
              </a:lnSpc>
              <a:spcBef>
                <a:spcPts val="0"/>
              </a:spcBef>
              <a:spcAft>
                <a:spcPts val="800"/>
              </a:spcAft>
              <a:tabLst>
                <a:tab pos="685800" algn="l"/>
              </a:tabLst>
            </a:pPr>
            <a:r>
              <a:rPr lang="en-US" sz="4900" dirty="0"/>
              <a:t>Approval from dean or vice president, per college of unit policy and procedure</a:t>
            </a:r>
          </a:p>
          <a:p>
            <a:pPr marL="685800" lvl="2">
              <a:lnSpc>
                <a:spcPct val="105000"/>
              </a:lnSpc>
              <a:spcBef>
                <a:spcPts val="0"/>
              </a:spcBef>
              <a:spcAft>
                <a:spcPts val="800"/>
              </a:spcAft>
              <a:tabLst>
                <a:tab pos="685800" algn="l"/>
              </a:tabLst>
            </a:pPr>
            <a:r>
              <a:rPr lang="en-US" sz="4900" dirty="0"/>
              <a:t>Outlines responsibilities and assignment, duties</a:t>
            </a:r>
          </a:p>
          <a:p>
            <a:pPr marL="685800" lvl="2">
              <a:lnSpc>
                <a:spcPct val="105000"/>
              </a:lnSpc>
              <a:spcBef>
                <a:spcPts val="0"/>
              </a:spcBef>
              <a:spcAft>
                <a:spcPts val="800"/>
              </a:spcAft>
              <a:tabLst>
                <a:tab pos="685800" algn="l"/>
              </a:tabLst>
            </a:pPr>
            <a:r>
              <a:rPr lang="en-US" sz="4900" dirty="0"/>
              <a:t>Include explanation of how the appointment will benefit the applicant, the department, and the college</a:t>
            </a:r>
          </a:p>
          <a:p>
            <a:pPr marR="0" lvl="0">
              <a:lnSpc>
                <a:spcPct val="105000"/>
              </a:lnSpc>
              <a:spcBef>
                <a:spcPts val="0"/>
              </a:spcBef>
              <a:spcAft>
                <a:spcPts val="800"/>
              </a:spcAft>
              <a:tabLst>
                <a:tab pos="685800" algn="l"/>
              </a:tabLst>
            </a:pPr>
            <a:r>
              <a:rPr lang="en-US" sz="4900" dirty="0"/>
              <a:t>Social Security number for entry into myUFL – a copy of the card is not needed</a:t>
            </a:r>
          </a:p>
          <a:p>
            <a:pPr marL="0" marR="0" lvl="0" indent="0">
              <a:lnSpc>
                <a:spcPct val="105000"/>
              </a:lnSpc>
              <a:spcBef>
                <a:spcPts val="0"/>
              </a:spcBef>
              <a:spcAft>
                <a:spcPts val="800"/>
              </a:spcAft>
              <a:buNone/>
              <a:tabLst>
                <a:tab pos="685800" algn="l"/>
              </a:tabLst>
            </a:pPr>
            <a:endParaRPr lang="en-US" sz="2000" dirty="0"/>
          </a:p>
          <a:p>
            <a:pPr marL="0" marR="0" lvl="0" indent="0">
              <a:lnSpc>
                <a:spcPct val="105000"/>
              </a:lnSpc>
              <a:spcBef>
                <a:spcPts val="0"/>
              </a:spcBef>
              <a:spcAft>
                <a:spcPts val="800"/>
              </a:spcAft>
              <a:buNone/>
              <a:tabLst>
                <a:tab pos="685800" algn="l"/>
              </a:tabLst>
            </a:pPr>
            <a:r>
              <a:rPr lang="en-US" sz="5500" b="1" dirty="0"/>
              <a:t>If Applicable</a:t>
            </a:r>
          </a:p>
          <a:p>
            <a:pPr>
              <a:lnSpc>
                <a:spcPct val="105000"/>
              </a:lnSpc>
              <a:spcBef>
                <a:spcPts val="0"/>
              </a:spcBef>
              <a:spcAft>
                <a:spcPts val="800"/>
              </a:spcAft>
              <a:tabLst>
                <a:tab pos="685800" algn="l"/>
              </a:tabLst>
            </a:pPr>
            <a:r>
              <a:rPr lang="en-US" sz="4900" dirty="0"/>
              <a:t>Approved Employment of Relatives email, see </a:t>
            </a:r>
            <a:r>
              <a:rPr lang="en-US" sz="4900" dirty="0">
                <a:solidFill>
                  <a:schemeClr val="accent2"/>
                </a:solidFill>
              </a:rPr>
              <a:t>4.8 Nepotism</a:t>
            </a:r>
          </a:p>
          <a:p>
            <a:pPr>
              <a:lnSpc>
                <a:spcPct val="105000"/>
              </a:lnSpc>
              <a:spcBef>
                <a:spcPts val="0"/>
              </a:spcBef>
              <a:spcAft>
                <a:spcPts val="800"/>
              </a:spcAft>
              <a:tabLst>
                <a:tab pos="685800" algn="l"/>
              </a:tabLst>
            </a:pPr>
            <a:r>
              <a:rPr lang="en-US" sz="4900" dirty="0"/>
              <a:t>Work authorizations and approvals, see </a:t>
            </a:r>
            <a:r>
              <a:rPr lang="en-US" sz="4900" dirty="0">
                <a:solidFill>
                  <a:schemeClr val="accent2"/>
                </a:solidFill>
              </a:rPr>
              <a:t>4.9 Limitations</a:t>
            </a:r>
          </a:p>
          <a:p>
            <a:pPr>
              <a:lnSpc>
                <a:spcPct val="105000"/>
              </a:lnSpc>
              <a:spcBef>
                <a:spcPts val="0"/>
              </a:spcBef>
              <a:spcAft>
                <a:spcPts val="800"/>
              </a:spcAft>
              <a:tabLst>
                <a:tab pos="685800" algn="l"/>
              </a:tabLst>
            </a:pPr>
            <a:r>
              <a:rPr lang="en-US" sz="4900" dirty="0"/>
              <a:t>Verification of rehire-ability </a:t>
            </a:r>
          </a:p>
          <a:p>
            <a:pPr lvl="1">
              <a:lnSpc>
                <a:spcPct val="105000"/>
              </a:lnSpc>
              <a:spcBef>
                <a:spcPts val="0"/>
              </a:spcBef>
              <a:spcAft>
                <a:spcPts val="800"/>
              </a:spcAft>
              <a:tabLst>
                <a:tab pos="685800" algn="l"/>
              </a:tabLst>
            </a:pPr>
            <a:r>
              <a:rPr lang="en-US" sz="4900" dirty="0"/>
              <a:t>Only if receiving benefits under the Florida Retirement System (FRS) during the first 12 calendar months after effective retirement date, see </a:t>
            </a:r>
            <a:r>
              <a:rPr lang="en-US" sz="4900" dirty="0">
                <a:solidFill>
                  <a:schemeClr val="accent2"/>
                </a:solidFill>
              </a:rPr>
              <a:t>4.9 Limitations</a:t>
            </a:r>
          </a:p>
          <a:p>
            <a:pPr marL="0" indent="0" algn="just">
              <a:lnSpc>
                <a:spcPct val="100000"/>
              </a:lnSpc>
              <a:spcBef>
                <a:spcPts val="0"/>
              </a:spcBef>
              <a:spcAft>
                <a:spcPts val="800"/>
              </a:spcAft>
              <a:buNone/>
            </a:pPr>
            <a:endParaRPr lang="en-US" sz="2000" dirty="0"/>
          </a:p>
        </p:txBody>
      </p:sp>
    </p:spTree>
    <p:extLst>
      <p:ext uri="{BB962C8B-B14F-4D97-AF65-F5344CB8AC3E}">
        <p14:creationId xmlns:p14="http://schemas.microsoft.com/office/powerpoint/2010/main" val="141006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365125"/>
            <a:ext cx="9835836" cy="1325563"/>
          </a:xfrm>
        </p:spPr>
        <p:txBody>
          <a:bodyPr/>
          <a:lstStyle/>
          <a:p>
            <a:r>
              <a:rPr lang="en-US" sz="4400" b="1" dirty="0"/>
              <a:t>Courtesy Faculty Review File &amp; Process </a:t>
            </a:r>
            <a:r>
              <a:rPr lang="en-US" sz="2800" b="0" dirty="0">
                <a:solidFill>
                  <a:schemeClr val="accent2"/>
                </a:solidFill>
              </a:rPr>
              <a:t>Moving Forward</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199" y="1877119"/>
            <a:ext cx="11075633" cy="4443782"/>
          </a:xfrm>
        </p:spPr>
        <p:txBody>
          <a:bodyPr>
            <a:normAutofit fontScale="25000" lnSpcReduction="20000"/>
          </a:bodyPr>
          <a:lstStyle/>
          <a:p>
            <a:pPr marL="0" indent="0">
              <a:lnSpc>
                <a:spcPct val="80000"/>
              </a:lnSpc>
              <a:buNone/>
              <a:defRPr/>
            </a:pPr>
            <a:r>
              <a:rPr lang="en-US" sz="6400" b="1" dirty="0"/>
              <a:t>File Specifics</a:t>
            </a:r>
            <a:br>
              <a:rPr lang="en-US" sz="6400" b="1" dirty="0"/>
            </a:br>
            <a:endParaRPr lang="en-US" sz="6400" b="1" dirty="0"/>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6400" dirty="0"/>
              <a:t>Opens: March 1, 2023</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6400" dirty="0"/>
              <a:t>Closes: March 24, 2023 </a:t>
            </a:r>
          </a:p>
          <a:p>
            <a:pPr marL="400050" indent="-342900">
              <a:buFont typeface="Wingdings" panose="05000000000000000000" pitchFamily="2" charset="2"/>
              <a:buChar char="q"/>
              <a:defRPr/>
            </a:pPr>
            <a:r>
              <a:rPr lang="en-US" sz="6400" dirty="0"/>
              <a:t>Termination rows will load on April 3, 2023, with an effective date of March 31, 2023 </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6400" dirty="0"/>
              <a:t>All courtesy appointments will have the box checked for termination</a:t>
            </a:r>
          </a:p>
          <a:p>
            <a:pPr marL="857250" lvl="1" indent="-342900">
              <a:buFont typeface="Wingdings" panose="05000000000000000000" pitchFamily="2" charset="2"/>
              <a:buChar char="q"/>
              <a:defRPr/>
            </a:pPr>
            <a:r>
              <a:rPr lang="en-US" sz="6400" dirty="0"/>
              <a:t>The appointments that the college/unit does not want to termination will need to be </a:t>
            </a:r>
            <a:r>
              <a:rPr lang="en-US" sz="6400" b="1" dirty="0">
                <a:solidFill>
                  <a:schemeClr val="accent2"/>
                </a:solidFill>
              </a:rPr>
              <a:t>unchecked</a:t>
            </a:r>
            <a:r>
              <a:rPr lang="en-US" sz="6400" dirty="0"/>
              <a:t> </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6400" dirty="0"/>
              <a:t>All courtesy appointments older than 5 years </a:t>
            </a:r>
            <a:r>
              <a:rPr lang="en-US" sz="6400" b="1" dirty="0">
                <a:solidFill>
                  <a:schemeClr val="accent2"/>
                </a:solidFill>
              </a:rPr>
              <a:t>must be </a:t>
            </a:r>
            <a:r>
              <a:rPr lang="en-US" sz="6400" dirty="0"/>
              <a:t>renewed w/letter </a:t>
            </a:r>
          </a:p>
          <a:p>
            <a:pPr marL="857250" lvl="1" indent="-342900">
              <a:spcBef>
                <a:spcPts val="1000"/>
              </a:spcBef>
              <a:buFont typeface="Wingdings" panose="05000000000000000000" pitchFamily="2" charset="2"/>
              <a:buChar char="q"/>
              <a:defRPr/>
            </a:pPr>
            <a:r>
              <a:rPr lang="en-US" sz="6400" dirty="0"/>
              <a:t>Reappointments shall be entered via Hire </a:t>
            </a:r>
            <a:r>
              <a:rPr lang="en-US" sz="6400" dirty="0" err="1"/>
              <a:t>ePAF</a:t>
            </a:r>
            <a:r>
              <a:rPr lang="en-US" sz="6400" dirty="0"/>
              <a:t> effective 3/31/23 since initial appointment </a:t>
            </a:r>
            <a:r>
              <a:rPr lang="en-US" sz="6400" b="1" dirty="0">
                <a:solidFill>
                  <a:schemeClr val="accent2"/>
                </a:solidFill>
              </a:rPr>
              <a:t>will be </a:t>
            </a:r>
            <a:r>
              <a:rPr lang="en-US" sz="6400" dirty="0"/>
              <a:t>set to term in file</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endParaRPr lang="en-US" sz="6400" dirty="0"/>
          </a:p>
          <a:p>
            <a:pPr marL="0" indent="0" algn="just">
              <a:lnSpc>
                <a:spcPct val="100000"/>
              </a:lnSpc>
              <a:spcBef>
                <a:spcPts val="0"/>
              </a:spcBef>
              <a:spcAft>
                <a:spcPts val="800"/>
              </a:spcAft>
              <a:buNone/>
            </a:pPr>
            <a:r>
              <a:rPr lang="en-US" sz="6400" dirty="0"/>
              <a:t>	The Courtesy Faculty Review File is located at: </a:t>
            </a:r>
          </a:p>
          <a:p>
            <a:pPr marL="0" indent="0" algn="just">
              <a:lnSpc>
                <a:spcPct val="100000"/>
              </a:lnSpc>
              <a:spcBef>
                <a:spcPts val="0"/>
              </a:spcBef>
              <a:spcAft>
                <a:spcPts val="800"/>
              </a:spcAft>
              <a:buNone/>
            </a:pPr>
            <a:r>
              <a:rPr lang="en-US" sz="6400" dirty="0"/>
              <a:t>	</a:t>
            </a:r>
            <a:r>
              <a:rPr lang="en-US" sz="6400" b="1" dirty="0"/>
              <a:t>Main Menu &gt; Human Resources &gt; Workforce Administration &gt;Job Information &gt; UF Appointment Review</a:t>
            </a:r>
          </a:p>
          <a:p>
            <a:pPr marL="0" indent="0" algn="just">
              <a:lnSpc>
                <a:spcPct val="100000"/>
              </a:lnSpc>
              <a:spcBef>
                <a:spcPts val="0"/>
              </a:spcBef>
              <a:spcAft>
                <a:spcPts val="800"/>
              </a:spcAft>
              <a:buNone/>
            </a:pPr>
            <a:endParaRPr lang="en-US" sz="6400" dirty="0"/>
          </a:p>
          <a:p>
            <a:pPr marL="0" indent="0" algn="just">
              <a:lnSpc>
                <a:spcPct val="100000"/>
              </a:lnSpc>
              <a:spcBef>
                <a:spcPts val="0"/>
              </a:spcBef>
              <a:spcAft>
                <a:spcPts val="800"/>
              </a:spcAft>
              <a:buNone/>
            </a:pPr>
            <a:r>
              <a:rPr lang="en-US" sz="6400" dirty="0"/>
              <a:t>*New hires entered on </a:t>
            </a:r>
            <a:r>
              <a:rPr lang="en-US" sz="6400" b="1" dirty="0">
                <a:solidFill>
                  <a:schemeClr val="accent2"/>
                </a:solidFill>
              </a:rPr>
              <a:t>2/1/23</a:t>
            </a:r>
            <a:r>
              <a:rPr lang="en-US" sz="6400" dirty="0"/>
              <a:t> shall adhere to policy with the new requirements</a:t>
            </a:r>
          </a:p>
          <a:p>
            <a:pPr marL="0" indent="0" algn="just">
              <a:lnSpc>
                <a:spcPct val="100000"/>
              </a:lnSpc>
              <a:spcBef>
                <a:spcPts val="0"/>
              </a:spcBef>
              <a:spcAft>
                <a:spcPts val="800"/>
              </a:spcAft>
              <a:buNone/>
            </a:pPr>
            <a:r>
              <a:rPr lang="en-US" sz="6400" dirty="0"/>
              <a:t>Webpage: </a:t>
            </a:r>
            <a:r>
              <a:rPr lang="en-US" sz="6400" dirty="0">
                <a:hlinkClick r:id="rId2"/>
              </a:rPr>
              <a:t>https://hr.ufl.edu/manager-resources/employment-hub/non-employee-appointments/</a:t>
            </a:r>
            <a:r>
              <a:rPr lang="en-US" sz="6400" dirty="0"/>
              <a:t> </a:t>
            </a:r>
          </a:p>
          <a:p>
            <a:pPr marL="0" indent="0" algn="just">
              <a:lnSpc>
                <a:spcPct val="100000"/>
              </a:lnSpc>
              <a:spcBef>
                <a:spcPts val="0"/>
              </a:spcBef>
              <a:spcAft>
                <a:spcPts val="800"/>
              </a:spcAft>
              <a:buNone/>
            </a:pPr>
            <a:endParaRPr lang="en-US" sz="2000" dirty="0"/>
          </a:p>
          <a:p>
            <a:pPr algn="just">
              <a:lnSpc>
                <a:spcPct val="100000"/>
              </a:lnSpc>
              <a:spcBef>
                <a:spcPts val="0"/>
              </a:spcBef>
              <a:spcAft>
                <a:spcPts val="800"/>
              </a:spcAft>
            </a:pPr>
            <a:endParaRPr lang="en-US" sz="2000" dirty="0"/>
          </a:p>
        </p:txBody>
      </p:sp>
    </p:spTree>
    <p:extLst>
      <p:ext uri="{BB962C8B-B14F-4D97-AF65-F5344CB8AC3E}">
        <p14:creationId xmlns:p14="http://schemas.microsoft.com/office/powerpoint/2010/main" val="337771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4646-098A-4EA2-ABF6-BF1FD9A775A2}"/>
              </a:ext>
            </a:extLst>
          </p:cNvPr>
          <p:cNvSpPr>
            <a:spLocks noGrp="1"/>
          </p:cNvSpPr>
          <p:nvPr>
            <p:ph type="title"/>
          </p:nvPr>
        </p:nvSpPr>
        <p:spPr>
          <a:xfrm>
            <a:off x="831849" y="1168794"/>
            <a:ext cx="6066891" cy="2852737"/>
          </a:xfrm>
        </p:spPr>
        <p:txBody>
          <a:bodyPr/>
          <a:lstStyle/>
          <a:p>
            <a:r>
              <a:rPr lang="en-US" dirty="0"/>
              <a:t>Important Dates</a:t>
            </a:r>
          </a:p>
        </p:txBody>
      </p:sp>
      <p:sp>
        <p:nvSpPr>
          <p:cNvPr id="3" name="Text Placeholder 2">
            <a:extLst>
              <a:ext uri="{FF2B5EF4-FFF2-40B4-BE49-F238E27FC236}">
                <a16:creationId xmlns:a16="http://schemas.microsoft.com/office/drawing/2014/main" id="{458085E9-79FA-4C9B-8B88-E89256BD2802}"/>
              </a:ext>
            </a:extLst>
          </p:cNvPr>
          <p:cNvSpPr>
            <a:spLocks noGrp="1"/>
          </p:cNvSpPr>
          <p:nvPr>
            <p:ph type="body" idx="1"/>
          </p:nvPr>
        </p:nvSpPr>
        <p:spPr>
          <a:xfrm>
            <a:off x="831849" y="2525917"/>
            <a:ext cx="6238906" cy="3241140"/>
          </a:xfrm>
        </p:spPr>
        <p:txBody>
          <a:bodyPr>
            <a:normAutofit/>
          </a:bodyPr>
          <a:lstStyle/>
          <a:p>
            <a:pPr marL="342900" indent="-342900">
              <a:buFont typeface="Arial" panose="020B0604020202020204" pitchFamily="34" charset="0"/>
              <a:buChar char="•"/>
            </a:pPr>
            <a:r>
              <a:rPr lang="en-US" dirty="0">
                <a:solidFill>
                  <a:schemeClr val="accent2"/>
                </a:solidFill>
                <a:latin typeface="Gentona Book" panose="00000500000000000000" pitchFamily="50" charset="0"/>
              </a:rPr>
              <a:t>February 17 </a:t>
            </a:r>
            <a:r>
              <a:rPr lang="en-US" dirty="0">
                <a:solidFill>
                  <a:schemeClr val="bg2"/>
                </a:solidFill>
                <a:latin typeface="Gentona Book" panose="00000500000000000000" pitchFamily="50" charset="0"/>
              </a:rPr>
              <a:t>– GBAS Workshop</a:t>
            </a:r>
          </a:p>
          <a:p>
            <a:pPr marL="342900" indent="-342900">
              <a:buFont typeface="Arial" panose="020B0604020202020204" pitchFamily="34" charset="0"/>
              <a:buChar char="•"/>
            </a:pPr>
            <a:r>
              <a:rPr lang="en-US" dirty="0">
                <a:solidFill>
                  <a:schemeClr val="accent2"/>
                </a:solidFill>
                <a:latin typeface="Gentona Book" panose="00000500000000000000" pitchFamily="50" charset="0"/>
              </a:rPr>
              <a:t>March 1</a:t>
            </a:r>
            <a:r>
              <a:rPr lang="en-US" baseline="30000" dirty="0">
                <a:solidFill>
                  <a:schemeClr val="accent2"/>
                </a:solidFill>
                <a:latin typeface="Gentona Book" panose="00000500000000000000" pitchFamily="50" charset="0"/>
              </a:rPr>
              <a:t>st</a:t>
            </a:r>
            <a:r>
              <a:rPr lang="en-US" dirty="0">
                <a:solidFill>
                  <a:schemeClr val="accent2"/>
                </a:solidFill>
                <a:latin typeface="Gentona Book" panose="00000500000000000000" pitchFamily="50" charset="0"/>
              </a:rPr>
              <a:t> </a:t>
            </a:r>
            <a:r>
              <a:rPr lang="en-US" dirty="0">
                <a:solidFill>
                  <a:schemeClr val="bg2"/>
                </a:solidFill>
                <a:latin typeface="Gentona Book" panose="00000500000000000000" pitchFamily="50" charset="0"/>
              </a:rPr>
              <a:t>– Courtesy Faculty File Opens</a:t>
            </a:r>
          </a:p>
          <a:p>
            <a:pPr marL="800100" lvl="2" indent="-342900">
              <a:spcBef>
                <a:spcPts val="1000"/>
              </a:spcBef>
              <a:buFont typeface="Arial" panose="020B0604020202020204" pitchFamily="34" charset="0"/>
              <a:buChar char="•"/>
            </a:pPr>
            <a:r>
              <a:rPr lang="en-US" sz="2200" dirty="0">
                <a:solidFill>
                  <a:schemeClr val="bg2"/>
                </a:solidFill>
                <a:latin typeface="Gentona Book" panose="00000500000000000000" pitchFamily="50" charset="0"/>
              </a:rPr>
              <a:t>Closes March 24</a:t>
            </a:r>
            <a:r>
              <a:rPr lang="en-US" sz="2200" baseline="30000" dirty="0">
                <a:solidFill>
                  <a:schemeClr val="bg2"/>
                </a:solidFill>
                <a:latin typeface="Gentona Book" panose="00000500000000000000" pitchFamily="50" charset="0"/>
              </a:rPr>
              <a:t>th</a:t>
            </a:r>
            <a:endParaRPr lang="en-US" sz="2200" dirty="0">
              <a:solidFill>
                <a:schemeClr val="bg2"/>
              </a:solidFill>
              <a:latin typeface="Gentona Book" panose="00000500000000000000" pitchFamily="50" charset="0"/>
            </a:endParaRPr>
          </a:p>
          <a:p>
            <a:pPr marL="342900" indent="-342900">
              <a:buFont typeface="Arial" panose="020B0604020202020204" pitchFamily="34" charset="0"/>
              <a:buChar char="•"/>
            </a:pPr>
            <a:r>
              <a:rPr lang="en-US" dirty="0">
                <a:solidFill>
                  <a:schemeClr val="accent2"/>
                </a:solidFill>
                <a:latin typeface="Gentona Book" panose="00000500000000000000" pitchFamily="50" charset="0"/>
              </a:rPr>
              <a:t>March 1</a:t>
            </a:r>
            <a:r>
              <a:rPr lang="en-US" baseline="30000" dirty="0">
                <a:solidFill>
                  <a:schemeClr val="accent2"/>
                </a:solidFill>
                <a:latin typeface="Gentona Book" panose="00000500000000000000" pitchFamily="50" charset="0"/>
              </a:rPr>
              <a:t>st</a:t>
            </a:r>
            <a:r>
              <a:rPr lang="en-US" dirty="0">
                <a:solidFill>
                  <a:schemeClr val="accent2"/>
                </a:solidFill>
                <a:latin typeface="Gentona Book" panose="00000500000000000000" pitchFamily="50" charset="0"/>
              </a:rPr>
              <a:t> </a:t>
            </a:r>
            <a:r>
              <a:rPr lang="en-US" dirty="0">
                <a:solidFill>
                  <a:schemeClr val="bg2"/>
                </a:solidFill>
                <a:latin typeface="Gentona Book" panose="00000500000000000000" pitchFamily="50" charset="0"/>
              </a:rPr>
              <a:t>– Next HR Forum</a:t>
            </a:r>
          </a:p>
          <a:p>
            <a:endParaRPr lang="en-US" dirty="0">
              <a:solidFill>
                <a:schemeClr val="bg2"/>
              </a:solidFill>
              <a:latin typeface="Gentona Book" panose="00000500000000000000" pitchFamily="50" charset="0"/>
            </a:endParaRPr>
          </a:p>
        </p:txBody>
      </p:sp>
      <p:pic>
        <p:nvPicPr>
          <p:cNvPr id="5" name="Graphic 4" descr="Comment Important with solid fill">
            <a:extLst>
              <a:ext uri="{FF2B5EF4-FFF2-40B4-BE49-F238E27FC236}">
                <a16:creationId xmlns:a16="http://schemas.microsoft.com/office/drawing/2014/main" id="{EE260231-016F-48F4-8C3C-644F31111B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9873" y="1943698"/>
            <a:ext cx="3268531" cy="3268531"/>
          </a:xfrm>
          <a:prstGeom prst="rect">
            <a:avLst/>
          </a:prstGeom>
        </p:spPr>
      </p:pic>
    </p:spTree>
    <p:extLst>
      <p:ext uri="{BB962C8B-B14F-4D97-AF65-F5344CB8AC3E}">
        <p14:creationId xmlns:p14="http://schemas.microsoft.com/office/powerpoint/2010/main" val="383126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2027323"/>
            <a:ext cx="6235377" cy="2634215"/>
          </a:xfrm>
        </p:spPr>
        <p:txBody>
          <a:bodyPr>
            <a:normAutofit/>
          </a:bodyPr>
          <a:lstStyle/>
          <a:p>
            <a:r>
              <a:rPr lang="en-US" dirty="0"/>
              <a:t>Environmental Health &amp; Safety</a:t>
            </a:r>
            <a:br>
              <a:rPr lang="en-US" dirty="0"/>
            </a:br>
            <a:r>
              <a:rPr lang="en-US" sz="2400" dirty="0"/>
              <a:t>Tara </a:t>
            </a:r>
            <a:r>
              <a:rPr lang="en-US" sz="2400" dirty="0" err="1"/>
              <a:t>Hetsler</a:t>
            </a:r>
            <a:endParaRPr lang="en-US" sz="2400" dirty="0"/>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2"/>
          <a:stretch>
            <a:fillRect/>
          </a:stretch>
        </p:blipFill>
        <p:spPr>
          <a:xfrm>
            <a:off x="967137" y="4362774"/>
            <a:ext cx="3175000" cy="368300"/>
          </a:xfrm>
          <a:prstGeom prst="rect">
            <a:avLst/>
          </a:prstGeom>
        </p:spPr>
      </p:pic>
    </p:spTree>
    <p:extLst>
      <p:ext uri="{BB962C8B-B14F-4D97-AF65-F5344CB8AC3E}">
        <p14:creationId xmlns:p14="http://schemas.microsoft.com/office/powerpoint/2010/main" val="405101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877E41-F8E1-4B5E-A175-4F87570F84CC}"/>
              </a:ext>
            </a:extLst>
          </p:cNvPr>
          <p:cNvSpPr>
            <a:spLocks noGrp="1"/>
          </p:cNvSpPr>
          <p:nvPr>
            <p:ph type="title"/>
          </p:nvPr>
        </p:nvSpPr>
        <p:spPr>
          <a:xfrm>
            <a:off x="811154" y="116381"/>
            <a:ext cx="10515600" cy="1325563"/>
          </a:xfrm>
        </p:spPr>
        <p:txBody>
          <a:bodyPr/>
          <a:lstStyle/>
          <a:p>
            <a:r>
              <a:rPr lang="en-US" dirty="0"/>
              <a:t>CareSpot Transition</a:t>
            </a:r>
            <a:br>
              <a:rPr lang="en-US" dirty="0"/>
            </a:br>
            <a:r>
              <a:rPr lang="en-US" sz="2800" b="0" dirty="0" err="1">
                <a:solidFill>
                  <a:schemeClr val="accent2"/>
                </a:solidFill>
              </a:rPr>
              <a:t>OccMed</a:t>
            </a:r>
            <a:r>
              <a:rPr lang="en-US" sz="2800" b="0" dirty="0">
                <a:solidFill>
                  <a:schemeClr val="accent2"/>
                </a:solidFill>
              </a:rPr>
              <a:t> &amp; EH&amp;S Update</a:t>
            </a:r>
          </a:p>
        </p:txBody>
      </p:sp>
      <p:grpSp>
        <p:nvGrpSpPr>
          <p:cNvPr id="47" name="Group 46">
            <a:extLst>
              <a:ext uri="{FF2B5EF4-FFF2-40B4-BE49-F238E27FC236}">
                <a16:creationId xmlns:a16="http://schemas.microsoft.com/office/drawing/2014/main" id="{2CC2163F-2BB8-4F1D-9000-56E603875098}"/>
              </a:ext>
            </a:extLst>
          </p:cNvPr>
          <p:cNvGrpSpPr>
            <a:grpSpLocks/>
          </p:cNvGrpSpPr>
          <p:nvPr/>
        </p:nvGrpSpPr>
        <p:grpSpPr>
          <a:xfrm>
            <a:off x="967252" y="1484126"/>
            <a:ext cx="9218249" cy="4775813"/>
            <a:chOff x="2620610" y="2943549"/>
            <a:chExt cx="19322127" cy="10010453"/>
          </a:xfrm>
        </p:grpSpPr>
        <p:sp>
          <p:nvSpPr>
            <p:cNvPr id="48" name="Freeform 5">
              <a:extLst>
                <a:ext uri="{FF2B5EF4-FFF2-40B4-BE49-F238E27FC236}">
                  <a16:creationId xmlns:a16="http://schemas.microsoft.com/office/drawing/2014/main" id="{0BC4269F-B7F1-4166-9DE9-27098C12D435}"/>
                </a:ext>
              </a:extLst>
            </p:cNvPr>
            <p:cNvSpPr>
              <a:spLocks/>
            </p:cNvSpPr>
            <p:nvPr/>
          </p:nvSpPr>
          <p:spPr bwMode="auto">
            <a:xfrm>
              <a:off x="9438212" y="2990335"/>
              <a:ext cx="5749949" cy="9963665"/>
            </a:xfrm>
            <a:custGeom>
              <a:avLst/>
              <a:gdLst>
                <a:gd name="T0" fmla="*/ 5509 w 5602"/>
                <a:gd name="T1" fmla="*/ 10151 h 10152"/>
                <a:gd name="T2" fmla="*/ 92 w 5602"/>
                <a:gd name="T3" fmla="*/ 10151 h 10152"/>
                <a:gd name="T4" fmla="*/ 92 w 5602"/>
                <a:gd name="T5" fmla="*/ 10151 h 10152"/>
                <a:gd name="T6" fmla="*/ 0 w 5602"/>
                <a:gd name="T7" fmla="*/ 10060 h 10152"/>
                <a:gd name="T8" fmla="*/ 0 w 5602"/>
                <a:gd name="T9" fmla="*/ 91 h 10152"/>
                <a:gd name="T10" fmla="*/ 0 w 5602"/>
                <a:gd name="T11" fmla="*/ 91 h 10152"/>
                <a:gd name="T12" fmla="*/ 92 w 5602"/>
                <a:gd name="T13" fmla="*/ 0 h 10152"/>
                <a:gd name="T14" fmla="*/ 5509 w 5602"/>
                <a:gd name="T15" fmla="*/ 0 h 10152"/>
                <a:gd name="T16" fmla="*/ 5509 w 5602"/>
                <a:gd name="T17" fmla="*/ 0 h 10152"/>
                <a:gd name="T18" fmla="*/ 5601 w 5602"/>
                <a:gd name="T19" fmla="*/ 91 h 10152"/>
                <a:gd name="T20" fmla="*/ 5601 w 5602"/>
                <a:gd name="T21" fmla="*/ 10060 h 10152"/>
                <a:gd name="T22" fmla="*/ 5601 w 5602"/>
                <a:gd name="T23" fmla="*/ 10060 h 10152"/>
                <a:gd name="T24" fmla="*/ 5509 w 5602"/>
                <a:gd name="T25" fmla="*/ 10151 h 10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2" h="10152">
                  <a:moveTo>
                    <a:pt x="5509" y="10151"/>
                  </a:moveTo>
                  <a:lnTo>
                    <a:pt x="92" y="10151"/>
                  </a:lnTo>
                  <a:lnTo>
                    <a:pt x="92" y="10151"/>
                  </a:lnTo>
                  <a:cubicBezTo>
                    <a:pt x="42" y="10151"/>
                    <a:pt x="0" y="10111"/>
                    <a:pt x="0" y="10060"/>
                  </a:cubicBezTo>
                  <a:lnTo>
                    <a:pt x="0" y="91"/>
                  </a:lnTo>
                  <a:lnTo>
                    <a:pt x="0" y="91"/>
                  </a:lnTo>
                  <a:cubicBezTo>
                    <a:pt x="0" y="41"/>
                    <a:pt x="42" y="0"/>
                    <a:pt x="92" y="0"/>
                  </a:cubicBezTo>
                  <a:lnTo>
                    <a:pt x="5509" y="0"/>
                  </a:lnTo>
                  <a:lnTo>
                    <a:pt x="5509" y="0"/>
                  </a:lnTo>
                  <a:cubicBezTo>
                    <a:pt x="5560" y="0"/>
                    <a:pt x="5601" y="41"/>
                    <a:pt x="5601" y="91"/>
                  </a:cubicBezTo>
                  <a:lnTo>
                    <a:pt x="5601" y="10060"/>
                  </a:lnTo>
                  <a:lnTo>
                    <a:pt x="5601" y="10060"/>
                  </a:lnTo>
                  <a:cubicBezTo>
                    <a:pt x="5601" y="10111"/>
                    <a:pt x="5560" y="10151"/>
                    <a:pt x="5509" y="10151"/>
                  </a:cubicBezTo>
                </a:path>
              </a:pathLst>
            </a:custGeom>
            <a:solidFill>
              <a:schemeClr val="bg1">
                <a:lumMod val="75000"/>
              </a:schemeClr>
            </a:solidFill>
            <a:ln>
              <a:noFill/>
            </a:ln>
            <a:effectLst>
              <a:outerShdw blurRad="50800" dist="38100" dir="5400000" algn="t" rotWithShape="0">
                <a:prstClr val="black">
                  <a:alpha val="40000"/>
                </a:prstClr>
              </a:outerShdw>
            </a:effectLst>
          </p:spPr>
          <p:txBody>
            <a:bodyPr wrap="none" anchor="ctr"/>
            <a:lstStyle/>
            <a:p>
              <a:endParaRPr lang="en-US" sz="1100" i="1" dirty="0">
                <a:latin typeface="Gentona Bold" panose="00000500000000000000" pitchFamily="50" charset="0"/>
              </a:endParaRPr>
            </a:p>
          </p:txBody>
        </p:sp>
        <p:sp>
          <p:nvSpPr>
            <p:cNvPr id="49" name="Freeform 6">
              <a:extLst>
                <a:ext uri="{FF2B5EF4-FFF2-40B4-BE49-F238E27FC236}">
                  <a16:creationId xmlns:a16="http://schemas.microsoft.com/office/drawing/2014/main" id="{B4383215-15D1-43E9-9B06-CA6A8AA16E29}"/>
                </a:ext>
              </a:extLst>
            </p:cNvPr>
            <p:cNvSpPr>
              <a:spLocks/>
            </p:cNvSpPr>
            <p:nvPr/>
          </p:nvSpPr>
          <p:spPr bwMode="auto">
            <a:xfrm>
              <a:off x="9438215" y="3018104"/>
              <a:ext cx="5749947" cy="1860747"/>
            </a:xfrm>
            <a:custGeom>
              <a:avLst/>
              <a:gdLst>
                <a:gd name="T0" fmla="*/ 5601 w 5602"/>
                <a:gd name="T1" fmla="*/ 1616 h 1617"/>
                <a:gd name="T2" fmla="*/ 0 w 5602"/>
                <a:gd name="T3" fmla="*/ 1616 h 1617"/>
                <a:gd name="T4" fmla="*/ 0 w 5602"/>
                <a:gd name="T5" fmla="*/ 0 h 1617"/>
                <a:gd name="T6" fmla="*/ 5601 w 5602"/>
                <a:gd name="T7" fmla="*/ 0 h 1617"/>
                <a:gd name="T8" fmla="*/ 5601 w 5602"/>
                <a:gd name="T9" fmla="*/ 1616 h 1617"/>
              </a:gdLst>
              <a:ahLst/>
              <a:cxnLst>
                <a:cxn ang="0">
                  <a:pos x="T0" y="T1"/>
                </a:cxn>
                <a:cxn ang="0">
                  <a:pos x="T2" y="T3"/>
                </a:cxn>
                <a:cxn ang="0">
                  <a:pos x="T4" y="T5"/>
                </a:cxn>
                <a:cxn ang="0">
                  <a:pos x="T6" y="T7"/>
                </a:cxn>
                <a:cxn ang="0">
                  <a:pos x="T8" y="T9"/>
                </a:cxn>
              </a:cxnLst>
              <a:rect l="0" t="0" r="r" b="b"/>
              <a:pathLst>
                <a:path w="5602" h="1617">
                  <a:moveTo>
                    <a:pt x="5601" y="1616"/>
                  </a:moveTo>
                  <a:lnTo>
                    <a:pt x="0" y="1616"/>
                  </a:lnTo>
                  <a:lnTo>
                    <a:pt x="0" y="0"/>
                  </a:lnTo>
                  <a:lnTo>
                    <a:pt x="5601" y="0"/>
                  </a:lnTo>
                  <a:lnTo>
                    <a:pt x="5601" y="1616"/>
                  </a:lnTo>
                </a:path>
              </a:pathLst>
            </a:custGeom>
            <a:solidFill>
              <a:srgbClr val="012F5D"/>
            </a:solidFill>
            <a:ln>
              <a:noFill/>
            </a:ln>
            <a:effectLst/>
          </p:spPr>
          <p:txBody>
            <a:bodyPr wrap="none" anchor="ctr"/>
            <a:lstStyle/>
            <a:p>
              <a:endParaRPr lang="en-US" sz="3200" i="1" dirty="0">
                <a:latin typeface="Gentona Bold" panose="00000500000000000000" pitchFamily="50" charset="0"/>
              </a:endParaRPr>
            </a:p>
          </p:txBody>
        </p:sp>
        <p:sp>
          <p:nvSpPr>
            <p:cNvPr id="50" name="Freeform 7">
              <a:extLst>
                <a:ext uri="{FF2B5EF4-FFF2-40B4-BE49-F238E27FC236}">
                  <a16:creationId xmlns:a16="http://schemas.microsoft.com/office/drawing/2014/main" id="{6E05D274-DFC3-4809-98F1-531713ED61C8}"/>
                </a:ext>
              </a:extLst>
            </p:cNvPr>
            <p:cNvSpPr>
              <a:spLocks/>
            </p:cNvSpPr>
            <p:nvPr/>
          </p:nvSpPr>
          <p:spPr bwMode="auto">
            <a:xfrm>
              <a:off x="10364463" y="5114982"/>
              <a:ext cx="3644399" cy="64924"/>
            </a:xfrm>
            <a:custGeom>
              <a:avLst/>
              <a:gdLst>
                <a:gd name="T0" fmla="*/ 3679 w 3711"/>
                <a:gd name="T1" fmla="*/ 64 h 65"/>
                <a:gd name="T2" fmla="*/ 30 w 3711"/>
                <a:gd name="T3" fmla="*/ 64 h 65"/>
                <a:gd name="T4" fmla="*/ 30 w 3711"/>
                <a:gd name="T5" fmla="*/ 64 h 65"/>
                <a:gd name="T6" fmla="*/ 0 w 3711"/>
                <a:gd name="T7" fmla="*/ 32 h 65"/>
                <a:gd name="T8" fmla="*/ 0 w 3711"/>
                <a:gd name="T9" fmla="*/ 32 h 65"/>
                <a:gd name="T10" fmla="*/ 30 w 3711"/>
                <a:gd name="T11" fmla="*/ 0 h 65"/>
                <a:gd name="T12" fmla="*/ 3679 w 3711"/>
                <a:gd name="T13" fmla="*/ 0 h 65"/>
                <a:gd name="T14" fmla="*/ 3679 w 3711"/>
                <a:gd name="T15" fmla="*/ 0 h 65"/>
                <a:gd name="T16" fmla="*/ 3710 w 3711"/>
                <a:gd name="T17" fmla="*/ 32 h 65"/>
                <a:gd name="T18" fmla="*/ 3710 w 3711"/>
                <a:gd name="T19" fmla="*/ 32 h 65"/>
                <a:gd name="T20" fmla="*/ 3679 w 3711"/>
                <a:gd name="T2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1" h="65">
                  <a:moveTo>
                    <a:pt x="3679" y="64"/>
                  </a:moveTo>
                  <a:lnTo>
                    <a:pt x="30" y="64"/>
                  </a:lnTo>
                  <a:lnTo>
                    <a:pt x="30" y="64"/>
                  </a:lnTo>
                  <a:cubicBezTo>
                    <a:pt x="13" y="64"/>
                    <a:pt x="0" y="50"/>
                    <a:pt x="0" y="32"/>
                  </a:cubicBezTo>
                  <a:lnTo>
                    <a:pt x="0" y="32"/>
                  </a:lnTo>
                  <a:cubicBezTo>
                    <a:pt x="0" y="15"/>
                    <a:pt x="13" y="0"/>
                    <a:pt x="30" y="0"/>
                  </a:cubicBezTo>
                  <a:lnTo>
                    <a:pt x="3679" y="0"/>
                  </a:lnTo>
                  <a:lnTo>
                    <a:pt x="3679" y="0"/>
                  </a:lnTo>
                  <a:cubicBezTo>
                    <a:pt x="3696" y="0"/>
                    <a:pt x="3710" y="15"/>
                    <a:pt x="3710" y="32"/>
                  </a:cubicBezTo>
                  <a:lnTo>
                    <a:pt x="3710" y="32"/>
                  </a:lnTo>
                  <a:cubicBezTo>
                    <a:pt x="3710" y="50"/>
                    <a:pt x="3696" y="64"/>
                    <a:pt x="3679" y="64"/>
                  </a:cubicBezTo>
                </a:path>
              </a:pathLst>
            </a:custGeom>
            <a:solidFill>
              <a:schemeClr val="accent2"/>
            </a:solidFill>
            <a:ln>
              <a:noFill/>
            </a:ln>
            <a:effectLst/>
          </p:spPr>
          <p:txBody>
            <a:bodyPr wrap="none" anchor="ctr"/>
            <a:lstStyle/>
            <a:p>
              <a:endParaRPr lang="en-US" sz="3200" i="1" dirty="0">
                <a:latin typeface="Gentona Bold" panose="00000500000000000000" pitchFamily="50" charset="0"/>
              </a:endParaRPr>
            </a:p>
          </p:txBody>
        </p:sp>
        <p:sp>
          <p:nvSpPr>
            <p:cNvPr id="52" name="Freeform 9">
              <a:extLst>
                <a:ext uri="{FF2B5EF4-FFF2-40B4-BE49-F238E27FC236}">
                  <a16:creationId xmlns:a16="http://schemas.microsoft.com/office/drawing/2014/main" id="{53BB10F9-F32B-4EF8-9B3E-60EC3221AD3D}"/>
                </a:ext>
              </a:extLst>
            </p:cNvPr>
            <p:cNvSpPr>
              <a:spLocks/>
            </p:cNvSpPr>
            <p:nvPr/>
          </p:nvSpPr>
          <p:spPr bwMode="auto">
            <a:xfrm>
              <a:off x="16192788" y="2943549"/>
              <a:ext cx="5749949" cy="9963665"/>
            </a:xfrm>
            <a:custGeom>
              <a:avLst/>
              <a:gdLst>
                <a:gd name="T0" fmla="*/ 5511 w 5603"/>
                <a:gd name="T1" fmla="*/ 10151 h 10152"/>
                <a:gd name="T2" fmla="*/ 92 w 5603"/>
                <a:gd name="T3" fmla="*/ 10151 h 10152"/>
                <a:gd name="T4" fmla="*/ 92 w 5603"/>
                <a:gd name="T5" fmla="*/ 10151 h 10152"/>
                <a:gd name="T6" fmla="*/ 0 w 5603"/>
                <a:gd name="T7" fmla="*/ 10060 h 10152"/>
                <a:gd name="T8" fmla="*/ 0 w 5603"/>
                <a:gd name="T9" fmla="*/ 91 h 10152"/>
                <a:gd name="T10" fmla="*/ 0 w 5603"/>
                <a:gd name="T11" fmla="*/ 91 h 10152"/>
                <a:gd name="T12" fmla="*/ 92 w 5603"/>
                <a:gd name="T13" fmla="*/ 0 h 10152"/>
                <a:gd name="T14" fmla="*/ 5511 w 5603"/>
                <a:gd name="T15" fmla="*/ 0 h 10152"/>
                <a:gd name="T16" fmla="*/ 5511 w 5603"/>
                <a:gd name="T17" fmla="*/ 0 h 10152"/>
                <a:gd name="T18" fmla="*/ 5602 w 5603"/>
                <a:gd name="T19" fmla="*/ 91 h 10152"/>
                <a:gd name="T20" fmla="*/ 5602 w 5603"/>
                <a:gd name="T21" fmla="*/ 10060 h 10152"/>
                <a:gd name="T22" fmla="*/ 5602 w 5603"/>
                <a:gd name="T23" fmla="*/ 10060 h 10152"/>
                <a:gd name="T24" fmla="*/ 5511 w 5603"/>
                <a:gd name="T25" fmla="*/ 10151 h 10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3" h="10152">
                  <a:moveTo>
                    <a:pt x="5511" y="10151"/>
                  </a:moveTo>
                  <a:lnTo>
                    <a:pt x="92" y="10151"/>
                  </a:lnTo>
                  <a:lnTo>
                    <a:pt x="92" y="10151"/>
                  </a:lnTo>
                  <a:cubicBezTo>
                    <a:pt x="41" y="10151"/>
                    <a:pt x="0" y="10111"/>
                    <a:pt x="0" y="10060"/>
                  </a:cubicBezTo>
                  <a:lnTo>
                    <a:pt x="0" y="91"/>
                  </a:lnTo>
                  <a:lnTo>
                    <a:pt x="0" y="91"/>
                  </a:lnTo>
                  <a:cubicBezTo>
                    <a:pt x="0" y="41"/>
                    <a:pt x="41" y="0"/>
                    <a:pt x="92" y="0"/>
                  </a:cubicBezTo>
                  <a:lnTo>
                    <a:pt x="5511" y="0"/>
                  </a:lnTo>
                  <a:lnTo>
                    <a:pt x="5511" y="0"/>
                  </a:lnTo>
                  <a:cubicBezTo>
                    <a:pt x="5561" y="0"/>
                    <a:pt x="5602" y="41"/>
                    <a:pt x="5602" y="91"/>
                  </a:cubicBezTo>
                  <a:lnTo>
                    <a:pt x="5602" y="10060"/>
                  </a:lnTo>
                  <a:lnTo>
                    <a:pt x="5602" y="10060"/>
                  </a:lnTo>
                  <a:cubicBezTo>
                    <a:pt x="5602" y="10111"/>
                    <a:pt x="5561" y="10151"/>
                    <a:pt x="5511" y="10151"/>
                  </a:cubicBezTo>
                </a:path>
              </a:pathLst>
            </a:custGeom>
            <a:solidFill>
              <a:schemeClr val="bg2">
                <a:lumMod val="85000"/>
              </a:schemeClr>
            </a:solidFill>
            <a:ln>
              <a:noFill/>
            </a:ln>
            <a:effectLst>
              <a:outerShdw blurRad="50800" dist="38100" dir="5400000" algn="t" rotWithShape="0">
                <a:prstClr val="black">
                  <a:alpha val="40000"/>
                </a:prstClr>
              </a:outerShdw>
            </a:effectLst>
          </p:spPr>
          <p:txBody>
            <a:bodyPr wrap="none" anchor="ctr"/>
            <a:lstStyle/>
            <a:p>
              <a:endParaRPr lang="en-US" sz="1200" i="1" dirty="0">
                <a:latin typeface="Gentona Bold" panose="00000500000000000000" pitchFamily="50" charset="0"/>
              </a:endParaRPr>
            </a:p>
          </p:txBody>
        </p:sp>
        <p:sp>
          <p:nvSpPr>
            <p:cNvPr id="53" name="Freeform 10">
              <a:extLst>
                <a:ext uri="{FF2B5EF4-FFF2-40B4-BE49-F238E27FC236}">
                  <a16:creationId xmlns:a16="http://schemas.microsoft.com/office/drawing/2014/main" id="{D9E116F4-E27D-4F76-9698-9761F68D78ED}"/>
                </a:ext>
              </a:extLst>
            </p:cNvPr>
            <p:cNvSpPr>
              <a:spLocks/>
            </p:cNvSpPr>
            <p:nvPr/>
          </p:nvSpPr>
          <p:spPr bwMode="auto">
            <a:xfrm>
              <a:off x="16173517" y="2961395"/>
              <a:ext cx="5749949" cy="1860747"/>
            </a:xfrm>
            <a:custGeom>
              <a:avLst/>
              <a:gdLst>
                <a:gd name="T0" fmla="*/ 5602 w 5603"/>
                <a:gd name="T1" fmla="*/ 1616 h 1617"/>
                <a:gd name="T2" fmla="*/ 0 w 5603"/>
                <a:gd name="T3" fmla="*/ 1616 h 1617"/>
                <a:gd name="T4" fmla="*/ 0 w 5603"/>
                <a:gd name="T5" fmla="*/ 0 h 1617"/>
                <a:gd name="T6" fmla="*/ 5602 w 5603"/>
                <a:gd name="T7" fmla="*/ 0 h 1617"/>
                <a:gd name="T8" fmla="*/ 5602 w 5603"/>
                <a:gd name="T9" fmla="*/ 1616 h 1617"/>
              </a:gdLst>
              <a:ahLst/>
              <a:cxnLst>
                <a:cxn ang="0">
                  <a:pos x="T0" y="T1"/>
                </a:cxn>
                <a:cxn ang="0">
                  <a:pos x="T2" y="T3"/>
                </a:cxn>
                <a:cxn ang="0">
                  <a:pos x="T4" y="T5"/>
                </a:cxn>
                <a:cxn ang="0">
                  <a:pos x="T6" y="T7"/>
                </a:cxn>
                <a:cxn ang="0">
                  <a:pos x="T8" y="T9"/>
                </a:cxn>
              </a:cxnLst>
              <a:rect l="0" t="0" r="r" b="b"/>
              <a:pathLst>
                <a:path w="5603" h="1617">
                  <a:moveTo>
                    <a:pt x="5602" y="1616"/>
                  </a:moveTo>
                  <a:lnTo>
                    <a:pt x="0" y="1616"/>
                  </a:lnTo>
                  <a:lnTo>
                    <a:pt x="0" y="0"/>
                  </a:lnTo>
                  <a:lnTo>
                    <a:pt x="5602" y="0"/>
                  </a:lnTo>
                  <a:lnTo>
                    <a:pt x="5602" y="1616"/>
                  </a:lnTo>
                </a:path>
              </a:pathLst>
            </a:custGeom>
            <a:solidFill>
              <a:srgbClr val="F36F51"/>
            </a:solidFill>
            <a:ln>
              <a:noFill/>
            </a:ln>
            <a:effectLst/>
          </p:spPr>
          <p:txBody>
            <a:bodyPr wrap="none" anchor="ctr"/>
            <a:lstStyle/>
            <a:p>
              <a:endParaRPr lang="en-US" sz="3200" i="1" dirty="0">
                <a:latin typeface="Gentona Bold" panose="00000500000000000000" pitchFamily="50" charset="0"/>
              </a:endParaRPr>
            </a:p>
          </p:txBody>
        </p:sp>
        <p:sp>
          <p:nvSpPr>
            <p:cNvPr id="54" name="Freeform 7">
              <a:extLst>
                <a:ext uri="{FF2B5EF4-FFF2-40B4-BE49-F238E27FC236}">
                  <a16:creationId xmlns:a16="http://schemas.microsoft.com/office/drawing/2014/main" id="{C5A1D493-6A04-49A2-AD31-51D9A4D6FF0A}"/>
                </a:ext>
              </a:extLst>
            </p:cNvPr>
            <p:cNvSpPr>
              <a:spLocks/>
            </p:cNvSpPr>
            <p:nvPr/>
          </p:nvSpPr>
          <p:spPr bwMode="auto">
            <a:xfrm>
              <a:off x="17184227" y="5114982"/>
              <a:ext cx="3644399" cy="64924"/>
            </a:xfrm>
            <a:custGeom>
              <a:avLst/>
              <a:gdLst>
                <a:gd name="T0" fmla="*/ 3679 w 3711"/>
                <a:gd name="T1" fmla="*/ 64 h 65"/>
                <a:gd name="T2" fmla="*/ 30 w 3711"/>
                <a:gd name="T3" fmla="*/ 64 h 65"/>
                <a:gd name="T4" fmla="*/ 30 w 3711"/>
                <a:gd name="T5" fmla="*/ 64 h 65"/>
                <a:gd name="T6" fmla="*/ 0 w 3711"/>
                <a:gd name="T7" fmla="*/ 32 h 65"/>
                <a:gd name="T8" fmla="*/ 0 w 3711"/>
                <a:gd name="T9" fmla="*/ 32 h 65"/>
                <a:gd name="T10" fmla="*/ 30 w 3711"/>
                <a:gd name="T11" fmla="*/ 0 h 65"/>
                <a:gd name="T12" fmla="*/ 3679 w 3711"/>
                <a:gd name="T13" fmla="*/ 0 h 65"/>
                <a:gd name="T14" fmla="*/ 3679 w 3711"/>
                <a:gd name="T15" fmla="*/ 0 h 65"/>
                <a:gd name="T16" fmla="*/ 3710 w 3711"/>
                <a:gd name="T17" fmla="*/ 32 h 65"/>
                <a:gd name="T18" fmla="*/ 3710 w 3711"/>
                <a:gd name="T19" fmla="*/ 32 h 65"/>
                <a:gd name="T20" fmla="*/ 3679 w 3711"/>
                <a:gd name="T2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1" h="65">
                  <a:moveTo>
                    <a:pt x="3679" y="64"/>
                  </a:moveTo>
                  <a:lnTo>
                    <a:pt x="30" y="64"/>
                  </a:lnTo>
                  <a:lnTo>
                    <a:pt x="30" y="64"/>
                  </a:lnTo>
                  <a:cubicBezTo>
                    <a:pt x="13" y="64"/>
                    <a:pt x="0" y="50"/>
                    <a:pt x="0" y="32"/>
                  </a:cubicBezTo>
                  <a:lnTo>
                    <a:pt x="0" y="32"/>
                  </a:lnTo>
                  <a:cubicBezTo>
                    <a:pt x="0" y="15"/>
                    <a:pt x="13" y="0"/>
                    <a:pt x="30" y="0"/>
                  </a:cubicBezTo>
                  <a:lnTo>
                    <a:pt x="3679" y="0"/>
                  </a:lnTo>
                  <a:lnTo>
                    <a:pt x="3679" y="0"/>
                  </a:lnTo>
                  <a:cubicBezTo>
                    <a:pt x="3696" y="0"/>
                    <a:pt x="3710" y="15"/>
                    <a:pt x="3710" y="32"/>
                  </a:cubicBezTo>
                  <a:lnTo>
                    <a:pt x="3710" y="32"/>
                  </a:lnTo>
                  <a:cubicBezTo>
                    <a:pt x="3710" y="50"/>
                    <a:pt x="3696" y="64"/>
                    <a:pt x="3679" y="64"/>
                  </a:cubicBezTo>
                </a:path>
              </a:pathLst>
            </a:custGeom>
            <a:solidFill>
              <a:schemeClr val="accent2"/>
            </a:solidFill>
            <a:ln>
              <a:noFill/>
            </a:ln>
            <a:effectLst/>
          </p:spPr>
          <p:txBody>
            <a:bodyPr wrap="none" anchor="ctr"/>
            <a:lstStyle/>
            <a:p>
              <a:endParaRPr lang="en-US" sz="3200" i="1" dirty="0">
                <a:latin typeface="Gentona Bold" panose="00000500000000000000" pitchFamily="50" charset="0"/>
              </a:endParaRPr>
            </a:p>
          </p:txBody>
        </p:sp>
        <p:sp>
          <p:nvSpPr>
            <p:cNvPr id="56" name="TextBox 55">
              <a:extLst>
                <a:ext uri="{FF2B5EF4-FFF2-40B4-BE49-F238E27FC236}">
                  <a16:creationId xmlns:a16="http://schemas.microsoft.com/office/drawing/2014/main" id="{20987615-3ADB-4BAE-80CE-17AEEB2825BC}"/>
                </a:ext>
              </a:extLst>
            </p:cNvPr>
            <p:cNvSpPr txBox="1">
              <a:spLocks/>
            </p:cNvSpPr>
            <p:nvPr/>
          </p:nvSpPr>
          <p:spPr>
            <a:xfrm>
              <a:off x="16971645" y="8237907"/>
              <a:ext cx="4120964" cy="451586"/>
            </a:xfrm>
            <a:prstGeom prst="rect">
              <a:avLst/>
            </a:prstGeom>
            <a:noFill/>
          </p:spPr>
          <p:txBody>
            <a:bodyPr wrap="square" rtlCol="0" anchor="ctr">
              <a:spAutoFit/>
            </a:bodyPr>
            <a:lstStyle/>
            <a:p>
              <a:pPr algn="ctr"/>
              <a:endParaRPr lang="en-US" sz="1200" i="1" baseline="30000" dirty="0">
                <a:solidFill>
                  <a:schemeClr val="tx2"/>
                </a:solidFill>
                <a:latin typeface="Gentona Bold" panose="00000500000000000000" pitchFamily="50" charset="0"/>
                <a:ea typeface="Open Sans Light" panose="020B0306030504020204" pitchFamily="34" charset="0"/>
                <a:cs typeface="Open Sans Light" panose="020B0306030504020204" pitchFamily="34" charset="0"/>
              </a:endParaRPr>
            </a:p>
          </p:txBody>
        </p:sp>
        <p:sp>
          <p:nvSpPr>
            <p:cNvPr id="57" name="TextBox 56">
              <a:extLst>
                <a:ext uri="{FF2B5EF4-FFF2-40B4-BE49-F238E27FC236}">
                  <a16:creationId xmlns:a16="http://schemas.microsoft.com/office/drawing/2014/main" id="{47613C8B-9BF0-46CF-90BA-75075AA670CE}"/>
                </a:ext>
              </a:extLst>
            </p:cNvPr>
            <p:cNvSpPr txBox="1">
              <a:spLocks/>
            </p:cNvSpPr>
            <p:nvPr/>
          </p:nvSpPr>
          <p:spPr>
            <a:xfrm>
              <a:off x="16966376" y="9213803"/>
              <a:ext cx="4328824" cy="451586"/>
            </a:xfrm>
            <a:prstGeom prst="rect">
              <a:avLst/>
            </a:prstGeom>
            <a:noFill/>
          </p:spPr>
          <p:txBody>
            <a:bodyPr wrap="square" rtlCol="0" anchor="ctr">
              <a:spAutoFit/>
            </a:bodyPr>
            <a:lstStyle/>
            <a:p>
              <a:pPr algn="ctr"/>
              <a:endParaRPr lang="en-US" sz="1200" i="1" baseline="30000" dirty="0">
                <a:solidFill>
                  <a:schemeClr val="tx2"/>
                </a:solidFill>
                <a:latin typeface="Gentona Bold" panose="00000500000000000000" pitchFamily="50" charset="0"/>
                <a:ea typeface="Open Sans Light" panose="020B0306030504020204" pitchFamily="34" charset="0"/>
                <a:cs typeface="Open Sans Light" panose="020B0306030504020204" pitchFamily="34" charset="0"/>
              </a:endParaRPr>
            </a:p>
          </p:txBody>
        </p:sp>
        <p:sp>
          <p:nvSpPr>
            <p:cNvPr id="58" name="Freeform 1">
              <a:extLst>
                <a:ext uri="{FF2B5EF4-FFF2-40B4-BE49-F238E27FC236}">
                  <a16:creationId xmlns:a16="http://schemas.microsoft.com/office/drawing/2014/main" id="{C634EC07-CA5D-4880-8DF8-0E216D7F6765}"/>
                </a:ext>
              </a:extLst>
            </p:cNvPr>
            <p:cNvSpPr>
              <a:spLocks/>
            </p:cNvSpPr>
            <p:nvPr/>
          </p:nvSpPr>
          <p:spPr bwMode="auto">
            <a:xfrm>
              <a:off x="2620610" y="3042003"/>
              <a:ext cx="5749949" cy="9911999"/>
            </a:xfrm>
            <a:custGeom>
              <a:avLst/>
              <a:gdLst>
                <a:gd name="T0" fmla="*/ 5509 w 5602"/>
                <a:gd name="T1" fmla="*/ 10151 h 10152"/>
                <a:gd name="T2" fmla="*/ 91 w 5602"/>
                <a:gd name="T3" fmla="*/ 10151 h 10152"/>
                <a:gd name="T4" fmla="*/ 91 w 5602"/>
                <a:gd name="T5" fmla="*/ 10151 h 10152"/>
                <a:gd name="T6" fmla="*/ 0 w 5602"/>
                <a:gd name="T7" fmla="*/ 10060 h 10152"/>
                <a:gd name="T8" fmla="*/ 0 w 5602"/>
                <a:gd name="T9" fmla="*/ 91 h 10152"/>
                <a:gd name="T10" fmla="*/ 0 w 5602"/>
                <a:gd name="T11" fmla="*/ 91 h 10152"/>
                <a:gd name="T12" fmla="*/ 91 w 5602"/>
                <a:gd name="T13" fmla="*/ 0 h 10152"/>
                <a:gd name="T14" fmla="*/ 5509 w 5602"/>
                <a:gd name="T15" fmla="*/ 0 h 10152"/>
                <a:gd name="T16" fmla="*/ 5509 w 5602"/>
                <a:gd name="T17" fmla="*/ 0 h 10152"/>
                <a:gd name="T18" fmla="*/ 5601 w 5602"/>
                <a:gd name="T19" fmla="*/ 91 h 10152"/>
                <a:gd name="T20" fmla="*/ 5601 w 5602"/>
                <a:gd name="T21" fmla="*/ 10060 h 10152"/>
                <a:gd name="T22" fmla="*/ 5601 w 5602"/>
                <a:gd name="T23" fmla="*/ 10060 h 10152"/>
                <a:gd name="T24" fmla="*/ 5509 w 5602"/>
                <a:gd name="T25" fmla="*/ 10151 h 10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2" h="10152">
                  <a:moveTo>
                    <a:pt x="5509" y="10151"/>
                  </a:moveTo>
                  <a:lnTo>
                    <a:pt x="91" y="10151"/>
                  </a:lnTo>
                  <a:lnTo>
                    <a:pt x="91" y="10151"/>
                  </a:lnTo>
                  <a:cubicBezTo>
                    <a:pt x="41" y="10151"/>
                    <a:pt x="0" y="10111"/>
                    <a:pt x="0" y="10060"/>
                  </a:cubicBezTo>
                  <a:lnTo>
                    <a:pt x="0" y="91"/>
                  </a:lnTo>
                  <a:lnTo>
                    <a:pt x="0" y="91"/>
                  </a:lnTo>
                  <a:cubicBezTo>
                    <a:pt x="0" y="41"/>
                    <a:pt x="41" y="0"/>
                    <a:pt x="91" y="0"/>
                  </a:cubicBezTo>
                  <a:lnTo>
                    <a:pt x="5509" y="0"/>
                  </a:lnTo>
                  <a:lnTo>
                    <a:pt x="5509" y="0"/>
                  </a:lnTo>
                  <a:cubicBezTo>
                    <a:pt x="5560" y="0"/>
                    <a:pt x="5601" y="41"/>
                    <a:pt x="5601" y="91"/>
                  </a:cubicBezTo>
                  <a:lnTo>
                    <a:pt x="5601" y="10060"/>
                  </a:lnTo>
                  <a:lnTo>
                    <a:pt x="5601" y="10060"/>
                  </a:lnTo>
                  <a:cubicBezTo>
                    <a:pt x="5601" y="10111"/>
                    <a:pt x="5560" y="10151"/>
                    <a:pt x="5509" y="10151"/>
                  </a:cubicBezTo>
                </a:path>
              </a:pathLst>
            </a:custGeom>
            <a:solidFill>
              <a:schemeClr val="bg1">
                <a:lumMod val="95000"/>
              </a:schemeClr>
            </a:solidFill>
            <a:ln>
              <a:noFill/>
            </a:ln>
            <a:effectLst>
              <a:outerShdw blurRad="50800" dist="38100" dir="5400000" algn="t" rotWithShape="0">
                <a:prstClr val="black">
                  <a:alpha val="40000"/>
                </a:prstClr>
              </a:outerShdw>
            </a:effectLst>
          </p:spPr>
          <p:txBody>
            <a:bodyPr wrap="none" anchor="ctr"/>
            <a:lstStyle/>
            <a:p>
              <a:endParaRPr lang="en-US" sz="3200" i="1" dirty="0">
                <a:latin typeface="Gentona Bold" panose="00000500000000000000" pitchFamily="50" charset="0"/>
              </a:endParaRPr>
            </a:p>
          </p:txBody>
        </p:sp>
        <p:sp>
          <p:nvSpPr>
            <p:cNvPr id="59" name="Freeform 2">
              <a:extLst>
                <a:ext uri="{FF2B5EF4-FFF2-40B4-BE49-F238E27FC236}">
                  <a16:creationId xmlns:a16="http://schemas.microsoft.com/office/drawing/2014/main" id="{8C0CD628-B812-441F-AA6E-D5C3BBC6F50A}"/>
                </a:ext>
              </a:extLst>
            </p:cNvPr>
            <p:cNvSpPr>
              <a:spLocks/>
            </p:cNvSpPr>
            <p:nvPr/>
          </p:nvSpPr>
          <p:spPr bwMode="auto">
            <a:xfrm>
              <a:off x="2620612" y="3032290"/>
              <a:ext cx="5749947" cy="1860747"/>
            </a:xfrm>
            <a:custGeom>
              <a:avLst/>
              <a:gdLst>
                <a:gd name="T0" fmla="*/ 5601 w 5602"/>
                <a:gd name="T1" fmla="*/ 1616 h 1617"/>
                <a:gd name="T2" fmla="*/ 0 w 5602"/>
                <a:gd name="T3" fmla="*/ 1616 h 1617"/>
                <a:gd name="T4" fmla="*/ 0 w 5602"/>
                <a:gd name="T5" fmla="*/ 0 h 1617"/>
                <a:gd name="T6" fmla="*/ 5601 w 5602"/>
                <a:gd name="T7" fmla="*/ 0 h 1617"/>
                <a:gd name="T8" fmla="*/ 5601 w 5602"/>
                <a:gd name="T9" fmla="*/ 1616 h 1617"/>
              </a:gdLst>
              <a:ahLst/>
              <a:cxnLst>
                <a:cxn ang="0">
                  <a:pos x="T0" y="T1"/>
                </a:cxn>
                <a:cxn ang="0">
                  <a:pos x="T2" y="T3"/>
                </a:cxn>
                <a:cxn ang="0">
                  <a:pos x="T4" y="T5"/>
                </a:cxn>
                <a:cxn ang="0">
                  <a:pos x="T6" y="T7"/>
                </a:cxn>
                <a:cxn ang="0">
                  <a:pos x="T8" y="T9"/>
                </a:cxn>
              </a:cxnLst>
              <a:rect l="0" t="0" r="r" b="b"/>
              <a:pathLst>
                <a:path w="5602" h="1617">
                  <a:moveTo>
                    <a:pt x="5601" y="1616"/>
                  </a:moveTo>
                  <a:lnTo>
                    <a:pt x="0" y="1616"/>
                  </a:lnTo>
                  <a:lnTo>
                    <a:pt x="0" y="0"/>
                  </a:lnTo>
                  <a:lnTo>
                    <a:pt x="5601" y="0"/>
                  </a:lnTo>
                  <a:lnTo>
                    <a:pt x="5601" y="1616"/>
                  </a:lnTo>
                </a:path>
              </a:pathLst>
            </a:custGeom>
            <a:solidFill>
              <a:srgbClr val="263A95"/>
            </a:solidFill>
            <a:ln>
              <a:noFill/>
            </a:ln>
            <a:effectLst/>
          </p:spPr>
          <p:txBody>
            <a:bodyPr wrap="none" anchor="ctr"/>
            <a:lstStyle/>
            <a:p>
              <a:endParaRPr lang="en-US" sz="3200" dirty="0">
                <a:latin typeface="Gentona Bold" panose="00000500000000000000" pitchFamily="50" charset="0"/>
              </a:endParaRPr>
            </a:p>
          </p:txBody>
        </p:sp>
        <p:sp>
          <p:nvSpPr>
            <p:cNvPr id="60" name="Freeform 7">
              <a:extLst>
                <a:ext uri="{FF2B5EF4-FFF2-40B4-BE49-F238E27FC236}">
                  <a16:creationId xmlns:a16="http://schemas.microsoft.com/office/drawing/2014/main" id="{3B6092E0-8279-4F79-ACA3-9F251CE0359D}"/>
                </a:ext>
              </a:extLst>
            </p:cNvPr>
            <p:cNvSpPr>
              <a:spLocks/>
            </p:cNvSpPr>
            <p:nvPr/>
          </p:nvSpPr>
          <p:spPr bwMode="auto">
            <a:xfrm>
              <a:off x="3546861" y="5114982"/>
              <a:ext cx="3644399" cy="64924"/>
            </a:xfrm>
            <a:custGeom>
              <a:avLst/>
              <a:gdLst>
                <a:gd name="T0" fmla="*/ 3679 w 3711"/>
                <a:gd name="T1" fmla="*/ 64 h 65"/>
                <a:gd name="T2" fmla="*/ 30 w 3711"/>
                <a:gd name="T3" fmla="*/ 64 h 65"/>
                <a:gd name="T4" fmla="*/ 30 w 3711"/>
                <a:gd name="T5" fmla="*/ 64 h 65"/>
                <a:gd name="T6" fmla="*/ 0 w 3711"/>
                <a:gd name="T7" fmla="*/ 32 h 65"/>
                <a:gd name="T8" fmla="*/ 0 w 3711"/>
                <a:gd name="T9" fmla="*/ 32 h 65"/>
                <a:gd name="T10" fmla="*/ 30 w 3711"/>
                <a:gd name="T11" fmla="*/ 0 h 65"/>
                <a:gd name="T12" fmla="*/ 3679 w 3711"/>
                <a:gd name="T13" fmla="*/ 0 h 65"/>
                <a:gd name="T14" fmla="*/ 3679 w 3711"/>
                <a:gd name="T15" fmla="*/ 0 h 65"/>
                <a:gd name="T16" fmla="*/ 3710 w 3711"/>
                <a:gd name="T17" fmla="*/ 32 h 65"/>
                <a:gd name="T18" fmla="*/ 3710 w 3711"/>
                <a:gd name="T19" fmla="*/ 32 h 65"/>
                <a:gd name="T20" fmla="*/ 3679 w 3711"/>
                <a:gd name="T2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1" h="65">
                  <a:moveTo>
                    <a:pt x="3679" y="64"/>
                  </a:moveTo>
                  <a:lnTo>
                    <a:pt x="30" y="64"/>
                  </a:lnTo>
                  <a:lnTo>
                    <a:pt x="30" y="64"/>
                  </a:lnTo>
                  <a:cubicBezTo>
                    <a:pt x="13" y="64"/>
                    <a:pt x="0" y="50"/>
                    <a:pt x="0" y="32"/>
                  </a:cubicBezTo>
                  <a:lnTo>
                    <a:pt x="0" y="32"/>
                  </a:lnTo>
                  <a:cubicBezTo>
                    <a:pt x="0" y="15"/>
                    <a:pt x="13" y="0"/>
                    <a:pt x="30" y="0"/>
                  </a:cubicBezTo>
                  <a:lnTo>
                    <a:pt x="3679" y="0"/>
                  </a:lnTo>
                  <a:lnTo>
                    <a:pt x="3679" y="0"/>
                  </a:lnTo>
                  <a:cubicBezTo>
                    <a:pt x="3696" y="0"/>
                    <a:pt x="3710" y="15"/>
                    <a:pt x="3710" y="32"/>
                  </a:cubicBezTo>
                  <a:lnTo>
                    <a:pt x="3710" y="32"/>
                  </a:lnTo>
                  <a:cubicBezTo>
                    <a:pt x="3710" y="50"/>
                    <a:pt x="3696" y="64"/>
                    <a:pt x="3679" y="64"/>
                  </a:cubicBezTo>
                </a:path>
              </a:pathLst>
            </a:custGeom>
            <a:solidFill>
              <a:schemeClr val="accent2"/>
            </a:solidFill>
            <a:ln>
              <a:noFill/>
            </a:ln>
            <a:effectLst/>
          </p:spPr>
          <p:txBody>
            <a:bodyPr wrap="none" anchor="ctr"/>
            <a:lstStyle/>
            <a:p>
              <a:endParaRPr lang="en-US" sz="3200" i="1" dirty="0">
                <a:latin typeface="Gentona Bold" panose="00000500000000000000" pitchFamily="50" charset="0"/>
              </a:endParaRPr>
            </a:p>
          </p:txBody>
        </p:sp>
        <p:sp>
          <p:nvSpPr>
            <p:cNvPr id="62" name="TextBox 61">
              <a:extLst>
                <a:ext uri="{FF2B5EF4-FFF2-40B4-BE49-F238E27FC236}">
                  <a16:creationId xmlns:a16="http://schemas.microsoft.com/office/drawing/2014/main" id="{7AE4DE45-675E-416D-8985-B562681717AF}"/>
                </a:ext>
              </a:extLst>
            </p:cNvPr>
            <p:cNvSpPr txBox="1">
              <a:spLocks/>
            </p:cNvSpPr>
            <p:nvPr/>
          </p:nvSpPr>
          <p:spPr>
            <a:xfrm>
              <a:off x="5175450" y="5273791"/>
              <a:ext cx="387210" cy="1139717"/>
            </a:xfrm>
            <a:prstGeom prst="rect">
              <a:avLst/>
            </a:prstGeom>
            <a:noFill/>
          </p:spPr>
          <p:txBody>
            <a:bodyPr wrap="none" rtlCol="0" anchor="ctr">
              <a:spAutoFit/>
            </a:bodyPr>
            <a:lstStyle/>
            <a:p>
              <a:pPr algn="ctr"/>
              <a:endParaRPr lang="en-US" sz="4400" i="1" spc="300" baseline="30000" dirty="0">
                <a:solidFill>
                  <a:schemeClr val="bg1"/>
                </a:solidFill>
                <a:latin typeface="Gentona Bold" panose="00000500000000000000" pitchFamily="50" charset="0"/>
                <a:ea typeface="League Spartan" charset="0"/>
                <a:cs typeface="Poppins SemiBold" pitchFamily="2" charset="77"/>
              </a:endParaRPr>
            </a:p>
          </p:txBody>
        </p:sp>
        <p:sp>
          <p:nvSpPr>
            <p:cNvPr id="63" name="TextBox 62">
              <a:extLst>
                <a:ext uri="{FF2B5EF4-FFF2-40B4-BE49-F238E27FC236}">
                  <a16:creationId xmlns:a16="http://schemas.microsoft.com/office/drawing/2014/main" id="{C9A52A3F-8B7E-4D33-A7E4-2959B51609F8}"/>
                </a:ext>
              </a:extLst>
            </p:cNvPr>
            <p:cNvSpPr txBox="1">
              <a:spLocks/>
            </p:cNvSpPr>
            <p:nvPr/>
          </p:nvSpPr>
          <p:spPr>
            <a:xfrm>
              <a:off x="2747135" y="3763430"/>
              <a:ext cx="5496898" cy="795651"/>
            </a:xfrm>
            <a:prstGeom prst="rect">
              <a:avLst/>
            </a:prstGeom>
            <a:noFill/>
          </p:spPr>
          <p:txBody>
            <a:bodyPr wrap="square" rtlCol="0" anchor="ctr">
              <a:spAutoFit/>
            </a:bodyPr>
            <a:lstStyle/>
            <a:p>
              <a:pPr algn="ctr"/>
              <a:r>
                <a:rPr lang="en-US" sz="2800" b="1" i="1" baseline="30000" dirty="0">
                  <a:solidFill>
                    <a:schemeClr val="bg1"/>
                  </a:solidFill>
                  <a:latin typeface="Gentona Bold" panose="00000500000000000000" pitchFamily="50" charset="0"/>
                  <a:ea typeface="Open Sans Light" panose="020B0306030504020204" pitchFamily="34" charset="0"/>
                  <a:cs typeface="Open Sans Light" panose="020B0306030504020204" pitchFamily="34" charset="0"/>
                </a:rPr>
                <a:t>Positive Feedback</a:t>
              </a:r>
            </a:p>
          </p:txBody>
        </p:sp>
      </p:grpSp>
      <p:sp>
        <p:nvSpPr>
          <p:cNvPr id="64" name="TextBox 63">
            <a:extLst>
              <a:ext uri="{FF2B5EF4-FFF2-40B4-BE49-F238E27FC236}">
                <a16:creationId xmlns:a16="http://schemas.microsoft.com/office/drawing/2014/main" id="{F0F4372C-13A7-40EB-8196-F9FAE92DD228}"/>
              </a:ext>
            </a:extLst>
          </p:cNvPr>
          <p:cNvSpPr txBox="1">
            <a:spLocks/>
          </p:cNvSpPr>
          <p:nvPr/>
        </p:nvSpPr>
        <p:spPr>
          <a:xfrm>
            <a:off x="4219812" y="1492640"/>
            <a:ext cx="2743199" cy="887730"/>
          </a:xfrm>
          <a:prstGeom prst="rect">
            <a:avLst/>
          </a:prstGeom>
          <a:solidFill>
            <a:srgbClr val="012F5D"/>
          </a:solidFill>
        </p:spPr>
        <p:txBody>
          <a:bodyPr wrap="square" rtlCol="0" anchor="ctr">
            <a:spAutoFit/>
          </a:bodyPr>
          <a:lstStyle/>
          <a:p>
            <a:pPr algn="ctr"/>
            <a:r>
              <a:rPr lang="en-US" b="1" dirty="0">
                <a:solidFill>
                  <a:schemeClr val="bg1"/>
                </a:solidFill>
                <a:latin typeface="Gentona Bold" panose="00000500000000000000" pitchFamily="50" charset="0"/>
                <a:ea typeface="Open Sans Light" panose="020B0306030504020204" pitchFamily="34" charset="0"/>
                <a:cs typeface="Open Sans Light" panose="020B0306030504020204" pitchFamily="34" charset="0"/>
              </a:rPr>
              <a:t>Opportunities for Improvement</a:t>
            </a:r>
            <a:endParaRPr lang="en-US" b="1" spc="300" baseline="30000" dirty="0">
              <a:solidFill>
                <a:schemeClr val="bg1"/>
              </a:solidFill>
              <a:latin typeface="Gentona Bold" panose="00000500000000000000" pitchFamily="50" charset="0"/>
              <a:ea typeface="League Spartan" charset="0"/>
              <a:cs typeface="Poppins SemiBold" pitchFamily="2" charset="77"/>
            </a:endParaRPr>
          </a:p>
          <a:p>
            <a:pPr algn="ctr"/>
            <a:endParaRPr lang="en-US" sz="2400" baseline="30000" dirty="0">
              <a:solidFill>
                <a:schemeClr val="bg1"/>
              </a:solidFill>
              <a:latin typeface="Gentona Bold" panose="00000500000000000000" pitchFamily="50" charset="0"/>
              <a:ea typeface="Open Sans Light" panose="020B0306030504020204" pitchFamily="34" charset="0"/>
              <a:cs typeface="Open Sans Light" panose="020B0306030504020204" pitchFamily="34" charset="0"/>
            </a:endParaRPr>
          </a:p>
        </p:txBody>
      </p:sp>
      <p:sp>
        <p:nvSpPr>
          <p:cNvPr id="65" name="TextBox 64">
            <a:extLst>
              <a:ext uri="{FF2B5EF4-FFF2-40B4-BE49-F238E27FC236}">
                <a16:creationId xmlns:a16="http://schemas.microsoft.com/office/drawing/2014/main" id="{08A72C7C-4841-483E-A4CF-86AFD11A5234}"/>
              </a:ext>
            </a:extLst>
          </p:cNvPr>
          <p:cNvSpPr txBox="1">
            <a:spLocks/>
          </p:cNvSpPr>
          <p:nvPr/>
        </p:nvSpPr>
        <p:spPr>
          <a:xfrm>
            <a:off x="7402493" y="1815724"/>
            <a:ext cx="2764289" cy="338554"/>
          </a:xfrm>
          <a:prstGeom prst="rect">
            <a:avLst/>
          </a:prstGeom>
          <a:noFill/>
        </p:spPr>
        <p:txBody>
          <a:bodyPr wrap="square" rtlCol="0" anchor="ctr">
            <a:spAutoFit/>
          </a:bodyPr>
          <a:lstStyle/>
          <a:p>
            <a:pPr algn="ctr"/>
            <a:r>
              <a:rPr lang="en-US" sz="2400" b="1" baseline="30000" dirty="0">
                <a:solidFill>
                  <a:schemeClr val="bg1"/>
                </a:solidFill>
                <a:latin typeface="Gentona Bold" panose="00000500000000000000" pitchFamily="50" charset="0"/>
                <a:ea typeface="Open Sans Light" panose="020B0306030504020204" pitchFamily="34" charset="0"/>
                <a:cs typeface="Open Sans Light" panose="020B0306030504020204" pitchFamily="34" charset="0"/>
              </a:rPr>
              <a:t>Phase 2 Objectives</a:t>
            </a:r>
          </a:p>
        </p:txBody>
      </p:sp>
      <p:sp>
        <p:nvSpPr>
          <p:cNvPr id="66" name="TextBox 65">
            <a:extLst>
              <a:ext uri="{FF2B5EF4-FFF2-40B4-BE49-F238E27FC236}">
                <a16:creationId xmlns:a16="http://schemas.microsoft.com/office/drawing/2014/main" id="{BEFB2F47-324B-4EC5-99E2-3DFA59D36D47}"/>
              </a:ext>
            </a:extLst>
          </p:cNvPr>
          <p:cNvSpPr txBox="1"/>
          <p:nvPr/>
        </p:nvSpPr>
        <p:spPr>
          <a:xfrm>
            <a:off x="1161027" y="2758373"/>
            <a:ext cx="2455682" cy="2638158"/>
          </a:xfrm>
          <a:prstGeom prst="rect">
            <a:avLst/>
          </a:prstGeom>
          <a:noFill/>
        </p:spPr>
        <p:txBody>
          <a:bodyPr wrap="square" rtlCol="0">
            <a:spAutoFit/>
          </a:bodyPr>
          <a:lstStyle/>
          <a:p>
            <a:pPr>
              <a:lnSpc>
                <a:spcPct val="150000"/>
              </a:lnSpc>
            </a:pPr>
            <a:r>
              <a:rPr lang="en-US" sz="1400" b="1" i="1" dirty="0">
                <a:latin typeface="Gentona Bold" panose="00000500000000000000" pitchFamily="50" charset="0"/>
              </a:rPr>
              <a:t>38 Health Assessments</a:t>
            </a:r>
          </a:p>
          <a:p>
            <a:pPr>
              <a:lnSpc>
                <a:spcPct val="150000"/>
              </a:lnSpc>
            </a:pPr>
            <a:r>
              <a:rPr lang="en-US" sz="1400" b="1" i="1" dirty="0">
                <a:latin typeface="Gentona Bold" panose="00000500000000000000" pitchFamily="50" charset="0"/>
              </a:rPr>
              <a:t>Vet Med, Facilities, Housing &amp; IFAS</a:t>
            </a:r>
          </a:p>
          <a:p>
            <a:pPr>
              <a:lnSpc>
                <a:spcPct val="150000"/>
              </a:lnSpc>
            </a:pPr>
            <a:r>
              <a:rPr lang="en-US" sz="1400" b="1" i="1" dirty="0">
                <a:latin typeface="Gentona Bold" panose="00000500000000000000" pitchFamily="50" charset="0"/>
              </a:rPr>
              <a:t>Ease of Scheduling</a:t>
            </a:r>
          </a:p>
          <a:p>
            <a:pPr>
              <a:lnSpc>
                <a:spcPct val="150000"/>
              </a:lnSpc>
            </a:pPr>
            <a:r>
              <a:rPr lang="en-US" sz="1400" b="1" i="1" dirty="0">
                <a:latin typeface="Gentona Bold" panose="00000500000000000000" pitchFamily="50" charset="0"/>
              </a:rPr>
              <a:t>Results-Quick Turnaround</a:t>
            </a:r>
          </a:p>
          <a:p>
            <a:pPr>
              <a:lnSpc>
                <a:spcPct val="150000"/>
              </a:lnSpc>
            </a:pPr>
            <a:r>
              <a:rPr lang="en-US" sz="1400" b="1" i="1" dirty="0">
                <a:latin typeface="Gentona Bold" panose="00000500000000000000" pitchFamily="50" charset="0"/>
              </a:rPr>
              <a:t>43 Statewide Locations</a:t>
            </a:r>
          </a:p>
          <a:p>
            <a:pPr>
              <a:lnSpc>
                <a:spcPct val="150000"/>
              </a:lnSpc>
            </a:pPr>
            <a:endParaRPr lang="en-US" sz="1400" i="1" dirty="0">
              <a:latin typeface="Gentona Bold" panose="00000500000000000000" pitchFamily="50" charset="0"/>
            </a:endParaRPr>
          </a:p>
          <a:p>
            <a:pPr>
              <a:lnSpc>
                <a:spcPct val="150000"/>
              </a:lnSpc>
            </a:pPr>
            <a:endParaRPr lang="en-US" sz="1400" b="1" i="1" dirty="0">
              <a:latin typeface="Gentona Bold" panose="00000500000000000000" pitchFamily="50" charset="0"/>
            </a:endParaRPr>
          </a:p>
        </p:txBody>
      </p:sp>
      <p:sp>
        <p:nvSpPr>
          <p:cNvPr id="67" name="TextBox 66">
            <a:extLst>
              <a:ext uri="{FF2B5EF4-FFF2-40B4-BE49-F238E27FC236}">
                <a16:creationId xmlns:a16="http://schemas.microsoft.com/office/drawing/2014/main" id="{824ED5EA-403D-403F-AFB5-E94FCFE52910}"/>
              </a:ext>
            </a:extLst>
          </p:cNvPr>
          <p:cNvSpPr txBox="1"/>
          <p:nvPr/>
        </p:nvSpPr>
        <p:spPr>
          <a:xfrm>
            <a:off x="4438886" y="2686844"/>
            <a:ext cx="2524125" cy="2893100"/>
          </a:xfrm>
          <a:prstGeom prst="rect">
            <a:avLst/>
          </a:prstGeom>
          <a:noFill/>
        </p:spPr>
        <p:txBody>
          <a:bodyPr wrap="square" rtlCol="0">
            <a:spAutoFit/>
          </a:bodyPr>
          <a:lstStyle/>
          <a:p>
            <a:r>
              <a:rPr lang="en-US" sz="1400" b="1" i="1" dirty="0">
                <a:latin typeface="Gentona Bold" panose="00000500000000000000" pitchFamily="50" charset="0"/>
              </a:rPr>
              <a:t>Consistency of Results</a:t>
            </a:r>
          </a:p>
          <a:p>
            <a:endParaRPr lang="en-US" sz="1400" b="1" i="1" dirty="0">
              <a:latin typeface="Gentona Bold" panose="00000500000000000000" pitchFamily="50" charset="0"/>
            </a:endParaRPr>
          </a:p>
          <a:p>
            <a:r>
              <a:rPr lang="en-US" sz="1400" b="1" i="1" dirty="0">
                <a:latin typeface="Gentona Bold" panose="00000500000000000000" pitchFamily="50" charset="0"/>
              </a:rPr>
              <a:t>Bloodwork-LabCorp vs. Quest</a:t>
            </a:r>
          </a:p>
          <a:p>
            <a:endParaRPr lang="en-US" sz="1400" b="1" i="1" dirty="0">
              <a:latin typeface="Gentona Bold" panose="00000500000000000000" pitchFamily="50" charset="0"/>
            </a:endParaRPr>
          </a:p>
          <a:p>
            <a:r>
              <a:rPr lang="en-US" sz="1400" b="1" i="1" dirty="0">
                <a:latin typeface="Gentona Bold" panose="00000500000000000000" pitchFamily="50" charset="0"/>
              </a:rPr>
              <a:t>Results Given to Employee to Take To Department</a:t>
            </a:r>
          </a:p>
          <a:p>
            <a:endParaRPr lang="en-US" sz="1400" b="1" i="1" dirty="0">
              <a:latin typeface="Gentona Bold" panose="00000500000000000000" pitchFamily="50" charset="0"/>
            </a:endParaRPr>
          </a:p>
          <a:p>
            <a:r>
              <a:rPr lang="en-US" sz="1400" b="1" i="1" dirty="0">
                <a:latin typeface="Gentona Bold" panose="00000500000000000000" pitchFamily="50" charset="0"/>
              </a:rPr>
              <a:t>Duplication of Services @ All Locations</a:t>
            </a:r>
          </a:p>
          <a:p>
            <a:endParaRPr lang="en-US" sz="1400" b="1" i="1" dirty="0">
              <a:latin typeface="Gentona Bold" panose="00000500000000000000" pitchFamily="50" charset="0"/>
            </a:endParaRPr>
          </a:p>
          <a:p>
            <a:r>
              <a:rPr lang="en-US" sz="1400" b="1" i="1" dirty="0">
                <a:latin typeface="Gentona Bold" panose="00000500000000000000" pitchFamily="50" charset="0"/>
              </a:rPr>
              <a:t>Additional Staffing @ UF OccMed Clinic </a:t>
            </a:r>
          </a:p>
        </p:txBody>
      </p:sp>
      <p:sp>
        <p:nvSpPr>
          <p:cNvPr id="68" name="TextBox 67">
            <a:extLst>
              <a:ext uri="{FF2B5EF4-FFF2-40B4-BE49-F238E27FC236}">
                <a16:creationId xmlns:a16="http://schemas.microsoft.com/office/drawing/2014/main" id="{501E4F39-3EE2-4D0F-98F4-338CE4A764AD}"/>
              </a:ext>
            </a:extLst>
          </p:cNvPr>
          <p:cNvSpPr txBox="1"/>
          <p:nvPr/>
        </p:nvSpPr>
        <p:spPr>
          <a:xfrm>
            <a:off x="7656213" y="2663400"/>
            <a:ext cx="2664213" cy="3970318"/>
          </a:xfrm>
          <a:prstGeom prst="rect">
            <a:avLst/>
          </a:prstGeom>
          <a:noFill/>
        </p:spPr>
        <p:txBody>
          <a:bodyPr wrap="square" rtlCol="0">
            <a:spAutoFit/>
          </a:bodyPr>
          <a:lstStyle/>
          <a:p>
            <a:r>
              <a:rPr lang="en-US" sz="1400" b="1" dirty="0">
                <a:latin typeface="Gentona Bold" panose="00000500000000000000" pitchFamily="50" charset="0"/>
              </a:rPr>
              <a:t>Funding for Future Program &amp; Hiring of OccMed Physician </a:t>
            </a:r>
          </a:p>
          <a:p>
            <a:endParaRPr lang="en-US" sz="1400" b="1" dirty="0">
              <a:latin typeface="Gentona Bold" panose="00000500000000000000" pitchFamily="50" charset="0"/>
            </a:endParaRPr>
          </a:p>
          <a:p>
            <a:r>
              <a:rPr lang="en-US" sz="1400" b="1" dirty="0">
                <a:latin typeface="Gentona Bold" panose="00000500000000000000" pitchFamily="50" charset="0"/>
              </a:rPr>
              <a:t>Support for Program </a:t>
            </a:r>
          </a:p>
          <a:p>
            <a:endParaRPr lang="en-US" sz="1400" b="1" dirty="0">
              <a:latin typeface="Gentona Bold" panose="00000500000000000000" pitchFamily="50" charset="0"/>
            </a:endParaRPr>
          </a:p>
          <a:p>
            <a:r>
              <a:rPr lang="en-US" sz="1400" b="1" dirty="0">
                <a:latin typeface="Gentona Bold" panose="00000500000000000000" pitchFamily="50" charset="0"/>
              </a:rPr>
              <a:t>Post-Employment HA’s</a:t>
            </a:r>
          </a:p>
          <a:p>
            <a:endParaRPr lang="en-US" sz="1400" b="1" dirty="0">
              <a:latin typeface="Gentona Bold" panose="00000500000000000000" pitchFamily="50" charset="0"/>
            </a:endParaRPr>
          </a:p>
          <a:p>
            <a:r>
              <a:rPr lang="en-US" sz="1400" b="1" dirty="0">
                <a:latin typeface="Gentona Bold" panose="00000500000000000000" pitchFamily="50" charset="0"/>
              </a:rPr>
              <a:t>Medical Monitoring Improvements-Pesticide Program &amp; Respiratory Protection</a:t>
            </a:r>
          </a:p>
          <a:p>
            <a:endParaRPr lang="en-US" sz="1400" b="1" dirty="0">
              <a:latin typeface="Gentona Bold" panose="00000500000000000000" pitchFamily="50" charset="0"/>
            </a:endParaRPr>
          </a:p>
          <a:p>
            <a:r>
              <a:rPr lang="en-US" sz="1400" b="1" dirty="0">
                <a:latin typeface="Gentona Bold" panose="00000500000000000000" pitchFamily="50" charset="0"/>
              </a:rPr>
              <a:t>Policy Updates</a:t>
            </a:r>
          </a:p>
          <a:p>
            <a:endParaRPr lang="en-US" sz="1400" b="1" dirty="0">
              <a:latin typeface="Gentona Bold" panose="00000500000000000000" pitchFamily="50" charset="0"/>
            </a:endParaRPr>
          </a:p>
          <a:p>
            <a:r>
              <a:rPr lang="en-US" sz="1400" b="1" dirty="0">
                <a:latin typeface="Gentona Bold" panose="00000500000000000000" pitchFamily="50" charset="0"/>
              </a:rPr>
              <a:t>Website Improvements Ongoing</a:t>
            </a:r>
          </a:p>
          <a:p>
            <a:endParaRPr lang="en-US" sz="1400" dirty="0">
              <a:latin typeface="Gentona Bold" panose="00000500000000000000" pitchFamily="50" charset="0"/>
            </a:endParaRPr>
          </a:p>
          <a:p>
            <a:endParaRPr lang="en-US" sz="1400" dirty="0">
              <a:latin typeface="Gentona Bold" panose="00000500000000000000" pitchFamily="50" charset="0"/>
            </a:endParaRPr>
          </a:p>
        </p:txBody>
      </p:sp>
    </p:spTree>
    <p:extLst>
      <p:ext uri="{BB962C8B-B14F-4D97-AF65-F5344CB8AC3E}">
        <p14:creationId xmlns:p14="http://schemas.microsoft.com/office/powerpoint/2010/main" val="24082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35E60-BED4-4819-8EDC-34CDC5CB8B3B}"/>
              </a:ext>
            </a:extLst>
          </p:cNvPr>
          <p:cNvSpPr>
            <a:spLocks noGrp="1"/>
          </p:cNvSpPr>
          <p:nvPr>
            <p:ph type="title"/>
          </p:nvPr>
        </p:nvSpPr>
        <p:spPr>
          <a:xfrm>
            <a:off x="838200" y="204495"/>
            <a:ext cx="10515600" cy="1325563"/>
          </a:xfrm>
        </p:spPr>
        <p:txBody>
          <a:bodyPr/>
          <a:lstStyle/>
          <a:p>
            <a:pPr algn="l"/>
            <a:r>
              <a:rPr lang="en-US" sz="4400" b="1" dirty="0">
                <a:latin typeface="Gentona Book" panose="00000500000000000000" pitchFamily="50" charset="0"/>
              </a:rPr>
              <a:t>CareSpot Authorization Form</a:t>
            </a:r>
            <a:br>
              <a:rPr lang="en-US" sz="4400" dirty="0">
                <a:latin typeface="Gentona Book" panose="00000500000000000000" pitchFamily="50" charset="0"/>
              </a:rPr>
            </a:br>
            <a:r>
              <a:rPr lang="en-US" sz="2800" b="0" dirty="0">
                <a:solidFill>
                  <a:schemeClr val="accent2"/>
                </a:solidFill>
                <a:latin typeface="Gentona Book" panose="00000500000000000000" pitchFamily="50" charset="0"/>
              </a:rPr>
              <a:t>Update</a:t>
            </a:r>
            <a:endParaRPr lang="en-US" b="0" dirty="0">
              <a:solidFill>
                <a:schemeClr val="accent2"/>
              </a:solidFill>
              <a:latin typeface="Gentona Book" panose="00000500000000000000" pitchFamily="50" charset="0"/>
            </a:endParaRPr>
          </a:p>
        </p:txBody>
      </p:sp>
      <p:sp>
        <p:nvSpPr>
          <p:cNvPr id="5" name="Content Placeholder 4">
            <a:extLst>
              <a:ext uri="{FF2B5EF4-FFF2-40B4-BE49-F238E27FC236}">
                <a16:creationId xmlns:a16="http://schemas.microsoft.com/office/drawing/2014/main" id="{49A269D1-3C0C-4887-8A5D-0DE6E8C944F7}"/>
              </a:ext>
            </a:extLst>
          </p:cNvPr>
          <p:cNvSpPr>
            <a:spLocks noGrp="1"/>
          </p:cNvSpPr>
          <p:nvPr>
            <p:ph sz="half" idx="1"/>
          </p:nvPr>
        </p:nvSpPr>
        <p:spPr/>
        <p:txBody>
          <a:bodyPr>
            <a:normAutofit lnSpcReduction="10000"/>
          </a:bodyPr>
          <a:lstStyle/>
          <a:p>
            <a:pPr marL="342900" indent="-342900">
              <a:buFont typeface="Arial" panose="020B0604020202020204" pitchFamily="34" charset="0"/>
              <a:buChar char="•"/>
            </a:pPr>
            <a:r>
              <a:rPr lang="en-US" sz="2400" dirty="0">
                <a:solidFill>
                  <a:srgbClr val="4D4D4D"/>
                </a:solidFill>
                <a:latin typeface="Gentona Book" panose="00000500000000000000" pitchFamily="50" charset="0"/>
              </a:rPr>
              <a:t>One Physical for All Physical Job Duties-</a:t>
            </a:r>
          </a:p>
          <a:p>
            <a:pPr marL="800100" lvl="1" indent="-342900"/>
            <a:r>
              <a:rPr lang="en-US" sz="2000" dirty="0">
                <a:solidFill>
                  <a:srgbClr val="4D4D4D"/>
                </a:solidFill>
                <a:latin typeface="Gentona Book" panose="00000500000000000000" pitchFamily="50" charset="0"/>
              </a:rPr>
              <a:t>Ease of </a:t>
            </a:r>
            <a:r>
              <a:rPr lang="en-US" sz="2000" dirty="0">
                <a:latin typeface="Gentona Book" panose="00000500000000000000" pitchFamily="50" charset="0"/>
              </a:rPr>
              <a:t>w</a:t>
            </a:r>
            <a:r>
              <a:rPr lang="en-US" sz="2000" dirty="0">
                <a:solidFill>
                  <a:srgbClr val="4D4D4D"/>
                </a:solidFill>
                <a:latin typeface="Gentona Book" panose="00000500000000000000" pitchFamily="50" charset="0"/>
              </a:rPr>
              <a:t>aiver </a:t>
            </a:r>
            <a:r>
              <a:rPr lang="en-US" sz="2000" dirty="0">
                <a:latin typeface="Gentona Book" panose="00000500000000000000" pitchFamily="50" charset="0"/>
              </a:rPr>
              <a:t>p</a:t>
            </a:r>
            <a:r>
              <a:rPr lang="en-US" sz="2000" dirty="0">
                <a:solidFill>
                  <a:srgbClr val="4D4D4D"/>
                </a:solidFill>
                <a:latin typeface="Gentona Book" panose="00000500000000000000" pitchFamily="50" charset="0"/>
              </a:rPr>
              <a:t>rocess &amp; cost </a:t>
            </a:r>
            <a:r>
              <a:rPr lang="en-US" sz="2000" dirty="0">
                <a:latin typeface="Gentona Book" panose="00000500000000000000" pitchFamily="50" charset="0"/>
              </a:rPr>
              <a:t>s</a:t>
            </a:r>
            <a:r>
              <a:rPr lang="en-US" sz="2000" dirty="0">
                <a:solidFill>
                  <a:srgbClr val="4D4D4D"/>
                </a:solidFill>
                <a:latin typeface="Gentona Book" panose="00000500000000000000" pitchFamily="50" charset="0"/>
              </a:rPr>
              <a:t>avings</a:t>
            </a:r>
          </a:p>
          <a:p>
            <a:pPr marL="342900" indent="-342900">
              <a:buFont typeface="Arial" panose="020B0604020202020204" pitchFamily="34" charset="0"/>
              <a:buChar char="•"/>
            </a:pPr>
            <a:r>
              <a:rPr lang="en-US" sz="2400" dirty="0">
                <a:solidFill>
                  <a:srgbClr val="4D4D4D"/>
                </a:solidFill>
                <a:latin typeface="Gentona Book" panose="00000500000000000000" pitchFamily="50" charset="0"/>
              </a:rPr>
              <a:t>Position Number</a:t>
            </a:r>
          </a:p>
          <a:p>
            <a:pPr marL="342900" indent="-342900">
              <a:buFont typeface="Arial" panose="020B0604020202020204" pitchFamily="34" charset="0"/>
              <a:buChar char="•"/>
            </a:pPr>
            <a:r>
              <a:rPr lang="en-US" sz="2400" dirty="0">
                <a:solidFill>
                  <a:srgbClr val="4D4D4D"/>
                </a:solidFill>
                <a:latin typeface="Gentona Book" panose="00000500000000000000" pitchFamily="50" charset="0"/>
              </a:rPr>
              <a:t>Removal of Patient Contact-</a:t>
            </a:r>
            <a:r>
              <a:rPr lang="en-US" sz="2400" dirty="0" err="1">
                <a:solidFill>
                  <a:srgbClr val="4D4D4D"/>
                </a:solidFill>
                <a:latin typeface="Gentona Book" panose="00000500000000000000" pitchFamily="50" charset="0"/>
              </a:rPr>
              <a:t>OccMed</a:t>
            </a:r>
            <a:r>
              <a:rPr lang="en-US" sz="2400" dirty="0">
                <a:solidFill>
                  <a:srgbClr val="4D4D4D"/>
                </a:solidFill>
                <a:latin typeface="Gentona Book" panose="00000500000000000000" pitchFamily="50" charset="0"/>
              </a:rPr>
              <a:t> Clinic</a:t>
            </a:r>
          </a:p>
          <a:p>
            <a:pPr marL="342900" indent="-342900">
              <a:buFont typeface="Arial" panose="020B0604020202020204" pitchFamily="34" charset="0"/>
              <a:buChar char="•"/>
            </a:pPr>
            <a:r>
              <a:rPr lang="en-US" sz="2400" dirty="0">
                <a:solidFill>
                  <a:srgbClr val="4D4D4D"/>
                </a:solidFill>
                <a:latin typeface="Gentona Book" panose="00000500000000000000" pitchFamily="50" charset="0"/>
              </a:rPr>
              <a:t>Removal of Contact w/Human Blood-Training</a:t>
            </a:r>
          </a:p>
          <a:p>
            <a:pPr marL="0" indent="0">
              <a:buNone/>
            </a:pPr>
            <a:endParaRPr lang="en-US" sz="2000" dirty="0">
              <a:latin typeface="Gentona Book" panose="00000500000000000000" pitchFamily="50" charset="0"/>
            </a:endParaRPr>
          </a:p>
          <a:p>
            <a:pPr marL="0" indent="0" algn="ctr">
              <a:buNone/>
            </a:pPr>
            <a:r>
              <a:rPr lang="en-US" sz="2000" dirty="0">
                <a:latin typeface="Gentona Book" panose="00000500000000000000" pitchFamily="50" charset="0"/>
              </a:rPr>
              <a:t>S</a:t>
            </a:r>
            <a:r>
              <a:rPr lang="en-US" sz="2000" dirty="0">
                <a:solidFill>
                  <a:srgbClr val="4D4D4D"/>
                </a:solidFill>
                <a:latin typeface="Gentona Book" panose="00000500000000000000" pitchFamily="50" charset="0"/>
              </a:rPr>
              <a:t>chedule your Information Session:</a:t>
            </a:r>
            <a:endParaRPr lang="en-US" sz="2000" dirty="0">
              <a:latin typeface="Gentona Book" panose="00000500000000000000" pitchFamily="50" charset="0"/>
            </a:endParaRPr>
          </a:p>
          <a:p>
            <a:pPr marL="0" indent="0" algn="ctr">
              <a:buNone/>
            </a:pPr>
            <a:r>
              <a:rPr lang="en-US" sz="2000" b="1" dirty="0">
                <a:latin typeface="Gentona Book" panose="00000500000000000000" pitchFamily="50" charset="0"/>
              </a:rPr>
              <a:t>Phone</a:t>
            </a:r>
            <a:r>
              <a:rPr lang="en-US" sz="2000" dirty="0">
                <a:latin typeface="Gentona Book" panose="00000500000000000000" pitchFamily="50" charset="0"/>
              </a:rPr>
              <a:t>:</a:t>
            </a:r>
            <a:r>
              <a:rPr lang="en-US" sz="2000" dirty="0">
                <a:solidFill>
                  <a:srgbClr val="4D4D4D"/>
                </a:solidFill>
                <a:latin typeface="Gentona Book" panose="00000500000000000000" pitchFamily="50" charset="0"/>
              </a:rPr>
              <a:t> 392-1591 </a:t>
            </a:r>
          </a:p>
          <a:p>
            <a:pPr marL="0" indent="0" algn="ctr">
              <a:buNone/>
            </a:pPr>
            <a:r>
              <a:rPr lang="en-US" sz="2000" b="1" dirty="0">
                <a:latin typeface="Gentona Book" panose="00000500000000000000" pitchFamily="50" charset="0"/>
              </a:rPr>
              <a:t>Email</a:t>
            </a:r>
            <a:r>
              <a:rPr lang="en-US" sz="2000" dirty="0">
                <a:latin typeface="Gentona Book" panose="00000500000000000000" pitchFamily="50" charset="0"/>
              </a:rPr>
              <a:t>: </a:t>
            </a:r>
            <a:r>
              <a:rPr lang="en-US" sz="2000" dirty="0">
                <a:latin typeface="Gentona Book" panose="00000500000000000000" pitchFamily="50" charset="0"/>
                <a:hlinkClick r:id="rId2"/>
              </a:rPr>
              <a:t>Thetsler@ufl.edu</a:t>
            </a:r>
            <a:r>
              <a:rPr lang="en-US" sz="2000" dirty="0">
                <a:latin typeface="Gentona Book" panose="00000500000000000000" pitchFamily="50" charset="0"/>
              </a:rPr>
              <a:t> </a:t>
            </a:r>
            <a:endParaRPr lang="en-US" sz="2000" dirty="0">
              <a:solidFill>
                <a:srgbClr val="4D4D4D"/>
              </a:solidFill>
              <a:latin typeface="Gentona Book" panose="00000500000000000000" pitchFamily="50" charset="0"/>
            </a:endParaRPr>
          </a:p>
          <a:p>
            <a:pPr marL="0" indent="0">
              <a:buNone/>
            </a:pPr>
            <a:endParaRPr lang="en-US" dirty="0">
              <a:solidFill>
                <a:srgbClr val="4D4D4D"/>
              </a:solidFill>
              <a:latin typeface="Gentona Book" panose="00000500000000000000" pitchFamily="50" charset="0"/>
            </a:endParaRPr>
          </a:p>
        </p:txBody>
      </p:sp>
      <p:pic>
        <p:nvPicPr>
          <p:cNvPr id="11" name="Content Placeholder 10" descr="Graphical user interface&#10;&#10;Description automatically generated with medium confidence">
            <a:extLst>
              <a:ext uri="{FF2B5EF4-FFF2-40B4-BE49-F238E27FC236}">
                <a16:creationId xmlns:a16="http://schemas.microsoft.com/office/drawing/2014/main" id="{08D43476-564B-4AD8-95D6-8B1EAFBFE1CB}"/>
              </a:ext>
            </a:extLst>
          </p:cNvPr>
          <p:cNvPicPr>
            <a:picLocks noGrp="1" noChangeAspect="1"/>
          </p:cNvPicPr>
          <p:nvPr>
            <p:ph sz="half" idx="2"/>
          </p:nvPr>
        </p:nvPicPr>
        <p:blipFill>
          <a:blip r:embed="rId3"/>
          <a:stretch>
            <a:fillRect/>
          </a:stretch>
        </p:blipFill>
        <p:spPr>
          <a:xfrm>
            <a:off x="7102110" y="1527072"/>
            <a:ext cx="3837211" cy="4965803"/>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3998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2429895"/>
            <a:ext cx="6235377" cy="2634215"/>
          </a:xfrm>
        </p:spPr>
        <p:txBody>
          <a:bodyPr>
            <a:normAutofit fontScale="90000"/>
          </a:bodyPr>
          <a:lstStyle/>
          <a:p>
            <a:r>
              <a:rPr lang="en-US" dirty="0"/>
              <a:t>Talent Acquisition &amp; Onboarding</a:t>
            </a:r>
            <a:br>
              <a:rPr lang="en-US" dirty="0"/>
            </a:br>
            <a:r>
              <a:rPr lang="en-US" sz="2200" dirty="0"/>
              <a:t>Mercedes Swan</a:t>
            </a:r>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3"/>
          <a:stretch>
            <a:fillRect/>
          </a:stretch>
        </p:blipFill>
        <p:spPr>
          <a:xfrm>
            <a:off x="967137" y="4362774"/>
            <a:ext cx="3175000" cy="368300"/>
          </a:xfrm>
          <a:prstGeom prst="rect">
            <a:avLst/>
          </a:prstGeom>
        </p:spPr>
      </p:pic>
    </p:spTree>
    <p:extLst>
      <p:ext uri="{BB962C8B-B14F-4D97-AF65-F5344CB8AC3E}">
        <p14:creationId xmlns:p14="http://schemas.microsoft.com/office/powerpoint/2010/main" val="55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153192"/>
            <a:ext cx="10515600" cy="1325563"/>
          </a:xfrm>
        </p:spPr>
        <p:txBody>
          <a:bodyPr/>
          <a:lstStyle/>
          <a:p>
            <a:r>
              <a:rPr lang="en-US" dirty="0"/>
              <a:t>Career Collab</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4927601" y="1690688"/>
            <a:ext cx="6932720" cy="4351338"/>
          </a:xfrm>
        </p:spPr>
        <p:txBody>
          <a:bodyPr>
            <a:normAutofit/>
          </a:bodyPr>
          <a:lstStyle/>
          <a:p>
            <a:pPr marL="0" indent="0">
              <a:buNone/>
            </a:pPr>
            <a:r>
              <a:rPr lang="en-US" sz="2400" b="1" dirty="0"/>
              <a:t>SUPPORTING DUAL CAREER SPOUSES AND PARTNERS</a:t>
            </a:r>
          </a:p>
          <a:p>
            <a:r>
              <a:rPr lang="en-US" sz="1600" b="0" i="0" dirty="0">
                <a:solidFill>
                  <a:srgbClr val="000000"/>
                </a:solidFill>
                <a:effectLst/>
                <a:latin typeface="Times New Roman" panose="02020603050405020304" pitchFamily="18" charset="0"/>
              </a:rPr>
              <a:t> </a:t>
            </a:r>
            <a:r>
              <a:rPr lang="en-US" sz="2400" dirty="0"/>
              <a:t>Spouses and Partners of faculty and staff who are new employees of the University of Florida. ​</a:t>
            </a:r>
          </a:p>
          <a:p>
            <a:r>
              <a:rPr lang="en-US" sz="2400" dirty="0"/>
              <a:t>Benefit to new employees and partners to aid in the relocation and acclimation to the Gainesville Community. ​</a:t>
            </a:r>
          </a:p>
          <a:p>
            <a:r>
              <a:rPr lang="en-US" sz="2400" dirty="0"/>
              <a:t>Career Collab is separate from the Dual Career Program in the Provosts Office. </a:t>
            </a:r>
          </a:p>
        </p:txBody>
      </p:sp>
      <p:graphicFrame>
        <p:nvGraphicFramePr>
          <p:cNvPr id="6" name="Diagram 5">
            <a:extLst>
              <a:ext uri="{FF2B5EF4-FFF2-40B4-BE49-F238E27FC236}">
                <a16:creationId xmlns:a16="http://schemas.microsoft.com/office/drawing/2014/main" id="{B6C07BE6-C842-4375-917F-91527E55C453}"/>
              </a:ext>
            </a:extLst>
          </p:cNvPr>
          <p:cNvGraphicFramePr/>
          <p:nvPr/>
        </p:nvGraphicFramePr>
        <p:xfrm>
          <a:off x="222436" y="1517338"/>
          <a:ext cx="4705165" cy="3864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896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E6E0-29D0-5BC8-8C55-511B4AB6A361}"/>
              </a:ext>
            </a:extLst>
          </p:cNvPr>
          <p:cNvSpPr>
            <a:spLocks noGrp="1"/>
          </p:cNvSpPr>
          <p:nvPr>
            <p:ph type="title"/>
          </p:nvPr>
        </p:nvSpPr>
        <p:spPr>
          <a:xfrm>
            <a:off x="747856" y="187615"/>
            <a:ext cx="5839375" cy="1915319"/>
          </a:xfrm>
        </p:spPr>
        <p:txBody>
          <a:bodyPr anchor="t">
            <a:normAutofit/>
          </a:bodyPr>
          <a:lstStyle/>
          <a:p>
            <a:r>
              <a:rPr lang="en-US" sz="4400" dirty="0"/>
              <a:t>Dual Career Services</a:t>
            </a:r>
          </a:p>
        </p:txBody>
      </p:sp>
      <p:sp>
        <p:nvSpPr>
          <p:cNvPr id="4" name="Text Placeholder 3">
            <a:extLst>
              <a:ext uri="{FF2B5EF4-FFF2-40B4-BE49-F238E27FC236}">
                <a16:creationId xmlns:a16="http://schemas.microsoft.com/office/drawing/2014/main" id="{68F8F6EB-414B-7960-D61F-71DC4F74F95E}"/>
              </a:ext>
            </a:extLst>
          </p:cNvPr>
          <p:cNvSpPr>
            <a:spLocks noGrp="1"/>
          </p:cNvSpPr>
          <p:nvPr>
            <p:ph type="body" sz="half" idx="2"/>
          </p:nvPr>
        </p:nvSpPr>
        <p:spPr>
          <a:xfrm>
            <a:off x="839787" y="1491450"/>
            <a:ext cx="3932237" cy="3840842"/>
          </a:xfrm>
        </p:spPr>
        <p:txBody>
          <a:bodyPr>
            <a:noAutofit/>
          </a:bodyPr>
          <a:lstStyle/>
          <a:p>
            <a:r>
              <a:rPr lang="en-US" b="1" dirty="0"/>
              <a:t>Elevating Services</a:t>
            </a:r>
          </a:p>
          <a:p>
            <a:pPr marL="342900" indent="-342900">
              <a:buFont typeface="Arial" panose="020B0604020202020204" pitchFamily="34" charset="0"/>
              <a:buChar char="•"/>
            </a:pPr>
            <a:r>
              <a:rPr lang="en-US" dirty="0"/>
              <a:t>Access</a:t>
            </a:r>
          </a:p>
          <a:p>
            <a:pPr marL="342900" indent="-342900">
              <a:buFont typeface="Arial" panose="020B0604020202020204" pitchFamily="34" charset="0"/>
              <a:buChar char="•"/>
            </a:pPr>
            <a:r>
              <a:rPr lang="en-US" dirty="0"/>
              <a:t>Increased awareness </a:t>
            </a:r>
          </a:p>
          <a:p>
            <a:pPr marL="342900" indent="-342900">
              <a:buFont typeface="Arial" panose="020B0604020202020204" pitchFamily="34" charset="0"/>
              <a:buChar char="•"/>
            </a:pPr>
            <a:r>
              <a:rPr lang="en-US" dirty="0"/>
              <a:t>Managing expectations</a:t>
            </a:r>
          </a:p>
          <a:p>
            <a:pPr marL="342900" indent="-342900">
              <a:buFont typeface="Arial" panose="020B0604020202020204" pitchFamily="34" charset="0"/>
              <a:buChar char="•"/>
            </a:pPr>
            <a:r>
              <a:rPr lang="en-US" dirty="0"/>
              <a:t>Streamlined and centralized process</a:t>
            </a:r>
          </a:p>
          <a:p>
            <a:pPr marL="342900" indent="-342900">
              <a:buFont typeface="Arial" panose="020B0604020202020204" pitchFamily="34" charset="0"/>
              <a:buChar char="•"/>
            </a:pPr>
            <a:r>
              <a:rPr lang="en-US" dirty="0"/>
              <a:t>Providing consistent services   </a:t>
            </a:r>
          </a:p>
          <a:p>
            <a:br>
              <a:rPr lang="en-US" dirty="0"/>
            </a:br>
            <a:endParaRPr lang="en-US" dirty="0"/>
          </a:p>
        </p:txBody>
      </p:sp>
      <p:sp>
        <p:nvSpPr>
          <p:cNvPr id="3" name="Rectangle 2">
            <a:extLst>
              <a:ext uri="{FF2B5EF4-FFF2-40B4-BE49-F238E27FC236}">
                <a16:creationId xmlns:a16="http://schemas.microsoft.com/office/drawing/2014/main" id="{0D8C918A-5C16-4E81-BBC7-C2A6E4F32A11}"/>
              </a:ext>
            </a:extLst>
          </p:cNvPr>
          <p:cNvSpPr/>
          <p:nvPr/>
        </p:nvSpPr>
        <p:spPr>
          <a:xfrm>
            <a:off x="6096000" y="1067324"/>
            <a:ext cx="5256212" cy="4241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8169724F-76F8-4180-A680-AC93BFFCC907}"/>
              </a:ext>
            </a:extLst>
          </p:cNvPr>
          <p:cNvGraphicFramePr/>
          <p:nvPr>
            <p:extLst>
              <p:ext uri="{D42A27DB-BD31-4B8C-83A1-F6EECF244321}">
                <p14:modId xmlns:p14="http://schemas.microsoft.com/office/powerpoint/2010/main" val="2213942772"/>
              </p:ext>
            </p:extLst>
          </p:nvPr>
        </p:nvGraphicFramePr>
        <p:xfrm>
          <a:off x="5055283" y="1145275"/>
          <a:ext cx="6672119" cy="440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21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000C4D-882F-4900-BD44-64DC480EEE49}"/>
              </a:ext>
            </a:extLst>
          </p:cNvPr>
          <p:cNvSpPr/>
          <p:nvPr/>
        </p:nvSpPr>
        <p:spPr>
          <a:xfrm>
            <a:off x="417250" y="1429304"/>
            <a:ext cx="5841507" cy="4030463"/>
          </a:xfrm>
          <a:prstGeom prst="rec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662280-6E87-C39F-5335-89A9DF8B8F55}"/>
              </a:ext>
            </a:extLst>
          </p:cNvPr>
          <p:cNvSpPr>
            <a:spLocks noGrp="1"/>
          </p:cNvSpPr>
          <p:nvPr>
            <p:ph type="title"/>
          </p:nvPr>
        </p:nvSpPr>
        <p:spPr>
          <a:xfrm>
            <a:off x="838200" y="103742"/>
            <a:ext cx="10515600" cy="1325563"/>
          </a:xfrm>
        </p:spPr>
        <p:txBody>
          <a:bodyPr/>
          <a:lstStyle/>
          <a:p>
            <a:r>
              <a:rPr lang="en-US" dirty="0"/>
              <a:t>Website </a:t>
            </a:r>
          </a:p>
        </p:txBody>
      </p:sp>
      <p:sp>
        <p:nvSpPr>
          <p:cNvPr id="4" name="Content Placeholder 3">
            <a:extLst>
              <a:ext uri="{FF2B5EF4-FFF2-40B4-BE49-F238E27FC236}">
                <a16:creationId xmlns:a16="http://schemas.microsoft.com/office/drawing/2014/main" id="{B060F74C-EB59-E094-8EB8-1CFDC6B2D6DA}"/>
              </a:ext>
            </a:extLst>
          </p:cNvPr>
          <p:cNvSpPr>
            <a:spLocks noGrp="1"/>
          </p:cNvSpPr>
          <p:nvPr>
            <p:ph sz="half" idx="2"/>
          </p:nvPr>
        </p:nvSpPr>
        <p:spPr>
          <a:xfrm>
            <a:off x="6482608" y="1429305"/>
            <a:ext cx="5431223" cy="4351338"/>
          </a:xfrm>
        </p:spPr>
        <p:txBody>
          <a:bodyPr/>
          <a:lstStyle/>
          <a:p>
            <a:r>
              <a:rPr lang="en-US" dirty="0"/>
              <a:t>Talent Acquisition and Onboarding invites your feedback at talent@hr.ufl.edu </a:t>
            </a:r>
          </a:p>
          <a:p>
            <a:r>
              <a:rPr lang="en-US" dirty="0"/>
              <a:t>The website will go live on Monday February 6</a:t>
            </a:r>
            <a:r>
              <a:rPr lang="en-US" baseline="30000" dirty="0"/>
              <a:t>th</a:t>
            </a:r>
            <a:endParaRPr lang="en-US" dirty="0"/>
          </a:p>
          <a:p>
            <a:r>
              <a:rPr lang="en-US" dirty="0">
                <a:hlinkClick r:id="rId2"/>
              </a:rPr>
              <a:t>https://hr.ufl.edu/careercollab/</a:t>
            </a:r>
            <a:r>
              <a:rPr lang="en-US" dirty="0"/>
              <a:t>  </a:t>
            </a:r>
          </a:p>
          <a:p>
            <a:pPr marL="0" indent="0">
              <a:buNone/>
            </a:pPr>
            <a:endParaRPr lang="en-US" dirty="0"/>
          </a:p>
        </p:txBody>
      </p:sp>
      <p:pic>
        <p:nvPicPr>
          <p:cNvPr id="7" name="Picture 6" descr="Graphical user interface, website&#10;&#10;Description automatically generated">
            <a:extLst>
              <a:ext uri="{FF2B5EF4-FFF2-40B4-BE49-F238E27FC236}">
                <a16:creationId xmlns:a16="http://schemas.microsoft.com/office/drawing/2014/main" id="{9DE37652-D1D6-4A5D-BC54-F4B344FF51AC}"/>
              </a:ext>
            </a:extLst>
          </p:cNvPr>
          <p:cNvPicPr>
            <a:picLocks noChangeAspect="1"/>
          </p:cNvPicPr>
          <p:nvPr/>
        </p:nvPicPr>
        <p:blipFill>
          <a:blip r:embed="rId3"/>
          <a:stretch>
            <a:fillRect/>
          </a:stretch>
        </p:blipFill>
        <p:spPr>
          <a:xfrm>
            <a:off x="660647" y="1967036"/>
            <a:ext cx="5314457" cy="29239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1461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1087</TotalTime>
  <Words>1884</Words>
  <Application>Microsoft Office PowerPoint</Application>
  <PresentationFormat>Widescreen</PresentationFormat>
  <Paragraphs>257</Paragraphs>
  <Slides>29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Century Gothic</vt:lpstr>
      <vt:lpstr>Gentona Bold</vt:lpstr>
      <vt:lpstr>Gentona Book</vt:lpstr>
      <vt:lpstr>Times New Roman</vt:lpstr>
      <vt:lpstr>Wingdings</vt:lpstr>
      <vt:lpstr>Office Theme</vt:lpstr>
      <vt:lpstr>HR Forum</vt:lpstr>
      <vt:lpstr>Agenda:</vt:lpstr>
      <vt:lpstr>Environmental Health &amp; Safety Tara Hetsler</vt:lpstr>
      <vt:lpstr>CareSpot Transition OccMed &amp; EH&amp;S Update</vt:lpstr>
      <vt:lpstr>CareSpot Authorization Form Update</vt:lpstr>
      <vt:lpstr>Talent Acquisition &amp; Onboarding Mercedes Swan</vt:lpstr>
      <vt:lpstr>Career Collab</vt:lpstr>
      <vt:lpstr>Dual Career Services</vt:lpstr>
      <vt:lpstr>Website </vt:lpstr>
      <vt:lpstr>University Benefits Crystal Roncek</vt:lpstr>
      <vt:lpstr>IRS Reporting Form – 1095-C Mailing</vt:lpstr>
      <vt:lpstr>Services Following UF Retirement </vt:lpstr>
      <vt:lpstr>Services Following UF Retirement</vt:lpstr>
      <vt:lpstr>Services Following UF Retirement</vt:lpstr>
      <vt:lpstr>Services Following UF Retirement</vt:lpstr>
      <vt:lpstr>Services Following UF Retirement</vt:lpstr>
      <vt:lpstr>Employment Operations &amp; Records Johannes Traster</vt:lpstr>
      <vt:lpstr>Employment Operations &amp; Records  Business Model</vt:lpstr>
      <vt:lpstr>Appointment Letter Library  Updates</vt:lpstr>
      <vt:lpstr>Courtesy Faculty Project</vt:lpstr>
      <vt:lpstr>Current Landscape</vt:lpstr>
      <vt:lpstr>Current Landscape</vt:lpstr>
      <vt:lpstr>Current Landscape</vt:lpstr>
      <vt:lpstr>Policy</vt:lpstr>
      <vt:lpstr>Policy</vt:lpstr>
      <vt:lpstr>Policy</vt:lpstr>
      <vt:lpstr>Policy</vt:lpstr>
      <vt:lpstr>Courtesy Faculty Review File &amp; Process Moving Forward</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it can be long or short</dc:title>
  <dc:creator>Bales, Rick</dc:creator>
  <cp:lastModifiedBy>Traster,Johannes R</cp:lastModifiedBy>
  <cp:revision>81</cp:revision>
  <dcterms:created xsi:type="dcterms:W3CDTF">2022-12-01T14:34:59Z</dcterms:created>
  <dcterms:modified xsi:type="dcterms:W3CDTF">2023-02-07T16:16:29Z</dcterms:modified>
</cp:coreProperties>
</file>