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648" r:id="rId1"/>
    <p:sldMasterId id="2147483660" r:id="rId2"/>
    <p:sldMasterId id="2147483672" r:id="rId3"/>
  </p:sldMasterIdLst>
  <p:notesMasterIdLst>
    <p:notesMasterId r:id="rId54"/>
  </p:notesMasterIdLst>
  <p:sldIdLst>
    <p:sldId id="256" r:id="rId4"/>
    <p:sldId id="258" r:id="rId5"/>
    <p:sldId id="264" r:id="rId6"/>
    <p:sldId id="297" r:id="rId7"/>
    <p:sldId id="292" r:id="rId8"/>
    <p:sldId id="293" r:id="rId9"/>
    <p:sldId id="296" r:id="rId10"/>
    <p:sldId id="295" r:id="rId11"/>
    <p:sldId id="299" r:id="rId12"/>
    <p:sldId id="291" r:id="rId13"/>
    <p:sldId id="322" r:id="rId14"/>
    <p:sldId id="321" r:id="rId15"/>
    <p:sldId id="279" r:id="rId16"/>
    <p:sldId id="2147374696" r:id="rId17"/>
    <p:sldId id="340" r:id="rId18"/>
    <p:sldId id="272" r:id="rId19"/>
    <p:sldId id="303" r:id="rId20"/>
    <p:sldId id="302" r:id="rId21"/>
    <p:sldId id="304" r:id="rId22"/>
    <p:sldId id="305" r:id="rId23"/>
    <p:sldId id="287" r:id="rId24"/>
    <p:sldId id="271" r:id="rId25"/>
    <p:sldId id="275" r:id="rId26"/>
    <p:sldId id="334" r:id="rId27"/>
    <p:sldId id="345" r:id="rId28"/>
    <p:sldId id="346" r:id="rId29"/>
    <p:sldId id="446" r:id="rId30"/>
    <p:sldId id="838842010" r:id="rId31"/>
    <p:sldId id="838842147" r:id="rId32"/>
    <p:sldId id="838842148" r:id="rId33"/>
    <p:sldId id="2147374683" r:id="rId34"/>
    <p:sldId id="290" r:id="rId35"/>
    <p:sldId id="838842262" r:id="rId36"/>
    <p:sldId id="2147374638" r:id="rId37"/>
    <p:sldId id="2147374689" r:id="rId38"/>
    <p:sldId id="838842341" r:id="rId39"/>
    <p:sldId id="838842355" r:id="rId40"/>
    <p:sldId id="2147374690" r:id="rId41"/>
    <p:sldId id="2147374684" r:id="rId42"/>
    <p:sldId id="838842100" r:id="rId43"/>
    <p:sldId id="2147374685" r:id="rId44"/>
    <p:sldId id="2147374691" r:id="rId45"/>
    <p:sldId id="474" r:id="rId46"/>
    <p:sldId id="2147374676" r:id="rId47"/>
    <p:sldId id="2147374692" r:id="rId48"/>
    <p:sldId id="2147374693" r:id="rId49"/>
    <p:sldId id="2147374694" r:id="rId50"/>
    <p:sldId id="838842207" r:id="rId51"/>
    <p:sldId id="2147374695" r:id="rId52"/>
    <p:sldId id="33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19DF1C1-3C72-E348-9D96-38FD89C045C3}">
          <p14:sldIdLst>
            <p14:sldId id="256"/>
            <p14:sldId id="258"/>
          </p14:sldIdLst>
        </p14:section>
        <p14:section name="TAO" id="{DB4329D0-5452-6E4B-84A0-9E528601110D}">
          <p14:sldIdLst>
            <p14:sldId id="264"/>
            <p14:sldId id="297"/>
            <p14:sldId id="292"/>
            <p14:sldId id="293"/>
            <p14:sldId id="296"/>
            <p14:sldId id="295"/>
            <p14:sldId id="299"/>
          </p14:sldIdLst>
        </p14:section>
        <p14:section name="CWL" id="{5E96D549-119E-4DE8-8DFC-407C00BB9F7A}">
          <p14:sldIdLst>
            <p14:sldId id="291"/>
            <p14:sldId id="322"/>
            <p14:sldId id="321"/>
          </p14:sldIdLst>
        </p14:section>
        <p14:section name="Strategic" id="{A9021731-F59E-447C-9806-19A4138D67E1}">
          <p14:sldIdLst>
            <p14:sldId id="279"/>
            <p14:sldId id="2147374696"/>
          </p14:sldIdLst>
        </p14:section>
        <p14:section name="EOR" id="{74DECF0C-8F1B-48D9-81E1-5EE5D86925A7}">
          <p14:sldIdLst>
            <p14:sldId id="340"/>
            <p14:sldId id="272"/>
            <p14:sldId id="303"/>
            <p14:sldId id="302"/>
            <p14:sldId id="304"/>
            <p14:sldId id="305"/>
          </p14:sldIdLst>
        </p14:section>
        <p14:section name="C&amp;C" id="{6D40DC1F-0F0F-4D27-A791-87E8FCE0F825}">
          <p14:sldIdLst>
            <p14:sldId id="287"/>
            <p14:sldId id="271"/>
          </p14:sldIdLst>
        </p14:section>
        <p14:section name="Benefits" id="{031E2A29-78C3-45C1-8E00-037C21F44669}">
          <p14:sldIdLst>
            <p14:sldId id="275"/>
            <p14:sldId id="334"/>
          </p14:sldIdLst>
        </p14:section>
        <p14:section name="UF GO" id="{277665DD-8E71-4FDF-B712-9CE271213811}">
          <p14:sldIdLst>
            <p14:sldId id="345"/>
            <p14:sldId id="346"/>
            <p14:sldId id="446"/>
            <p14:sldId id="838842010"/>
            <p14:sldId id="838842147"/>
            <p14:sldId id="838842148"/>
            <p14:sldId id="2147374683"/>
            <p14:sldId id="290"/>
            <p14:sldId id="838842262"/>
            <p14:sldId id="2147374638"/>
            <p14:sldId id="2147374689"/>
            <p14:sldId id="838842341"/>
            <p14:sldId id="838842355"/>
            <p14:sldId id="2147374690"/>
            <p14:sldId id="2147374684"/>
            <p14:sldId id="838842100"/>
            <p14:sldId id="2147374685"/>
            <p14:sldId id="2147374691"/>
            <p14:sldId id="474"/>
            <p14:sldId id="2147374676"/>
            <p14:sldId id="2147374692"/>
            <p14:sldId id="2147374693"/>
            <p14:sldId id="2147374694"/>
            <p14:sldId id="838842207"/>
            <p14:sldId id="2147374695"/>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4616"/>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94670"/>
  </p:normalViewPr>
  <p:slideViewPr>
    <p:cSldViewPr snapToGrid="0" snapToObjects="1">
      <p:cViewPr varScale="1">
        <p:scale>
          <a:sx n="108" d="100"/>
          <a:sy n="108" d="100"/>
        </p:scale>
        <p:origin x="1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E5C818-756A-4472-97CE-CF6A6101DCE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DAC4C8B-5CA9-4C58-AE4F-A2062B7AFF93}">
      <dgm:prSet/>
      <dgm:spPr/>
      <dgm:t>
        <a:bodyPr/>
        <a:lstStyle/>
        <a:p>
          <a:r>
            <a:rPr lang="en-US"/>
            <a:t>What is UF GO?</a:t>
          </a:r>
        </a:p>
      </dgm:t>
    </dgm:pt>
    <dgm:pt modelId="{AE9A73D1-D23C-45E4-85CD-CD267DEF50F5}" type="parTrans" cxnId="{1E34ADF0-66FF-4758-841B-19EF82461E12}">
      <dgm:prSet/>
      <dgm:spPr/>
      <dgm:t>
        <a:bodyPr/>
        <a:lstStyle/>
        <a:p>
          <a:endParaRPr lang="en-US"/>
        </a:p>
      </dgm:t>
    </dgm:pt>
    <dgm:pt modelId="{D116A33F-2AF8-40D0-8422-847AC9F522EC}" type="sibTrans" cxnId="{1E34ADF0-66FF-4758-841B-19EF82461E12}">
      <dgm:prSet/>
      <dgm:spPr/>
      <dgm:t>
        <a:bodyPr/>
        <a:lstStyle/>
        <a:p>
          <a:endParaRPr lang="en-US"/>
        </a:p>
      </dgm:t>
    </dgm:pt>
    <dgm:pt modelId="{D1A8A510-10A2-4CA4-AB1A-ECD481D3D103}">
      <dgm:prSet/>
      <dgm:spPr/>
      <dgm:t>
        <a:bodyPr/>
        <a:lstStyle/>
        <a:p>
          <a:r>
            <a:rPr lang="en-US"/>
            <a:t>Overview</a:t>
          </a:r>
        </a:p>
      </dgm:t>
    </dgm:pt>
    <dgm:pt modelId="{618B5FA0-901F-4102-ABDC-55B5E879C9EF}" type="parTrans" cxnId="{6653F4DA-2B91-4E10-98F7-C5012C195717}">
      <dgm:prSet/>
      <dgm:spPr/>
      <dgm:t>
        <a:bodyPr/>
        <a:lstStyle/>
        <a:p>
          <a:endParaRPr lang="en-US"/>
        </a:p>
      </dgm:t>
    </dgm:pt>
    <dgm:pt modelId="{E65EAD1E-A916-4461-BCFB-23A47D961034}" type="sibTrans" cxnId="{6653F4DA-2B91-4E10-98F7-C5012C195717}">
      <dgm:prSet/>
      <dgm:spPr/>
      <dgm:t>
        <a:bodyPr/>
        <a:lstStyle/>
        <a:p>
          <a:endParaRPr lang="en-US"/>
        </a:p>
      </dgm:t>
    </dgm:pt>
    <dgm:pt modelId="{B83A9BA8-76B7-42C3-9267-1F4CF9FB2E26}">
      <dgm:prSet/>
      <dgm:spPr/>
      <dgm:t>
        <a:bodyPr/>
        <a:lstStyle/>
        <a:p>
          <a:r>
            <a:rPr lang="en-US"/>
            <a:t>How does UF GO impact HR?</a:t>
          </a:r>
        </a:p>
      </dgm:t>
    </dgm:pt>
    <dgm:pt modelId="{60F02FD0-D8AB-416E-A913-87E69422AFBD}" type="parTrans" cxnId="{0BABADAE-84BC-4C4D-9735-36FF7B461011}">
      <dgm:prSet/>
      <dgm:spPr/>
      <dgm:t>
        <a:bodyPr/>
        <a:lstStyle/>
        <a:p>
          <a:endParaRPr lang="en-US"/>
        </a:p>
      </dgm:t>
    </dgm:pt>
    <dgm:pt modelId="{BCD09495-60C6-4B28-9F9D-806C7FA0C3C1}" type="sibTrans" cxnId="{0BABADAE-84BC-4C4D-9735-36FF7B461011}">
      <dgm:prSet/>
      <dgm:spPr/>
      <dgm:t>
        <a:bodyPr/>
        <a:lstStyle/>
        <a:p>
          <a:endParaRPr lang="en-US"/>
        </a:p>
      </dgm:t>
    </dgm:pt>
    <dgm:pt modelId="{695BA220-7EEB-4EFE-ABC2-F4EAA2A238CB}">
      <dgm:prSet/>
      <dgm:spPr/>
      <dgm:t>
        <a:bodyPr/>
        <a:lstStyle/>
        <a:p>
          <a:r>
            <a:rPr lang="en-US"/>
            <a:t>Security Roles</a:t>
          </a:r>
        </a:p>
      </dgm:t>
    </dgm:pt>
    <dgm:pt modelId="{7768DADB-1387-423A-A05E-39EF0F44B468}" type="parTrans" cxnId="{8F1A685E-A70A-41D3-8B56-8F74E230D9F9}">
      <dgm:prSet/>
      <dgm:spPr/>
      <dgm:t>
        <a:bodyPr/>
        <a:lstStyle/>
        <a:p>
          <a:endParaRPr lang="en-US"/>
        </a:p>
      </dgm:t>
    </dgm:pt>
    <dgm:pt modelId="{AF12A05A-1F2E-4997-9E20-80A0999AAE8B}" type="sibTrans" cxnId="{8F1A685E-A70A-41D3-8B56-8F74E230D9F9}">
      <dgm:prSet/>
      <dgm:spPr/>
      <dgm:t>
        <a:bodyPr/>
        <a:lstStyle/>
        <a:p>
          <a:endParaRPr lang="en-US"/>
        </a:p>
      </dgm:t>
    </dgm:pt>
    <dgm:pt modelId="{0E1CD62B-A9AF-4D4C-92ED-55125338B93D}">
      <dgm:prSet/>
      <dgm:spPr/>
      <dgm:t>
        <a:bodyPr/>
        <a:lstStyle/>
        <a:p>
          <a:r>
            <a:rPr lang="en-US"/>
            <a:t>Name </a:t>
          </a:r>
        </a:p>
      </dgm:t>
    </dgm:pt>
    <dgm:pt modelId="{D63E54A4-3517-4DA1-BCB9-AAC16F11806A}" type="parTrans" cxnId="{64194161-7896-4B1E-B79D-A756EAE855F5}">
      <dgm:prSet/>
      <dgm:spPr/>
      <dgm:t>
        <a:bodyPr/>
        <a:lstStyle/>
        <a:p>
          <a:endParaRPr lang="en-US"/>
        </a:p>
      </dgm:t>
    </dgm:pt>
    <dgm:pt modelId="{AB180B23-D964-457A-96F4-30FF400F8754}" type="sibTrans" cxnId="{64194161-7896-4B1E-B79D-A756EAE855F5}">
      <dgm:prSet/>
      <dgm:spPr/>
      <dgm:t>
        <a:bodyPr/>
        <a:lstStyle/>
        <a:p>
          <a:endParaRPr lang="en-US"/>
        </a:p>
      </dgm:t>
    </dgm:pt>
    <dgm:pt modelId="{FBAB7268-D026-426C-8B91-3CD2A141127D}">
      <dgm:prSet/>
      <dgm:spPr/>
      <dgm:t>
        <a:bodyPr/>
        <a:lstStyle/>
        <a:p>
          <a:r>
            <a:rPr lang="en-US"/>
            <a:t>Supervisor</a:t>
          </a:r>
        </a:p>
      </dgm:t>
    </dgm:pt>
    <dgm:pt modelId="{5CC9693A-C9B0-4E9C-8AF9-F0838B9A59CB}" type="parTrans" cxnId="{C3B94163-E3F2-45F1-B029-2F3EF20E97C9}">
      <dgm:prSet/>
      <dgm:spPr/>
      <dgm:t>
        <a:bodyPr/>
        <a:lstStyle/>
        <a:p>
          <a:endParaRPr lang="en-US"/>
        </a:p>
      </dgm:t>
    </dgm:pt>
    <dgm:pt modelId="{2B721FF5-D3D6-45D6-8A61-5143836F95A9}" type="sibTrans" cxnId="{C3B94163-E3F2-45F1-B029-2F3EF20E97C9}">
      <dgm:prSet/>
      <dgm:spPr/>
      <dgm:t>
        <a:bodyPr/>
        <a:lstStyle/>
        <a:p>
          <a:endParaRPr lang="en-US"/>
        </a:p>
      </dgm:t>
    </dgm:pt>
    <dgm:pt modelId="{55D9B026-F4B8-43A1-80EC-9F592C096962}">
      <dgm:prSet/>
      <dgm:spPr/>
      <dgm:t>
        <a:bodyPr/>
        <a:lstStyle/>
        <a:p>
          <a:r>
            <a:rPr lang="en-US"/>
            <a:t>Guest Process</a:t>
          </a:r>
        </a:p>
      </dgm:t>
    </dgm:pt>
    <dgm:pt modelId="{48D1762E-8E04-4080-8FEB-D823365FEBAA}" type="parTrans" cxnId="{0EEFF97B-36C2-40FA-B2C8-F99100BC8B20}">
      <dgm:prSet/>
      <dgm:spPr/>
      <dgm:t>
        <a:bodyPr/>
        <a:lstStyle/>
        <a:p>
          <a:endParaRPr lang="en-US"/>
        </a:p>
      </dgm:t>
    </dgm:pt>
    <dgm:pt modelId="{34DA2953-A1D4-4F98-BB7A-08A02CDB23A5}" type="sibTrans" cxnId="{0EEFF97B-36C2-40FA-B2C8-F99100BC8B20}">
      <dgm:prSet/>
      <dgm:spPr/>
      <dgm:t>
        <a:bodyPr/>
        <a:lstStyle/>
        <a:p>
          <a:endParaRPr lang="en-US"/>
        </a:p>
      </dgm:t>
    </dgm:pt>
    <dgm:pt modelId="{929C5DEC-B394-45C7-A623-6D7EB0EFFDFA}" type="pres">
      <dgm:prSet presAssocID="{EEE5C818-756A-4472-97CE-CF6A6101DCE4}" presName="linear" presStyleCnt="0">
        <dgm:presLayoutVars>
          <dgm:animLvl val="lvl"/>
          <dgm:resizeHandles val="exact"/>
        </dgm:presLayoutVars>
      </dgm:prSet>
      <dgm:spPr/>
    </dgm:pt>
    <dgm:pt modelId="{AE4C32D2-563F-4CA6-A940-37A0AAC9571B}" type="pres">
      <dgm:prSet presAssocID="{7DAC4C8B-5CA9-4C58-AE4F-A2062B7AFF93}" presName="parentText" presStyleLbl="node1" presStyleIdx="0" presStyleCnt="2">
        <dgm:presLayoutVars>
          <dgm:chMax val="0"/>
          <dgm:bulletEnabled val="1"/>
        </dgm:presLayoutVars>
      </dgm:prSet>
      <dgm:spPr/>
    </dgm:pt>
    <dgm:pt modelId="{8AF87D76-AE51-454A-877E-5B3C2F598D2D}" type="pres">
      <dgm:prSet presAssocID="{7DAC4C8B-5CA9-4C58-AE4F-A2062B7AFF93}" presName="childText" presStyleLbl="revTx" presStyleIdx="0" presStyleCnt="2">
        <dgm:presLayoutVars>
          <dgm:bulletEnabled val="1"/>
        </dgm:presLayoutVars>
      </dgm:prSet>
      <dgm:spPr/>
    </dgm:pt>
    <dgm:pt modelId="{4C8B4BAB-5350-4357-9103-B5F69C687BF3}" type="pres">
      <dgm:prSet presAssocID="{B83A9BA8-76B7-42C3-9267-1F4CF9FB2E26}" presName="parentText" presStyleLbl="node1" presStyleIdx="1" presStyleCnt="2">
        <dgm:presLayoutVars>
          <dgm:chMax val="0"/>
          <dgm:bulletEnabled val="1"/>
        </dgm:presLayoutVars>
      </dgm:prSet>
      <dgm:spPr/>
    </dgm:pt>
    <dgm:pt modelId="{0040A82C-B369-462A-BF02-4F26725C04B6}" type="pres">
      <dgm:prSet presAssocID="{B83A9BA8-76B7-42C3-9267-1F4CF9FB2E26}" presName="childText" presStyleLbl="revTx" presStyleIdx="1" presStyleCnt="2">
        <dgm:presLayoutVars>
          <dgm:bulletEnabled val="1"/>
        </dgm:presLayoutVars>
      </dgm:prSet>
      <dgm:spPr/>
    </dgm:pt>
  </dgm:ptLst>
  <dgm:cxnLst>
    <dgm:cxn modelId="{0C834239-7D94-40FF-92CD-BD65ECBBCAAF}" type="presOf" srcId="{FBAB7268-D026-426C-8B91-3CD2A141127D}" destId="{0040A82C-B369-462A-BF02-4F26725C04B6}" srcOrd="0" destOrd="2" presId="urn:microsoft.com/office/officeart/2005/8/layout/vList2"/>
    <dgm:cxn modelId="{4ECA223C-854C-4D17-AC9D-7143775338AB}" type="presOf" srcId="{55D9B026-F4B8-43A1-80EC-9F592C096962}" destId="{0040A82C-B369-462A-BF02-4F26725C04B6}" srcOrd="0" destOrd="3" presId="urn:microsoft.com/office/officeart/2005/8/layout/vList2"/>
    <dgm:cxn modelId="{8F1A685E-A70A-41D3-8B56-8F74E230D9F9}" srcId="{B83A9BA8-76B7-42C3-9267-1F4CF9FB2E26}" destId="{695BA220-7EEB-4EFE-ABC2-F4EAA2A238CB}" srcOrd="0" destOrd="0" parTransId="{7768DADB-1387-423A-A05E-39EF0F44B468}" sibTransId="{AF12A05A-1F2E-4997-9E20-80A0999AAE8B}"/>
    <dgm:cxn modelId="{C7642760-97E7-4300-914E-037FE35ED4D9}" type="presOf" srcId="{EEE5C818-756A-4472-97CE-CF6A6101DCE4}" destId="{929C5DEC-B394-45C7-A623-6D7EB0EFFDFA}" srcOrd="0" destOrd="0" presId="urn:microsoft.com/office/officeart/2005/8/layout/vList2"/>
    <dgm:cxn modelId="{64194161-7896-4B1E-B79D-A756EAE855F5}" srcId="{B83A9BA8-76B7-42C3-9267-1F4CF9FB2E26}" destId="{0E1CD62B-A9AF-4D4C-92ED-55125338B93D}" srcOrd="1" destOrd="0" parTransId="{D63E54A4-3517-4DA1-BCB9-AAC16F11806A}" sibTransId="{AB180B23-D964-457A-96F4-30FF400F8754}"/>
    <dgm:cxn modelId="{C3B94163-E3F2-45F1-B029-2F3EF20E97C9}" srcId="{B83A9BA8-76B7-42C3-9267-1F4CF9FB2E26}" destId="{FBAB7268-D026-426C-8B91-3CD2A141127D}" srcOrd="2" destOrd="0" parTransId="{5CC9693A-C9B0-4E9C-8AF9-F0838B9A59CB}" sibTransId="{2B721FF5-D3D6-45D6-8A61-5143836F95A9}"/>
    <dgm:cxn modelId="{93AB4467-FC45-4B93-B777-D5B654E4358E}" type="presOf" srcId="{B83A9BA8-76B7-42C3-9267-1F4CF9FB2E26}" destId="{4C8B4BAB-5350-4357-9103-B5F69C687BF3}" srcOrd="0" destOrd="0" presId="urn:microsoft.com/office/officeart/2005/8/layout/vList2"/>
    <dgm:cxn modelId="{0EEFF97B-36C2-40FA-B2C8-F99100BC8B20}" srcId="{B83A9BA8-76B7-42C3-9267-1F4CF9FB2E26}" destId="{55D9B026-F4B8-43A1-80EC-9F592C096962}" srcOrd="3" destOrd="0" parTransId="{48D1762E-8E04-4080-8FEB-D823365FEBAA}" sibTransId="{34DA2953-A1D4-4F98-BB7A-08A02CDB23A5}"/>
    <dgm:cxn modelId="{E11631AC-72AB-44A1-875F-7CF60C3305B7}" type="presOf" srcId="{0E1CD62B-A9AF-4D4C-92ED-55125338B93D}" destId="{0040A82C-B369-462A-BF02-4F26725C04B6}" srcOrd="0" destOrd="1" presId="urn:microsoft.com/office/officeart/2005/8/layout/vList2"/>
    <dgm:cxn modelId="{0BABADAE-84BC-4C4D-9735-36FF7B461011}" srcId="{EEE5C818-756A-4472-97CE-CF6A6101DCE4}" destId="{B83A9BA8-76B7-42C3-9267-1F4CF9FB2E26}" srcOrd="1" destOrd="0" parTransId="{60F02FD0-D8AB-416E-A913-87E69422AFBD}" sibTransId="{BCD09495-60C6-4B28-9F9D-806C7FA0C3C1}"/>
    <dgm:cxn modelId="{F8FFA7D9-F29B-4EFA-923C-5AF11D9A9A96}" type="presOf" srcId="{7DAC4C8B-5CA9-4C58-AE4F-A2062B7AFF93}" destId="{AE4C32D2-563F-4CA6-A940-37A0AAC9571B}" srcOrd="0" destOrd="0" presId="urn:microsoft.com/office/officeart/2005/8/layout/vList2"/>
    <dgm:cxn modelId="{6653F4DA-2B91-4E10-98F7-C5012C195717}" srcId="{7DAC4C8B-5CA9-4C58-AE4F-A2062B7AFF93}" destId="{D1A8A510-10A2-4CA4-AB1A-ECD481D3D103}" srcOrd="0" destOrd="0" parTransId="{618B5FA0-901F-4102-ABDC-55B5E879C9EF}" sibTransId="{E65EAD1E-A916-4461-BCFB-23A47D961034}"/>
    <dgm:cxn modelId="{1C3709DB-D02C-454A-83C9-1184DAC594A3}" type="presOf" srcId="{D1A8A510-10A2-4CA4-AB1A-ECD481D3D103}" destId="{8AF87D76-AE51-454A-877E-5B3C2F598D2D}" srcOrd="0" destOrd="0" presId="urn:microsoft.com/office/officeart/2005/8/layout/vList2"/>
    <dgm:cxn modelId="{1E34ADF0-66FF-4758-841B-19EF82461E12}" srcId="{EEE5C818-756A-4472-97CE-CF6A6101DCE4}" destId="{7DAC4C8B-5CA9-4C58-AE4F-A2062B7AFF93}" srcOrd="0" destOrd="0" parTransId="{AE9A73D1-D23C-45E4-85CD-CD267DEF50F5}" sibTransId="{D116A33F-2AF8-40D0-8422-847AC9F522EC}"/>
    <dgm:cxn modelId="{FD484BFC-FEC8-4ABC-BCCA-52A4D507C5FE}" type="presOf" srcId="{695BA220-7EEB-4EFE-ABC2-F4EAA2A238CB}" destId="{0040A82C-B369-462A-BF02-4F26725C04B6}" srcOrd="0" destOrd="0" presId="urn:microsoft.com/office/officeart/2005/8/layout/vList2"/>
    <dgm:cxn modelId="{CE0ADA9E-6297-4C62-B286-DF96D2CA98F1}" type="presParOf" srcId="{929C5DEC-B394-45C7-A623-6D7EB0EFFDFA}" destId="{AE4C32D2-563F-4CA6-A940-37A0AAC9571B}" srcOrd="0" destOrd="0" presId="urn:microsoft.com/office/officeart/2005/8/layout/vList2"/>
    <dgm:cxn modelId="{0E810D62-2970-4270-B625-093A79654693}" type="presParOf" srcId="{929C5DEC-B394-45C7-A623-6D7EB0EFFDFA}" destId="{8AF87D76-AE51-454A-877E-5B3C2F598D2D}" srcOrd="1" destOrd="0" presId="urn:microsoft.com/office/officeart/2005/8/layout/vList2"/>
    <dgm:cxn modelId="{FD0BD808-1AC1-4C58-B23D-0FE03009B94D}" type="presParOf" srcId="{929C5DEC-B394-45C7-A623-6D7EB0EFFDFA}" destId="{4C8B4BAB-5350-4357-9103-B5F69C687BF3}" srcOrd="2" destOrd="0" presId="urn:microsoft.com/office/officeart/2005/8/layout/vList2"/>
    <dgm:cxn modelId="{4082ED2F-1A45-4F29-AC99-3C2469100706}" type="presParOf" srcId="{929C5DEC-B394-45C7-A623-6D7EB0EFFDFA}" destId="{0040A82C-B369-462A-BF02-4F26725C04B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EEA940-9F40-47FF-B971-5E6251E8174E}" type="doc">
      <dgm:prSet loTypeId="urn:microsoft.com/office/officeart/2005/8/layout/architecture" loCatId="list" qsTypeId="urn:microsoft.com/office/officeart/2005/8/quickstyle/simple1" qsCatId="simple" csTypeId="urn:microsoft.com/office/officeart/2005/8/colors/accent6_5" csCatId="accent6" phldr="1"/>
      <dgm:spPr/>
      <dgm:t>
        <a:bodyPr/>
        <a:lstStyle/>
        <a:p>
          <a:endParaRPr lang="en-US"/>
        </a:p>
      </dgm:t>
    </dgm:pt>
    <dgm:pt modelId="{09FF7B76-3F9A-4454-A950-0E7FE1838F8B}">
      <dgm:prSet custT="1"/>
      <dgm:spPr>
        <a:solidFill>
          <a:srgbClr val="35B593">
            <a:alpha val="80000"/>
          </a:srgbClr>
        </a:solidFill>
      </dgm:spPr>
      <dgm:t>
        <a:bodyPr/>
        <a:lstStyle/>
        <a:p>
          <a:r>
            <a:rPr lang="en-US" sz="2400" b="1" kern="1200">
              <a:latin typeface="Arial Black" panose="020B0A04020102020204" pitchFamily="34" charset="0"/>
              <a:cs typeface="Arial" panose="020B0604020202020204" pitchFamily="34" charset="0"/>
            </a:rPr>
            <a:t>Travel</a:t>
          </a:r>
          <a:r>
            <a:rPr lang="en-US" sz="2400" kern="1200">
              <a:latin typeface="Arial" panose="020B0604020202020204" pitchFamily="34" charset="0"/>
              <a:cs typeface="Arial" panose="020B0604020202020204" pitchFamily="34" charset="0"/>
            </a:rPr>
            <a:t> </a:t>
          </a:r>
        </a:p>
        <a:p>
          <a:r>
            <a:rPr lang="en-US" sz="2000" kern="1200">
              <a:latin typeface="Arial" panose="020B0604020202020204" pitchFamily="34" charset="0"/>
              <a:cs typeface="Arial" panose="020B0604020202020204" pitchFamily="34" charset="0"/>
            </a:rPr>
            <a:t>Individual is sponsored by a UF employee to </a:t>
          </a:r>
          <a:r>
            <a:rPr lang="en-US" sz="2000" kern="1200">
              <a:solidFill>
                <a:prstClr val="white"/>
              </a:solidFill>
              <a:latin typeface="Arial" panose="020B0604020202020204" pitchFamily="34" charset="0"/>
              <a:ea typeface="+mn-ea"/>
              <a:cs typeface="Arial" panose="020B0604020202020204" pitchFamily="34" charset="0"/>
            </a:rPr>
            <a:t>travel</a:t>
          </a:r>
          <a:r>
            <a:rPr lang="en-US" sz="2000" kern="1200">
              <a:latin typeface="Arial" panose="020B0604020202020204" pitchFamily="34" charset="0"/>
              <a:cs typeface="Arial" panose="020B0604020202020204" pitchFamily="34" charset="0"/>
            </a:rPr>
            <a:t> on UF official business </a:t>
          </a:r>
          <a:r>
            <a:rPr lang="en-US" sz="2000" b="1" u="sng" kern="1200">
              <a:solidFill>
                <a:srgbClr val="4472C4">
                  <a:lumMod val="75000"/>
                </a:srgbClr>
              </a:solidFill>
              <a:latin typeface="Arial" panose="020B0604020202020204" pitchFamily="34" charset="0"/>
              <a:ea typeface="+mn-ea"/>
              <a:cs typeface="Arial" panose="020B0604020202020204" pitchFamily="34" charset="0"/>
            </a:rPr>
            <a:t>AND</a:t>
          </a:r>
          <a:r>
            <a:rPr lang="en-US" sz="2000" kern="1200">
              <a:latin typeface="Arial" panose="020B0604020202020204" pitchFamily="34" charset="0"/>
              <a:cs typeface="Arial" panose="020B0604020202020204" pitchFamily="34" charset="0"/>
            </a:rPr>
            <a:t> is </a:t>
          </a:r>
          <a:r>
            <a:rPr lang="en-US" sz="2000" b="1" kern="1200">
              <a:solidFill>
                <a:srgbClr val="FF0000"/>
              </a:solidFill>
              <a:latin typeface="Arial" panose="020B0604020202020204" pitchFamily="34" charset="0"/>
              <a:cs typeface="Arial" panose="020B0604020202020204" pitchFamily="34" charset="0"/>
            </a:rPr>
            <a:t>not</a:t>
          </a:r>
          <a:r>
            <a:rPr lang="en-US" sz="2000" kern="1200">
              <a:latin typeface="Arial" panose="020B0604020202020204" pitchFamily="34" charset="0"/>
              <a:cs typeface="Arial" panose="020B0604020202020204" pitchFamily="34" charset="0"/>
            </a:rPr>
            <a:t> part of UF GO’s profiled user population</a:t>
          </a:r>
        </a:p>
        <a:p>
          <a:endParaRPr lang="en-US" sz="2000" kern="1200">
            <a:latin typeface="Arial" panose="020B0604020202020204" pitchFamily="34" charset="0"/>
            <a:cs typeface="Arial" panose="020B0604020202020204" pitchFamily="34" charset="0"/>
          </a:endParaRPr>
        </a:p>
        <a:p>
          <a:r>
            <a:rPr lang="en-US" sz="1800" b="1" u="sng" kern="1200">
              <a:effectLst/>
              <a:latin typeface="Arial" panose="020B0604020202020204" pitchFamily="34" charset="0"/>
              <a:cs typeface="Arial" panose="020B0604020202020204" pitchFamily="34" charset="0"/>
            </a:rPr>
            <a:t>Example</a:t>
          </a:r>
          <a:r>
            <a:rPr lang="en-US" sz="1800" kern="1200">
              <a:latin typeface="Arial" panose="020B0604020202020204" pitchFamily="34" charset="0"/>
              <a:cs typeface="Arial" panose="020B0604020202020204" pitchFamily="34" charset="0"/>
            </a:rPr>
            <a:t>: Job interviews, speaking engagements, conferences, etc</a:t>
          </a:r>
          <a:r>
            <a:rPr lang="en-US" sz="2000" kern="1200">
              <a:latin typeface="Arial" panose="020B0604020202020204" pitchFamily="34" charset="0"/>
              <a:cs typeface="Arial" panose="020B0604020202020204" pitchFamily="34" charset="0"/>
            </a:rPr>
            <a:t>.</a:t>
          </a:r>
        </a:p>
      </dgm:t>
    </dgm:pt>
    <dgm:pt modelId="{E13153E8-4E58-417C-94A9-F5715416B3D7}" type="parTrans" cxnId="{045FCAA2-2220-4DD9-9CFA-27F6C16DE07C}">
      <dgm:prSet/>
      <dgm:spPr/>
      <dgm:t>
        <a:bodyPr/>
        <a:lstStyle/>
        <a:p>
          <a:endParaRPr lang="en-US"/>
        </a:p>
      </dgm:t>
    </dgm:pt>
    <dgm:pt modelId="{E1BB7568-4C81-4885-8D8D-E0D9931A61D6}" type="sibTrans" cxnId="{045FCAA2-2220-4DD9-9CFA-27F6C16DE07C}">
      <dgm:prSet/>
      <dgm:spPr/>
      <dgm:t>
        <a:bodyPr/>
        <a:lstStyle/>
        <a:p>
          <a:endParaRPr lang="en-US"/>
        </a:p>
      </dgm:t>
    </dgm:pt>
    <dgm:pt modelId="{E401C5B9-82C6-44E7-8513-4F4D5DD113AC}">
      <dgm:prSet custT="1"/>
      <dgm:spPr/>
      <dgm:t>
        <a:bodyPr/>
        <a:lstStyle/>
        <a:p>
          <a:r>
            <a:rPr lang="en-US" sz="2400" kern="1200">
              <a:latin typeface="Arial Black" panose="020B0A04020102020204" pitchFamily="34" charset="0"/>
              <a:cs typeface="Arial" panose="020B0604020202020204" pitchFamily="34" charset="0"/>
            </a:rPr>
            <a:t>General Reimbursement</a:t>
          </a:r>
        </a:p>
        <a:p>
          <a:r>
            <a:rPr lang="en-US" sz="2000" kern="1200">
              <a:latin typeface="Arial" panose="020B0604020202020204" pitchFamily="34" charset="0"/>
              <a:cs typeface="Arial" panose="020B0604020202020204" pitchFamily="34" charset="0"/>
            </a:rPr>
            <a:t>Individual is receiving reimbursement for expenses incurred while on official UF business </a:t>
          </a:r>
          <a:r>
            <a:rPr lang="en-US" sz="2000" b="1" u="sng" kern="1200">
              <a:solidFill>
                <a:schemeClr val="accent1">
                  <a:lumMod val="75000"/>
                </a:schemeClr>
              </a:solidFill>
              <a:latin typeface="Arial" panose="020B0604020202020204" pitchFamily="34" charset="0"/>
              <a:cs typeface="Arial" panose="020B0604020202020204" pitchFamily="34" charset="0"/>
            </a:rPr>
            <a:t>AND</a:t>
          </a:r>
          <a:r>
            <a:rPr lang="en-US" sz="2000" kern="1200">
              <a:latin typeface="Arial" panose="020B0604020202020204" pitchFamily="34" charset="0"/>
              <a:cs typeface="Arial" panose="020B0604020202020204" pitchFamily="34" charset="0"/>
            </a:rPr>
            <a:t> is </a:t>
          </a:r>
          <a:r>
            <a:rPr lang="en-US" sz="2000" b="1" kern="1200">
              <a:solidFill>
                <a:srgbClr val="FF0000"/>
              </a:solidFill>
              <a:latin typeface="Arial" panose="020B0604020202020204" pitchFamily="34" charset="0"/>
              <a:cs typeface="Arial" panose="020B0604020202020204" pitchFamily="34" charset="0"/>
            </a:rPr>
            <a:t>not</a:t>
          </a:r>
          <a:r>
            <a:rPr lang="en-US" sz="2000" kern="1200">
              <a:latin typeface="Arial" panose="020B0604020202020204" pitchFamily="34" charset="0"/>
              <a:cs typeface="Arial" panose="020B0604020202020204" pitchFamily="34" charset="0"/>
            </a:rPr>
            <a:t> part of UF GO’s profiled user population</a:t>
          </a:r>
        </a:p>
        <a:p>
          <a:endParaRPr lang="en-US" sz="1800" kern="1200">
            <a:latin typeface="Arial" panose="020B0604020202020204" pitchFamily="34" charset="0"/>
            <a:cs typeface="Arial" panose="020B0604020202020204" pitchFamily="34" charset="0"/>
          </a:endParaRPr>
        </a:p>
        <a:p>
          <a:r>
            <a:rPr lang="en-US" sz="1800" b="1" u="sng" kern="1200">
              <a:solidFill>
                <a:prstClr val="white"/>
              </a:solidFill>
              <a:effectLst/>
              <a:latin typeface="Arial" panose="020B0604020202020204" pitchFamily="34" charset="0"/>
              <a:ea typeface="+mn-ea"/>
              <a:cs typeface="Arial" panose="020B0604020202020204" pitchFamily="34" charset="0"/>
            </a:rPr>
            <a:t>Example</a:t>
          </a:r>
          <a:r>
            <a:rPr lang="en-US" sz="1800" kern="1200">
              <a:latin typeface="Arial" panose="020B0604020202020204" pitchFamily="34" charset="0"/>
              <a:cs typeface="Arial" panose="020B0604020202020204" pitchFamily="34" charset="0"/>
            </a:rPr>
            <a:t>: last-minute purchase for an event, services, licenses, etc.</a:t>
          </a:r>
        </a:p>
      </dgm:t>
    </dgm:pt>
    <dgm:pt modelId="{7193E0EC-A147-4ACE-A358-40DBBEE3DB99}" type="parTrans" cxnId="{FE48E94B-274C-4FE8-AD86-5D581689719B}">
      <dgm:prSet/>
      <dgm:spPr/>
      <dgm:t>
        <a:bodyPr/>
        <a:lstStyle/>
        <a:p>
          <a:endParaRPr lang="en-US"/>
        </a:p>
      </dgm:t>
    </dgm:pt>
    <dgm:pt modelId="{957DA473-F2D4-4E27-8E18-AB39E739FAAC}" type="sibTrans" cxnId="{FE48E94B-274C-4FE8-AD86-5D581689719B}">
      <dgm:prSet/>
      <dgm:spPr/>
      <dgm:t>
        <a:bodyPr/>
        <a:lstStyle/>
        <a:p>
          <a:endParaRPr lang="en-US"/>
        </a:p>
      </dgm:t>
    </dgm:pt>
    <dgm:pt modelId="{4601A7D6-F1A3-441F-8E8A-E1B618E18697}" type="pres">
      <dgm:prSet presAssocID="{BAEEA940-9F40-47FF-B971-5E6251E8174E}" presName="Name0" presStyleCnt="0">
        <dgm:presLayoutVars>
          <dgm:chPref val="1"/>
          <dgm:dir/>
          <dgm:animOne val="branch"/>
          <dgm:animLvl val="lvl"/>
          <dgm:resizeHandles/>
        </dgm:presLayoutVars>
      </dgm:prSet>
      <dgm:spPr/>
    </dgm:pt>
    <dgm:pt modelId="{949D9205-B52B-4402-88D2-13525A9AC1DF}" type="pres">
      <dgm:prSet presAssocID="{09FF7B76-3F9A-4454-A950-0E7FE1838F8B}" presName="vertOne" presStyleCnt="0"/>
      <dgm:spPr/>
    </dgm:pt>
    <dgm:pt modelId="{1F6FF12D-A941-47D3-843B-A81F45FFD7F8}" type="pres">
      <dgm:prSet presAssocID="{09FF7B76-3F9A-4454-A950-0E7FE1838F8B}" presName="txOne" presStyleLbl="node0" presStyleIdx="0" presStyleCnt="2" custScaleX="108135">
        <dgm:presLayoutVars>
          <dgm:chPref val="3"/>
        </dgm:presLayoutVars>
      </dgm:prSet>
      <dgm:spPr/>
    </dgm:pt>
    <dgm:pt modelId="{9B932775-3C54-4CCF-A261-2725DF522713}" type="pres">
      <dgm:prSet presAssocID="{09FF7B76-3F9A-4454-A950-0E7FE1838F8B}" presName="horzOne" presStyleCnt="0"/>
      <dgm:spPr/>
    </dgm:pt>
    <dgm:pt modelId="{20955840-3B93-488A-BEF9-32D0267F6B9A}" type="pres">
      <dgm:prSet presAssocID="{E1BB7568-4C81-4885-8D8D-E0D9931A61D6}" presName="sibSpaceOne" presStyleCnt="0"/>
      <dgm:spPr/>
    </dgm:pt>
    <dgm:pt modelId="{28ED8FD4-7D21-4474-B8A6-A7E2B0FD28E6}" type="pres">
      <dgm:prSet presAssocID="{E401C5B9-82C6-44E7-8513-4F4D5DD113AC}" presName="vertOne" presStyleCnt="0"/>
      <dgm:spPr/>
    </dgm:pt>
    <dgm:pt modelId="{28126CAC-86F5-499E-83CE-F157680D5932}" type="pres">
      <dgm:prSet presAssocID="{E401C5B9-82C6-44E7-8513-4F4D5DD113AC}" presName="txOne" presStyleLbl="node0" presStyleIdx="1" presStyleCnt="2" custScaleX="106209">
        <dgm:presLayoutVars>
          <dgm:chPref val="3"/>
        </dgm:presLayoutVars>
      </dgm:prSet>
      <dgm:spPr/>
    </dgm:pt>
    <dgm:pt modelId="{21569B46-C213-4901-A8AA-1480F1D19B50}" type="pres">
      <dgm:prSet presAssocID="{E401C5B9-82C6-44E7-8513-4F4D5DD113AC}" presName="horzOne" presStyleCnt="0"/>
      <dgm:spPr/>
    </dgm:pt>
  </dgm:ptLst>
  <dgm:cxnLst>
    <dgm:cxn modelId="{FB0AF73A-ABE7-4DB2-9212-4836F9838389}" type="presOf" srcId="{09FF7B76-3F9A-4454-A950-0E7FE1838F8B}" destId="{1F6FF12D-A941-47D3-843B-A81F45FFD7F8}" srcOrd="0" destOrd="0" presId="urn:microsoft.com/office/officeart/2005/8/layout/architecture"/>
    <dgm:cxn modelId="{0CD89567-40E0-41DE-8CAF-AA4A00E1BD45}" type="presOf" srcId="{BAEEA940-9F40-47FF-B971-5E6251E8174E}" destId="{4601A7D6-F1A3-441F-8E8A-E1B618E18697}" srcOrd="0" destOrd="0" presId="urn:microsoft.com/office/officeart/2005/8/layout/architecture"/>
    <dgm:cxn modelId="{FE48E94B-274C-4FE8-AD86-5D581689719B}" srcId="{BAEEA940-9F40-47FF-B971-5E6251E8174E}" destId="{E401C5B9-82C6-44E7-8513-4F4D5DD113AC}" srcOrd="1" destOrd="0" parTransId="{7193E0EC-A147-4ACE-A358-40DBBEE3DB99}" sibTransId="{957DA473-F2D4-4E27-8E18-AB39E739FAAC}"/>
    <dgm:cxn modelId="{045FCAA2-2220-4DD9-9CFA-27F6C16DE07C}" srcId="{BAEEA940-9F40-47FF-B971-5E6251E8174E}" destId="{09FF7B76-3F9A-4454-A950-0E7FE1838F8B}" srcOrd="0" destOrd="0" parTransId="{E13153E8-4E58-417C-94A9-F5715416B3D7}" sibTransId="{E1BB7568-4C81-4885-8D8D-E0D9931A61D6}"/>
    <dgm:cxn modelId="{29F4ADE9-12FF-4F33-B47F-096701220869}" type="presOf" srcId="{E401C5B9-82C6-44E7-8513-4F4D5DD113AC}" destId="{28126CAC-86F5-499E-83CE-F157680D5932}" srcOrd="0" destOrd="0" presId="urn:microsoft.com/office/officeart/2005/8/layout/architecture"/>
    <dgm:cxn modelId="{5652ACBA-E249-46D5-9138-3012DDC52C43}" type="presParOf" srcId="{4601A7D6-F1A3-441F-8E8A-E1B618E18697}" destId="{949D9205-B52B-4402-88D2-13525A9AC1DF}" srcOrd="0" destOrd="0" presId="urn:microsoft.com/office/officeart/2005/8/layout/architecture"/>
    <dgm:cxn modelId="{DBC74A33-B11B-4937-9E80-F6AD557521CE}" type="presParOf" srcId="{949D9205-B52B-4402-88D2-13525A9AC1DF}" destId="{1F6FF12D-A941-47D3-843B-A81F45FFD7F8}" srcOrd="0" destOrd="0" presId="urn:microsoft.com/office/officeart/2005/8/layout/architecture"/>
    <dgm:cxn modelId="{93D6F451-EA92-44D7-9A8C-F010F47C9F72}" type="presParOf" srcId="{949D9205-B52B-4402-88D2-13525A9AC1DF}" destId="{9B932775-3C54-4CCF-A261-2725DF522713}" srcOrd="1" destOrd="0" presId="urn:microsoft.com/office/officeart/2005/8/layout/architecture"/>
    <dgm:cxn modelId="{BF8C9358-F034-4CFD-AB0F-F507372A5B17}" type="presParOf" srcId="{4601A7D6-F1A3-441F-8E8A-E1B618E18697}" destId="{20955840-3B93-488A-BEF9-32D0267F6B9A}" srcOrd="1" destOrd="0" presId="urn:microsoft.com/office/officeart/2005/8/layout/architecture"/>
    <dgm:cxn modelId="{FB4482C9-E1AD-4DB7-85D6-E8851287ACB2}" type="presParOf" srcId="{4601A7D6-F1A3-441F-8E8A-E1B618E18697}" destId="{28ED8FD4-7D21-4474-B8A6-A7E2B0FD28E6}" srcOrd="2" destOrd="0" presId="urn:microsoft.com/office/officeart/2005/8/layout/architecture"/>
    <dgm:cxn modelId="{A4FB7654-FA98-42E4-BD8B-2E5929B9FEB1}" type="presParOf" srcId="{28ED8FD4-7D21-4474-B8A6-A7E2B0FD28E6}" destId="{28126CAC-86F5-499E-83CE-F157680D5932}" srcOrd="0" destOrd="0" presId="urn:microsoft.com/office/officeart/2005/8/layout/architecture"/>
    <dgm:cxn modelId="{D6CF1F67-4B99-4E71-BDDA-7C3E08B9810F}" type="presParOf" srcId="{28ED8FD4-7D21-4474-B8A6-A7E2B0FD28E6}" destId="{21569B46-C213-4901-A8AA-1480F1D19B50}" srcOrd="1" destOrd="0" presId="urn:microsoft.com/office/officeart/2005/8/layout/architectur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55B1AB-1FEE-400E-8097-9891BB4CE925}" type="doc">
      <dgm:prSet loTypeId="urn:microsoft.com/office/officeart/2016/7/layout/BasicLinearProcessNumbered" loCatId="process" qsTypeId="urn:microsoft.com/office/officeart/2005/8/quickstyle/simple1" qsCatId="simple" csTypeId="urn:microsoft.com/office/officeart/2005/8/colors/accent2_2" csCatId="accent2" phldr="1"/>
      <dgm:spPr/>
      <dgm:t>
        <a:bodyPr/>
        <a:lstStyle/>
        <a:p>
          <a:endParaRPr lang="en-US"/>
        </a:p>
      </dgm:t>
    </dgm:pt>
    <dgm:pt modelId="{EE3A39E3-D1D9-4175-BBE3-86D22972F7F5}">
      <dgm:prSet custT="1"/>
      <dgm:spPr>
        <a:solidFill>
          <a:schemeClr val="accent1">
            <a:lumMod val="20000"/>
            <a:lumOff val="80000"/>
            <a:alpha val="90000"/>
          </a:schemeClr>
        </a:solidFill>
        <a:ln>
          <a:noFill/>
        </a:ln>
      </dgm:spPr>
      <dgm:t>
        <a:bodyPr/>
        <a:lstStyle/>
        <a:p>
          <a:pPr algn="ctr">
            <a:spcAft>
              <a:spcPct val="35000"/>
            </a:spcAft>
          </a:pPr>
          <a:r>
            <a:rPr lang="en-US" sz="2300" b="1">
              <a:effectLst/>
              <a:latin typeface="Arial" panose="020B0604020202020204" pitchFamily="34" charset="0"/>
              <a:cs typeface="Arial" panose="020B0604020202020204" pitchFamily="34" charset="0"/>
            </a:rPr>
            <a:t>In myUFL: Create POI</a:t>
          </a:r>
        </a:p>
      </dgm:t>
    </dgm:pt>
    <dgm:pt modelId="{724AA839-3A74-4ED8-92C6-A4AA3FB5F6D1}" type="parTrans" cxnId="{30E8925D-C54F-449D-96B8-3335D8D299B0}">
      <dgm:prSet/>
      <dgm:spPr/>
      <dgm:t>
        <a:bodyPr/>
        <a:lstStyle/>
        <a:p>
          <a:endParaRPr lang="en-US">
            <a:latin typeface="Arial" panose="020B0604020202020204" pitchFamily="34" charset="0"/>
            <a:cs typeface="Arial" panose="020B0604020202020204" pitchFamily="34" charset="0"/>
          </a:endParaRPr>
        </a:p>
      </dgm:t>
    </dgm:pt>
    <dgm:pt modelId="{AF548ED7-CB19-4878-B083-22F44455F0F9}" type="sibTrans" cxnId="{30E8925D-C54F-449D-96B8-3335D8D299B0}">
      <dgm:prSet phldrT="1" phldr="0"/>
      <dgm:spPr/>
      <dgm:t>
        <a:bodyPr/>
        <a:lstStyle/>
        <a:p>
          <a:r>
            <a:rPr 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dgm:t>
    </dgm:pt>
    <dgm:pt modelId="{DD484B61-081B-4BA2-92FE-69A982884F8A}">
      <dgm:prSet/>
      <dgm:spPr/>
      <dgm:t>
        <a:bodyPr/>
        <a:lstStyle/>
        <a:p>
          <a:pPr algn="ctr">
            <a:spcAft>
              <a:spcPct val="35000"/>
            </a:spcAft>
          </a:pPr>
          <a:r>
            <a:rPr lang="en-US" sz="2300" b="1">
              <a:effectLst/>
              <a:latin typeface="Arial" panose="020B0604020202020204" pitchFamily="34" charset="0"/>
              <a:cs typeface="Arial" panose="020B0604020202020204" pitchFamily="34" charset="0"/>
            </a:rPr>
            <a:t>In UF GO: Enter Transaction</a:t>
          </a:r>
        </a:p>
      </dgm:t>
    </dgm:pt>
    <dgm:pt modelId="{9A456B71-E50B-4258-889B-9EAD213BD468}" type="parTrans" cxnId="{DA67C082-A3AB-45CB-8103-7DE661682425}">
      <dgm:prSet/>
      <dgm:spPr/>
      <dgm:t>
        <a:bodyPr/>
        <a:lstStyle/>
        <a:p>
          <a:endParaRPr lang="en-US">
            <a:latin typeface="Arial" panose="020B0604020202020204" pitchFamily="34" charset="0"/>
            <a:cs typeface="Arial" panose="020B0604020202020204" pitchFamily="34" charset="0"/>
          </a:endParaRPr>
        </a:p>
      </dgm:t>
    </dgm:pt>
    <dgm:pt modelId="{C8659B3E-3B4E-4282-9929-DD9754E4057F}" type="sibTrans" cxnId="{DA67C082-A3AB-45CB-8103-7DE661682425}">
      <dgm:prSet phldrT="2" phldr="0"/>
      <dgm:spPr/>
      <dgm:t>
        <a:bodyPr/>
        <a:lstStyle/>
        <a:p>
          <a:r>
            <a:rPr lang="en-US" b="1">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dgm:t>
    </dgm:pt>
    <dgm:pt modelId="{A15B383B-5DAF-41DC-8F8D-B8FD089FA791}">
      <dgm:prSet custT="1"/>
      <dgm:spPr/>
      <dgm:t>
        <a:bodyPr/>
        <a:lstStyle/>
        <a:p>
          <a:pPr algn="l">
            <a:spcAft>
              <a:spcPts val="1200"/>
            </a:spcAft>
          </a:pPr>
          <a:r>
            <a:rPr lang="en-US" sz="2000">
              <a:latin typeface="Arial" panose="020B0604020202020204" pitchFamily="34" charset="0"/>
              <a:cs typeface="Arial" panose="020B0604020202020204" pitchFamily="34" charset="0"/>
            </a:rPr>
            <a:t>Step must be completed even if the individual has a UF ID </a:t>
          </a:r>
        </a:p>
      </dgm:t>
    </dgm:pt>
    <dgm:pt modelId="{B5CB502E-99D3-4858-8517-7498013BB745}" type="parTrans" cxnId="{02A8291F-1A9B-4B11-B756-4516D67175CB}">
      <dgm:prSet/>
      <dgm:spPr/>
      <dgm:t>
        <a:bodyPr/>
        <a:lstStyle/>
        <a:p>
          <a:endParaRPr lang="en-US">
            <a:latin typeface="Arial" panose="020B0604020202020204" pitchFamily="34" charset="0"/>
            <a:cs typeface="Arial" panose="020B0604020202020204" pitchFamily="34" charset="0"/>
          </a:endParaRPr>
        </a:p>
      </dgm:t>
    </dgm:pt>
    <dgm:pt modelId="{78D933DF-4083-42E2-8E92-5477F60526B7}" type="sibTrans" cxnId="{02A8291F-1A9B-4B11-B756-4516D67175CB}">
      <dgm:prSet/>
      <dgm:spPr/>
      <dgm:t>
        <a:bodyPr/>
        <a:lstStyle/>
        <a:p>
          <a:endParaRPr lang="en-US">
            <a:latin typeface="Arial" panose="020B0604020202020204" pitchFamily="34" charset="0"/>
            <a:cs typeface="Arial" panose="020B0604020202020204" pitchFamily="34" charset="0"/>
          </a:endParaRPr>
        </a:p>
      </dgm:t>
    </dgm:pt>
    <dgm:pt modelId="{1AD8C4B8-0B87-4E59-B051-7D46ABF29FF8}">
      <dgm:prSet custT="1"/>
      <dgm:spPr/>
      <dgm:t>
        <a:bodyPr/>
        <a:lstStyle/>
        <a:p>
          <a:pPr algn="l">
            <a:spcAft>
              <a:spcPts val="1200"/>
            </a:spcAft>
          </a:pPr>
          <a:r>
            <a:rPr lang="en-US" sz="2000">
              <a:latin typeface="Arial" panose="020B0604020202020204" pitchFamily="34" charset="0"/>
              <a:cs typeface="Arial" panose="020B0604020202020204" pitchFamily="34" charset="0"/>
            </a:rPr>
            <a:t>New Travel POI Type: </a:t>
          </a:r>
          <a:r>
            <a:rPr lang="en-US" sz="2000" b="1">
              <a:latin typeface="Arial" panose="020B0604020202020204" pitchFamily="34" charset="0"/>
              <a:cs typeface="Arial" panose="020B0604020202020204" pitchFamily="34" charset="0"/>
            </a:rPr>
            <a:t>00016</a:t>
          </a:r>
        </a:p>
      </dgm:t>
    </dgm:pt>
    <dgm:pt modelId="{768E1BB8-3EE7-440C-AB95-98DEF4F97490}" type="parTrans" cxnId="{C5A97EDA-4CC4-41BF-810D-E6C20F96F60F}">
      <dgm:prSet/>
      <dgm:spPr/>
      <dgm:t>
        <a:bodyPr/>
        <a:lstStyle/>
        <a:p>
          <a:endParaRPr lang="en-US">
            <a:latin typeface="Arial" panose="020B0604020202020204" pitchFamily="34" charset="0"/>
            <a:cs typeface="Arial" panose="020B0604020202020204" pitchFamily="34" charset="0"/>
          </a:endParaRPr>
        </a:p>
      </dgm:t>
    </dgm:pt>
    <dgm:pt modelId="{9F315BBB-64D0-4EC7-AC8B-5E8DAC2DD2C5}" type="sibTrans" cxnId="{C5A97EDA-4CC4-41BF-810D-E6C20F96F60F}">
      <dgm:prSet/>
      <dgm:spPr/>
      <dgm:t>
        <a:bodyPr/>
        <a:lstStyle/>
        <a:p>
          <a:endParaRPr lang="en-US">
            <a:latin typeface="Arial" panose="020B0604020202020204" pitchFamily="34" charset="0"/>
            <a:cs typeface="Arial" panose="020B0604020202020204" pitchFamily="34" charset="0"/>
          </a:endParaRPr>
        </a:p>
      </dgm:t>
    </dgm:pt>
    <dgm:pt modelId="{206B8AC6-9943-4275-9A91-F0C87EC01DDE}">
      <dgm:prSet custT="1"/>
      <dgm:spPr/>
      <dgm:t>
        <a:bodyPr/>
        <a:lstStyle/>
        <a:p>
          <a:pPr algn="l">
            <a:spcAft>
              <a:spcPts val="1200"/>
            </a:spcAft>
          </a:pPr>
          <a:r>
            <a:rPr lang="en-US" sz="2000">
              <a:latin typeface="Arial" panose="020B0604020202020204" pitchFamily="34" charset="0"/>
              <a:cs typeface="Arial" panose="020B0604020202020204" pitchFamily="34" charset="0"/>
            </a:rPr>
            <a:t>Travel Request</a:t>
          </a:r>
        </a:p>
      </dgm:t>
    </dgm:pt>
    <dgm:pt modelId="{4BD25DAC-2AF5-4380-867C-D3FB94A5E865}" type="parTrans" cxnId="{D53C5BB4-A3F8-4E24-AEC8-7E4D27517540}">
      <dgm:prSet/>
      <dgm:spPr/>
      <dgm:t>
        <a:bodyPr/>
        <a:lstStyle/>
        <a:p>
          <a:endParaRPr lang="en-US">
            <a:latin typeface="Arial" panose="020B0604020202020204" pitchFamily="34" charset="0"/>
            <a:cs typeface="Arial" panose="020B0604020202020204" pitchFamily="34" charset="0"/>
          </a:endParaRPr>
        </a:p>
      </dgm:t>
    </dgm:pt>
    <dgm:pt modelId="{51BA706B-6966-4963-A912-3B9C2B4A2FB3}" type="sibTrans" cxnId="{D53C5BB4-A3F8-4E24-AEC8-7E4D27517540}">
      <dgm:prSet/>
      <dgm:spPr/>
      <dgm:t>
        <a:bodyPr/>
        <a:lstStyle/>
        <a:p>
          <a:endParaRPr lang="en-US">
            <a:latin typeface="Arial" panose="020B0604020202020204" pitchFamily="34" charset="0"/>
            <a:cs typeface="Arial" panose="020B0604020202020204" pitchFamily="34" charset="0"/>
          </a:endParaRPr>
        </a:p>
      </dgm:t>
    </dgm:pt>
    <dgm:pt modelId="{D306B9C0-97A6-4388-867D-30896E281F9D}">
      <dgm:prSet custT="1"/>
      <dgm:spPr/>
      <dgm:t>
        <a:bodyPr/>
        <a:lstStyle/>
        <a:p>
          <a:pPr algn="l">
            <a:spcAft>
              <a:spcPts val="1200"/>
            </a:spcAft>
          </a:pPr>
          <a:r>
            <a:rPr lang="en-US" sz="2000">
              <a:latin typeface="Arial" panose="020B0604020202020204" pitchFamily="34" charset="0"/>
              <a:cs typeface="Arial" panose="020B0604020202020204" pitchFamily="34" charset="0"/>
            </a:rPr>
            <a:t>Book Travel</a:t>
          </a:r>
        </a:p>
      </dgm:t>
    </dgm:pt>
    <dgm:pt modelId="{A9E5F0DD-A154-4A29-972E-80D11B6F8B15}" type="parTrans" cxnId="{F36F5DFF-085D-45D8-8F1D-1564E568F938}">
      <dgm:prSet/>
      <dgm:spPr/>
      <dgm:t>
        <a:bodyPr/>
        <a:lstStyle/>
        <a:p>
          <a:endParaRPr lang="en-US">
            <a:latin typeface="Arial" panose="020B0604020202020204" pitchFamily="34" charset="0"/>
            <a:cs typeface="Arial" panose="020B0604020202020204" pitchFamily="34" charset="0"/>
          </a:endParaRPr>
        </a:p>
      </dgm:t>
    </dgm:pt>
    <dgm:pt modelId="{46BF9704-0828-4DB0-918B-FD83DBF6D112}" type="sibTrans" cxnId="{F36F5DFF-085D-45D8-8F1D-1564E568F938}">
      <dgm:prSet/>
      <dgm:spPr/>
      <dgm:t>
        <a:bodyPr/>
        <a:lstStyle/>
        <a:p>
          <a:endParaRPr lang="en-US">
            <a:latin typeface="Arial" panose="020B0604020202020204" pitchFamily="34" charset="0"/>
            <a:cs typeface="Arial" panose="020B0604020202020204" pitchFamily="34" charset="0"/>
          </a:endParaRPr>
        </a:p>
      </dgm:t>
    </dgm:pt>
    <dgm:pt modelId="{FFB6039A-79BE-4D59-87C2-A9240A67C28A}">
      <dgm:prSet custT="1"/>
      <dgm:spPr/>
      <dgm:t>
        <a:bodyPr/>
        <a:lstStyle/>
        <a:p>
          <a:pPr algn="l">
            <a:spcAft>
              <a:spcPts val="1200"/>
            </a:spcAft>
          </a:pPr>
          <a:r>
            <a:rPr lang="en-US" sz="2000">
              <a:latin typeface="Arial" panose="020B0604020202020204" pitchFamily="34" charset="0"/>
              <a:cs typeface="Arial" panose="020B0604020202020204" pitchFamily="34" charset="0"/>
            </a:rPr>
            <a:t>Expense Reports: Travel &amp; General Reimbursement</a:t>
          </a:r>
        </a:p>
      </dgm:t>
    </dgm:pt>
    <dgm:pt modelId="{1F4D690E-1BB3-4480-A9DA-0E11560D4C1D}" type="parTrans" cxnId="{CF22DF00-4ED6-4365-B25E-8DD95A3E6610}">
      <dgm:prSet/>
      <dgm:spPr/>
      <dgm:t>
        <a:bodyPr/>
        <a:lstStyle/>
        <a:p>
          <a:endParaRPr lang="en-US">
            <a:latin typeface="Arial" panose="020B0604020202020204" pitchFamily="34" charset="0"/>
            <a:cs typeface="Arial" panose="020B0604020202020204" pitchFamily="34" charset="0"/>
          </a:endParaRPr>
        </a:p>
      </dgm:t>
    </dgm:pt>
    <dgm:pt modelId="{C08ACF4E-0A45-4468-A9C1-311E325E010F}" type="sibTrans" cxnId="{CF22DF00-4ED6-4365-B25E-8DD95A3E6610}">
      <dgm:prSet/>
      <dgm:spPr/>
      <dgm:t>
        <a:bodyPr/>
        <a:lstStyle/>
        <a:p>
          <a:endParaRPr lang="en-US">
            <a:latin typeface="Arial" panose="020B0604020202020204" pitchFamily="34" charset="0"/>
            <a:cs typeface="Arial" panose="020B0604020202020204" pitchFamily="34" charset="0"/>
          </a:endParaRPr>
        </a:p>
      </dgm:t>
    </dgm:pt>
    <dgm:pt modelId="{675F64D6-05B8-47CA-9A76-3AA16A598085}">
      <dgm:prSet custT="1"/>
      <dgm:spPr/>
      <dgm:t>
        <a:bodyPr/>
        <a:lstStyle/>
        <a:p>
          <a:pPr algn="l">
            <a:spcAft>
              <a:spcPct val="15000"/>
            </a:spcAft>
          </a:pPr>
          <a:endParaRPr lang="en-US" sz="2000">
            <a:latin typeface="Arial" panose="020B0604020202020204" pitchFamily="34" charset="0"/>
            <a:cs typeface="Arial" panose="020B0604020202020204" pitchFamily="34" charset="0"/>
          </a:endParaRPr>
        </a:p>
      </dgm:t>
    </dgm:pt>
    <dgm:pt modelId="{74B82352-6B63-4EEA-B1A5-840E0FECA1D1}" type="parTrans" cxnId="{0DB69F9B-A866-4086-8F31-A8BC7E249988}">
      <dgm:prSet/>
      <dgm:spPr/>
      <dgm:t>
        <a:bodyPr/>
        <a:lstStyle/>
        <a:p>
          <a:endParaRPr lang="en-US"/>
        </a:p>
      </dgm:t>
    </dgm:pt>
    <dgm:pt modelId="{C181E225-8B15-48CC-8105-5FB8C4F27CE8}" type="sibTrans" cxnId="{0DB69F9B-A866-4086-8F31-A8BC7E249988}">
      <dgm:prSet/>
      <dgm:spPr/>
      <dgm:t>
        <a:bodyPr/>
        <a:lstStyle/>
        <a:p>
          <a:endParaRPr lang="en-US"/>
        </a:p>
      </dgm:t>
    </dgm:pt>
    <dgm:pt modelId="{5A62ACC5-36D2-4D09-9A0D-CC390653D40E}">
      <dgm:prSet/>
      <dgm:spPr/>
      <dgm:t>
        <a:bodyPr/>
        <a:lstStyle/>
        <a:p>
          <a:pPr algn="l">
            <a:spcAft>
              <a:spcPct val="15000"/>
            </a:spcAft>
          </a:pPr>
          <a:endParaRPr lang="en-US" sz="1500">
            <a:latin typeface="Arial" panose="020B0604020202020204" pitchFamily="34" charset="0"/>
            <a:cs typeface="Arial" panose="020B0604020202020204" pitchFamily="34" charset="0"/>
          </a:endParaRPr>
        </a:p>
      </dgm:t>
    </dgm:pt>
    <dgm:pt modelId="{EC7597C0-502A-4CB2-81C4-FF74F7017C02}" type="parTrans" cxnId="{0AFA12C8-A34B-49BF-A90D-3740C23A6737}">
      <dgm:prSet/>
      <dgm:spPr/>
      <dgm:t>
        <a:bodyPr/>
        <a:lstStyle/>
        <a:p>
          <a:endParaRPr lang="en-US"/>
        </a:p>
      </dgm:t>
    </dgm:pt>
    <dgm:pt modelId="{846F8A51-505A-435F-832D-1390C49E031B}" type="sibTrans" cxnId="{0AFA12C8-A34B-49BF-A90D-3740C23A6737}">
      <dgm:prSet/>
      <dgm:spPr/>
      <dgm:t>
        <a:bodyPr/>
        <a:lstStyle/>
        <a:p>
          <a:endParaRPr lang="en-US"/>
        </a:p>
      </dgm:t>
    </dgm:pt>
    <dgm:pt modelId="{EEDFBF79-F6DE-4B8A-AD5C-4CE3800298F7}">
      <dgm:prSet custT="1"/>
      <dgm:spPr/>
      <dgm:t>
        <a:bodyPr/>
        <a:lstStyle/>
        <a:p>
          <a:pPr algn="l">
            <a:spcAft>
              <a:spcPts val="1200"/>
            </a:spcAft>
          </a:pPr>
          <a:r>
            <a:rPr lang="en-US" sz="2000">
              <a:latin typeface="Arial" panose="020B0604020202020204" pitchFamily="34" charset="0"/>
              <a:cs typeface="Arial" panose="020B0604020202020204" pitchFamily="34" charset="0"/>
            </a:rPr>
            <a:t>Overnight process for information to be available in UF GO</a:t>
          </a:r>
        </a:p>
      </dgm:t>
    </dgm:pt>
    <dgm:pt modelId="{6FFA6CEB-65BC-4660-A445-7CA88F32A151}" type="parTrans" cxnId="{5DDB56A2-5C14-4687-A419-9F90B118507E}">
      <dgm:prSet/>
      <dgm:spPr/>
      <dgm:t>
        <a:bodyPr/>
        <a:lstStyle/>
        <a:p>
          <a:endParaRPr lang="en-US"/>
        </a:p>
      </dgm:t>
    </dgm:pt>
    <dgm:pt modelId="{AAE240EF-504D-4889-9BF3-128D7D84D6DB}" type="sibTrans" cxnId="{5DDB56A2-5C14-4687-A419-9F90B118507E}">
      <dgm:prSet/>
      <dgm:spPr/>
      <dgm:t>
        <a:bodyPr/>
        <a:lstStyle/>
        <a:p>
          <a:endParaRPr lang="en-US"/>
        </a:p>
      </dgm:t>
    </dgm:pt>
    <dgm:pt modelId="{812D686B-381C-4FD3-8E5B-536AE36D26EF}" type="pres">
      <dgm:prSet presAssocID="{EF55B1AB-1FEE-400E-8097-9891BB4CE925}" presName="Name0" presStyleCnt="0">
        <dgm:presLayoutVars>
          <dgm:animLvl val="lvl"/>
          <dgm:resizeHandles val="exact"/>
        </dgm:presLayoutVars>
      </dgm:prSet>
      <dgm:spPr/>
    </dgm:pt>
    <dgm:pt modelId="{ED537335-C5B8-4259-BE55-A83817BDA3DB}" type="pres">
      <dgm:prSet presAssocID="{EE3A39E3-D1D9-4175-BBE3-86D22972F7F5}" presName="compositeNode" presStyleCnt="0">
        <dgm:presLayoutVars>
          <dgm:bulletEnabled val="1"/>
        </dgm:presLayoutVars>
      </dgm:prSet>
      <dgm:spPr/>
    </dgm:pt>
    <dgm:pt modelId="{0A2EFB24-72C2-46FD-91EF-DD11D828D647}" type="pres">
      <dgm:prSet presAssocID="{EE3A39E3-D1D9-4175-BBE3-86D22972F7F5}" presName="bgRect" presStyleLbl="bgAccFollowNode1" presStyleIdx="0" presStyleCnt="2"/>
      <dgm:spPr/>
    </dgm:pt>
    <dgm:pt modelId="{56B107A9-0400-4449-94F9-DDC13A28932E}" type="pres">
      <dgm:prSet presAssocID="{AF548ED7-CB19-4878-B083-22F44455F0F9}" presName="sibTransNodeCircle" presStyleLbl="alignNode1" presStyleIdx="0" presStyleCnt="4">
        <dgm:presLayoutVars>
          <dgm:chMax val="0"/>
          <dgm:bulletEnabled/>
        </dgm:presLayoutVars>
      </dgm:prSet>
      <dgm:spPr/>
    </dgm:pt>
    <dgm:pt modelId="{56073B88-B1A1-4CBB-AC62-DE866908390E}" type="pres">
      <dgm:prSet presAssocID="{EE3A39E3-D1D9-4175-BBE3-86D22972F7F5}" presName="bottomLine" presStyleLbl="alignNode1" presStyleIdx="1" presStyleCnt="4">
        <dgm:presLayoutVars/>
      </dgm:prSet>
      <dgm:spPr/>
    </dgm:pt>
    <dgm:pt modelId="{D6924F15-E907-4E4F-B594-6D08A64CFC83}" type="pres">
      <dgm:prSet presAssocID="{EE3A39E3-D1D9-4175-BBE3-86D22972F7F5}" presName="nodeText" presStyleLbl="bgAccFollowNode1" presStyleIdx="0" presStyleCnt="2">
        <dgm:presLayoutVars>
          <dgm:bulletEnabled val="1"/>
        </dgm:presLayoutVars>
      </dgm:prSet>
      <dgm:spPr/>
    </dgm:pt>
    <dgm:pt modelId="{971C7D98-5FBB-4242-91B2-B4F2137EF5B9}" type="pres">
      <dgm:prSet presAssocID="{AF548ED7-CB19-4878-B083-22F44455F0F9}" presName="sibTrans" presStyleCnt="0"/>
      <dgm:spPr/>
    </dgm:pt>
    <dgm:pt modelId="{B53C0BB1-5303-40DE-A9B7-3D722575FC0C}" type="pres">
      <dgm:prSet presAssocID="{DD484B61-081B-4BA2-92FE-69A982884F8A}" presName="compositeNode" presStyleCnt="0">
        <dgm:presLayoutVars>
          <dgm:bulletEnabled val="1"/>
        </dgm:presLayoutVars>
      </dgm:prSet>
      <dgm:spPr/>
    </dgm:pt>
    <dgm:pt modelId="{7330A84D-1275-4AF4-8815-4D637328AA55}" type="pres">
      <dgm:prSet presAssocID="{DD484B61-081B-4BA2-92FE-69A982884F8A}" presName="bgRect" presStyleLbl="bgAccFollowNode1" presStyleIdx="1" presStyleCnt="2"/>
      <dgm:spPr/>
    </dgm:pt>
    <dgm:pt modelId="{88888399-B301-49E8-833E-35004F5408AB}" type="pres">
      <dgm:prSet presAssocID="{C8659B3E-3B4E-4282-9929-DD9754E4057F}" presName="sibTransNodeCircle" presStyleLbl="alignNode1" presStyleIdx="2" presStyleCnt="4">
        <dgm:presLayoutVars>
          <dgm:chMax val="0"/>
          <dgm:bulletEnabled/>
        </dgm:presLayoutVars>
      </dgm:prSet>
      <dgm:spPr/>
    </dgm:pt>
    <dgm:pt modelId="{A9797B9B-92FC-4127-9347-F35174E00D84}" type="pres">
      <dgm:prSet presAssocID="{DD484B61-081B-4BA2-92FE-69A982884F8A}" presName="bottomLine" presStyleLbl="alignNode1" presStyleIdx="3" presStyleCnt="4">
        <dgm:presLayoutVars/>
      </dgm:prSet>
      <dgm:spPr/>
    </dgm:pt>
    <dgm:pt modelId="{A1967408-6B52-4769-AFEE-53FA68D7FCBE}" type="pres">
      <dgm:prSet presAssocID="{DD484B61-081B-4BA2-92FE-69A982884F8A}" presName="nodeText" presStyleLbl="bgAccFollowNode1" presStyleIdx="1" presStyleCnt="2">
        <dgm:presLayoutVars>
          <dgm:bulletEnabled val="1"/>
        </dgm:presLayoutVars>
      </dgm:prSet>
      <dgm:spPr/>
    </dgm:pt>
  </dgm:ptLst>
  <dgm:cxnLst>
    <dgm:cxn modelId="{CF22DF00-4ED6-4365-B25E-8DD95A3E6610}" srcId="{DD484B61-081B-4BA2-92FE-69A982884F8A}" destId="{FFB6039A-79BE-4D59-87C2-A9240A67C28A}" srcOrd="3" destOrd="0" parTransId="{1F4D690E-1BB3-4480-A9DA-0E11560D4C1D}" sibTransId="{C08ACF4E-0A45-4468-A9C1-311E325E010F}"/>
    <dgm:cxn modelId="{DEDFD110-5DFF-47A4-ACF0-A0DBD74A762F}" type="presOf" srcId="{AF548ED7-CB19-4878-B083-22F44455F0F9}" destId="{56B107A9-0400-4449-94F9-DDC13A28932E}" srcOrd="0" destOrd="0" presId="urn:microsoft.com/office/officeart/2016/7/layout/BasicLinearProcessNumbered"/>
    <dgm:cxn modelId="{8DEA1016-DD0C-4ED8-9241-3DFFE1E80ADD}" type="presOf" srcId="{A15B383B-5DAF-41DC-8F8D-B8FD089FA791}" destId="{D6924F15-E907-4E4F-B594-6D08A64CFC83}" srcOrd="0" destOrd="2" presId="urn:microsoft.com/office/officeart/2016/7/layout/BasicLinearProcessNumbered"/>
    <dgm:cxn modelId="{D7FB591A-EB59-4A77-8F12-C941F33C9CD8}" type="presOf" srcId="{675F64D6-05B8-47CA-9A76-3AA16A598085}" destId="{A1967408-6B52-4769-AFEE-53FA68D7FCBE}" srcOrd="0" destOrd="1" presId="urn:microsoft.com/office/officeart/2016/7/layout/BasicLinearProcessNumbered"/>
    <dgm:cxn modelId="{02A8291F-1A9B-4B11-B756-4516D67175CB}" srcId="{EE3A39E3-D1D9-4175-BBE3-86D22972F7F5}" destId="{A15B383B-5DAF-41DC-8F8D-B8FD089FA791}" srcOrd="1" destOrd="0" parTransId="{B5CB502E-99D3-4858-8517-7498013BB745}" sibTransId="{78D933DF-4083-42E2-8E92-5477F60526B7}"/>
    <dgm:cxn modelId="{97CA2734-6C6B-497B-981C-5554006C9F54}" type="presOf" srcId="{D306B9C0-97A6-4388-867D-30896E281F9D}" destId="{A1967408-6B52-4769-AFEE-53FA68D7FCBE}" srcOrd="0" destOrd="3" presId="urn:microsoft.com/office/officeart/2016/7/layout/BasicLinearProcessNumbered"/>
    <dgm:cxn modelId="{30E8925D-C54F-449D-96B8-3335D8D299B0}" srcId="{EF55B1AB-1FEE-400E-8097-9891BB4CE925}" destId="{EE3A39E3-D1D9-4175-BBE3-86D22972F7F5}" srcOrd="0" destOrd="0" parTransId="{724AA839-3A74-4ED8-92C6-A4AA3FB5F6D1}" sibTransId="{AF548ED7-CB19-4878-B083-22F44455F0F9}"/>
    <dgm:cxn modelId="{23699D48-9660-4BCD-BE7A-44EE3DF4A499}" type="presOf" srcId="{EE3A39E3-D1D9-4175-BBE3-86D22972F7F5}" destId="{D6924F15-E907-4E4F-B594-6D08A64CFC83}" srcOrd="1" destOrd="0" presId="urn:microsoft.com/office/officeart/2016/7/layout/BasicLinearProcessNumbered"/>
    <dgm:cxn modelId="{B42B3E76-A1C3-4E15-8DD4-FFBE34E06EAB}" type="presOf" srcId="{EE3A39E3-D1D9-4175-BBE3-86D22972F7F5}" destId="{0A2EFB24-72C2-46FD-91EF-DD11D828D647}" srcOrd="0" destOrd="0" presId="urn:microsoft.com/office/officeart/2016/7/layout/BasicLinearProcessNumbered"/>
    <dgm:cxn modelId="{D61BC076-043B-4868-8A73-85B79CCFDEAE}" type="presOf" srcId="{5A62ACC5-36D2-4D09-9A0D-CC390653D40E}" destId="{D6924F15-E907-4E4F-B594-6D08A64CFC83}" srcOrd="0" destOrd="1" presId="urn:microsoft.com/office/officeart/2016/7/layout/BasicLinearProcessNumbered"/>
    <dgm:cxn modelId="{CB975180-47C4-4305-BA3E-52A9CEB22F47}" type="presOf" srcId="{EEDFBF79-F6DE-4B8A-AD5C-4CE3800298F7}" destId="{D6924F15-E907-4E4F-B594-6D08A64CFC83}" srcOrd="0" destOrd="4" presId="urn:microsoft.com/office/officeart/2016/7/layout/BasicLinearProcessNumbered"/>
    <dgm:cxn modelId="{DA67C082-A3AB-45CB-8103-7DE661682425}" srcId="{EF55B1AB-1FEE-400E-8097-9891BB4CE925}" destId="{DD484B61-081B-4BA2-92FE-69A982884F8A}" srcOrd="1" destOrd="0" parTransId="{9A456B71-E50B-4258-889B-9EAD213BD468}" sibTransId="{C8659B3E-3B4E-4282-9929-DD9754E4057F}"/>
    <dgm:cxn modelId="{46137694-C8E1-496F-A9A8-7831A1543A71}" type="presOf" srcId="{EF55B1AB-1FEE-400E-8097-9891BB4CE925}" destId="{812D686B-381C-4FD3-8E5B-536AE36D26EF}" srcOrd="0" destOrd="0" presId="urn:microsoft.com/office/officeart/2016/7/layout/BasicLinearProcessNumbered"/>
    <dgm:cxn modelId="{0DB69F9B-A866-4086-8F31-A8BC7E249988}" srcId="{DD484B61-081B-4BA2-92FE-69A982884F8A}" destId="{675F64D6-05B8-47CA-9A76-3AA16A598085}" srcOrd="0" destOrd="0" parTransId="{74B82352-6B63-4EEA-B1A5-840E0FECA1D1}" sibTransId="{C181E225-8B15-48CC-8105-5FB8C4F27CE8}"/>
    <dgm:cxn modelId="{5DDB56A2-5C14-4687-A419-9F90B118507E}" srcId="{EE3A39E3-D1D9-4175-BBE3-86D22972F7F5}" destId="{EEDFBF79-F6DE-4B8A-AD5C-4CE3800298F7}" srcOrd="3" destOrd="0" parTransId="{6FFA6CEB-65BC-4660-A445-7CA88F32A151}" sibTransId="{AAE240EF-504D-4889-9BF3-128D7D84D6DB}"/>
    <dgm:cxn modelId="{D446C8AC-CF8A-42E7-AAED-0F8E13EBAC10}" type="presOf" srcId="{DD484B61-081B-4BA2-92FE-69A982884F8A}" destId="{7330A84D-1275-4AF4-8815-4D637328AA55}" srcOrd="0" destOrd="0" presId="urn:microsoft.com/office/officeart/2016/7/layout/BasicLinearProcessNumbered"/>
    <dgm:cxn modelId="{D53C5BB4-A3F8-4E24-AEC8-7E4D27517540}" srcId="{DD484B61-081B-4BA2-92FE-69A982884F8A}" destId="{206B8AC6-9943-4275-9A91-F0C87EC01DDE}" srcOrd="1" destOrd="0" parTransId="{4BD25DAC-2AF5-4380-867C-D3FB94A5E865}" sibTransId="{51BA706B-6966-4963-A912-3B9C2B4A2FB3}"/>
    <dgm:cxn modelId="{CB2B17B6-55F5-4272-A672-34D5288FDDA2}" type="presOf" srcId="{C8659B3E-3B4E-4282-9929-DD9754E4057F}" destId="{88888399-B301-49E8-833E-35004F5408AB}" srcOrd="0" destOrd="0" presId="urn:microsoft.com/office/officeart/2016/7/layout/BasicLinearProcessNumbered"/>
    <dgm:cxn modelId="{0AFA12C8-A34B-49BF-A90D-3740C23A6737}" srcId="{EE3A39E3-D1D9-4175-BBE3-86D22972F7F5}" destId="{5A62ACC5-36D2-4D09-9A0D-CC390653D40E}" srcOrd="0" destOrd="0" parTransId="{EC7597C0-502A-4CB2-81C4-FF74F7017C02}" sibTransId="{846F8A51-505A-435F-832D-1390C49E031B}"/>
    <dgm:cxn modelId="{3973D6D0-8FF1-4375-9554-0621FF79BC56}" type="presOf" srcId="{DD484B61-081B-4BA2-92FE-69A982884F8A}" destId="{A1967408-6B52-4769-AFEE-53FA68D7FCBE}" srcOrd="1" destOrd="0" presId="urn:microsoft.com/office/officeart/2016/7/layout/BasicLinearProcessNumbered"/>
    <dgm:cxn modelId="{C5A97EDA-4CC4-41BF-810D-E6C20F96F60F}" srcId="{EE3A39E3-D1D9-4175-BBE3-86D22972F7F5}" destId="{1AD8C4B8-0B87-4E59-B051-7D46ABF29FF8}" srcOrd="2" destOrd="0" parTransId="{768E1BB8-3EE7-440C-AB95-98DEF4F97490}" sibTransId="{9F315BBB-64D0-4EC7-AC8B-5E8DAC2DD2C5}"/>
    <dgm:cxn modelId="{11EE1BDB-5F90-42D8-81F6-D42A4A6A448D}" type="presOf" srcId="{206B8AC6-9943-4275-9A91-F0C87EC01DDE}" destId="{A1967408-6B52-4769-AFEE-53FA68D7FCBE}" srcOrd="0" destOrd="2" presId="urn:microsoft.com/office/officeart/2016/7/layout/BasicLinearProcessNumbered"/>
    <dgm:cxn modelId="{C71870E6-51EE-4C6F-BD35-F5C55D2ADB62}" type="presOf" srcId="{FFB6039A-79BE-4D59-87C2-A9240A67C28A}" destId="{A1967408-6B52-4769-AFEE-53FA68D7FCBE}" srcOrd="0" destOrd="4" presId="urn:microsoft.com/office/officeart/2016/7/layout/BasicLinearProcessNumbered"/>
    <dgm:cxn modelId="{DE3F2AEF-DA79-4047-8C50-03A3472A7E66}" type="presOf" srcId="{1AD8C4B8-0B87-4E59-B051-7D46ABF29FF8}" destId="{D6924F15-E907-4E4F-B594-6D08A64CFC83}" srcOrd="0" destOrd="3" presId="urn:microsoft.com/office/officeart/2016/7/layout/BasicLinearProcessNumbered"/>
    <dgm:cxn modelId="{F36F5DFF-085D-45D8-8F1D-1564E568F938}" srcId="{DD484B61-081B-4BA2-92FE-69A982884F8A}" destId="{D306B9C0-97A6-4388-867D-30896E281F9D}" srcOrd="2" destOrd="0" parTransId="{A9E5F0DD-A154-4A29-972E-80D11B6F8B15}" sibTransId="{46BF9704-0828-4DB0-918B-FD83DBF6D112}"/>
    <dgm:cxn modelId="{F42EFEA5-E9C3-43F9-9BA5-27FC14A86915}" type="presParOf" srcId="{812D686B-381C-4FD3-8E5B-536AE36D26EF}" destId="{ED537335-C5B8-4259-BE55-A83817BDA3DB}" srcOrd="0" destOrd="0" presId="urn:microsoft.com/office/officeart/2016/7/layout/BasicLinearProcessNumbered"/>
    <dgm:cxn modelId="{B312464F-6240-4728-B9D7-B8632FD3225B}" type="presParOf" srcId="{ED537335-C5B8-4259-BE55-A83817BDA3DB}" destId="{0A2EFB24-72C2-46FD-91EF-DD11D828D647}" srcOrd="0" destOrd="0" presId="urn:microsoft.com/office/officeart/2016/7/layout/BasicLinearProcessNumbered"/>
    <dgm:cxn modelId="{87DB1316-05DA-4FBD-A65D-C9992608725F}" type="presParOf" srcId="{ED537335-C5B8-4259-BE55-A83817BDA3DB}" destId="{56B107A9-0400-4449-94F9-DDC13A28932E}" srcOrd="1" destOrd="0" presId="urn:microsoft.com/office/officeart/2016/7/layout/BasicLinearProcessNumbered"/>
    <dgm:cxn modelId="{DFE25B9B-A406-4CD4-BE3D-4DB3E9A0E03C}" type="presParOf" srcId="{ED537335-C5B8-4259-BE55-A83817BDA3DB}" destId="{56073B88-B1A1-4CBB-AC62-DE866908390E}" srcOrd="2" destOrd="0" presId="urn:microsoft.com/office/officeart/2016/7/layout/BasicLinearProcessNumbered"/>
    <dgm:cxn modelId="{5E80ED79-14B0-46C4-8EA5-1B2705A4F0FB}" type="presParOf" srcId="{ED537335-C5B8-4259-BE55-A83817BDA3DB}" destId="{D6924F15-E907-4E4F-B594-6D08A64CFC83}" srcOrd="3" destOrd="0" presId="urn:microsoft.com/office/officeart/2016/7/layout/BasicLinearProcessNumbered"/>
    <dgm:cxn modelId="{E12D15AF-7803-4A46-B2CF-F2A1CFF1C903}" type="presParOf" srcId="{812D686B-381C-4FD3-8E5B-536AE36D26EF}" destId="{971C7D98-5FBB-4242-91B2-B4F2137EF5B9}" srcOrd="1" destOrd="0" presId="urn:microsoft.com/office/officeart/2016/7/layout/BasicLinearProcessNumbered"/>
    <dgm:cxn modelId="{0169318E-6174-44F6-807A-C4ECD3C6FD17}" type="presParOf" srcId="{812D686B-381C-4FD3-8E5B-536AE36D26EF}" destId="{B53C0BB1-5303-40DE-A9B7-3D722575FC0C}" srcOrd="2" destOrd="0" presId="urn:microsoft.com/office/officeart/2016/7/layout/BasicLinearProcessNumbered"/>
    <dgm:cxn modelId="{61E9D786-93D2-483D-A57B-691AAC60A90E}" type="presParOf" srcId="{B53C0BB1-5303-40DE-A9B7-3D722575FC0C}" destId="{7330A84D-1275-4AF4-8815-4D637328AA55}" srcOrd="0" destOrd="0" presId="urn:microsoft.com/office/officeart/2016/7/layout/BasicLinearProcessNumbered"/>
    <dgm:cxn modelId="{EB32BC18-0088-4EBC-9C55-15B8E45E5B46}" type="presParOf" srcId="{B53C0BB1-5303-40DE-A9B7-3D722575FC0C}" destId="{88888399-B301-49E8-833E-35004F5408AB}" srcOrd="1" destOrd="0" presId="urn:microsoft.com/office/officeart/2016/7/layout/BasicLinearProcessNumbered"/>
    <dgm:cxn modelId="{70CC45D9-E729-40E3-853A-5254CB418C2A}" type="presParOf" srcId="{B53C0BB1-5303-40DE-A9B7-3D722575FC0C}" destId="{A9797B9B-92FC-4127-9347-F35174E00D84}" srcOrd="2" destOrd="0" presId="urn:microsoft.com/office/officeart/2016/7/layout/BasicLinearProcessNumbered"/>
    <dgm:cxn modelId="{58588B71-F9B6-4D85-B26E-5FF96D78C276}" type="presParOf" srcId="{B53C0BB1-5303-40DE-A9B7-3D722575FC0C}" destId="{A1967408-6B52-4769-AFEE-53FA68D7FCBE}"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4C32D2-563F-4CA6-A940-37A0AAC9571B}">
      <dsp:nvSpPr>
        <dsp:cNvPr id="0" name=""/>
        <dsp:cNvSpPr/>
      </dsp:nvSpPr>
      <dsp:spPr>
        <a:xfrm>
          <a:off x="0" y="45368"/>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What is UF GO?</a:t>
          </a:r>
        </a:p>
      </dsp:txBody>
      <dsp:txXfrm>
        <a:off x="42151" y="87519"/>
        <a:ext cx="10431298" cy="779158"/>
      </dsp:txXfrm>
    </dsp:sp>
    <dsp:sp modelId="{8AF87D76-AE51-454A-877E-5B3C2F598D2D}">
      <dsp:nvSpPr>
        <dsp:cNvPr id="0" name=""/>
        <dsp:cNvSpPr/>
      </dsp:nvSpPr>
      <dsp:spPr>
        <a:xfrm>
          <a:off x="0" y="908829"/>
          <a:ext cx="10515600"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Overview</a:t>
          </a:r>
        </a:p>
      </dsp:txBody>
      <dsp:txXfrm>
        <a:off x="0" y="908829"/>
        <a:ext cx="10515600" cy="596160"/>
      </dsp:txXfrm>
    </dsp:sp>
    <dsp:sp modelId="{4C8B4BAB-5350-4357-9103-B5F69C687BF3}">
      <dsp:nvSpPr>
        <dsp:cNvPr id="0" name=""/>
        <dsp:cNvSpPr/>
      </dsp:nvSpPr>
      <dsp:spPr>
        <a:xfrm>
          <a:off x="0" y="1504989"/>
          <a:ext cx="10515600" cy="8634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How does UF GO impact HR?</a:t>
          </a:r>
        </a:p>
      </dsp:txBody>
      <dsp:txXfrm>
        <a:off x="42151" y="1547140"/>
        <a:ext cx="10431298" cy="779158"/>
      </dsp:txXfrm>
    </dsp:sp>
    <dsp:sp modelId="{0040A82C-B369-462A-BF02-4F26725C04B6}">
      <dsp:nvSpPr>
        <dsp:cNvPr id="0" name=""/>
        <dsp:cNvSpPr/>
      </dsp:nvSpPr>
      <dsp:spPr>
        <a:xfrm>
          <a:off x="0" y="2368449"/>
          <a:ext cx="10515600"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Security Roles</a:t>
          </a:r>
        </a:p>
        <a:p>
          <a:pPr marL="285750" lvl="1" indent="-285750" algn="l" defTabSz="1244600">
            <a:lnSpc>
              <a:spcPct val="90000"/>
            </a:lnSpc>
            <a:spcBef>
              <a:spcPct val="0"/>
            </a:spcBef>
            <a:spcAft>
              <a:spcPct val="20000"/>
            </a:spcAft>
            <a:buChar char="•"/>
          </a:pPr>
          <a:r>
            <a:rPr lang="en-US" sz="2800" kern="1200"/>
            <a:t>Name </a:t>
          </a:r>
        </a:p>
        <a:p>
          <a:pPr marL="285750" lvl="1" indent="-285750" algn="l" defTabSz="1244600">
            <a:lnSpc>
              <a:spcPct val="90000"/>
            </a:lnSpc>
            <a:spcBef>
              <a:spcPct val="0"/>
            </a:spcBef>
            <a:spcAft>
              <a:spcPct val="20000"/>
            </a:spcAft>
            <a:buChar char="•"/>
          </a:pPr>
          <a:r>
            <a:rPr lang="en-US" sz="2800" kern="1200"/>
            <a:t>Supervisor</a:t>
          </a:r>
        </a:p>
        <a:p>
          <a:pPr marL="285750" lvl="1" indent="-285750" algn="l" defTabSz="1244600">
            <a:lnSpc>
              <a:spcPct val="90000"/>
            </a:lnSpc>
            <a:spcBef>
              <a:spcPct val="0"/>
            </a:spcBef>
            <a:spcAft>
              <a:spcPct val="20000"/>
            </a:spcAft>
            <a:buChar char="•"/>
          </a:pPr>
          <a:r>
            <a:rPr lang="en-US" sz="2800" kern="1200"/>
            <a:t>Guest Process</a:t>
          </a:r>
        </a:p>
      </dsp:txBody>
      <dsp:txXfrm>
        <a:off x="0" y="2368449"/>
        <a:ext cx="10515600" cy="19375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FF12D-A941-47D3-843B-A81F45FFD7F8}">
      <dsp:nvSpPr>
        <dsp:cNvPr id="0" name=""/>
        <dsp:cNvSpPr/>
      </dsp:nvSpPr>
      <dsp:spPr>
        <a:xfrm>
          <a:off x="102" y="0"/>
          <a:ext cx="3064360" cy="4318000"/>
        </a:xfrm>
        <a:prstGeom prst="roundRect">
          <a:avLst>
            <a:gd name="adj" fmla="val 10000"/>
          </a:avLst>
        </a:prstGeom>
        <a:solidFill>
          <a:srgbClr val="35B593">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Black" panose="020B0A04020102020204" pitchFamily="34" charset="0"/>
              <a:cs typeface="Arial" panose="020B0604020202020204" pitchFamily="34" charset="0"/>
            </a:rPr>
            <a:t>Travel</a:t>
          </a:r>
          <a:r>
            <a:rPr lang="en-US" sz="2400" kern="1200">
              <a:latin typeface="Arial" panose="020B0604020202020204" pitchFamily="34" charset="0"/>
              <a:cs typeface="Arial" panose="020B0604020202020204" pitchFamily="34" charset="0"/>
            </a:rPr>
            <a:t> </a:t>
          </a:r>
        </a:p>
        <a:p>
          <a:pPr marL="0" lvl="0" indent="0" algn="ctr" defTabSz="10668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Individual is sponsored by a UF employee to </a:t>
          </a:r>
          <a:r>
            <a:rPr lang="en-US" sz="2000" kern="1200">
              <a:solidFill>
                <a:prstClr val="white"/>
              </a:solidFill>
              <a:latin typeface="Arial" panose="020B0604020202020204" pitchFamily="34" charset="0"/>
              <a:ea typeface="+mn-ea"/>
              <a:cs typeface="Arial" panose="020B0604020202020204" pitchFamily="34" charset="0"/>
            </a:rPr>
            <a:t>travel</a:t>
          </a:r>
          <a:r>
            <a:rPr lang="en-US" sz="2000" kern="1200">
              <a:latin typeface="Arial" panose="020B0604020202020204" pitchFamily="34" charset="0"/>
              <a:cs typeface="Arial" panose="020B0604020202020204" pitchFamily="34" charset="0"/>
            </a:rPr>
            <a:t> on UF official business </a:t>
          </a:r>
          <a:r>
            <a:rPr lang="en-US" sz="2000" b="1" u="sng" kern="1200">
              <a:solidFill>
                <a:srgbClr val="4472C4">
                  <a:lumMod val="75000"/>
                </a:srgbClr>
              </a:solidFill>
              <a:latin typeface="Arial" panose="020B0604020202020204" pitchFamily="34" charset="0"/>
              <a:ea typeface="+mn-ea"/>
              <a:cs typeface="Arial" panose="020B0604020202020204" pitchFamily="34" charset="0"/>
            </a:rPr>
            <a:t>AND</a:t>
          </a:r>
          <a:r>
            <a:rPr lang="en-US" sz="2000" kern="1200">
              <a:latin typeface="Arial" panose="020B0604020202020204" pitchFamily="34" charset="0"/>
              <a:cs typeface="Arial" panose="020B0604020202020204" pitchFamily="34" charset="0"/>
            </a:rPr>
            <a:t> is </a:t>
          </a:r>
          <a:r>
            <a:rPr lang="en-US" sz="2000" b="1" kern="1200">
              <a:solidFill>
                <a:srgbClr val="FF0000"/>
              </a:solidFill>
              <a:latin typeface="Arial" panose="020B0604020202020204" pitchFamily="34" charset="0"/>
              <a:cs typeface="Arial" panose="020B0604020202020204" pitchFamily="34" charset="0"/>
            </a:rPr>
            <a:t>not</a:t>
          </a:r>
          <a:r>
            <a:rPr lang="en-US" sz="2000" kern="1200">
              <a:latin typeface="Arial" panose="020B0604020202020204" pitchFamily="34" charset="0"/>
              <a:cs typeface="Arial" panose="020B0604020202020204" pitchFamily="34" charset="0"/>
            </a:rPr>
            <a:t> part of UF GO’s profiled user population</a:t>
          </a:r>
        </a:p>
        <a:p>
          <a:pPr marL="0" lvl="0" indent="0" algn="ctr" defTabSz="10668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1800" b="1" u="sng" kern="1200">
              <a:effectLst/>
              <a:latin typeface="Arial" panose="020B0604020202020204" pitchFamily="34" charset="0"/>
              <a:cs typeface="Arial" panose="020B0604020202020204" pitchFamily="34" charset="0"/>
            </a:rPr>
            <a:t>Example</a:t>
          </a:r>
          <a:r>
            <a:rPr lang="en-US" sz="1800" kern="1200">
              <a:latin typeface="Arial" panose="020B0604020202020204" pitchFamily="34" charset="0"/>
              <a:cs typeface="Arial" panose="020B0604020202020204" pitchFamily="34" charset="0"/>
            </a:rPr>
            <a:t>: Job interviews, speaking engagements, conferences, etc</a:t>
          </a:r>
          <a:r>
            <a:rPr lang="en-US" sz="2000" kern="1200">
              <a:latin typeface="Arial" panose="020B0604020202020204" pitchFamily="34" charset="0"/>
              <a:cs typeface="Arial" panose="020B0604020202020204" pitchFamily="34" charset="0"/>
            </a:rPr>
            <a:t>.</a:t>
          </a:r>
        </a:p>
      </dsp:txBody>
      <dsp:txXfrm>
        <a:off x="89854" y="89752"/>
        <a:ext cx="2884856" cy="4138496"/>
      </dsp:txXfrm>
    </dsp:sp>
    <dsp:sp modelId="{28126CAC-86F5-499E-83CE-F157680D5932}">
      <dsp:nvSpPr>
        <dsp:cNvPr id="0" name=""/>
        <dsp:cNvSpPr/>
      </dsp:nvSpPr>
      <dsp:spPr>
        <a:xfrm>
          <a:off x="3540546" y="0"/>
          <a:ext cx="3009781" cy="4318000"/>
        </a:xfrm>
        <a:prstGeom prst="roundRect">
          <a:avLst>
            <a:gd name="adj" fmla="val 10000"/>
          </a:avLst>
        </a:prstGeom>
        <a:solidFill>
          <a:schemeClr val="accent6">
            <a:alpha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latin typeface="Arial Black" panose="020B0A04020102020204" pitchFamily="34" charset="0"/>
              <a:cs typeface="Arial" panose="020B0604020202020204" pitchFamily="34" charset="0"/>
            </a:rPr>
            <a:t>General Reimbursement</a:t>
          </a:r>
        </a:p>
        <a:p>
          <a:pPr marL="0" lvl="0" indent="0" algn="ctr" defTabSz="10668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Individual is receiving reimbursement for expenses incurred while on official UF business </a:t>
          </a:r>
          <a:r>
            <a:rPr lang="en-US" sz="2000" b="1" u="sng" kern="1200">
              <a:solidFill>
                <a:schemeClr val="accent1">
                  <a:lumMod val="75000"/>
                </a:schemeClr>
              </a:solidFill>
              <a:latin typeface="Arial" panose="020B0604020202020204" pitchFamily="34" charset="0"/>
              <a:cs typeface="Arial" panose="020B0604020202020204" pitchFamily="34" charset="0"/>
            </a:rPr>
            <a:t>AND</a:t>
          </a:r>
          <a:r>
            <a:rPr lang="en-US" sz="2000" kern="1200">
              <a:latin typeface="Arial" panose="020B0604020202020204" pitchFamily="34" charset="0"/>
              <a:cs typeface="Arial" panose="020B0604020202020204" pitchFamily="34" charset="0"/>
            </a:rPr>
            <a:t> is </a:t>
          </a:r>
          <a:r>
            <a:rPr lang="en-US" sz="2000" b="1" kern="1200">
              <a:solidFill>
                <a:srgbClr val="FF0000"/>
              </a:solidFill>
              <a:latin typeface="Arial" panose="020B0604020202020204" pitchFamily="34" charset="0"/>
              <a:cs typeface="Arial" panose="020B0604020202020204" pitchFamily="34" charset="0"/>
            </a:rPr>
            <a:t>not</a:t>
          </a:r>
          <a:r>
            <a:rPr lang="en-US" sz="2000" kern="1200">
              <a:latin typeface="Arial" panose="020B0604020202020204" pitchFamily="34" charset="0"/>
              <a:cs typeface="Arial" panose="020B0604020202020204" pitchFamily="34" charset="0"/>
            </a:rPr>
            <a:t> part of UF GO’s profiled user population</a:t>
          </a:r>
        </a:p>
        <a:p>
          <a:pPr marL="0" lvl="0" indent="0" algn="ctr" defTabSz="1066800">
            <a:lnSpc>
              <a:spcPct val="90000"/>
            </a:lnSpc>
            <a:spcBef>
              <a:spcPct val="0"/>
            </a:spcBef>
            <a:spcAft>
              <a:spcPct val="35000"/>
            </a:spcAft>
            <a:buNone/>
          </a:pPr>
          <a:endParaRPr lang="en-US" sz="1800" kern="12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r>
            <a:rPr lang="en-US" sz="1800" b="1" u="sng" kern="1200">
              <a:solidFill>
                <a:prstClr val="white"/>
              </a:solidFill>
              <a:effectLst/>
              <a:latin typeface="Arial" panose="020B0604020202020204" pitchFamily="34" charset="0"/>
              <a:ea typeface="+mn-ea"/>
              <a:cs typeface="Arial" panose="020B0604020202020204" pitchFamily="34" charset="0"/>
            </a:rPr>
            <a:t>Example</a:t>
          </a:r>
          <a:r>
            <a:rPr lang="en-US" sz="1800" kern="1200">
              <a:latin typeface="Arial" panose="020B0604020202020204" pitchFamily="34" charset="0"/>
              <a:cs typeface="Arial" panose="020B0604020202020204" pitchFamily="34" charset="0"/>
            </a:rPr>
            <a:t>: last-minute purchase for an event, services, licenses, etc.</a:t>
          </a:r>
        </a:p>
      </dsp:txBody>
      <dsp:txXfrm>
        <a:off x="3628699" y="88153"/>
        <a:ext cx="2833475" cy="41416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2EFB24-72C2-46FD-91EF-DD11D828D647}">
      <dsp:nvSpPr>
        <dsp:cNvPr id="0" name=""/>
        <dsp:cNvSpPr/>
      </dsp:nvSpPr>
      <dsp:spPr>
        <a:xfrm>
          <a:off x="1392" y="0"/>
          <a:ext cx="5430810" cy="4351338"/>
        </a:xfrm>
        <a:prstGeom prst="rect">
          <a:avLst/>
        </a:prstGeom>
        <a:solidFill>
          <a:schemeClr val="accent1">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407" tIns="330200" rIns="423407" bIns="330200" numCol="1" spcCol="1270" anchor="t" anchorCtr="0">
          <a:noAutofit/>
        </a:bodyPr>
        <a:lstStyle/>
        <a:p>
          <a:pPr marL="0" lvl="0" indent="0" algn="ctr" defTabSz="1022350">
            <a:lnSpc>
              <a:spcPct val="90000"/>
            </a:lnSpc>
            <a:spcBef>
              <a:spcPct val="0"/>
            </a:spcBef>
            <a:spcAft>
              <a:spcPct val="35000"/>
            </a:spcAft>
            <a:buNone/>
          </a:pPr>
          <a:r>
            <a:rPr lang="en-US" sz="2300" b="1" kern="1200">
              <a:effectLst/>
              <a:latin typeface="Arial" panose="020B0604020202020204" pitchFamily="34" charset="0"/>
              <a:cs typeface="Arial" panose="020B0604020202020204" pitchFamily="34" charset="0"/>
            </a:rPr>
            <a:t>In myUFL: Create POI</a:t>
          </a:r>
        </a:p>
        <a:p>
          <a:pPr marL="114300" lvl="1" indent="-114300" algn="l" defTabSz="666750">
            <a:lnSpc>
              <a:spcPct val="90000"/>
            </a:lnSpc>
            <a:spcBef>
              <a:spcPct val="0"/>
            </a:spcBef>
            <a:spcAft>
              <a:spcPct val="15000"/>
            </a:spcAft>
            <a:buChar char="•"/>
          </a:pPr>
          <a:endParaRPr lang="en-US" sz="15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ts val="1200"/>
            </a:spcAft>
            <a:buChar char="•"/>
          </a:pPr>
          <a:r>
            <a:rPr lang="en-US" sz="2000" kern="1200">
              <a:latin typeface="Arial" panose="020B0604020202020204" pitchFamily="34" charset="0"/>
              <a:cs typeface="Arial" panose="020B0604020202020204" pitchFamily="34" charset="0"/>
            </a:rPr>
            <a:t>Step must be completed even if the individual has a UF ID </a:t>
          </a:r>
        </a:p>
        <a:p>
          <a:pPr marL="228600" lvl="1" indent="-228600" algn="l" defTabSz="889000">
            <a:lnSpc>
              <a:spcPct val="90000"/>
            </a:lnSpc>
            <a:spcBef>
              <a:spcPct val="0"/>
            </a:spcBef>
            <a:spcAft>
              <a:spcPts val="1200"/>
            </a:spcAft>
            <a:buChar char="•"/>
          </a:pPr>
          <a:r>
            <a:rPr lang="en-US" sz="2000" kern="1200">
              <a:latin typeface="Arial" panose="020B0604020202020204" pitchFamily="34" charset="0"/>
              <a:cs typeface="Arial" panose="020B0604020202020204" pitchFamily="34" charset="0"/>
            </a:rPr>
            <a:t>New Travel POI Type: </a:t>
          </a:r>
          <a:r>
            <a:rPr lang="en-US" sz="2000" b="1" kern="1200">
              <a:latin typeface="Arial" panose="020B0604020202020204" pitchFamily="34" charset="0"/>
              <a:cs typeface="Arial" panose="020B0604020202020204" pitchFamily="34" charset="0"/>
            </a:rPr>
            <a:t>00016</a:t>
          </a:r>
        </a:p>
        <a:p>
          <a:pPr marL="228600" lvl="1" indent="-228600" algn="l" defTabSz="889000">
            <a:lnSpc>
              <a:spcPct val="90000"/>
            </a:lnSpc>
            <a:spcBef>
              <a:spcPct val="0"/>
            </a:spcBef>
            <a:spcAft>
              <a:spcPts val="1200"/>
            </a:spcAft>
            <a:buChar char="•"/>
          </a:pPr>
          <a:r>
            <a:rPr lang="en-US" sz="2000" kern="1200">
              <a:latin typeface="Arial" panose="020B0604020202020204" pitchFamily="34" charset="0"/>
              <a:cs typeface="Arial" panose="020B0604020202020204" pitchFamily="34" charset="0"/>
            </a:rPr>
            <a:t>Overnight process for information to be available in UF GO</a:t>
          </a:r>
        </a:p>
      </dsp:txBody>
      <dsp:txXfrm>
        <a:off x="1392" y="1653508"/>
        <a:ext cx="5430810" cy="2610802"/>
      </dsp:txXfrm>
    </dsp:sp>
    <dsp:sp modelId="{56B107A9-0400-4449-94F9-DDC13A28932E}">
      <dsp:nvSpPr>
        <dsp:cNvPr id="0" name=""/>
        <dsp:cNvSpPr/>
      </dsp:nvSpPr>
      <dsp:spPr>
        <a:xfrm>
          <a:off x="2064097" y="435133"/>
          <a:ext cx="1305401" cy="130540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b="1"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dsp:txBody>
      <dsp:txXfrm>
        <a:off x="2255269" y="626305"/>
        <a:ext cx="923057" cy="923057"/>
      </dsp:txXfrm>
    </dsp:sp>
    <dsp:sp modelId="{56073B88-B1A1-4CBB-AC62-DE866908390E}">
      <dsp:nvSpPr>
        <dsp:cNvPr id="0" name=""/>
        <dsp:cNvSpPr/>
      </dsp:nvSpPr>
      <dsp:spPr>
        <a:xfrm>
          <a:off x="1392" y="4351266"/>
          <a:ext cx="543081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0A84D-1275-4AF4-8815-4D637328AA55}">
      <dsp:nvSpPr>
        <dsp:cNvPr id="0" name=""/>
        <dsp:cNvSpPr/>
      </dsp:nvSpPr>
      <dsp:spPr>
        <a:xfrm>
          <a:off x="5975284" y="0"/>
          <a:ext cx="5430810" cy="435133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407" tIns="330200" rIns="423407" bIns="330200" numCol="1" spcCol="1270" anchor="t" anchorCtr="0">
          <a:noAutofit/>
        </a:bodyPr>
        <a:lstStyle/>
        <a:p>
          <a:pPr marL="0" lvl="0" indent="0" algn="ctr" defTabSz="1022350">
            <a:lnSpc>
              <a:spcPct val="90000"/>
            </a:lnSpc>
            <a:spcBef>
              <a:spcPct val="0"/>
            </a:spcBef>
            <a:spcAft>
              <a:spcPct val="35000"/>
            </a:spcAft>
            <a:buNone/>
          </a:pPr>
          <a:r>
            <a:rPr lang="en-US" sz="2300" b="1" kern="1200">
              <a:effectLst/>
              <a:latin typeface="Arial" panose="020B0604020202020204" pitchFamily="34" charset="0"/>
              <a:cs typeface="Arial" panose="020B0604020202020204" pitchFamily="34" charset="0"/>
            </a:rPr>
            <a:t>In UF GO: Enter Transaction</a:t>
          </a:r>
        </a:p>
        <a:p>
          <a:pPr marL="228600" lvl="1" indent="-228600" algn="l" defTabSz="889000">
            <a:lnSpc>
              <a:spcPct val="90000"/>
            </a:lnSpc>
            <a:spcBef>
              <a:spcPct val="0"/>
            </a:spcBef>
            <a:spcAft>
              <a:spcPct val="15000"/>
            </a:spcAft>
            <a:buChar char="•"/>
          </a:pPr>
          <a:endParaRPr lang="en-US" sz="2000" kern="120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ts val="1200"/>
            </a:spcAft>
            <a:buChar char="•"/>
          </a:pPr>
          <a:r>
            <a:rPr lang="en-US" sz="2000" kern="1200">
              <a:latin typeface="Arial" panose="020B0604020202020204" pitchFamily="34" charset="0"/>
              <a:cs typeface="Arial" panose="020B0604020202020204" pitchFamily="34" charset="0"/>
            </a:rPr>
            <a:t>Travel Request</a:t>
          </a:r>
        </a:p>
        <a:p>
          <a:pPr marL="228600" lvl="1" indent="-228600" algn="l" defTabSz="889000">
            <a:lnSpc>
              <a:spcPct val="90000"/>
            </a:lnSpc>
            <a:spcBef>
              <a:spcPct val="0"/>
            </a:spcBef>
            <a:spcAft>
              <a:spcPts val="1200"/>
            </a:spcAft>
            <a:buChar char="•"/>
          </a:pPr>
          <a:r>
            <a:rPr lang="en-US" sz="2000" kern="1200">
              <a:latin typeface="Arial" panose="020B0604020202020204" pitchFamily="34" charset="0"/>
              <a:cs typeface="Arial" panose="020B0604020202020204" pitchFamily="34" charset="0"/>
            </a:rPr>
            <a:t>Book Travel</a:t>
          </a:r>
        </a:p>
        <a:p>
          <a:pPr marL="228600" lvl="1" indent="-228600" algn="l" defTabSz="889000">
            <a:lnSpc>
              <a:spcPct val="90000"/>
            </a:lnSpc>
            <a:spcBef>
              <a:spcPct val="0"/>
            </a:spcBef>
            <a:spcAft>
              <a:spcPts val="1200"/>
            </a:spcAft>
            <a:buChar char="•"/>
          </a:pPr>
          <a:r>
            <a:rPr lang="en-US" sz="2000" kern="1200">
              <a:latin typeface="Arial" panose="020B0604020202020204" pitchFamily="34" charset="0"/>
              <a:cs typeface="Arial" panose="020B0604020202020204" pitchFamily="34" charset="0"/>
            </a:rPr>
            <a:t>Expense Reports: Travel &amp; General Reimbursement</a:t>
          </a:r>
        </a:p>
      </dsp:txBody>
      <dsp:txXfrm>
        <a:off x="5975284" y="1653508"/>
        <a:ext cx="5430810" cy="2610802"/>
      </dsp:txXfrm>
    </dsp:sp>
    <dsp:sp modelId="{88888399-B301-49E8-833E-35004F5408AB}">
      <dsp:nvSpPr>
        <dsp:cNvPr id="0" name=""/>
        <dsp:cNvSpPr/>
      </dsp:nvSpPr>
      <dsp:spPr>
        <a:xfrm>
          <a:off x="8037988" y="435133"/>
          <a:ext cx="1305401" cy="130540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b="1" kern="120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dsp:txBody>
      <dsp:txXfrm>
        <a:off x="8229160" y="626305"/>
        <a:ext cx="923057" cy="923057"/>
      </dsp:txXfrm>
    </dsp:sp>
    <dsp:sp modelId="{A9797B9B-92FC-4127-9347-F35174E00D84}">
      <dsp:nvSpPr>
        <dsp:cNvPr id="0" name=""/>
        <dsp:cNvSpPr/>
      </dsp:nvSpPr>
      <dsp:spPr>
        <a:xfrm>
          <a:off x="5975284" y="4351266"/>
          <a:ext cx="5430810"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C64509-94C4-044C-A847-EF05AEB6700F}"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F35A00-287A-5042-A754-4DF9FD168970}" type="slidenum">
              <a:rPr lang="en-US" smtClean="0"/>
              <a:t>‹#›</a:t>
            </a:fld>
            <a:endParaRPr lang="en-US"/>
          </a:p>
        </p:txBody>
      </p:sp>
    </p:spTree>
    <p:extLst>
      <p:ext uri="{BB962C8B-B14F-4D97-AF65-F5344CB8AC3E}">
        <p14:creationId xmlns:p14="http://schemas.microsoft.com/office/powerpoint/2010/main" val="85523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F35A00-287A-5042-A754-4DF9FD168970}" type="slidenum">
              <a:rPr lang="en-US" smtClean="0"/>
              <a:t>3</a:t>
            </a:fld>
            <a:endParaRPr lang="en-US"/>
          </a:p>
        </p:txBody>
      </p:sp>
    </p:spTree>
    <p:extLst>
      <p:ext uri="{BB962C8B-B14F-4D97-AF65-F5344CB8AC3E}">
        <p14:creationId xmlns:p14="http://schemas.microsoft.com/office/powerpoint/2010/main" val="2390034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38">
              <a:defRPr/>
            </a:pPr>
            <a:endParaRPr lang="en-US"/>
          </a:p>
        </p:txBody>
      </p:sp>
      <p:sp>
        <p:nvSpPr>
          <p:cNvPr id="4" name="Slide Number Placeholder 3"/>
          <p:cNvSpPr>
            <a:spLocks noGrp="1"/>
          </p:cNvSpPr>
          <p:nvPr>
            <p:ph type="sldNum" sz="quarter" idx="5"/>
          </p:nvPr>
        </p:nvSpPr>
        <p:spPr/>
        <p:txBody>
          <a:bodyPr/>
          <a:lstStyle/>
          <a:p>
            <a:pPr marL="0" marR="0" lvl="0" indent="0" algn="r" defTabSz="914276"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76"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723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977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Booking tool is required</a:t>
            </a:r>
          </a:p>
          <a:p>
            <a:r>
              <a:rPr lang="en-US"/>
              <a:t>Must match passport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97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Must match passport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666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612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a:ea typeface="Calibri"/>
                <a:cs typeface="Calibri"/>
              </a:rPr>
              <a:t>An example/story of who is doing it in your unit - </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857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a:t>Provides a simpler process within system</a:t>
            </a:r>
          </a:p>
          <a:p>
            <a:pPr defTabSz="483306">
              <a:defRPr/>
            </a:pPr>
            <a:r>
              <a:rPr lang="en-US"/>
              <a:t>Certain tasks can be delegated – provides flexibility to meet your units needs</a:t>
            </a:r>
          </a:p>
          <a:p>
            <a:pPr defTabSz="483306">
              <a:defRPr/>
            </a:pPr>
            <a:r>
              <a:rPr lang="en-US"/>
              <a:t>This is an option; it can complement your current processes </a:t>
            </a:r>
          </a:p>
          <a:p>
            <a:pPr defTabSz="483306">
              <a:defRPr/>
            </a:pPr>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051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83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657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designing the system, brining the entire student population when they were not required to use the system was advised against by our implementation partners. So we are bringing in the following population into the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58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35A00-287A-5042-A754-4DF9FD168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524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 – there is no travel but there was an expense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135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515151"/>
                </a:solidFill>
                <a:effectLst/>
                <a:latin typeface="Arial" panose="020B0604020202020204" pitchFamily="34" charset="0"/>
              </a:rPr>
              <a:t>29999958</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490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existing system </a:t>
            </a:r>
          </a:p>
          <a:p>
            <a:r>
              <a:rPr lang="en-US"/>
              <a:t>You will see additional UF GO POI options for the purposes of this meeting and process the POI Type 00016 allows you to complete the steps for a Guest without their access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28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Leveraging existing system </a:t>
            </a:r>
          </a:p>
          <a:p>
            <a:r>
              <a:rPr lang="en-US"/>
              <a:t>You will see additional UF GO POI options for the purposes of this meeting and process the POI Type 00016 allows you to complete the steps for a Guest without their access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135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01120"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0112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30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955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endParaRPr lang="en-US"/>
          </a:p>
          <a:p>
            <a:pPr marL="171450" indent="-171450">
              <a:buFontTx/>
              <a:buChar char="-"/>
            </a:pPr>
            <a:r>
              <a:rPr lang="en-US"/>
              <a:t>Key selling point is that having both of them on one platform helps close the gap with having a travel expense and a </a:t>
            </a:r>
            <a:r>
              <a:rPr lang="en-US" err="1"/>
              <a:t>pcard</a:t>
            </a:r>
            <a:r>
              <a:rPr lang="en-US"/>
              <a:t> expense not speak to each other which creates fraud risks </a:t>
            </a:r>
          </a:p>
          <a:p>
            <a:pPr marL="171450" indent="-171450">
              <a:buFontTx/>
              <a:buChar char="-"/>
            </a:pPr>
            <a:endParaRPr lang="en-US"/>
          </a:p>
          <a:p>
            <a:pPr marL="171450" indent="-171450">
              <a:buFontTx/>
              <a:buChar char="-"/>
            </a:pPr>
            <a:r>
              <a:rPr lang="en-US"/>
              <a:t>- Have more visibility in people’s spend</a:t>
            </a:r>
          </a:p>
          <a:p>
            <a:pPr marL="171450" indent="-17145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860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862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a point to say that the more the mobile is used, the more it becomes easier on the admin side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52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93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a:t>Managing Travel and Expense at UF through this platform that has three primary modules: Request, Travel, Expense. </a:t>
            </a:r>
          </a:p>
          <a:p>
            <a:endParaRPr lang="en-US"/>
          </a:p>
          <a:p>
            <a:r>
              <a:rPr lang="en-US"/>
              <a:t>Briefly mention we will continue discussing the other modules </a:t>
            </a:r>
          </a:p>
          <a:p>
            <a:pPr defTabSz="483306">
              <a:defRPr/>
            </a:pPr>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15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AEA7672-804A-4054-8B6B-CB1073050A0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632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43E5B-CE72-4205-9150-D654614C6B1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604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DD0FB-59B7-A190-3002-9881373B3E2D}"/>
              </a:ext>
            </a:extLst>
          </p:cNvPr>
          <p:cNvSpPr>
            <a:spLocks noGrp="1"/>
          </p:cNvSpPr>
          <p:nvPr>
            <p:ph type="ctrTitle"/>
          </p:nvPr>
        </p:nvSpPr>
        <p:spPr>
          <a:xfrm>
            <a:off x="660807" y="1363765"/>
            <a:ext cx="7056729" cy="2387600"/>
          </a:xfrm>
        </p:spPr>
        <p:txBody>
          <a:bodyPr anchor="b"/>
          <a:lstStyle>
            <a:lvl1pPr algn="l">
              <a:defRPr sz="6000" b="1">
                <a:latin typeface="Gentona Book"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FE96FD5B-C328-A621-BE0E-8440295FF49E}"/>
              </a:ext>
            </a:extLst>
          </p:cNvPr>
          <p:cNvSpPr>
            <a:spLocks noGrp="1"/>
          </p:cNvSpPr>
          <p:nvPr>
            <p:ph type="subTitle" idx="1"/>
          </p:nvPr>
        </p:nvSpPr>
        <p:spPr>
          <a:xfrm>
            <a:off x="660807" y="3843440"/>
            <a:ext cx="7056729"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6243998"/>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47A22-5891-DEF5-D680-5D2410C71B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07842-5391-FBA0-5FFA-7C79AE3521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96625-7AAB-9F0B-2548-80ADEB2C31BA}"/>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3619836828"/>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D3E38B-4F61-778A-F08A-40F756D6B0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B66F2-D6F6-3CFE-4B2D-869B87273D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119FDF-5D03-A37F-ED77-EF09C4F02286}"/>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2815797711"/>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F3AD2-7FAE-445B-A885-C8B7122B38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C7D11E-3A0C-4BFD-980D-B58149063D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5E5567-EABC-45AA-B60A-232C9931EAC7}"/>
              </a:ext>
            </a:extLst>
          </p:cNvPr>
          <p:cNvSpPr>
            <a:spLocks noGrp="1"/>
          </p:cNvSpPr>
          <p:nvPr>
            <p:ph type="dt" sz="half" idx="10"/>
          </p:nvPr>
        </p:nvSpPr>
        <p:spPr/>
        <p:txBody>
          <a:bodyPr/>
          <a:lstStyle/>
          <a:p>
            <a:fld id="{ED291B17-9318-49DB-B28B-6E5994AE9581}" type="datetime1">
              <a:rPr lang="en-US" smtClean="0"/>
              <a:t>3/1/2023</a:t>
            </a:fld>
            <a:endParaRPr lang="en-US"/>
          </a:p>
        </p:txBody>
      </p:sp>
      <p:sp>
        <p:nvSpPr>
          <p:cNvPr id="5" name="Footer Placeholder 4">
            <a:extLst>
              <a:ext uri="{FF2B5EF4-FFF2-40B4-BE49-F238E27FC236}">
                <a16:creationId xmlns:a16="http://schemas.microsoft.com/office/drawing/2014/main" id="{DB2D162A-8299-429B-B306-ABEE71ADD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E387D-1E4F-4EE8-9B0E-28DA416AA716}"/>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819069967"/>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A87F6-FCC3-4790-AC5E-EC9A06E8A1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24756E-F791-4CC8-904C-F54AED2200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4C047-0F3B-4282-9149-4251FCF57B7F}"/>
              </a:ext>
            </a:extLst>
          </p:cNvPr>
          <p:cNvSpPr>
            <a:spLocks noGrp="1"/>
          </p:cNvSpPr>
          <p:nvPr>
            <p:ph type="dt" sz="half" idx="10"/>
          </p:nvPr>
        </p:nvSpPr>
        <p:spPr/>
        <p:txBody>
          <a:bodyPr/>
          <a:lstStyle/>
          <a:p>
            <a:fld id="{78DD82B9-B8EE-4375-B6FF-88FA6ABB15D9}" type="datetime1">
              <a:rPr lang="en-US" smtClean="0"/>
              <a:t>3/1/2023</a:t>
            </a:fld>
            <a:endParaRPr lang="en-US"/>
          </a:p>
        </p:txBody>
      </p:sp>
      <p:sp>
        <p:nvSpPr>
          <p:cNvPr id="5" name="Footer Placeholder 4">
            <a:extLst>
              <a:ext uri="{FF2B5EF4-FFF2-40B4-BE49-F238E27FC236}">
                <a16:creationId xmlns:a16="http://schemas.microsoft.com/office/drawing/2014/main" id="{2CD94BDB-A616-46BF-B294-3D2ECEDAE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A5C553-BD57-43C4-AAE1-1AFF3A0BD88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738334531"/>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6027F-A513-4B1E-BDD6-92F773CCA1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35D208-6DDD-435E-811E-206711A8EB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8D5D52-8CBA-4932-BE3E-8E05338CABA9}"/>
              </a:ext>
            </a:extLst>
          </p:cNvPr>
          <p:cNvSpPr>
            <a:spLocks noGrp="1"/>
          </p:cNvSpPr>
          <p:nvPr>
            <p:ph type="dt" sz="half" idx="10"/>
          </p:nvPr>
        </p:nvSpPr>
        <p:spPr/>
        <p:txBody>
          <a:bodyPr/>
          <a:lstStyle/>
          <a:p>
            <a:fld id="{B2497495-0637-405E-AE64-5CC7506D51F5}" type="datetime1">
              <a:rPr lang="en-US" smtClean="0"/>
              <a:t>3/1/2023</a:t>
            </a:fld>
            <a:endParaRPr lang="en-US"/>
          </a:p>
        </p:txBody>
      </p:sp>
      <p:sp>
        <p:nvSpPr>
          <p:cNvPr id="5" name="Footer Placeholder 4">
            <a:extLst>
              <a:ext uri="{FF2B5EF4-FFF2-40B4-BE49-F238E27FC236}">
                <a16:creationId xmlns:a16="http://schemas.microsoft.com/office/drawing/2014/main" id="{C0E19799-2E37-4DFD-9660-8A1B298EC8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F4A6C-0C29-4016-B48F-9A782C801A2D}"/>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7142210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F9CE0-B5B2-42E7-890C-913280220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45D2FB-E9C6-4BF1-B22A-715E0AFE38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0A50DA-9D2D-4EA3-92F3-A5E39CF284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5F4E54-0A50-4C70-BDC4-DE61F0ADDE24}"/>
              </a:ext>
            </a:extLst>
          </p:cNvPr>
          <p:cNvSpPr>
            <a:spLocks noGrp="1"/>
          </p:cNvSpPr>
          <p:nvPr>
            <p:ph type="dt" sz="half" idx="10"/>
          </p:nvPr>
        </p:nvSpPr>
        <p:spPr/>
        <p:txBody>
          <a:bodyPr/>
          <a:lstStyle/>
          <a:p>
            <a:fld id="{7BFFD690-9426-415D-8B65-26881E07B2D4}" type="datetime1">
              <a:rPr lang="en-US" smtClean="0"/>
              <a:t>3/1/2023</a:t>
            </a:fld>
            <a:endParaRPr lang="en-US"/>
          </a:p>
        </p:txBody>
      </p:sp>
      <p:sp>
        <p:nvSpPr>
          <p:cNvPr id="6" name="Footer Placeholder 5">
            <a:extLst>
              <a:ext uri="{FF2B5EF4-FFF2-40B4-BE49-F238E27FC236}">
                <a16:creationId xmlns:a16="http://schemas.microsoft.com/office/drawing/2014/main" id="{C46CF136-E98E-45BF-8A04-7DD68BE56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D15FB7-0927-4437-9EAE-D986677995C6}"/>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1145661"/>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AAE7-0182-47F7-9739-093E0F50CC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ED4766-BCFF-4219-869E-63F8CB96C5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2FEA7B-B5F1-457D-AB76-4CDEE6401F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808640-059E-4AB1-AF5A-40593E41C5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4534B6-0520-498B-949F-5C9AE7111E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C14FC7-C087-4EAD-AFF9-9468DBD6FAA5}"/>
              </a:ext>
            </a:extLst>
          </p:cNvPr>
          <p:cNvSpPr>
            <a:spLocks noGrp="1"/>
          </p:cNvSpPr>
          <p:nvPr>
            <p:ph type="dt" sz="half" idx="10"/>
          </p:nvPr>
        </p:nvSpPr>
        <p:spPr/>
        <p:txBody>
          <a:bodyPr/>
          <a:lstStyle/>
          <a:p>
            <a:fld id="{04C4989A-474C-40DE-95B9-011C28B71673}" type="datetime1">
              <a:rPr lang="en-US" smtClean="0"/>
              <a:t>3/1/2023</a:t>
            </a:fld>
            <a:endParaRPr lang="en-US"/>
          </a:p>
        </p:txBody>
      </p:sp>
      <p:sp>
        <p:nvSpPr>
          <p:cNvPr id="8" name="Footer Placeholder 7">
            <a:extLst>
              <a:ext uri="{FF2B5EF4-FFF2-40B4-BE49-F238E27FC236}">
                <a16:creationId xmlns:a16="http://schemas.microsoft.com/office/drawing/2014/main" id="{73BFA40C-D312-4755-90CA-4E37BBEA8A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49D39B-4E03-45F4-850D-D407C0206CA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10503639"/>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DD568-5942-499E-A55F-76149A5BEC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7C6BB5-85C3-436A-BEAA-68A2DBD74541}"/>
              </a:ext>
            </a:extLst>
          </p:cNvPr>
          <p:cNvSpPr>
            <a:spLocks noGrp="1"/>
          </p:cNvSpPr>
          <p:nvPr>
            <p:ph type="dt" sz="half" idx="10"/>
          </p:nvPr>
        </p:nvSpPr>
        <p:spPr/>
        <p:txBody>
          <a:bodyPr/>
          <a:lstStyle/>
          <a:p>
            <a:fld id="{5DB4ED54-5B5E-4A04-93D3-5772E3CE3818}" type="datetime1">
              <a:rPr lang="en-US" smtClean="0"/>
              <a:t>3/1/2023</a:t>
            </a:fld>
            <a:endParaRPr lang="en-US"/>
          </a:p>
        </p:txBody>
      </p:sp>
      <p:sp>
        <p:nvSpPr>
          <p:cNvPr id="4" name="Footer Placeholder 3">
            <a:extLst>
              <a:ext uri="{FF2B5EF4-FFF2-40B4-BE49-F238E27FC236}">
                <a16:creationId xmlns:a16="http://schemas.microsoft.com/office/drawing/2014/main" id="{7DA874B0-5D34-42FB-9DD7-8437035112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2C4F54-335F-4F1D-B051-8B283FEBB46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26473018"/>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7DC92D-35D0-4FCA-A328-B0975FAD8D42}"/>
              </a:ext>
            </a:extLst>
          </p:cNvPr>
          <p:cNvSpPr>
            <a:spLocks noGrp="1"/>
          </p:cNvSpPr>
          <p:nvPr>
            <p:ph type="dt" sz="half" idx="10"/>
          </p:nvPr>
        </p:nvSpPr>
        <p:spPr/>
        <p:txBody>
          <a:bodyPr/>
          <a:lstStyle/>
          <a:p>
            <a:fld id="{4EDE50D6-574B-40AF-946F-D52A04ADE379}" type="datetime1">
              <a:rPr lang="en-US" smtClean="0"/>
              <a:t>3/1/2023</a:t>
            </a:fld>
            <a:endParaRPr lang="en-US"/>
          </a:p>
        </p:txBody>
      </p:sp>
      <p:sp>
        <p:nvSpPr>
          <p:cNvPr id="3" name="Footer Placeholder 2">
            <a:extLst>
              <a:ext uri="{FF2B5EF4-FFF2-40B4-BE49-F238E27FC236}">
                <a16:creationId xmlns:a16="http://schemas.microsoft.com/office/drawing/2014/main" id="{F0ABABDA-01E9-4D15-A0E5-62F95DBC29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6D34AA-AF71-4130-B87E-B12476829C7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9129818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0F9C-42F0-44A0-916E-9D0762CC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40741C-6C3F-45D9-9CA1-42C445C6DD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FA437D-8293-4114-A8F1-08EC2DBC0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A0354-7BB9-4179-8BA9-0FB8037796E4}"/>
              </a:ext>
            </a:extLst>
          </p:cNvPr>
          <p:cNvSpPr>
            <a:spLocks noGrp="1"/>
          </p:cNvSpPr>
          <p:nvPr>
            <p:ph type="dt" sz="half" idx="10"/>
          </p:nvPr>
        </p:nvSpPr>
        <p:spPr/>
        <p:txBody>
          <a:bodyPr/>
          <a:lstStyle/>
          <a:p>
            <a:fld id="{D82884F1-FFEA-405F-9602-3DCA865EDA4E}" type="datetime1">
              <a:rPr lang="en-US" smtClean="0"/>
              <a:t>3/1/2023</a:t>
            </a:fld>
            <a:endParaRPr lang="en-US"/>
          </a:p>
        </p:txBody>
      </p:sp>
      <p:sp>
        <p:nvSpPr>
          <p:cNvPr id="6" name="Footer Placeholder 5">
            <a:extLst>
              <a:ext uri="{FF2B5EF4-FFF2-40B4-BE49-F238E27FC236}">
                <a16:creationId xmlns:a16="http://schemas.microsoft.com/office/drawing/2014/main" id="{A9D34D57-B0A9-414A-ACC7-532C746728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F2FE6-5D3F-4E50-9749-5BDD6F0BA2C7}"/>
              </a:ext>
            </a:extLst>
          </p:cNvPr>
          <p:cNvSpPr>
            <a:spLocks noGrp="1"/>
          </p:cNvSpPr>
          <p:nvPr>
            <p:ph type="sldNum" sz="quarter" idx="12"/>
          </p:nvPr>
        </p:nvSpPr>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44084363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C9EE2-9E5E-2EA7-E074-51D31358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9A547-35E0-6EF1-3313-EC34E97AC0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12332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97A3-6D99-4A5E-AD42-527763174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48FA6B-D31D-421E-8296-B34EA00E8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A46B0C-B386-486A-ADF5-CC59A67F1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05726-36A3-4819-B173-ED9B15113D48}"/>
              </a:ext>
            </a:extLst>
          </p:cNvPr>
          <p:cNvSpPr>
            <a:spLocks noGrp="1"/>
          </p:cNvSpPr>
          <p:nvPr>
            <p:ph type="dt" sz="half" idx="10"/>
          </p:nvPr>
        </p:nvSpPr>
        <p:spPr/>
        <p:txBody>
          <a:bodyPr/>
          <a:lstStyle/>
          <a:p>
            <a:fld id="{7E18DB4A-8810-4A10-AD5C-D5E2C667F5B3}" type="datetime1">
              <a:rPr lang="en-US" smtClean="0"/>
              <a:t>3/1/2023</a:t>
            </a:fld>
            <a:endParaRPr lang="en-US"/>
          </a:p>
        </p:txBody>
      </p:sp>
      <p:sp>
        <p:nvSpPr>
          <p:cNvPr id="6" name="Footer Placeholder 5">
            <a:extLst>
              <a:ext uri="{FF2B5EF4-FFF2-40B4-BE49-F238E27FC236}">
                <a16:creationId xmlns:a16="http://schemas.microsoft.com/office/drawing/2014/main" id="{625E1884-BF98-4A05-9057-275BFBCF0642}"/>
              </a:ext>
            </a:extLst>
          </p:cNvPr>
          <p:cNvSpPr>
            <a:spLocks noGrp="1"/>
          </p:cNvSpPr>
          <p:nvPr>
            <p:ph type="ftr" sz="quarter" idx="11"/>
          </p:nvPr>
        </p:nvSpPr>
        <p:spPr/>
        <p:txBody>
          <a:bodyPr/>
          <a:lstStyle/>
          <a:p>
            <a:pPr algn="l"/>
            <a:endParaRPr lang="en-US"/>
          </a:p>
        </p:txBody>
      </p:sp>
      <p:sp>
        <p:nvSpPr>
          <p:cNvPr id="7" name="Slide Number Placeholder 6">
            <a:extLst>
              <a:ext uri="{FF2B5EF4-FFF2-40B4-BE49-F238E27FC236}">
                <a16:creationId xmlns:a16="http://schemas.microsoft.com/office/drawing/2014/main" id="{2BC53222-0CA6-434E-8825-FC2699ADD79E}"/>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50567328"/>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03D4D-150C-464D-9EFE-6FA748A29B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43FDD7-89E4-4014-884D-E01A147BDC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A3C89-DB17-4601-BE48-03409073891A}"/>
              </a:ext>
            </a:extLst>
          </p:cNvPr>
          <p:cNvSpPr>
            <a:spLocks noGrp="1"/>
          </p:cNvSpPr>
          <p:nvPr>
            <p:ph type="dt" sz="half" idx="10"/>
          </p:nvPr>
        </p:nvSpPr>
        <p:spPr/>
        <p:txBody>
          <a:bodyPr/>
          <a:lstStyle/>
          <a:p>
            <a:fld id="{2CED4963-E985-44C4-B8C4-FDD613B7C2F8}" type="datetime1">
              <a:rPr lang="en-US" smtClean="0"/>
              <a:t>3/1/2023</a:t>
            </a:fld>
            <a:endParaRPr lang="en-US"/>
          </a:p>
        </p:txBody>
      </p:sp>
      <p:sp>
        <p:nvSpPr>
          <p:cNvPr id="5" name="Footer Placeholder 4">
            <a:extLst>
              <a:ext uri="{FF2B5EF4-FFF2-40B4-BE49-F238E27FC236}">
                <a16:creationId xmlns:a16="http://schemas.microsoft.com/office/drawing/2014/main" id="{8F695A5D-5147-43B2-8937-C5EC64D3E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A0D720-C33A-4A50-A1F2-8453C891F55D}"/>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768156947"/>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5C5473-88F5-4545-A658-06D86671A5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4DF0BB-AF52-40FC-925F-225E096BFC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115538-C90A-4091-8EFA-0AB1541F8656}"/>
              </a:ext>
            </a:extLst>
          </p:cNvPr>
          <p:cNvSpPr>
            <a:spLocks noGrp="1"/>
          </p:cNvSpPr>
          <p:nvPr>
            <p:ph type="dt" sz="half" idx="10"/>
          </p:nvPr>
        </p:nvSpPr>
        <p:spPr/>
        <p:txBody>
          <a:bodyPr/>
          <a:lstStyle/>
          <a:p>
            <a:fld id="{ED291B17-9318-49DB-B28B-6E5994AE9581}" type="datetime1">
              <a:rPr lang="en-US" smtClean="0"/>
              <a:t>3/1/2023</a:t>
            </a:fld>
            <a:endParaRPr lang="en-US"/>
          </a:p>
        </p:txBody>
      </p:sp>
      <p:sp>
        <p:nvSpPr>
          <p:cNvPr id="5" name="Footer Placeholder 4">
            <a:extLst>
              <a:ext uri="{FF2B5EF4-FFF2-40B4-BE49-F238E27FC236}">
                <a16:creationId xmlns:a16="http://schemas.microsoft.com/office/drawing/2014/main" id="{1FA68CD6-57F4-4582-8D92-7A121E867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53B2BB-D1A9-410D-8DE5-398E16F6AB9E}"/>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85563588"/>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AADEA-D0DA-CDCE-B2EE-7AF1FCBE87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E58698-B029-E52A-249D-9C943FF94D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A58FBF-8519-9FE8-9C08-21DD697645DF}"/>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5" name="Footer Placeholder 4">
            <a:extLst>
              <a:ext uri="{FF2B5EF4-FFF2-40B4-BE49-F238E27FC236}">
                <a16:creationId xmlns:a16="http://schemas.microsoft.com/office/drawing/2014/main" id="{AB6BA34B-3951-3B16-7B12-FC97A19329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82A16-5D96-2E95-B970-752241D7BEC0}"/>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3386963171"/>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D530-61D8-9321-D029-90065CD5B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3DC8-07C7-438A-F96F-334C840AB8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762D6-FEB5-289A-17B9-E28057B51B91}"/>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5" name="Footer Placeholder 4">
            <a:extLst>
              <a:ext uri="{FF2B5EF4-FFF2-40B4-BE49-F238E27FC236}">
                <a16:creationId xmlns:a16="http://schemas.microsoft.com/office/drawing/2014/main" id="{E45BA6B6-FF3F-CF2E-DCE2-FAE01F1AA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F4190B-8375-BA5C-F69B-AF7900A46CC2}"/>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282079538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A33B9-DAF2-699A-F8F5-E81DDEF007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6C0C76-759B-8A3B-6FB2-F73C38A6D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8F28-7C22-7271-AFD2-6BB25301D74A}"/>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5" name="Footer Placeholder 4">
            <a:extLst>
              <a:ext uri="{FF2B5EF4-FFF2-40B4-BE49-F238E27FC236}">
                <a16:creationId xmlns:a16="http://schemas.microsoft.com/office/drawing/2014/main" id="{319539A2-BB07-EC0A-B8C8-89B444A13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1CA33-E708-C6F3-E913-8DF473CB2665}"/>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198682969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0664-F81C-C82A-17A9-D6F51EE459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81ADB3-C9A2-3668-F997-777C3CEA56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9711BF-0FFC-FF4D-EDE7-34D1217BE9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B20401-BF54-4556-9B11-F936CF68A70B}"/>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6" name="Footer Placeholder 5">
            <a:extLst>
              <a:ext uri="{FF2B5EF4-FFF2-40B4-BE49-F238E27FC236}">
                <a16:creationId xmlns:a16="http://schemas.microsoft.com/office/drawing/2014/main" id="{F63232F8-0B71-28E0-0BE2-E770D063D2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A7C66B-F284-BE6A-08F6-43962D029592}"/>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105413688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138B-BF53-9528-333E-DF57BBBD91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CF6559-73E6-432F-3BE4-CB0F55C0B7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D85C91-2556-D7A9-05DD-0F9482EE67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3739ED-B562-0185-E97C-988C4DCEA8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B957A-8A2A-FC96-E125-A6C91E6484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D200AC-D7B4-57FD-A287-4E1821906882}"/>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8" name="Footer Placeholder 7">
            <a:extLst>
              <a:ext uri="{FF2B5EF4-FFF2-40B4-BE49-F238E27FC236}">
                <a16:creationId xmlns:a16="http://schemas.microsoft.com/office/drawing/2014/main" id="{ACC3B6CC-BDFB-C160-74AE-DC30DC5EF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B6F30F-2237-1C2A-D15C-5BBC970A5A42}"/>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282109697"/>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F69CF-EBFA-106E-7FFE-5478E63DDC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E566A8-8EAD-75AF-639C-D3874EA72F3A}"/>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4" name="Footer Placeholder 3">
            <a:extLst>
              <a:ext uri="{FF2B5EF4-FFF2-40B4-BE49-F238E27FC236}">
                <a16:creationId xmlns:a16="http://schemas.microsoft.com/office/drawing/2014/main" id="{A84DF9AC-7528-7727-ED8E-57EF2AD101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F3490E-3CD5-58F3-0017-015E3C1CD96A}"/>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249217995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AC3F5D-160B-3456-6583-2C7ECF811AD8}"/>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3" name="Footer Placeholder 2">
            <a:extLst>
              <a:ext uri="{FF2B5EF4-FFF2-40B4-BE49-F238E27FC236}">
                <a16:creationId xmlns:a16="http://schemas.microsoft.com/office/drawing/2014/main" id="{DBC821F1-0983-7932-1FE4-B57FBB2CE3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3E2909-6F81-5B0A-911D-D381BC9E80DB}"/>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210182520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FF21-FF14-1720-A538-58D1780C69FE}"/>
              </a:ext>
            </a:extLst>
          </p:cNvPr>
          <p:cNvSpPr>
            <a:spLocks noGrp="1"/>
          </p:cNvSpPr>
          <p:nvPr>
            <p:ph type="title"/>
          </p:nvPr>
        </p:nvSpPr>
        <p:spPr>
          <a:xfrm>
            <a:off x="831850" y="1168794"/>
            <a:ext cx="5264150" cy="2852737"/>
          </a:xfrm>
        </p:spPr>
        <p:txBody>
          <a:bodyPr anchor="t"/>
          <a:lstStyle>
            <a:lvl1pPr>
              <a:defRPr sz="6000">
                <a:solidFill>
                  <a:schemeClr val="bg1">
                    <a:lumMod val="9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FA1BEFF-42B3-3AF3-5D0F-17518E4CE168}"/>
              </a:ext>
            </a:extLst>
          </p:cNvPr>
          <p:cNvSpPr>
            <a:spLocks noGrp="1"/>
          </p:cNvSpPr>
          <p:nvPr>
            <p:ph type="body" idx="1"/>
          </p:nvPr>
        </p:nvSpPr>
        <p:spPr>
          <a:xfrm>
            <a:off x="831850" y="4048519"/>
            <a:ext cx="5264150" cy="1500187"/>
          </a:xfrm>
        </p:spPr>
        <p:txBody>
          <a:bodyPr/>
          <a:lstStyle>
            <a:lvl1pPr marL="0" indent="0">
              <a:buNone/>
              <a:defRPr sz="2400">
                <a:solidFill>
                  <a:schemeClr val="bg1">
                    <a:lumMod val="9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4298431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807C-6CA8-F348-588C-2AB7F192B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C3F2FA-DC16-CFF5-0186-E96A6BA3B5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F52200-AFCB-775D-70DB-6EC515820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95DF3-7CDC-8EEB-887A-D72C7F7FB944}"/>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6" name="Footer Placeholder 5">
            <a:extLst>
              <a:ext uri="{FF2B5EF4-FFF2-40B4-BE49-F238E27FC236}">
                <a16:creationId xmlns:a16="http://schemas.microsoft.com/office/drawing/2014/main" id="{1D9B5734-30D7-E00E-7D91-D92982CF74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52693-0ADA-8CF8-2672-3543C3A0CCF5}"/>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16035319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FFD4-7DDD-6592-A130-E5D029437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87819D-E974-8793-DBD5-8B6D4B550B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F40C0C-E937-C06F-B1D9-27D74C7829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17B845-57CE-40BE-ECFD-21FED573B0DC}"/>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6" name="Footer Placeholder 5">
            <a:extLst>
              <a:ext uri="{FF2B5EF4-FFF2-40B4-BE49-F238E27FC236}">
                <a16:creationId xmlns:a16="http://schemas.microsoft.com/office/drawing/2014/main" id="{3A08D719-660F-CD08-979C-4FC44B458B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28DF8-F6DA-2DD0-4D80-2C31EEBCBDD2}"/>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251645290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89AA-D9AF-BD09-E0A9-4C0F944999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07A6A8-1B1C-CC5F-3703-7E9371E149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A5C4A-71B8-61EE-D4D3-019485B7DD68}"/>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5" name="Footer Placeholder 4">
            <a:extLst>
              <a:ext uri="{FF2B5EF4-FFF2-40B4-BE49-F238E27FC236}">
                <a16:creationId xmlns:a16="http://schemas.microsoft.com/office/drawing/2014/main" id="{610D0BED-3841-1F65-0B3F-F3833FFB5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43159C-9E61-9010-585A-119EE00FCAEA}"/>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2538923868"/>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B27528-55E8-0D8E-745F-8C4EDCC44D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D802F1-520A-9ACF-DBD6-04AAA9123F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53704-E8A1-6321-B464-BFE9025A1418}"/>
              </a:ext>
            </a:extLst>
          </p:cNvPr>
          <p:cNvSpPr>
            <a:spLocks noGrp="1"/>
          </p:cNvSpPr>
          <p:nvPr>
            <p:ph type="dt" sz="half" idx="10"/>
          </p:nvPr>
        </p:nvSpPr>
        <p:spPr/>
        <p:txBody>
          <a:bodyPr/>
          <a:lstStyle/>
          <a:p>
            <a:fld id="{706B3C6C-73F7-4522-949D-7680766C082C}" type="datetimeFigureOut">
              <a:rPr lang="en-US" smtClean="0"/>
              <a:t>3/1/2023</a:t>
            </a:fld>
            <a:endParaRPr lang="en-US"/>
          </a:p>
        </p:txBody>
      </p:sp>
      <p:sp>
        <p:nvSpPr>
          <p:cNvPr id="5" name="Footer Placeholder 4">
            <a:extLst>
              <a:ext uri="{FF2B5EF4-FFF2-40B4-BE49-F238E27FC236}">
                <a16:creationId xmlns:a16="http://schemas.microsoft.com/office/drawing/2014/main" id="{76F07576-7B29-8E1A-306F-B23FE4A64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779E9-7309-9926-7B4C-EE752E40C842}"/>
              </a:ext>
            </a:extLst>
          </p:cNvPr>
          <p:cNvSpPr>
            <a:spLocks noGrp="1"/>
          </p:cNvSpPr>
          <p:nvPr>
            <p:ph type="sldNum" sz="quarter" idx="12"/>
          </p:nvPr>
        </p:nvSpPr>
        <p:spPr/>
        <p:txBody>
          <a:bodyPr/>
          <a:lstStyle/>
          <a:p>
            <a:fld id="{14CA63C7-C780-4004-B714-108EF6EC57D7}" type="slidenum">
              <a:rPr lang="en-US" smtClean="0"/>
              <a:t>‹#›</a:t>
            </a:fld>
            <a:endParaRPr lang="en-US"/>
          </a:p>
        </p:txBody>
      </p:sp>
    </p:spTree>
    <p:extLst>
      <p:ext uri="{BB962C8B-B14F-4D97-AF65-F5344CB8AC3E}">
        <p14:creationId xmlns:p14="http://schemas.microsoft.com/office/powerpoint/2010/main" val="109344864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C364-AAE5-CA96-0AE0-6C33F915C019}"/>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B3E490ED-8BBE-9EB5-AA5E-5DBD3F8E25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012922-828A-F0A9-360C-F8BF4E56E7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6773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39F-D944-A8C8-6EFF-5F60652F3097}"/>
              </a:ext>
            </a:extLst>
          </p:cNvPr>
          <p:cNvSpPr>
            <a:spLocks noGrp="1"/>
          </p:cNvSpPr>
          <p:nvPr>
            <p:ph type="title"/>
          </p:nvPr>
        </p:nvSpPr>
        <p:spPr>
          <a:xfrm>
            <a:off x="839788" y="365125"/>
            <a:ext cx="10515600" cy="1325563"/>
          </a:xfrm>
        </p:spPr>
        <p:txBody>
          <a:bodyPr/>
          <a:lstStyle>
            <a:lvl1pPr algn="ctr">
              <a:defRPr/>
            </a:lvl1pPr>
          </a:lstStyle>
          <a:p>
            <a:r>
              <a:rPr lang="en-US" dirty="0"/>
              <a:t>Click to edit Master title style</a:t>
            </a:r>
          </a:p>
        </p:txBody>
      </p:sp>
      <p:sp>
        <p:nvSpPr>
          <p:cNvPr id="3" name="Text Placeholder 2">
            <a:extLst>
              <a:ext uri="{FF2B5EF4-FFF2-40B4-BE49-F238E27FC236}">
                <a16:creationId xmlns:a16="http://schemas.microsoft.com/office/drawing/2014/main" id="{E742BFF4-451A-6317-5A54-23699752AF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05E9A4-C3E5-5597-8D02-8A322ABB3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BB16E-B810-16EB-88DA-C1152CBEBE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C9555B-F207-7400-5F2D-5B27709931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172703"/>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B405-8040-D9DF-1A16-F6D749FE113F}"/>
              </a:ext>
            </a:extLst>
          </p:cNvPr>
          <p:cNvSpPr>
            <a:spLocks noGrp="1"/>
          </p:cNvSpPr>
          <p:nvPr>
            <p:ph type="title"/>
          </p:nvPr>
        </p:nvSpPr>
        <p:spPr/>
        <p:txBody>
          <a:bodyPr/>
          <a:lstStyle>
            <a:lvl1pPr algn="ctr">
              <a:defRPr/>
            </a:lvl1pPr>
          </a:lstStyle>
          <a:p>
            <a:r>
              <a:rPr lang="en-US" dirty="0"/>
              <a:t>Click to edit Master title style</a:t>
            </a:r>
          </a:p>
        </p:txBody>
      </p:sp>
    </p:spTree>
    <p:extLst>
      <p:ext uri="{BB962C8B-B14F-4D97-AF65-F5344CB8AC3E}">
        <p14:creationId xmlns:p14="http://schemas.microsoft.com/office/powerpoint/2010/main" val="260592329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07039"/>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4FE0-AE1F-60DD-3E30-972833E6288E}"/>
              </a:ext>
            </a:extLst>
          </p:cNvPr>
          <p:cNvSpPr>
            <a:spLocks noGrp="1"/>
          </p:cNvSpPr>
          <p:nvPr>
            <p:ph type="title"/>
          </p:nvPr>
        </p:nvSpPr>
        <p:spPr>
          <a:xfrm>
            <a:off x="839788" y="987425"/>
            <a:ext cx="3932237" cy="1825142"/>
          </a:xfrm>
        </p:spPr>
        <p:txBody>
          <a:bodyPr anchor="t">
            <a:noAutofit/>
          </a:bodyPr>
          <a:lstStyle>
            <a:lvl1pPr>
              <a:defRPr sz="4400"/>
            </a:lvl1pPr>
          </a:lstStyle>
          <a:p>
            <a:r>
              <a:rPr lang="en-US" dirty="0"/>
              <a:t>Click to edit Master title style</a:t>
            </a:r>
          </a:p>
        </p:txBody>
      </p:sp>
      <p:sp>
        <p:nvSpPr>
          <p:cNvPr id="4" name="Text Placeholder 3">
            <a:extLst>
              <a:ext uri="{FF2B5EF4-FFF2-40B4-BE49-F238E27FC236}">
                <a16:creationId xmlns:a16="http://schemas.microsoft.com/office/drawing/2014/main" id="{07E611F3-A5F5-626C-E3ED-E35E4EEE329B}"/>
              </a:ext>
            </a:extLst>
          </p:cNvPr>
          <p:cNvSpPr>
            <a:spLocks noGrp="1"/>
          </p:cNvSpPr>
          <p:nvPr>
            <p:ph type="body" sz="half" idx="2"/>
          </p:nvPr>
        </p:nvSpPr>
        <p:spPr>
          <a:xfrm>
            <a:off x="839788" y="2958867"/>
            <a:ext cx="3932237" cy="305800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2" descr="Placeholder Images – Browse 63,238 Stock Photos, Vectors, and Video | Adobe  Stock">
            <a:extLst>
              <a:ext uri="{FF2B5EF4-FFF2-40B4-BE49-F238E27FC236}">
                <a16:creationId xmlns:a16="http://schemas.microsoft.com/office/drawing/2014/main" id="{A851F673-AEA2-5DAB-C798-B3D43ED976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19418" y="1480089"/>
            <a:ext cx="5032794" cy="344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25341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B0EC-DED9-40C7-642C-0EA7F85BE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1A46A4-CC34-9CBA-6433-DD860EB462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090E99-1408-3FEB-B362-B673D74495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EA2E10-AD64-9A8C-7642-160BE1E32A64}"/>
              </a:ext>
            </a:extLst>
          </p:cNvPr>
          <p:cNvSpPr>
            <a:spLocks noGrp="1"/>
          </p:cNvSpPr>
          <p:nvPr>
            <p:ph type="dt" sz="half" idx="10"/>
          </p:nvPr>
        </p:nvSpPr>
        <p:spPr/>
        <p:txBody>
          <a:bodyPr/>
          <a:lstStyle/>
          <a:p>
            <a:r>
              <a:rPr lang="en-US" dirty="0"/>
              <a:t>HR.UFL.EDU   |   903 W University Ave. Gainesville, FL 32601-5117   |  (352) 392-2477</a:t>
            </a:r>
          </a:p>
        </p:txBody>
      </p:sp>
    </p:spTree>
    <p:extLst>
      <p:ext uri="{BB962C8B-B14F-4D97-AF65-F5344CB8AC3E}">
        <p14:creationId xmlns:p14="http://schemas.microsoft.com/office/powerpoint/2010/main" val="616157498"/>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9FAA9-F34D-164E-1E1C-07E2FBDCAE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51FA3B-8B9A-31CD-2C5F-3C4F749644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0C59A5-6080-DF18-5F5D-7648A5276015}"/>
              </a:ext>
            </a:extLst>
          </p:cNvPr>
          <p:cNvSpPr>
            <a:spLocks noGrp="1"/>
          </p:cNvSpPr>
          <p:nvPr>
            <p:ph type="dt" sz="half" idx="2"/>
          </p:nvPr>
        </p:nvSpPr>
        <p:spPr>
          <a:xfrm>
            <a:off x="838199" y="6356350"/>
            <a:ext cx="10515599" cy="365125"/>
          </a:xfrm>
          <a:prstGeom prst="rect">
            <a:avLst/>
          </a:prstGeom>
        </p:spPr>
        <p:txBody>
          <a:bodyPr vert="horz" lIns="91440" tIns="45720" rIns="91440" bIns="45720" rtlCol="0" anchor="ctr"/>
          <a:lstStyle>
            <a:lvl1pPr algn="ctr">
              <a:defRPr sz="1200">
                <a:solidFill>
                  <a:schemeClr val="accent3"/>
                </a:solidFill>
                <a:latin typeface="Gentona Book" pitchFamily="2" charset="77"/>
              </a:defRPr>
            </a:lvl1pPr>
          </a:lstStyle>
          <a:p>
            <a:r>
              <a:rPr lang="en-US" dirty="0"/>
              <a:t>HR.UFL.EDU   |   903 W University Ave. Gainesville, FL 32601-5117   |  (352) 392-2477</a:t>
            </a:r>
          </a:p>
        </p:txBody>
      </p:sp>
    </p:spTree>
    <p:extLst>
      <p:ext uri="{BB962C8B-B14F-4D97-AF65-F5344CB8AC3E}">
        <p14:creationId xmlns:p14="http://schemas.microsoft.com/office/powerpoint/2010/main" val="4278511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Gentona Book"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D4D4D"/>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D4D4D"/>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D4D4D"/>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D4D4D"/>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7F4772-1384-4806-BCAB-41EF8427A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AD5C93-303E-45EC-A347-D8114F5E77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0991F-45E5-403B-8297-811AD5F20E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3/1/2023</a:t>
            </a:fld>
            <a:endParaRPr lang="en-US"/>
          </a:p>
        </p:txBody>
      </p:sp>
      <p:sp>
        <p:nvSpPr>
          <p:cNvPr id="5" name="Footer Placeholder 4">
            <a:extLst>
              <a:ext uri="{FF2B5EF4-FFF2-40B4-BE49-F238E27FC236}">
                <a16:creationId xmlns:a16="http://schemas.microsoft.com/office/drawing/2014/main" id="{5156D9E8-979A-4684-B5AB-07BF1D8CA8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F7FD36-4A4C-4916-B94A-3BF9E31A08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44797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E71087-DA6D-9AD2-4379-BDA4946656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81C986-D5CF-4402-234A-60739F543A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F3AAB-003F-6951-1487-AC77CA0708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B3C6C-73F7-4522-949D-7680766C082C}" type="datetimeFigureOut">
              <a:rPr lang="en-US" smtClean="0"/>
              <a:t>3/1/2023</a:t>
            </a:fld>
            <a:endParaRPr lang="en-US"/>
          </a:p>
        </p:txBody>
      </p:sp>
      <p:sp>
        <p:nvSpPr>
          <p:cNvPr id="5" name="Footer Placeholder 4">
            <a:extLst>
              <a:ext uri="{FF2B5EF4-FFF2-40B4-BE49-F238E27FC236}">
                <a16:creationId xmlns:a16="http://schemas.microsoft.com/office/drawing/2014/main" id="{61267462-EF51-9D5D-9D30-829AB045B5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2860A-A081-CC36-3AC5-43B401F81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A63C7-C780-4004-B714-108EF6EC57D7}" type="slidenum">
              <a:rPr lang="en-US" smtClean="0"/>
              <a:t>‹#›</a:t>
            </a:fld>
            <a:endParaRPr lang="en-US"/>
          </a:p>
        </p:txBody>
      </p:sp>
    </p:spTree>
    <p:extLst>
      <p:ext uri="{BB962C8B-B14F-4D97-AF65-F5344CB8AC3E}">
        <p14:creationId xmlns:p14="http://schemas.microsoft.com/office/powerpoint/2010/main" val="17200759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orklife.hr.ufl.edu/get-support/spotlyfe-for-2023/" TargetMode="External"/><Relationship Id="rId2" Type="http://schemas.openxmlformats.org/officeDocument/2006/relationships/hyperlink" Target="https://worklife.hr.ufl.edu/get-support/noom-and-calm-for-2023/" TargetMode="Externa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hyperlink" Target="mailto:ES-NoReplyIAM@ad.ufl.edu"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hr.ufl.edu/wp-content/uploads/2023/01/letter_of_offer_CTSY-FAC_template_1-27-23.docx" TargetMode="External"/><Relationship Id="rId2" Type="http://schemas.openxmlformats.org/officeDocument/2006/relationships/hyperlink" Target="https://hub.policy.ufl.edu/s/article/Courtesy-Faculty" TargetMode="External"/><Relationship Id="rId1" Type="http://schemas.openxmlformats.org/officeDocument/2006/relationships/slideLayout" Target="../slideLayouts/slideLayout2.xml"/><Relationship Id="rId5" Type="http://schemas.openxmlformats.org/officeDocument/2006/relationships/hyperlink" Target="https://hr.ufl.edu/manager-resources/employment-hub/non-employee-appointments/" TargetMode="External"/><Relationship Id="rId4" Type="http://schemas.openxmlformats.org/officeDocument/2006/relationships/hyperlink" Target="https://hr.ufl.edu/wp-content/uploads/2023/01/Courtesy-Faculty-FAQ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tiff"/><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s://cfo.ufl.edu/initiatives/uf-go/outreach/"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hyperlink" Target="https://cfo.ufl.edu/initiatives/uf-go/outreach/"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hyperlink" Target="https://windycitytravel.com/business-group-travel/" TargetMode="Externa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47.png"/><Relationship Id="rId7" Type="http://schemas.openxmlformats.org/officeDocument/2006/relationships/diagramData" Target="../diagrams/data2.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0.svg"/><Relationship Id="rId11" Type="http://schemas.microsoft.com/office/2007/relationships/diagramDrawing" Target="../diagrams/drawing2.xml"/><Relationship Id="rId5" Type="http://schemas.openxmlformats.org/officeDocument/2006/relationships/image" Target="../media/image49.png"/><Relationship Id="rId10" Type="http://schemas.openxmlformats.org/officeDocument/2006/relationships/diagramColors" Target="../diagrams/colors2.xml"/><Relationship Id="rId4" Type="http://schemas.openxmlformats.org/officeDocument/2006/relationships/image" Target="../media/image48.svg"/><Relationship Id="rId9"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hyperlink" Target="mailto:cmmendoza@ufl.edu" TargetMode="External"/><Relationship Id="rId4" Type="http://schemas.openxmlformats.org/officeDocument/2006/relationships/hyperlink" Target="mailto:vpa@ufl.ed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4DA1-8255-79A0-B2E2-9762777642DC}"/>
              </a:ext>
            </a:extLst>
          </p:cNvPr>
          <p:cNvSpPr>
            <a:spLocks noGrp="1"/>
          </p:cNvSpPr>
          <p:nvPr>
            <p:ph type="ctrTitle"/>
          </p:nvPr>
        </p:nvSpPr>
        <p:spPr>
          <a:xfrm>
            <a:off x="632847" y="1385834"/>
            <a:ext cx="7589003" cy="2387600"/>
          </a:xfrm>
        </p:spPr>
        <p:txBody>
          <a:bodyPr>
            <a:normAutofit/>
          </a:bodyPr>
          <a:lstStyle/>
          <a:p>
            <a:r>
              <a:rPr lang="en-US" sz="9600" dirty="0"/>
              <a:t>HR Forum</a:t>
            </a:r>
          </a:p>
        </p:txBody>
      </p:sp>
      <p:sp>
        <p:nvSpPr>
          <p:cNvPr id="3" name="Subtitle 2">
            <a:extLst>
              <a:ext uri="{FF2B5EF4-FFF2-40B4-BE49-F238E27FC236}">
                <a16:creationId xmlns:a16="http://schemas.microsoft.com/office/drawing/2014/main" id="{832B6F11-5E3C-4CED-C8D4-1F83797EB222}"/>
              </a:ext>
            </a:extLst>
          </p:cNvPr>
          <p:cNvSpPr>
            <a:spLocks noGrp="1"/>
          </p:cNvSpPr>
          <p:nvPr>
            <p:ph type="subTitle" idx="1"/>
          </p:nvPr>
        </p:nvSpPr>
        <p:spPr>
          <a:xfrm>
            <a:off x="663843" y="3773434"/>
            <a:ext cx="7589003" cy="1427216"/>
          </a:xfrm>
        </p:spPr>
        <p:txBody>
          <a:bodyPr/>
          <a:lstStyle/>
          <a:p>
            <a:r>
              <a:rPr lang="en-US" dirty="0">
                <a:solidFill>
                  <a:srgbClr val="FA4616"/>
                </a:solidFill>
              </a:rPr>
              <a:t>March 1, 2023</a:t>
            </a:r>
          </a:p>
        </p:txBody>
      </p:sp>
      <p:sp>
        <p:nvSpPr>
          <p:cNvPr id="4" name="Date Placeholder 3">
            <a:extLst>
              <a:ext uri="{FF2B5EF4-FFF2-40B4-BE49-F238E27FC236}">
                <a16:creationId xmlns:a16="http://schemas.microsoft.com/office/drawing/2014/main" id="{AE230394-C32C-D8AD-05A9-972B2AB5B321}"/>
              </a:ext>
            </a:extLst>
          </p:cNvPr>
          <p:cNvSpPr>
            <a:spLocks noGrp="1"/>
          </p:cNvSpPr>
          <p:nvPr>
            <p:ph type="dt" sz="half" idx="4294967295"/>
          </p:nvPr>
        </p:nvSpPr>
        <p:spPr>
          <a:xfrm>
            <a:off x="291884" y="6223430"/>
            <a:ext cx="10515599" cy="365125"/>
          </a:xfrm>
        </p:spPr>
        <p:txBody>
          <a:bodyPr/>
          <a:lstStyle/>
          <a:p>
            <a:pPr algn="l"/>
            <a:r>
              <a:rPr lang="en-US" dirty="0"/>
              <a:t>903 W University Ave. Gainesville, FL 32601-5117 </a:t>
            </a:r>
            <a:br>
              <a:rPr lang="en-US" dirty="0"/>
            </a:br>
            <a:r>
              <a:rPr lang="en-US" dirty="0"/>
              <a:t>HR.UFL.EDU   |  (352) 392-2477</a:t>
            </a:r>
          </a:p>
        </p:txBody>
      </p:sp>
    </p:spTree>
    <p:extLst>
      <p:ext uri="{BB962C8B-B14F-4D97-AF65-F5344CB8AC3E}">
        <p14:creationId xmlns:p14="http://schemas.microsoft.com/office/powerpoint/2010/main" val="222063365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50" y="1633491"/>
            <a:ext cx="7326730" cy="2396971"/>
          </a:xfrm>
        </p:spPr>
        <p:txBody>
          <a:bodyPr>
            <a:normAutofit fontScale="90000"/>
          </a:bodyPr>
          <a:lstStyle/>
          <a:p>
            <a:r>
              <a:rPr lang="en-US" sz="7200" dirty="0"/>
              <a:t>Communications</a:t>
            </a:r>
            <a:br>
              <a:rPr lang="en-US" sz="7200" dirty="0"/>
            </a:br>
            <a:r>
              <a:rPr lang="en-US" sz="7200" dirty="0"/>
              <a:t>&amp; </a:t>
            </a:r>
            <a:r>
              <a:rPr lang="en-US" sz="7200" dirty="0" err="1"/>
              <a:t>Worklife</a:t>
            </a:r>
            <a:br>
              <a:rPr lang="en-US" sz="7200" dirty="0"/>
            </a:br>
            <a:r>
              <a:rPr lang="en-US" sz="2200" dirty="0"/>
              <a:t>Angie Brown</a:t>
            </a:r>
            <a:br>
              <a:rPr lang="en-US" sz="2200" dirty="0"/>
            </a:br>
            <a:endParaRPr lang="en-US" sz="2200" dirty="0"/>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4"/>
          <a:stretch>
            <a:fillRect/>
          </a:stretch>
        </p:blipFill>
        <p:spPr>
          <a:xfrm>
            <a:off x="967137" y="4330860"/>
            <a:ext cx="3175000" cy="368300"/>
          </a:xfrm>
          <a:prstGeom prst="rect">
            <a:avLst/>
          </a:prstGeom>
        </p:spPr>
      </p:pic>
    </p:spTree>
    <p:extLst>
      <p:ext uri="{BB962C8B-B14F-4D97-AF65-F5344CB8AC3E}">
        <p14:creationId xmlns:p14="http://schemas.microsoft.com/office/powerpoint/2010/main" val="284206278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Resilience &amp; Mindfulness at Work</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825625"/>
            <a:ext cx="6420439" cy="4351338"/>
          </a:xfrm>
        </p:spPr>
        <p:txBody>
          <a:bodyPr>
            <a:normAutofit fontScale="92500"/>
          </a:bodyPr>
          <a:lstStyle/>
          <a:p>
            <a:pPr marL="0" indent="0">
              <a:buNone/>
            </a:pPr>
            <a:r>
              <a:rPr lang="en-US" sz="3000" b="1" dirty="0"/>
              <a:t>New full-day workshop (it’s free!)</a:t>
            </a:r>
            <a:endParaRPr lang="en-US" sz="3000" dirty="0"/>
          </a:p>
          <a:p>
            <a:r>
              <a:rPr lang="en-US" sz="2400" dirty="0"/>
              <a:t>Tuesday, March 28, lunch provided</a:t>
            </a:r>
          </a:p>
          <a:p>
            <a:r>
              <a:rPr lang="en-US" sz="2400" dirty="0"/>
              <a:t>A holistic approach to physical, cognitive and emotional aspects of resilience at work</a:t>
            </a:r>
          </a:p>
          <a:p>
            <a:r>
              <a:rPr lang="en-US" sz="2400" dirty="0"/>
              <a:t>Find greater alignment with individual purpose and values</a:t>
            </a:r>
          </a:p>
          <a:p>
            <a:r>
              <a:rPr lang="en-US" sz="2400" dirty="0"/>
              <a:t>Develop self-awareness and strengthen resilience through reflection and mindfulness practices</a:t>
            </a:r>
          </a:p>
          <a:p>
            <a:r>
              <a:rPr lang="en-US" sz="2400" dirty="0"/>
              <a:t>One hour of pre-work includes self-assessment</a:t>
            </a:r>
          </a:p>
          <a:p>
            <a:r>
              <a:rPr lang="en-US" sz="2400" dirty="0"/>
              <a:t>Register today via </a:t>
            </a:r>
            <a:r>
              <a:rPr lang="en-US" sz="2400" dirty="0" err="1"/>
              <a:t>myTraining</a:t>
            </a:r>
            <a:r>
              <a:rPr lang="en-US" sz="2400" dirty="0"/>
              <a:t>; limited to 30 participants</a:t>
            </a:r>
          </a:p>
          <a:p>
            <a:endParaRPr lang="en-US" sz="2400" dirty="0"/>
          </a:p>
          <a:p>
            <a:pPr marL="0" indent="0">
              <a:buNone/>
            </a:pPr>
            <a:endParaRPr lang="en-US" sz="2400" dirty="0"/>
          </a:p>
          <a:p>
            <a:pPr lvl="1"/>
            <a:endParaRPr lang="en-US" sz="2000" dirty="0"/>
          </a:p>
          <a:p>
            <a:endParaRPr lang="en-US" sz="2400" dirty="0"/>
          </a:p>
        </p:txBody>
      </p:sp>
      <p:pic>
        <p:nvPicPr>
          <p:cNvPr id="6" name="Picture 5" descr="A blue sign with white text&#10;&#10;Description automatically generated with low confidence">
            <a:extLst>
              <a:ext uri="{FF2B5EF4-FFF2-40B4-BE49-F238E27FC236}">
                <a16:creationId xmlns:a16="http://schemas.microsoft.com/office/drawing/2014/main" id="{7CED4804-E030-42F8-3CAB-817FC2B4B230}"/>
              </a:ext>
            </a:extLst>
          </p:cNvPr>
          <p:cNvPicPr>
            <a:picLocks noChangeAspect="1"/>
          </p:cNvPicPr>
          <p:nvPr/>
        </p:nvPicPr>
        <p:blipFill rotWithShape="1">
          <a:blip r:embed="rId2"/>
          <a:srcRect t="11889" b="9279"/>
          <a:stretch/>
        </p:blipFill>
        <p:spPr>
          <a:xfrm>
            <a:off x="7399256" y="1602555"/>
            <a:ext cx="4412530" cy="3478491"/>
          </a:xfrm>
          <a:prstGeom prst="rect">
            <a:avLst/>
          </a:prstGeom>
        </p:spPr>
      </p:pic>
    </p:spTree>
    <p:extLst>
      <p:ext uri="{BB962C8B-B14F-4D97-AF65-F5344CB8AC3E}">
        <p14:creationId xmlns:p14="http://schemas.microsoft.com/office/powerpoint/2010/main" val="120685250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Limited app subscriptions still available</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p:txBody>
          <a:bodyPr>
            <a:normAutofit lnSpcReduction="10000"/>
          </a:bodyPr>
          <a:lstStyle/>
          <a:p>
            <a:pPr marL="0" indent="0">
              <a:buNone/>
            </a:pPr>
            <a:r>
              <a:rPr lang="en-US" sz="3000" b="1" dirty="0"/>
              <a:t>Try an app for added support</a:t>
            </a:r>
            <a:br>
              <a:rPr lang="en-US" sz="3000" b="1" dirty="0"/>
            </a:br>
            <a:endParaRPr lang="en-US" sz="3000" dirty="0"/>
          </a:p>
          <a:p>
            <a:r>
              <a:rPr lang="en-US" sz="2400" dirty="0"/>
              <a:t>Available to all faculty and staff (non-student)</a:t>
            </a:r>
          </a:p>
          <a:p>
            <a:r>
              <a:rPr lang="en-US" sz="2400" dirty="0"/>
              <a:t>Designed to support wellness and personal goals:</a:t>
            </a:r>
          </a:p>
          <a:p>
            <a:pPr lvl="1"/>
            <a:r>
              <a:rPr lang="en-US" sz="2000" b="1" dirty="0" err="1"/>
              <a:t>Noom</a:t>
            </a:r>
            <a:r>
              <a:rPr lang="en-US" sz="2000" dirty="0"/>
              <a:t> for weight management (2,500 licenses)</a:t>
            </a:r>
          </a:p>
          <a:p>
            <a:pPr lvl="1"/>
            <a:r>
              <a:rPr lang="en-US" sz="2000" b="1" dirty="0"/>
              <a:t>Calm</a:t>
            </a:r>
            <a:r>
              <a:rPr lang="en-US" sz="2000" dirty="0"/>
              <a:t> for stress reduction and sleep (5,000 licenses—also includes 5 for dependents)</a:t>
            </a:r>
          </a:p>
          <a:p>
            <a:pPr lvl="1"/>
            <a:r>
              <a:rPr lang="en-US" sz="2000" b="1" dirty="0"/>
              <a:t>SPOTLYFE</a:t>
            </a:r>
            <a:r>
              <a:rPr lang="en-US" sz="2000" dirty="0"/>
              <a:t> for making micro-changes (1,500 licenses)</a:t>
            </a:r>
          </a:p>
          <a:p>
            <a:r>
              <a:rPr lang="en-US" sz="2400" dirty="0"/>
              <a:t>Choose either a </a:t>
            </a:r>
            <a:r>
              <a:rPr lang="en-US" sz="2400" dirty="0" err="1"/>
              <a:t>Noom</a:t>
            </a:r>
            <a:r>
              <a:rPr lang="en-US" sz="2400" dirty="0"/>
              <a:t> or Calm subscription at:</a:t>
            </a:r>
            <a:br>
              <a:rPr lang="en-US" sz="2400" dirty="0"/>
            </a:br>
            <a:r>
              <a:rPr lang="en-US" sz="2400" dirty="0">
                <a:hlinkClick r:id="rId2"/>
              </a:rPr>
              <a:t>https://worklife.hr.ufl.edu/get-support/noom-and-calm-for-2023/</a:t>
            </a:r>
            <a:endParaRPr lang="en-US" sz="2400" dirty="0"/>
          </a:p>
          <a:p>
            <a:r>
              <a:rPr lang="en-US" sz="2400" dirty="0"/>
              <a:t>Faculty and staff may also subscribe to SPOTLYFE:</a:t>
            </a:r>
            <a:br>
              <a:rPr lang="en-US" sz="2400" dirty="0"/>
            </a:br>
            <a:r>
              <a:rPr lang="en-US" sz="2400" dirty="0">
                <a:hlinkClick r:id="rId3"/>
              </a:rPr>
              <a:t>https://worklife.hr.ufl.edu/get-support/spotlyfe-for-2023/</a:t>
            </a:r>
            <a:endParaRPr lang="en-US" sz="2400" dirty="0"/>
          </a:p>
          <a:p>
            <a:pPr marL="0" indent="0">
              <a:buNone/>
            </a:pPr>
            <a:endParaRPr lang="en-US" sz="2400" dirty="0"/>
          </a:p>
          <a:p>
            <a:endParaRPr lang="en-US" sz="2400" dirty="0"/>
          </a:p>
          <a:p>
            <a:pPr marL="0" indent="0">
              <a:buNone/>
            </a:pPr>
            <a:endParaRPr lang="en-US" sz="2400" dirty="0"/>
          </a:p>
          <a:p>
            <a:pPr lvl="1"/>
            <a:endParaRPr lang="en-US" sz="2000" dirty="0"/>
          </a:p>
          <a:p>
            <a:endParaRPr lang="en-US" sz="2400" dirty="0"/>
          </a:p>
        </p:txBody>
      </p:sp>
      <p:pic>
        <p:nvPicPr>
          <p:cNvPr id="5" name="Picture 4">
            <a:extLst>
              <a:ext uri="{FF2B5EF4-FFF2-40B4-BE49-F238E27FC236}">
                <a16:creationId xmlns:a16="http://schemas.microsoft.com/office/drawing/2014/main" id="{48380908-99EB-C249-152A-90D62DBC528C}"/>
              </a:ext>
            </a:extLst>
          </p:cNvPr>
          <p:cNvPicPr>
            <a:picLocks noChangeAspect="1"/>
          </p:cNvPicPr>
          <p:nvPr/>
        </p:nvPicPr>
        <p:blipFill>
          <a:blip r:embed="rId4"/>
          <a:stretch>
            <a:fillRect/>
          </a:stretch>
        </p:blipFill>
        <p:spPr>
          <a:xfrm>
            <a:off x="6443661" y="1469514"/>
            <a:ext cx="892968" cy="914400"/>
          </a:xfrm>
          <a:prstGeom prst="rect">
            <a:avLst/>
          </a:prstGeom>
        </p:spPr>
      </p:pic>
      <p:pic>
        <p:nvPicPr>
          <p:cNvPr id="7" name="Picture 6">
            <a:extLst>
              <a:ext uri="{FF2B5EF4-FFF2-40B4-BE49-F238E27FC236}">
                <a16:creationId xmlns:a16="http://schemas.microsoft.com/office/drawing/2014/main" id="{C2402B59-0446-BF73-4A8A-FDEEF4B852E4}"/>
              </a:ext>
            </a:extLst>
          </p:cNvPr>
          <p:cNvPicPr>
            <a:picLocks noChangeAspect="1"/>
          </p:cNvPicPr>
          <p:nvPr/>
        </p:nvPicPr>
        <p:blipFill>
          <a:blip r:embed="rId5"/>
          <a:stretch>
            <a:fillRect/>
          </a:stretch>
        </p:blipFill>
        <p:spPr>
          <a:xfrm>
            <a:off x="7762902" y="1469514"/>
            <a:ext cx="907200" cy="914400"/>
          </a:xfrm>
          <a:prstGeom prst="rect">
            <a:avLst/>
          </a:prstGeom>
        </p:spPr>
      </p:pic>
      <p:pic>
        <p:nvPicPr>
          <p:cNvPr id="9" name="Picture 8">
            <a:extLst>
              <a:ext uri="{FF2B5EF4-FFF2-40B4-BE49-F238E27FC236}">
                <a16:creationId xmlns:a16="http://schemas.microsoft.com/office/drawing/2014/main" id="{8B0EA387-F513-1A7C-4109-F71D1187106D}"/>
              </a:ext>
            </a:extLst>
          </p:cNvPr>
          <p:cNvPicPr>
            <a:picLocks noChangeAspect="1"/>
          </p:cNvPicPr>
          <p:nvPr/>
        </p:nvPicPr>
        <p:blipFill>
          <a:blip r:embed="rId6"/>
          <a:stretch>
            <a:fillRect/>
          </a:stretch>
        </p:blipFill>
        <p:spPr>
          <a:xfrm>
            <a:off x="8924925" y="1469514"/>
            <a:ext cx="1019655" cy="914400"/>
          </a:xfrm>
          <a:prstGeom prst="rect">
            <a:avLst/>
          </a:prstGeom>
        </p:spPr>
      </p:pic>
    </p:spTree>
    <p:extLst>
      <p:ext uri="{BB962C8B-B14F-4D97-AF65-F5344CB8AC3E}">
        <p14:creationId xmlns:p14="http://schemas.microsoft.com/office/powerpoint/2010/main" val="3789680171"/>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1952547"/>
            <a:ext cx="6235377" cy="2465144"/>
          </a:xfrm>
        </p:spPr>
        <p:txBody>
          <a:bodyPr>
            <a:normAutofit fontScale="90000"/>
          </a:bodyPr>
          <a:lstStyle/>
          <a:p>
            <a:r>
              <a:rPr lang="en-US" sz="8000" dirty="0"/>
              <a:t>Strategic</a:t>
            </a:r>
            <a:br>
              <a:rPr lang="en-US" sz="8000" dirty="0"/>
            </a:br>
            <a:r>
              <a:rPr lang="en-US" sz="8000" dirty="0"/>
              <a:t>Initiatives</a:t>
            </a:r>
            <a:br>
              <a:rPr lang="en-US" sz="8000" dirty="0"/>
            </a:br>
            <a:r>
              <a:rPr lang="en-US" sz="2200" dirty="0"/>
              <a:t>Amber Wuertz</a:t>
            </a:r>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3"/>
          <a:stretch>
            <a:fillRect/>
          </a:stretch>
        </p:blipFill>
        <p:spPr>
          <a:xfrm>
            <a:off x="967137" y="4330860"/>
            <a:ext cx="3175000" cy="368300"/>
          </a:xfrm>
          <a:prstGeom prst="rect">
            <a:avLst/>
          </a:prstGeom>
        </p:spPr>
      </p:pic>
    </p:spTree>
    <p:extLst>
      <p:ext uri="{BB962C8B-B14F-4D97-AF65-F5344CB8AC3E}">
        <p14:creationId xmlns:p14="http://schemas.microsoft.com/office/powerpoint/2010/main" val="293547145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84C075-7FCC-431F-80EB-F66A78E47B2A}"/>
              </a:ext>
            </a:extLst>
          </p:cNvPr>
          <p:cNvSpPr>
            <a:spLocks noGrp="1"/>
          </p:cNvSpPr>
          <p:nvPr>
            <p:ph type="title"/>
          </p:nvPr>
        </p:nvSpPr>
        <p:spPr/>
        <p:txBody>
          <a:bodyPr/>
          <a:lstStyle/>
          <a:p>
            <a:r>
              <a:rPr lang="en-US" dirty="0"/>
              <a:t>Let’s Try This Again!</a:t>
            </a:r>
          </a:p>
        </p:txBody>
      </p:sp>
      <p:sp>
        <p:nvSpPr>
          <p:cNvPr id="7" name="Text Placeholder 6">
            <a:extLst>
              <a:ext uri="{FF2B5EF4-FFF2-40B4-BE49-F238E27FC236}">
                <a16:creationId xmlns:a16="http://schemas.microsoft.com/office/drawing/2014/main" id="{1A82385A-788C-4EFE-80E7-A3DD71D2F01C}"/>
              </a:ext>
            </a:extLst>
          </p:cNvPr>
          <p:cNvSpPr>
            <a:spLocks noGrp="1"/>
          </p:cNvSpPr>
          <p:nvPr>
            <p:ph type="body" idx="1"/>
          </p:nvPr>
        </p:nvSpPr>
        <p:spPr/>
        <p:txBody>
          <a:bodyPr>
            <a:normAutofit/>
          </a:bodyPr>
          <a:lstStyle/>
          <a:p>
            <a:pPr algn="ctr"/>
            <a:r>
              <a:rPr lang="en-US" dirty="0">
                <a:solidFill>
                  <a:srgbClr val="FA4616"/>
                </a:solidFill>
              </a:rPr>
              <a:t>Process Improvement</a:t>
            </a:r>
          </a:p>
        </p:txBody>
      </p:sp>
      <p:sp>
        <p:nvSpPr>
          <p:cNvPr id="8" name="Content Placeholder 7">
            <a:extLst>
              <a:ext uri="{FF2B5EF4-FFF2-40B4-BE49-F238E27FC236}">
                <a16:creationId xmlns:a16="http://schemas.microsoft.com/office/drawing/2014/main" id="{8E6CC600-F69F-4DB6-9B5C-475E7718A325}"/>
              </a:ext>
            </a:extLst>
          </p:cNvPr>
          <p:cNvSpPr>
            <a:spLocks noGrp="1"/>
          </p:cNvSpPr>
          <p:nvPr>
            <p:ph sz="half" idx="2"/>
          </p:nvPr>
        </p:nvSpPr>
        <p:spPr/>
        <p:txBody>
          <a:bodyPr>
            <a:normAutofit fontScale="85000" lnSpcReduction="20000"/>
          </a:bodyPr>
          <a:lstStyle/>
          <a:p>
            <a:pPr marL="0" indent="0">
              <a:buNone/>
            </a:pPr>
            <a:endParaRPr lang="en-US" sz="2400" dirty="0">
              <a:effectLst/>
              <a:latin typeface="Gentona Book" panose="00000500000000000000" pitchFamily="50" charset="0"/>
              <a:ea typeface="Calibri" panose="020F0502020204030204" pitchFamily="34" charset="0"/>
            </a:endParaRPr>
          </a:p>
          <a:p>
            <a:r>
              <a:rPr lang="en-US" sz="2400" dirty="0">
                <a:effectLst/>
                <a:latin typeface="Gentona Book" panose="00000500000000000000" pitchFamily="50" charset="0"/>
                <a:ea typeface="Calibri" panose="020F0502020204030204" pitchFamily="34" charset="0"/>
              </a:rPr>
              <a:t>In the past, once a UFID was created department admins would send a separate email to the new employee/affiliate providing them with their UFID</a:t>
            </a:r>
          </a:p>
          <a:p>
            <a:pPr marL="0" indent="0">
              <a:buNone/>
            </a:pPr>
            <a:endParaRPr lang="en-US" sz="2400" dirty="0">
              <a:effectLst/>
              <a:latin typeface="Gentona Book" panose="00000500000000000000" pitchFamily="50" charset="0"/>
              <a:ea typeface="Calibri" panose="020F0502020204030204" pitchFamily="34" charset="0"/>
            </a:endParaRPr>
          </a:p>
          <a:p>
            <a:r>
              <a:rPr lang="en-US" sz="2400" dirty="0">
                <a:effectLst/>
                <a:latin typeface="Gentona Book" panose="00000500000000000000" pitchFamily="50" charset="0"/>
                <a:ea typeface="Calibri" panose="020F0502020204030204" pitchFamily="34" charset="0"/>
              </a:rPr>
              <a:t>Moving forward the system will generate an email to these new employees/affiliates.</a:t>
            </a:r>
          </a:p>
          <a:p>
            <a:pPr lvl="1"/>
            <a:r>
              <a:rPr lang="en-US" dirty="0">
                <a:latin typeface="Gentona Book" panose="00000500000000000000" pitchFamily="50" charset="0"/>
              </a:rPr>
              <a:t>Except for students</a:t>
            </a:r>
          </a:p>
          <a:p>
            <a:pPr marL="457200" lvl="1" indent="0">
              <a:buNone/>
            </a:pPr>
            <a:endParaRPr lang="en-US" dirty="0">
              <a:latin typeface="Gentona Book" panose="00000500000000000000" pitchFamily="50" charset="0"/>
            </a:endParaRPr>
          </a:p>
          <a:p>
            <a:r>
              <a:rPr lang="en-US" sz="2400" dirty="0">
                <a:latin typeface="Gentona Book" panose="00000500000000000000" pitchFamily="50" charset="0"/>
              </a:rPr>
              <a:t>This enhancement will go live on Monday, </a:t>
            </a:r>
            <a:r>
              <a:rPr lang="en-US" sz="2400" dirty="0">
                <a:solidFill>
                  <a:srgbClr val="FA4616"/>
                </a:solidFill>
                <a:latin typeface="Gentona Book" panose="00000500000000000000" pitchFamily="50" charset="0"/>
              </a:rPr>
              <a:t>March 6</a:t>
            </a:r>
            <a:r>
              <a:rPr lang="en-US" sz="2400" baseline="30000" dirty="0">
                <a:solidFill>
                  <a:srgbClr val="FA4616"/>
                </a:solidFill>
                <a:latin typeface="Gentona Book" panose="00000500000000000000" pitchFamily="50" charset="0"/>
              </a:rPr>
              <a:t>th </a:t>
            </a:r>
            <a:endParaRPr lang="en-US" sz="2400" dirty="0">
              <a:latin typeface="Gentona Book" panose="00000500000000000000" pitchFamily="50" charset="0"/>
            </a:endParaRPr>
          </a:p>
          <a:p>
            <a:endParaRPr lang="en-US" sz="2400" dirty="0">
              <a:latin typeface="Gentona Book" panose="00000500000000000000" pitchFamily="50" charset="0"/>
            </a:endParaRPr>
          </a:p>
          <a:p>
            <a:pPr marL="0" indent="0">
              <a:buNone/>
            </a:pPr>
            <a:endParaRPr lang="en-US" sz="2400" dirty="0">
              <a:latin typeface="Gentona Book" panose="00000500000000000000" pitchFamily="50" charset="0"/>
            </a:endParaRPr>
          </a:p>
        </p:txBody>
      </p:sp>
      <p:sp>
        <p:nvSpPr>
          <p:cNvPr id="9" name="Text Placeholder 8">
            <a:extLst>
              <a:ext uri="{FF2B5EF4-FFF2-40B4-BE49-F238E27FC236}">
                <a16:creationId xmlns:a16="http://schemas.microsoft.com/office/drawing/2014/main" id="{5C40EB35-533B-4128-9572-FD21BD8330E3}"/>
              </a:ext>
            </a:extLst>
          </p:cNvPr>
          <p:cNvSpPr>
            <a:spLocks noGrp="1"/>
          </p:cNvSpPr>
          <p:nvPr>
            <p:ph type="body" sz="quarter" idx="3"/>
          </p:nvPr>
        </p:nvSpPr>
        <p:spPr>
          <a:xfrm>
            <a:off x="6169024" y="1690688"/>
            <a:ext cx="5183188" cy="507463"/>
          </a:xfrm>
        </p:spPr>
        <p:txBody>
          <a:bodyPr>
            <a:normAutofit/>
          </a:bodyPr>
          <a:lstStyle/>
          <a:p>
            <a:pPr algn="ctr"/>
            <a:r>
              <a:rPr lang="en-US" dirty="0">
                <a:solidFill>
                  <a:schemeClr val="accent6"/>
                </a:solidFill>
              </a:rPr>
              <a:t>Email</a:t>
            </a:r>
          </a:p>
        </p:txBody>
      </p:sp>
      <p:sp>
        <p:nvSpPr>
          <p:cNvPr id="10" name="Content Placeholder 9">
            <a:extLst>
              <a:ext uri="{FF2B5EF4-FFF2-40B4-BE49-F238E27FC236}">
                <a16:creationId xmlns:a16="http://schemas.microsoft.com/office/drawing/2014/main" id="{511D141A-05A0-45AD-9588-3B304EE73B8C}"/>
              </a:ext>
            </a:extLst>
          </p:cNvPr>
          <p:cNvSpPr>
            <a:spLocks noGrp="1"/>
          </p:cNvSpPr>
          <p:nvPr>
            <p:ph sz="quarter" idx="4"/>
          </p:nvPr>
        </p:nvSpPr>
        <p:spPr>
          <a:xfrm>
            <a:off x="6369146" y="2336261"/>
            <a:ext cx="5357813" cy="4352925"/>
          </a:xfrm>
        </p:spPr>
        <p:txBody>
          <a:bodyPr>
            <a:normAutofit fontScale="85000" lnSpcReduction="20000"/>
          </a:bodyPr>
          <a:lstStyle/>
          <a:p>
            <a:pPr marL="0" marR="0" indent="0">
              <a:spcBef>
                <a:spcPts val="0"/>
              </a:spcBef>
              <a:spcAft>
                <a:spcPts val="0"/>
              </a:spcAft>
              <a:buNone/>
            </a:pPr>
            <a:r>
              <a:rPr lang="en-US" sz="1800" b="1" dirty="0">
                <a:effectLst/>
                <a:latin typeface="+mj-lt"/>
                <a:ea typeface="Calibri" panose="020F0502020204030204" pitchFamily="34" charset="0"/>
              </a:rPr>
              <a:t>From:</a:t>
            </a:r>
            <a:r>
              <a:rPr lang="en-US" sz="1800" dirty="0">
                <a:effectLst/>
                <a:latin typeface="+mj-lt"/>
                <a:ea typeface="Calibri" panose="020F0502020204030204" pitchFamily="34" charset="0"/>
              </a:rPr>
              <a:t> IT-ES No-Reply IAM &lt;</a:t>
            </a:r>
            <a:r>
              <a:rPr lang="en-US" sz="1800" u="sng" dirty="0">
                <a:solidFill>
                  <a:srgbClr val="0563C1"/>
                </a:solidFill>
                <a:effectLst/>
                <a:latin typeface="+mj-lt"/>
                <a:ea typeface="Calibri" panose="020F0502020204030204" pitchFamily="34" charset="0"/>
                <a:hlinkClick r:id="rId2"/>
              </a:rPr>
              <a:t>ES-NoReplyIAM@ad.ufl.edu</a:t>
            </a:r>
            <a:r>
              <a:rPr lang="en-US" sz="1800" dirty="0">
                <a:effectLst/>
                <a:latin typeface="+mj-lt"/>
                <a:ea typeface="Calibri" panose="020F0502020204030204" pitchFamily="34" charset="0"/>
              </a:rPr>
              <a:t>&gt; </a:t>
            </a:r>
            <a:br>
              <a:rPr lang="en-US" sz="1800" dirty="0">
                <a:effectLst/>
                <a:latin typeface="+mj-lt"/>
                <a:ea typeface="Calibri" panose="020F0502020204030204" pitchFamily="34" charset="0"/>
              </a:rPr>
            </a:br>
            <a:endParaRPr lang="en-US" sz="1800" dirty="0">
              <a:effectLst/>
              <a:latin typeface="+mj-lt"/>
              <a:ea typeface="Calibri" panose="020F0502020204030204" pitchFamily="34" charset="0"/>
            </a:endParaRPr>
          </a:p>
          <a:p>
            <a:pPr marL="0" marR="0" indent="0">
              <a:spcBef>
                <a:spcPts val="0"/>
              </a:spcBef>
              <a:spcAft>
                <a:spcPts val="0"/>
              </a:spcAft>
              <a:buNone/>
            </a:pPr>
            <a:r>
              <a:rPr lang="en-US" sz="1800" b="1" dirty="0">
                <a:effectLst/>
                <a:latin typeface="+mj-lt"/>
                <a:ea typeface="Calibri" panose="020F0502020204030204" pitchFamily="34" charset="0"/>
              </a:rPr>
              <a:t>Sent:</a:t>
            </a:r>
            <a:r>
              <a:rPr lang="en-US" sz="1800" dirty="0">
                <a:effectLst/>
                <a:latin typeface="+mj-lt"/>
                <a:ea typeface="Calibri" panose="020F0502020204030204" pitchFamily="34" charset="0"/>
              </a:rPr>
              <a:t> Monday, January 30, 2023 10:51 AM</a:t>
            </a:r>
            <a:br>
              <a:rPr lang="en-US" sz="1800" dirty="0">
                <a:effectLst/>
                <a:latin typeface="+mj-lt"/>
                <a:ea typeface="Calibri" panose="020F0502020204030204" pitchFamily="34" charset="0"/>
              </a:rPr>
            </a:br>
            <a:endParaRPr lang="en-US" sz="1800" dirty="0">
              <a:effectLst/>
              <a:latin typeface="+mj-lt"/>
              <a:ea typeface="Calibri" panose="020F0502020204030204" pitchFamily="34" charset="0"/>
            </a:endParaRPr>
          </a:p>
          <a:p>
            <a:pPr marL="0" marR="0" indent="0">
              <a:spcBef>
                <a:spcPts val="0"/>
              </a:spcBef>
              <a:spcAft>
                <a:spcPts val="0"/>
              </a:spcAft>
              <a:buNone/>
            </a:pPr>
            <a:r>
              <a:rPr lang="en-US" sz="1800" b="1" dirty="0">
                <a:effectLst/>
                <a:latin typeface="+mj-lt"/>
                <a:ea typeface="Calibri" panose="020F0502020204030204" pitchFamily="34" charset="0"/>
              </a:rPr>
              <a:t>To:</a:t>
            </a:r>
            <a:r>
              <a:rPr lang="en-US" sz="1800" dirty="0">
                <a:effectLst/>
                <a:latin typeface="+mj-lt"/>
                <a:ea typeface="Calibri" panose="020F0502020204030204" pitchFamily="34" charset="0"/>
              </a:rPr>
              <a:t> </a:t>
            </a:r>
            <a:br>
              <a:rPr lang="en-US" sz="1800" dirty="0">
                <a:effectLst/>
                <a:latin typeface="+mj-lt"/>
                <a:ea typeface="Calibri" panose="020F0502020204030204" pitchFamily="34" charset="0"/>
              </a:rPr>
            </a:br>
            <a:endParaRPr lang="en-US" sz="1800" dirty="0">
              <a:effectLst/>
              <a:latin typeface="+mj-lt"/>
              <a:ea typeface="Calibri" panose="020F0502020204030204" pitchFamily="34" charset="0"/>
            </a:endParaRPr>
          </a:p>
          <a:p>
            <a:pPr marL="0" marR="0" indent="0">
              <a:spcBef>
                <a:spcPts val="0"/>
              </a:spcBef>
              <a:spcAft>
                <a:spcPts val="0"/>
              </a:spcAft>
              <a:buNone/>
            </a:pPr>
            <a:r>
              <a:rPr lang="en-US" sz="1800" b="1" dirty="0">
                <a:effectLst/>
                <a:latin typeface="+mj-lt"/>
                <a:ea typeface="Calibri" panose="020F0502020204030204" pitchFamily="34" charset="0"/>
              </a:rPr>
              <a:t>Subject:</a:t>
            </a:r>
            <a:r>
              <a:rPr lang="en-US" sz="1800" dirty="0">
                <a:effectLst/>
                <a:latin typeface="+mj-lt"/>
                <a:ea typeface="Calibri" panose="020F0502020204030204" pitchFamily="34" charset="0"/>
              </a:rPr>
              <a:t> Welcome to UF! Here is your UFID</a:t>
            </a:r>
          </a:p>
          <a:p>
            <a:pPr marL="0" marR="0" indent="0">
              <a:spcBef>
                <a:spcPts val="0"/>
              </a:spcBef>
              <a:spcAft>
                <a:spcPts val="0"/>
              </a:spcAft>
              <a:buNone/>
            </a:pPr>
            <a:r>
              <a:rPr lang="en-US" sz="1800" dirty="0">
                <a:effectLst/>
                <a:latin typeface="+mj-lt"/>
                <a:ea typeface="Calibri" panose="020F0502020204030204" pitchFamily="34" charset="0"/>
              </a:rPr>
              <a:t> </a:t>
            </a:r>
          </a:p>
          <a:p>
            <a:pPr marL="0" marR="0" indent="0">
              <a:spcBef>
                <a:spcPts val="0"/>
              </a:spcBef>
              <a:spcAft>
                <a:spcPts val="0"/>
              </a:spcAft>
              <a:buNone/>
            </a:pPr>
            <a:r>
              <a:rPr lang="en-US" sz="1800" dirty="0">
                <a:effectLst/>
                <a:latin typeface="+mj-lt"/>
                <a:ea typeface="Calibri" panose="020F0502020204030204" pitchFamily="34" charset="0"/>
              </a:rPr>
              <a:t>Welcome to the University of Florida!</a:t>
            </a:r>
            <a:br>
              <a:rPr lang="en-US" sz="1800" dirty="0">
                <a:effectLst/>
                <a:latin typeface="+mj-lt"/>
                <a:ea typeface="Calibri" panose="020F0502020204030204" pitchFamily="34" charset="0"/>
              </a:rPr>
            </a:br>
            <a:br>
              <a:rPr lang="en-US" sz="1800" dirty="0">
                <a:effectLst/>
                <a:latin typeface="+mj-lt"/>
                <a:ea typeface="Calibri" panose="020F0502020204030204" pitchFamily="34" charset="0"/>
              </a:rPr>
            </a:br>
            <a:r>
              <a:rPr lang="en-US" sz="1800" dirty="0">
                <a:effectLst/>
                <a:latin typeface="+mj-lt"/>
                <a:ea typeface="Calibri" panose="020F0502020204030204" pitchFamily="34" charset="0"/>
              </a:rPr>
              <a:t>You have been assigned a UFID. Your UFID is an eight-digit number used to identify who you are. Your UFID is </a:t>
            </a:r>
            <a:r>
              <a:rPr lang="en-US" sz="1800" b="1" dirty="0">
                <a:effectLst/>
                <a:highlight>
                  <a:srgbClr val="00FF00"/>
                </a:highlight>
                <a:latin typeface="+mj-lt"/>
                <a:ea typeface="Calibri" panose="020F0502020204030204" pitchFamily="34" charset="0"/>
              </a:rPr>
              <a:t>XXXXXXXX</a:t>
            </a:r>
            <a:r>
              <a:rPr lang="en-US" sz="1800" dirty="0">
                <a:effectLst/>
                <a:latin typeface="+mj-lt"/>
                <a:ea typeface="Calibri" panose="020F0502020204030204" pitchFamily="34" charset="0"/>
              </a:rPr>
              <a:t>.</a:t>
            </a:r>
            <a:br>
              <a:rPr lang="en-US" sz="1800" dirty="0">
                <a:effectLst/>
                <a:latin typeface="+mj-lt"/>
                <a:ea typeface="Calibri" panose="020F0502020204030204" pitchFamily="34" charset="0"/>
              </a:rPr>
            </a:br>
            <a:br>
              <a:rPr lang="en-US" sz="1800" dirty="0">
                <a:effectLst/>
                <a:latin typeface="+mj-lt"/>
                <a:ea typeface="Calibri" panose="020F0502020204030204" pitchFamily="34" charset="0"/>
              </a:rPr>
            </a:br>
            <a:r>
              <a:rPr lang="en-US" sz="1800" dirty="0">
                <a:effectLst/>
                <a:latin typeface="+mj-lt"/>
                <a:ea typeface="Calibri" panose="020F0502020204030204" pitchFamily="34" charset="0"/>
              </a:rPr>
              <a:t>Next, you will receive an email invitation for you to create a </a:t>
            </a:r>
            <a:r>
              <a:rPr lang="en-US" sz="1800" dirty="0" err="1">
                <a:effectLst/>
                <a:latin typeface="+mj-lt"/>
                <a:ea typeface="Calibri" panose="020F0502020204030204" pitchFamily="34" charset="0"/>
              </a:rPr>
              <a:t>GatorLink</a:t>
            </a:r>
            <a:r>
              <a:rPr lang="en-US" sz="1800" dirty="0">
                <a:effectLst/>
                <a:latin typeface="+mj-lt"/>
                <a:ea typeface="Calibri" panose="020F0502020204030204" pitchFamily="34" charset="0"/>
              </a:rPr>
              <a:t>. A </a:t>
            </a:r>
            <a:r>
              <a:rPr lang="en-US" sz="1800" dirty="0" err="1">
                <a:effectLst/>
                <a:latin typeface="+mj-lt"/>
                <a:ea typeface="Calibri" panose="020F0502020204030204" pitchFamily="34" charset="0"/>
              </a:rPr>
              <a:t>GatorLink</a:t>
            </a:r>
            <a:r>
              <a:rPr lang="en-US" sz="1800" dirty="0">
                <a:effectLst/>
                <a:latin typeface="+mj-lt"/>
                <a:ea typeface="Calibri" panose="020F0502020204030204" pitchFamily="34" charset="0"/>
              </a:rPr>
              <a:t> account is an individual's computer network identity at the University of Florida. Your </a:t>
            </a:r>
            <a:r>
              <a:rPr lang="en-US" sz="1800" dirty="0" err="1">
                <a:effectLst/>
                <a:latin typeface="+mj-lt"/>
                <a:ea typeface="Calibri" panose="020F0502020204030204" pitchFamily="34" charset="0"/>
              </a:rPr>
              <a:t>GatorLink</a:t>
            </a:r>
            <a:r>
              <a:rPr lang="en-US" sz="1800" dirty="0">
                <a:effectLst/>
                <a:latin typeface="+mj-lt"/>
                <a:ea typeface="Calibri" panose="020F0502020204030204" pitchFamily="34" charset="0"/>
              </a:rPr>
              <a:t> username will also serve as your email address with @ufl.edu. Once you receive the email, please follow the instructions closely. You will need your UFID to complete the </a:t>
            </a:r>
            <a:r>
              <a:rPr lang="en-US" sz="1800" dirty="0" err="1">
                <a:effectLst/>
                <a:latin typeface="+mj-lt"/>
                <a:ea typeface="Calibri" panose="020F0502020204030204" pitchFamily="34" charset="0"/>
              </a:rPr>
              <a:t>GatorLink</a:t>
            </a:r>
            <a:r>
              <a:rPr lang="en-US" sz="1800" dirty="0">
                <a:effectLst/>
                <a:latin typeface="+mj-lt"/>
                <a:ea typeface="Calibri" panose="020F0502020204030204" pitchFamily="34" charset="0"/>
              </a:rPr>
              <a:t> registration.</a:t>
            </a:r>
            <a:br>
              <a:rPr lang="en-US" sz="1800" dirty="0">
                <a:effectLst/>
                <a:latin typeface="+mj-lt"/>
                <a:ea typeface="Calibri" panose="020F0502020204030204" pitchFamily="34" charset="0"/>
              </a:rPr>
            </a:br>
            <a:br>
              <a:rPr lang="en-US" sz="1800" dirty="0">
                <a:effectLst/>
                <a:latin typeface="+mj-lt"/>
                <a:ea typeface="Calibri" panose="020F0502020204030204" pitchFamily="34" charset="0"/>
              </a:rPr>
            </a:br>
            <a:r>
              <a:rPr lang="en-US" sz="1800" dirty="0">
                <a:effectLst/>
                <a:latin typeface="+mj-lt"/>
                <a:ea typeface="Calibri" panose="020F0502020204030204" pitchFamily="34" charset="0"/>
              </a:rPr>
              <a:t>If you need assistance, please contact the UF Computing Help Desk at 352-392-4357.</a:t>
            </a:r>
            <a:br>
              <a:rPr lang="en-US" sz="1800" dirty="0">
                <a:effectLst/>
                <a:latin typeface="+mj-lt"/>
                <a:ea typeface="Calibri" panose="020F0502020204030204" pitchFamily="34" charset="0"/>
              </a:rPr>
            </a:br>
            <a:br>
              <a:rPr lang="en-US" sz="1800" dirty="0">
                <a:effectLst/>
                <a:latin typeface="+mj-lt"/>
                <a:ea typeface="Calibri" panose="020F0502020204030204" pitchFamily="34" charset="0"/>
              </a:rPr>
            </a:br>
            <a:r>
              <a:rPr lang="en-US" sz="1800" dirty="0">
                <a:effectLst/>
                <a:latin typeface="+mj-lt"/>
                <a:ea typeface="Calibri" panose="020F0502020204030204" pitchFamily="34" charset="0"/>
              </a:rPr>
              <a:t>Go Gators!</a:t>
            </a:r>
          </a:p>
          <a:p>
            <a:endParaRPr lang="en-US" dirty="0"/>
          </a:p>
        </p:txBody>
      </p:sp>
    </p:spTree>
    <p:extLst>
      <p:ext uri="{BB962C8B-B14F-4D97-AF65-F5344CB8AC3E}">
        <p14:creationId xmlns:p14="http://schemas.microsoft.com/office/powerpoint/2010/main" val="406634918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6992" y="1332631"/>
            <a:ext cx="6235377" cy="3239353"/>
          </a:xfrm>
        </p:spPr>
        <p:txBody>
          <a:bodyPr>
            <a:normAutofit/>
          </a:bodyPr>
          <a:lstStyle/>
          <a:p>
            <a:r>
              <a:rPr lang="en-US" dirty="0"/>
              <a:t>Employment Operations &amp; Records</a:t>
            </a:r>
            <a:br>
              <a:rPr lang="en-US" dirty="0"/>
            </a:br>
            <a:r>
              <a:rPr lang="en-US" sz="2000" dirty="0"/>
              <a:t>Johannes </a:t>
            </a:r>
            <a:r>
              <a:rPr lang="en-US" sz="2000" dirty="0" err="1"/>
              <a:t>Traster</a:t>
            </a:r>
            <a:endParaRPr lang="en-US" sz="2000" dirty="0"/>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3"/>
          <a:stretch>
            <a:fillRect/>
          </a:stretch>
        </p:blipFill>
        <p:spPr>
          <a:xfrm>
            <a:off x="967137" y="4362774"/>
            <a:ext cx="3175000" cy="368300"/>
          </a:xfrm>
          <a:prstGeom prst="rect">
            <a:avLst/>
          </a:prstGeom>
        </p:spPr>
      </p:pic>
    </p:spTree>
    <p:extLst>
      <p:ext uri="{BB962C8B-B14F-4D97-AF65-F5344CB8AC3E}">
        <p14:creationId xmlns:p14="http://schemas.microsoft.com/office/powerpoint/2010/main" val="236291264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365125"/>
            <a:ext cx="9388876" cy="1325563"/>
          </a:xfrm>
        </p:spPr>
        <p:txBody>
          <a:bodyPr/>
          <a:lstStyle/>
          <a:p>
            <a:r>
              <a:rPr lang="en-US" sz="4400" b="1" dirty="0"/>
              <a:t>Courtesy Faculty Review File </a:t>
            </a:r>
            <a:br>
              <a:rPr lang="en-US" sz="4400" b="1" dirty="0"/>
            </a:br>
            <a:r>
              <a:rPr lang="en-US" sz="4400" b="1" dirty="0"/>
              <a:t>Now Open!</a:t>
            </a:r>
            <a:endParaRPr lang="en-US" dirty="0"/>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199" y="1877119"/>
            <a:ext cx="11075633" cy="4443782"/>
          </a:xfrm>
        </p:spPr>
        <p:txBody>
          <a:bodyPr>
            <a:normAutofit lnSpcReduction="10000"/>
          </a:bodyPr>
          <a:lstStyle/>
          <a:p>
            <a:pPr marL="0" indent="0">
              <a:lnSpc>
                <a:spcPct val="80000"/>
              </a:lnSpc>
              <a:buNone/>
              <a:defRPr/>
            </a:pPr>
            <a:r>
              <a:rPr lang="en-US" sz="2900" b="1" dirty="0"/>
              <a:t>File Specifics</a:t>
            </a:r>
            <a:br>
              <a:rPr lang="en-US" sz="2000" b="1" dirty="0"/>
            </a:br>
            <a:endParaRPr lang="en-US" sz="2000" b="1" dirty="0"/>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Opens: March 1, 2023</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Closes: March 31, 2023</a:t>
            </a:r>
          </a:p>
          <a:p>
            <a:pPr marL="400050" indent="-342900">
              <a:buFont typeface="Wingdings" panose="05000000000000000000" pitchFamily="2" charset="2"/>
              <a:buChar char="q"/>
              <a:defRPr/>
            </a:pPr>
            <a:r>
              <a:rPr lang="en-US" sz="2500" dirty="0"/>
              <a:t>Termination rows will load on April 3, 2023, with an effective date of March 31, 2023 </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File will include courtesy appointments from year 2 (day 366 and greater) to year 5 and will have the box checked for termination</a:t>
            </a:r>
          </a:p>
          <a:p>
            <a:pPr marL="857250" lvl="1" indent="-342900">
              <a:buFont typeface="Wingdings" panose="05000000000000000000" pitchFamily="2" charset="2"/>
              <a:buChar char="q"/>
              <a:defRPr/>
            </a:pPr>
            <a:r>
              <a:rPr lang="en-US" sz="2500" dirty="0"/>
              <a:t>The appointments that the college/unit does not want to termination will need to be </a:t>
            </a:r>
            <a:r>
              <a:rPr lang="en-US" sz="2500" b="1" dirty="0">
                <a:solidFill>
                  <a:schemeClr val="accent2"/>
                </a:solidFill>
              </a:rPr>
              <a:t>unchecked</a:t>
            </a:r>
            <a:r>
              <a:rPr lang="en-US" sz="2500" dirty="0"/>
              <a:t> </a:t>
            </a:r>
          </a:p>
          <a:p>
            <a:pPr marL="400050" indent="-342900">
              <a:buFont typeface="Wingdings" panose="05000000000000000000" pitchFamily="2" charset="2"/>
              <a:buChar char="q"/>
              <a:defRPr/>
            </a:pPr>
            <a:r>
              <a:rPr lang="en-US" sz="2500" dirty="0"/>
              <a:t>Appointments 1 year or less will not be included in the file</a:t>
            </a:r>
          </a:p>
          <a:p>
            <a:pPr algn="just">
              <a:lnSpc>
                <a:spcPct val="100000"/>
              </a:lnSpc>
              <a:spcBef>
                <a:spcPts val="0"/>
              </a:spcBef>
              <a:spcAft>
                <a:spcPts val="800"/>
              </a:spcAft>
            </a:pPr>
            <a:endParaRPr lang="en-US" sz="2000" dirty="0"/>
          </a:p>
        </p:txBody>
      </p:sp>
    </p:spTree>
    <p:extLst>
      <p:ext uri="{BB962C8B-B14F-4D97-AF65-F5344CB8AC3E}">
        <p14:creationId xmlns:p14="http://schemas.microsoft.com/office/powerpoint/2010/main" val="337771487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p:txBody>
          <a:bodyPr/>
          <a:lstStyle/>
          <a:p>
            <a:r>
              <a:rPr lang="en-US" sz="4400" b="1" dirty="0"/>
              <a:t>Courtesy Faculty Review File</a:t>
            </a:r>
            <a:br>
              <a:rPr lang="en-US" dirty="0"/>
            </a:br>
            <a:endParaRPr lang="en-US" dirty="0"/>
          </a:p>
        </p:txBody>
      </p:sp>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838200" y="1825625"/>
            <a:ext cx="10809849" cy="4351338"/>
          </a:xfrm>
        </p:spPr>
        <p:txBody>
          <a:bodyPr>
            <a:normAutofit/>
          </a:bodyPr>
          <a:lstStyle/>
          <a:p>
            <a:pPr marL="0" indent="0">
              <a:buNone/>
            </a:pPr>
            <a:r>
              <a:rPr lang="en-US" sz="2900" b="1" dirty="0"/>
              <a:t>File Specifics Cont.</a:t>
            </a:r>
          </a:p>
          <a:p>
            <a:pPr marL="40005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en-US" sz="2500" dirty="0"/>
              <a:t> All courtesy appointments older than 5 years will be set to term in the file. If appointment is needed beyond 5yrs then it must be renewed w/letter</a:t>
            </a:r>
          </a:p>
          <a:p>
            <a:pPr marL="857250" lvl="1" indent="-342900">
              <a:spcBef>
                <a:spcPts val="1000"/>
              </a:spcBef>
              <a:buFont typeface="Wingdings" panose="05000000000000000000" pitchFamily="2" charset="2"/>
              <a:buChar char="q"/>
              <a:defRPr/>
            </a:pPr>
            <a:r>
              <a:rPr lang="en-US" sz="2500" dirty="0"/>
              <a:t>Reappointments </a:t>
            </a:r>
            <a:r>
              <a:rPr lang="en-US" sz="2500" b="1" dirty="0">
                <a:solidFill>
                  <a:schemeClr val="accent2"/>
                </a:solidFill>
              </a:rPr>
              <a:t>must be </a:t>
            </a:r>
            <a:r>
              <a:rPr lang="en-US" sz="2500" dirty="0"/>
              <a:t>entered via Hire ePAF effective 3/31/23 since current appointment will be set to term in file</a:t>
            </a:r>
          </a:p>
          <a:p>
            <a:pPr marL="857250" lvl="1" indent="-342900">
              <a:spcBef>
                <a:spcPts val="1000"/>
              </a:spcBef>
              <a:buFont typeface="Wingdings" panose="05000000000000000000" pitchFamily="2" charset="2"/>
              <a:buChar char="q"/>
              <a:defRPr/>
            </a:pPr>
            <a:r>
              <a:rPr lang="en-US" sz="2500" dirty="0"/>
              <a:t>March 31</a:t>
            </a:r>
            <a:r>
              <a:rPr lang="en-US" sz="2500" baseline="30000" dirty="0"/>
              <a:t>st</a:t>
            </a:r>
            <a:r>
              <a:rPr lang="en-US" sz="2500" dirty="0"/>
              <a:t> reappointments can be entered as early as now and highly encouraged once approved offer letter is obtained</a:t>
            </a:r>
          </a:p>
        </p:txBody>
      </p:sp>
    </p:spTree>
    <p:extLst>
      <p:ext uri="{BB962C8B-B14F-4D97-AF65-F5344CB8AC3E}">
        <p14:creationId xmlns:p14="http://schemas.microsoft.com/office/powerpoint/2010/main" val="1672409086"/>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p:txBody>
          <a:bodyPr/>
          <a:lstStyle/>
          <a:p>
            <a:r>
              <a:rPr lang="en-US" sz="4400" b="1" dirty="0"/>
              <a:t>Courtesy Faculty Review File</a:t>
            </a:r>
            <a:br>
              <a:rPr lang="en-US" dirty="0"/>
            </a:br>
            <a:endParaRPr lang="en-US" dirty="0"/>
          </a:p>
        </p:txBody>
      </p:sp>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838200" y="1825625"/>
            <a:ext cx="10809849" cy="4351338"/>
          </a:xfrm>
        </p:spPr>
        <p:txBody>
          <a:bodyPr>
            <a:normAutofit/>
          </a:bodyPr>
          <a:lstStyle/>
          <a:p>
            <a:pPr marL="0" indent="0">
              <a:buNone/>
            </a:pPr>
            <a:r>
              <a:rPr lang="en-US" sz="2900" b="1" dirty="0"/>
              <a:t>File Specifics Cont.</a:t>
            </a:r>
          </a:p>
          <a:p>
            <a:pPr>
              <a:buFont typeface="Wingdings" panose="05000000000000000000" pitchFamily="2" charset="2"/>
              <a:buChar char="q"/>
            </a:pPr>
            <a:r>
              <a:rPr lang="en-US" sz="2200" dirty="0"/>
              <a:t> </a:t>
            </a:r>
            <a:r>
              <a:rPr lang="en-US" sz="2500" dirty="0"/>
              <a:t>Calendar Year: 2023</a:t>
            </a:r>
          </a:p>
          <a:p>
            <a:pPr>
              <a:buFont typeface="Wingdings" panose="05000000000000000000" pitchFamily="2" charset="2"/>
              <a:buChar char="q"/>
            </a:pPr>
            <a:r>
              <a:rPr lang="en-US" sz="2500" dirty="0"/>
              <a:t> Department ID: Your unit(s)</a:t>
            </a:r>
          </a:p>
          <a:p>
            <a:pPr>
              <a:buFont typeface="Wingdings" panose="05000000000000000000" pitchFamily="2" charset="2"/>
              <a:buChar char="q"/>
            </a:pPr>
            <a:r>
              <a:rPr lang="en-US" sz="2500" dirty="0"/>
              <a:t> Termination Date: 03/31/2023</a:t>
            </a:r>
          </a:p>
          <a:p>
            <a:pPr>
              <a:buFont typeface="Wingdings" panose="05000000000000000000" pitchFamily="2" charset="2"/>
              <a:buChar char="q"/>
            </a:pPr>
            <a:r>
              <a:rPr lang="en-US" sz="2500" dirty="0"/>
              <a:t> Salary Plan: CTSY</a:t>
            </a:r>
          </a:p>
          <a:p>
            <a:pPr>
              <a:buFont typeface="Wingdings" panose="05000000000000000000" pitchFamily="2" charset="2"/>
              <a:buChar char="q"/>
            </a:pPr>
            <a:endParaRPr lang="en-US" sz="2500" dirty="0"/>
          </a:p>
          <a:p>
            <a:pPr marL="0" indent="0">
              <a:buNone/>
            </a:pPr>
            <a:r>
              <a:rPr lang="en-US" sz="2500" b="1" dirty="0"/>
              <a:t>Navigation: </a:t>
            </a:r>
            <a:r>
              <a:rPr lang="en-US" sz="2500" dirty="0"/>
              <a:t>Main Menu &gt; Human Resources &gt; Workforce Administration &gt;Job Information &gt; UF Appointment Review</a:t>
            </a:r>
          </a:p>
          <a:p>
            <a:pPr marL="0" indent="0">
              <a:buNone/>
            </a:pPr>
            <a:endParaRPr lang="en-US" sz="2200" dirty="0"/>
          </a:p>
        </p:txBody>
      </p:sp>
    </p:spTree>
    <p:extLst>
      <p:ext uri="{BB962C8B-B14F-4D97-AF65-F5344CB8AC3E}">
        <p14:creationId xmlns:p14="http://schemas.microsoft.com/office/powerpoint/2010/main" val="194700486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p:txBody>
          <a:bodyPr/>
          <a:lstStyle/>
          <a:p>
            <a:r>
              <a:rPr lang="en-US" sz="4400" b="1" dirty="0"/>
              <a:t>Courtesy Faculty Review File</a:t>
            </a:r>
            <a:br>
              <a:rPr lang="en-US" dirty="0"/>
            </a:br>
            <a:endParaRPr lang="en-US" dirty="0"/>
          </a:p>
        </p:txBody>
      </p:sp>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838200" y="1577050"/>
            <a:ext cx="10809849" cy="4351338"/>
          </a:xfrm>
        </p:spPr>
        <p:txBody>
          <a:bodyPr>
            <a:normAutofit lnSpcReduction="10000"/>
          </a:bodyPr>
          <a:lstStyle/>
          <a:p>
            <a:pPr marL="0" indent="0">
              <a:buNone/>
            </a:pPr>
            <a:r>
              <a:rPr lang="en-US" sz="2900" b="1" dirty="0"/>
              <a:t>Additional Info &amp; Resources</a:t>
            </a:r>
          </a:p>
          <a:p>
            <a:pPr marL="57150" marR="0" lvl="0" indent="0" algn="l" defTabSz="914400" rtl="0" eaLnBrk="1" fontAlgn="auto" latinLnBrk="0" hangingPunct="1">
              <a:lnSpc>
                <a:spcPct val="90000"/>
              </a:lnSpc>
              <a:spcBef>
                <a:spcPts val="1000"/>
              </a:spcBef>
              <a:spcAft>
                <a:spcPts val="0"/>
              </a:spcAft>
              <a:buClrTx/>
              <a:buSzTx/>
              <a:buNone/>
              <a:tabLst/>
              <a:defRPr/>
            </a:pPr>
            <a:r>
              <a:rPr lang="en-US" sz="2500" dirty="0"/>
              <a:t>To review your current population and to identify those who may have an active courtesy faculty appointment greater than 5 years, please navigate to the report below: </a:t>
            </a:r>
          </a:p>
          <a:p>
            <a:pPr marL="400050" indent="-342900">
              <a:buFont typeface="Wingdings" panose="05000000000000000000" pitchFamily="2" charset="2"/>
              <a:buChar char="q"/>
              <a:defRPr/>
            </a:pPr>
            <a:r>
              <a:rPr lang="en-US" sz="2500" dirty="0"/>
              <a:t>Main Menu &gt; Enterprise Analytics &gt; Access Enterprise Analytics &gt; Team Content &gt; Human Resources Information &gt; Workforce Information &gt; Job Information for UF</a:t>
            </a:r>
          </a:p>
          <a:p>
            <a:pPr marL="857250" lvl="1" indent="-342900">
              <a:spcBef>
                <a:spcPts val="1000"/>
              </a:spcBef>
              <a:buFont typeface="Wingdings" panose="05000000000000000000" pitchFamily="2" charset="2"/>
              <a:buChar char="q"/>
              <a:defRPr/>
            </a:pPr>
            <a:r>
              <a:rPr lang="en-US" sz="2500" dirty="0"/>
              <a:t>The review file will assess the rehire date of this report if there was a break in service on that Empl Rec</a:t>
            </a:r>
            <a:endParaRPr lang="en-US" sz="1500" dirty="0"/>
          </a:p>
          <a:p>
            <a:pPr marL="57150" indent="0">
              <a:buNone/>
              <a:defRPr/>
            </a:pPr>
            <a:br>
              <a:rPr lang="en-US" sz="1500" dirty="0">
                <a:solidFill>
                  <a:schemeClr val="accent5"/>
                </a:solidFill>
                <a:hlinkClick r:id="rId2">
                  <a:extLst>
                    <a:ext uri="{A12FA001-AC4F-418D-AE19-62706E023703}">
                      <ahyp:hlinkClr xmlns:ahyp="http://schemas.microsoft.com/office/drawing/2018/hyperlinkcolor" val="tx"/>
                    </a:ext>
                  </a:extLst>
                </a:hlinkClick>
              </a:rPr>
            </a:br>
            <a:r>
              <a:rPr lang="en-US" sz="1600" dirty="0">
                <a:solidFill>
                  <a:schemeClr val="accent5"/>
                </a:solidFill>
                <a:hlinkClick r:id="rId2">
                  <a:extLst>
                    <a:ext uri="{A12FA001-AC4F-418D-AE19-62706E023703}">
                      <ahyp:hlinkClr xmlns:ahyp="http://schemas.microsoft.com/office/drawing/2018/hyperlinkcolor" val="tx"/>
                    </a:ext>
                  </a:extLst>
                </a:hlinkClick>
              </a:rPr>
              <a:t>Courtesy Faculty Policy </a:t>
            </a:r>
            <a:r>
              <a:rPr lang="en-US" sz="1600" dirty="0"/>
              <a:t>	</a:t>
            </a:r>
            <a:r>
              <a:rPr lang="en-US" sz="1600" dirty="0">
                <a:solidFill>
                  <a:schemeClr val="accent5"/>
                </a:solidFill>
                <a:hlinkClick r:id="rId3">
                  <a:extLst>
                    <a:ext uri="{A12FA001-AC4F-418D-AE19-62706E023703}">
                      <ahyp:hlinkClr xmlns:ahyp="http://schemas.microsoft.com/office/drawing/2018/hyperlinkcolor" val="tx"/>
                    </a:ext>
                  </a:extLst>
                </a:hlinkClick>
              </a:rPr>
              <a:t>Offer Letter Template </a:t>
            </a:r>
            <a:r>
              <a:rPr lang="en-US" sz="1600" dirty="0"/>
              <a:t>		</a:t>
            </a:r>
            <a:r>
              <a:rPr lang="en-US" sz="1600" dirty="0">
                <a:solidFill>
                  <a:schemeClr val="accent5"/>
                </a:solidFill>
                <a:hlinkClick r:id="rId4">
                  <a:extLst>
                    <a:ext uri="{A12FA001-AC4F-418D-AE19-62706E023703}">
                      <ahyp:hlinkClr xmlns:ahyp="http://schemas.microsoft.com/office/drawing/2018/hyperlinkcolor" val="tx"/>
                    </a:ext>
                  </a:extLst>
                </a:hlinkClick>
              </a:rPr>
              <a:t>Frequently Asked Questions </a:t>
            </a:r>
            <a:r>
              <a:rPr lang="en-US" sz="1600" dirty="0"/>
              <a:t>	</a:t>
            </a:r>
            <a:r>
              <a:rPr lang="en-US" sz="1600" dirty="0">
                <a:solidFill>
                  <a:schemeClr val="accent5"/>
                </a:solidFill>
                <a:hlinkClick r:id="rId5">
                  <a:extLst>
                    <a:ext uri="{A12FA001-AC4F-418D-AE19-62706E023703}">
                      <ahyp:hlinkClr xmlns:ahyp="http://schemas.microsoft.com/office/drawing/2018/hyperlinkcolor" val="tx"/>
                    </a:ext>
                  </a:extLst>
                </a:hlinkClick>
              </a:rPr>
              <a:t>Courtesy Faculty Webpage</a:t>
            </a:r>
            <a:endParaRPr lang="en-US" sz="1600" dirty="0">
              <a:solidFill>
                <a:schemeClr val="accent5"/>
              </a:solidFill>
            </a:endParaRPr>
          </a:p>
        </p:txBody>
      </p:sp>
    </p:spTree>
    <p:extLst>
      <p:ext uri="{BB962C8B-B14F-4D97-AF65-F5344CB8AC3E}">
        <p14:creationId xmlns:p14="http://schemas.microsoft.com/office/powerpoint/2010/main" val="162832943"/>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1258189"/>
            <a:ext cx="6235377" cy="981317"/>
          </a:xfrm>
        </p:spPr>
        <p:txBody>
          <a:bodyPr/>
          <a:lstStyle/>
          <a:p>
            <a:r>
              <a:rPr lang="en-US" dirty="0"/>
              <a:t>Agenda:</a:t>
            </a:r>
          </a:p>
        </p:txBody>
      </p:sp>
      <p:sp>
        <p:nvSpPr>
          <p:cNvPr id="3" name="Text Placeholder 2">
            <a:extLst>
              <a:ext uri="{FF2B5EF4-FFF2-40B4-BE49-F238E27FC236}">
                <a16:creationId xmlns:a16="http://schemas.microsoft.com/office/drawing/2014/main" id="{76FBBE2C-67B9-85BA-49CA-49FC7E7043E6}"/>
              </a:ext>
            </a:extLst>
          </p:cNvPr>
          <p:cNvSpPr>
            <a:spLocks noGrp="1"/>
          </p:cNvSpPr>
          <p:nvPr>
            <p:ph type="body" idx="1"/>
          </p:nvPr>
        </p:nvSpPr>
        <p:spPr>
          <a:xfrm>
            <a:off x="831849" y="2421464"/>
            <a:ext cx="6235376" cy="3972032"/>
          </a:xfrm>
        </p:spPr>
        <p:txBody>
          <a:bodyPr/>
          <a:lstStyle/>
          <a:p>
            <a:pPr marL="342900" indent="-342900">
              <a:buFont typeface="Arial" panose="020B0604020202020204" pitchFamily="34" charset="0"/>
              <a:buChar char="•"/>
            </a:pPr>
            <a:r>
              <a:rPr lang="en-US" dirty="0"/>
              <a:t>Talent Acquisition &amp; Onboarding</a:t>
            </a:r>
          </a:p>
          <a:p>
            <a:pPr marL="342900" indent="-342900">
              <a:buFont typeface="Arial" panose="020B0604020202020204" pitchFamily="34" charset="0"/>
              <a:buChar char="•"/>
            </a:pPr>
            <a:r>
              <a:rPr lang="en-US" dirty="0"/>
              <a:t>Communications &amp; </a:t>
            </a:r>
            <a:r>
              <a:rPr lang="en-US" dirty="0" err="1"/>
              <a:t>Worklife</a:t>
            </a:r>
            <a:endParaRPr lang="en-US" dirty="0"/>
          </a:p>
          <a:p>
            <a:pPr marL="342900" indent="-342900">
              <a:buFont typeface="Arial" panose="020B0604020202020204" pitchFamily="34" charset="0"/>
              <a:buChar char="•"/>
            </a:pPr>
            <a:r>
              <a:rPr lang="en-US" dirty="0"/>
              <a:t>Strategic Initiatives</a:t>
            </a:r>
          </a:p>
          <a:p>
            <a:pPr marL="342900" indent="-342900">
              <a:buFont typeface="Arial" panose="020B0604020202020204" pitchFamily="34" charset="0"/>
              <a:buChar char="•"/>
            </a:pPr>
            <a:r>
              <a:rPr lang="en-US" dirty="0"/>
              <a:t>Employment Operations &amp; Records</a:t>
            </a:r>
          </a:p>
          <a:p>
            <a:pPr marL="342900" indent="-342900">
              <a:buFont typeface="Arial" panose="020B0604020202020204" pitchFamily="34" charset="0"/>
              <a:buChar char="•"/>
            </a:pPr>
            <a:r>
              <a:rPr lang="en-US" dirty="0"/>
              <a:t>Classification &amp; Compensation</a:t>
            </a:r>
          </a:p>
          <a:p>
            <a:pPr marL="342900" indent="-342900">
              <a:buFont typeface="Arial" panose="020B0604020202020204" pitchFamily="34" charset="0"/>
              <a:buChar char="•"/>
            </a:pPr>
            <a:r>
              <a:rPr lang="en-US" dirty="0"/>
              <a:t>Benefits</a:t>
            </a:r>
          </a:p>
          <a:p>
            <a:pPr marL="342900" indent="-342900">
              <a:buFont typeface="Arial" panose="020B0604020202020204" pitchFamily="34" charset="0"/>
              <a:buChar char="•"/>
            </a:pPr>
            <a:r>
              <a:rPr lang="en-US" dirty="0"/>
              <a:t>UF GO</a:t>
            </a:r>
          </a:p>
          <a:p>
            <a:pPr marL="342900" indent="-342900">
              <a:buFont typeface="Arial" panose="020B0604020202020204" pitchFamily="34" charset="0"/>
              <a:buChar char="•"/>
            </a:pPr>
            <a:r>
              <a:rPr lang="en-US" dirty="0"/>
              <a:t>Important Dates</a:t>
            </a:r>
          </a:p>
          <a:p>
            <a:endParaRPr lang="en-US" dirty="0"/>
          </a:p>
        </p:txBody>
      </p:sp>
    </p:spTree>
    <p:extLst>
      <p:ext uri="{BB962C8B-B14F-4D97-AF65-F5344CB8AC3E}">
        <p14:creationId xmlns:p14="http://schemas.microsoft.com/office/powerpoint/2010/main" val="3525807646"/>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5DCD-8CC9-42B4-AA3C-786281674C89}"/>
              </a:ext>
            </a:extLst>
          </p:cNvPr>
          <p:cNvSpPr>
            <a:spLocks noGrp="1"/>
          </p:cNvSpPr>
          <p:nvPr>
            <p:ph type="title"/>
          </p:nvPr>
        </p:nvSpPr>
        <p:spPr/>
        <p:txBody>
          <a:bodyPr/>
          <a:lstStyle/>
          <a:p>
            <a:r>
              <a:rPr lang="en-US" sz="4400" b="1" dirty="0"/>
              <a:t>Reminder—</a:t>
            </a:r>
            <a:r>
              <a:rPr lang="en-US" dirty="0"/>
              <a:t>Sa</a:t>
            </a:r>
            <a:r>
              <a:rPr lang="en-US" sz="4400" b="1" dirty="0"/>
              <a:t>bbaticals</a:t>
            </a:r>
            <a:br>
              <a:rPr lang="en-US" dirty="0"/>
            </a:br>
            <a:endParaRPr lang="en-US" dirty="0"/>
          </a:p>
        </p:txBody>
      </p:sp>
      <p:sp>
        <p:nvSpPr>
          <p:cNvPr id="3" name="Content Placeholder 2">
            <a:extLst>
              <a:ext uri="{FF2B5EF4-FFF2-40B4-BE49-F238E27FC236}">
                <a16:creationId xmlns:a16="http://schemas.microsoft.com/office/drawing/2014/main" id="{B576A9C2-A677-4D1E-BF9E-EE7086DF0A7E}"/>
              </a:ext>
            </a:extLst>
          </p:cNvPr>
          <p:cNvSpPr>
            <a:spLocks noGrp="1"/>
          </p:cNvSpPr>
          <p:nvPr>
            <p:ph idx="1"/>
          </p:nvPr>
        </p:nvSpPr>
        <p:spPr>
          <a:xfrm>
            <a:off x="838200" y="1825625"/>
            <a:ext cx="10809849" cy="4351338"/>
          </a:xfrm>
        </p:spPr>
        <p:txBody>
          <a:bodyPr>
            <a:normAutofit/>
          </a:bodyPr>
          <a:lstStyle/>
          <a:p>
            <a:pPr marL="0" indent="0">
              <a:buNone/>
            </a:pPr>
            <a:r>
              <a:rPr lang="en-US" sz="2900" b="1" dirty="0"/>
              <a:t>Sabbatical Rows</a:t>
            </a:r>
          </a:p>
          <a:p>
            <a:pPr>
              <a:buFont typeface="Wingdings" panose="05000000000000000000" pitchFamily="2" charset="2"/>
              <a:buChar char="q"/>
            </a:pPr>
            <a:r>
              <a:rPr lang="en-US" sz="2200" dirty="0"/>
              <a:t> </a:t>
            </a:r>
            <a:r>
              <a:rPr lang="en-US" sz="2500" dirty="0"/>
              <a:t>Use caution when approving job transactions for those faculty on sabbatical</a:t>
            </a:r>
          </a:p>
          <a:p>
            <a:pPr lvl="1">
              <a:buFont typeface="Wingdings" panose="05000000000000000000" pitchFamily="2" charset="2"/>
              <a:buChar char="q"/>
            </a:pPr>
            <a:r>
              <a:rPr lang="en-US" sz="2500" dirty="0"/>
              <a:t> For time to auto-populate, the sabbatical row must always remain as the top row during their time on leave</a:t>
            </a:r>
          </a:p>
          <a:p>
            <a:pPr lvl="1">
              <a:buFont typeface="Wingdings" panose="05000000000000000000" pitchFamily="2" charset="2"/>
              <a:buChar char="q"/>
            </a:pPr>
            <a:r>
              <a:rPr lang="en-US" sz="2500" dirty="0"/>
              <a:t> Approving transactions such as supervisor ID changes or other updates during one’s sabbatical will cause their time to not auto-populate</a:t>
            </a:r>
          </a:p>
          <a:p>
            <a:pPr lvl="1">
              <a:buFont typeface="Wingdings" panose="05000000000000000000" pitchFamily="2" charset="2"/>
              <a:buChar char="q"/>
            </a:pPr>
            <a:r>
              <a:rPr lang="en-US" sz="2500" dirty="0"/>
              <a:t> If the transaction(s) cannot wait until they return from sabbatical, then EOR will need to be contacted in order to readd the sabbatical row on top</a:t>
            </a:r>
          </a:p>
          <a:p>
            <a:pPr marL="0" indent="0">
              <a:buNone/>
            </a:pPr>
            <a:endParaRPr lang="en-US" sz="2200" dirty="0"/>
          </a:p>
        </p:txBody>
      </p:sp>
    </p:spTree>
    <p:extLst>
      <p:ext uri="{BB962C8B-B14F-4D97-AF65-F5344CB8AC3E}">
        <p14:creationId xmlns:p14="http://schemas.microsoft.com/office/powerpoint/2010/main" val="2040502063"/>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1814374"/>
            <a:ext cx="7893697" cy="2364166"/>
          </a:xfrm>
        </p:spPr>
        <p:txBody>
          <a:bodyPr>
            <a:normAutofit/>
          </a:bodyPr>
          <a:lstStyle/>
          <a:p>
            <a:r>
              <a:rPr lang="en-US" sz="7200" dirty="0"/>
              <a:t>Classification</a:t>
            </a:r>
            <a:br>
              <a:rPr lang="en-US" sz="7200" dirty="0"/>
            </a:br>
            <a:r>
              <a:rPr lang="en-US" sz="7200" dirty="0"/>
              <a:t>&amp; Compensation</a:t>
            </a:r>
            <a:br>
              <a:rPr lang="en-US" sz="7200" dirty="0"/>
            </a:br>
            <a:r>
              <a:rPr lang="en-US" sz="2000" dirty="0"/>
              <a:t>Kenya Williams</a:t>
            </a:r>
            <a:endParaRPr lang="en-US" sz="7200" dirty="0"/>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3"/>
          <a:stretch>
            <a:fillRect/>
          </a:stretch>
        </p:blipFill>
        <p:spPr>
          <a:xfrm>
            <a:off x="967137" y="4330860"/>
            <a:ext cx="3175000" cy="368300"/>
          </a:xfrm>
          <a:prstGeom prst="rect">
            <a:avLst/>
          </a:prstGeom>
        </p:spPr>
      </p:pic>
    </p:spTree>
    <p:extLst>
      <p:ext uri="{BB962C8B-B14F-4D97-AF65-F5344CB8AC3E}">
        <p14:creationId xmlns:p14="http://schemas.microsoft.com/office/powerpoint/2010/main" val="267650094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Additional Pay Code Updates</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690688"/>
            <a:ext cx="10515600" cy="4351338"/>
          </a:xfrm>
        </p:spPr>
        <p:txBody>
          <a:bodyPr>
            <a:normAutofit/>
          </a:bodyPr>
          <a:lstStyle/>
          <a:p>
            <a:pPr marL="0" indent="0">
              <a:lnSpc>
                <a:spcPct val="80000"/>
              </a:lnSpc>
              <a:spcAft>
                <a:spcPts val="800"/>
              </a:spcAft>
              <a:buNone/>
              <a:defRPr/>
            </a:pPr>
            <a:r>
              <a:rPr lang="en-US" sz="2000" b="1" dirty="0"/>
              <a:t>In December, the Board of Trustees (BOT) approved UF regulation 1.202 University Bonus Plans.</a:t>
            </a:r>
          </a:p>
          <a:p>
            <a:pPr>
              <a:lnSpc>
                <a:spcPct val="80000"/>
              </a:lnSpc>
              <a:spcAft>
                <a:spcPts val="800"/>
              </a:spcAft>
              <a:defRPr/>
            </a:pPr>
            <a:r>
              <a:rPr lang="en-US" sz="2000" dirty="0"/>
              <a:t>The bonus regulation includes three bonus plans.</a:t>
            </a:r>
          </a:p>
          <a:p>
            <a:pPr lvl="1">
              <a:lnSpc>
                <a:spcPct val="80000"/>
              </a:lnSpc>
              <a:spcAft>
                <a:spcPts val="800"/>
              </a:spcAft>
              <a:defRPr/>
            </a:pPr>
            <a:r>
              <a:rPr lang="en-US" sz="1600" dirty="0"/>
              <a:t>Work Performance Bonus Plan</a:t>
            </a:r>
          </a:p>
          <a:p>
            <a:pPr lvl="1">
              <a:lnSpc>
                <a:spcPct val="80000"/>
              </a:lnSpc>
              <a:spcAft>
                <a:spcPts val="800"/>
              </a:spcAft>
              <a:defRPr/>
            </a:pPr>
            <a:r>
              <a:rPr lang="en-US" sz="1600" dirty="0"/>
              <a:t>Recruitment Bonus Plans</a:t>
            </a:r>
          </a:p>
          <a:p>
            <a:pPr lvl="1">
              <a:lnSpc>
                <a:spcPct val="80000"/>
              </a:lnSpc>
              <a:spcAft>
                <a:spcPts val="800"/>
              </a:spcAft>
              <a:defRPr/>
            </a:pPr>
            <a:r>
              <a:rPr lang="en-US" sz="1600" dirty="0"/>
              <a:t>Retention Bonus Plans</a:t>
            </a:r>
          </a:p>
          <a:p>
            <a:pPr>
              <a:lnSpc>
                <a:spcPct val="80000"/>
              </a:lnSpc>
              <a:spcAft>
                <a:spcPts val="800"/>
              </a:spcAft>
              <a:defRPr/>
            </a:pPr>
            <a:r>
              <a:rPr lang="en-US" sz="2000" dirty="0"/>
              <a:t>To ensure we can accurately report bonuses to the BOT, several existing codes are being repurposed.  Moving forward, these payments should be coded using the bonus earnings code using the following reason codes.</a:t>
            </a:r>
          </a:p>
          <a:p>
            <a:pPr lvl="1">
              <a:lnSpc>
                <a:spcPct val="80000"/>
              </a:lnSpc>
              <a:spcAft>
                <a:spcPts val="800"/>
              </a:spcAft>
              <a:defRPr/>
            </a:pPr>
            <a:r>
              <a:rPr lang="en-US" sz="1600" dirty="0"/>
              <a:t>Work Performance </a:t>
            </a:r>
          </a:p>
          <a:p>
            <a:pPr lvl="1">
              <a:lnSpc>
                <a:spcPct val="80000"/>
              </a:lnSpc>
              <a:spcAft>
                <a:spcPts val="800"/>
              </a:spcAft>
              <a:defRPr/>
            </a:pPr>
            <a:r>
              <a:rPr lang="en-US" sz="1600" dirty="0"/>
              <a:t>Recruitment</a:t>
            </a:r>
          </a:p>
          <a:p>
            <a:pPr lvl="1">
              <a:lnSpc>
                <a:spcPct val="80000"/>
              </a:lnSpc>
              <a:spcAft>
                <a:spcPts val="800"/>
              </a:spcAft>
              <a:defRPr/>
            </a:pPr>
            <a:r>
              <a:rPr lang="en-US" sz="1600" dirty="0"/>
              <a:t>Retention</a:t>
            </a:r>
          </a:p>
          <a:p>
            <a:pPr lvl="1">
              <a:lnSpc>
                <a:spcPct val="80000"/>
              </a:lnSpc>
              <a:spcAft>
                <a:spcPts val="800"/>
              </a:spcAft>
              <a:defRPr/>
            </a:pPr>
            <a:endParaRPr lang="en-US" sz="1600" dirty="0"/>
          </a:p>
          <a:p>
            <a:pPr marL="0" indent="0">
              <a:lnSpc>
                <a:spcPct val="80000"/>
              </a:lnSpc>
              <a:spcAft>
                <a:spcPts val="800"/>
              </a:spcAft>
              <a:buNone/>
              <a:defRPr/>
            </a:pPr>
            <a:endParaRPr lang="en-US" sz="2000" dirty="0"/>
          </a:p>
        </p:txBody>
      </p:sp>
    </p:spTree>
    <p:extLst>
      <p:ext uri="{BB962C8B-B14F-4D97-AF65-F5344CB8AC3E}">
        <p14:creationId xmlns:p14="http://schemas.microsoft.com/office/powerpoint/2010/main" val="633735817"/>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1952547"/>
            <a:ext cx="6235377" cy="2465144"/>
          </a:xfrm>
        </p:spPr>
        <p:txBody>
          <a:bodyPr>
            <a:normAutofit fontScale="90000"/>
          </a:bodyPr>
          <a:lstStyle/>
          <a:p>
            <a:r>
              <a:rPr lang="en-US" sz="8000" dirty="0"/>
              <a:t>University</a:t>
            </a:r>
            <a:br>
              <a:rPr lang="en-US" sz="8000" dirty="0"/>
            </a:br>
            <a:r>
              <a:rPr lang="en-US" sz="8000" dirty="0"/>
              <a:t>Benefits</a:t>
            </a:r>
            <a:br>
              <a:rPr lang="en-US" sz="8000" dirty="0"/>
            </a:br>
            <a:r>
              <a:rPr lang="en-US" sz="2200" dirty="0"/>
              <a:t>Crystal Roncek</a:t>
            </a:r>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3"/>
          <a:stretch>
            <a:fillRect/>
          </a:stretch>
        </p:blipFill>
        <p:spPr>
          <a:xfrm>
            <a:off x="967137" y="4330860"/>
            <a:ext cx="3175000" cy="368300"/>
          </a:xfrm>
          <a:prstGeom prst="rect">
            <a:avLst/>
          </a:prstGeom>
        </p:spPr>
      </p:pic>
    </p:spTree>
    <p:extLst>
      <p:ext uri="{BB962C8B-B14F-4D97-AF65-F5344CB8AC3E}">
        <p14:creationId xmlns:p14="http://schemas.microsoft.com/office/powerpoint/2010/main" val="252127580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3E95-45C0-470B-87CA-B5561B00F3E2}"/>
              </a:ext>
            </a:extLst>
          </p:cNvPr>
          <p:cNvSpPr>
            <a:spLocks noGrp="1"/>
          </p:cNvSpPr>
          <p:nvPr>
            <p:ph type="title"/>
          </p:nvPr>
        </p:nvSpPr>
        <p:spPr/>
        <p:txBody>
          <a:bodyPr/>
          <a:lstStyle/>
          <a:p>
            <a:r>
              <a:rPr lang="en-US" dirty="0"/>
              <a:t>Services Following Retirement</a:t>
            </a:r>
          </a:p>
        </p:txBody>
      </p:sp>
      <p:sp>
        <p:nvSpPr>
          <p:cNvPr id="3" name="Content Placeholder 2">
            <a:extLst>
              <a:ext uri="{FF2B5EF4-FFF2-40B4-BE49-F238E27FC236}">
                <a16:creationId xmlns:a16="http://schemas.microsoft.com/office/drawing/2014/main" id="{87CADA70-12EB-4627-97C1-30F90CA1E006}"/>
              </a:ext>
            </a:extLst>
          </p:cNvPr>
          <p:cNvSpPr>
            <a:spLocks noGrp="1"/>
          </p:cNvSpPr>
          <p:nvPr>
            <p:ph idx="1"/>
          </p:nvPr>
        </p:nvSpPr>
        <p:spPr/>
        <p:txBody>
          <a:bodyPr>
            <a:normAutofit lnSpcReduction="10000"/>
          </a:bodyPr>
          <a:lstStyle/>
          <a:p>
            <a:r>
              <a:rPr lang="en-US" dirty="0">
                <a:solidFill>
                  <a:schemeClr val="tx1">
                    <a:lumMod val="75000"/>
                  </a:schemeClr>
                </a:solidFill>
              </a:rPr>
              <a:t>As we mentioned in the February HR Forum, the State of Florida Division of Retirement (DOR) has been informing retirees about restrictions on services that can be provided by retired employees and emeritus faculty. </a:t>
            </a:r>
          </a:p>
          <a:p>
            <a:r>
              <a:rPr lang="en-US" dirty="0">
                <a:solidFill>
                  <a:schemeClr val="tx1">
                    <a:lumMod val="75000"/>
                  </a:schemeClr>
                </a:solidFill>
              </a:rPr>
              <a:t>An employee cannot prearrange or accept a role (paid or unpaid) that provides services in any capacity for 12 months after receiving a retirement distribution or benefit.</a:t>
            </a:r>
          </a:p>
          <a:p>
            <a:r>
              <a:rPr lang="en-US" dirty="0">
                <a:solidFill>
                  <a:schemeClr val="tx1">
                    <a:lumMod val="75000"/>
                  </a:schemeClr>
                </a:solidFill>
              </a:rPr>
              <a:t>A notice of restrictions for services after retirement will be shared with HR Liaisons. </a:t>
            </a:r>
          </a:p>
          <a:p>
            <a:r>
              <a:rPr lang="en-US" sz="2800" dirty="0">
                <a:solidFill>
                  <a:schemeClr val="tx1">
                    <a:lumMod val="75000"/>
                  </a:schemeClr>
                </a:solidFill>
              </a:rPr>
              <a:t>UFHR is working with UF Government and Community Relations to lobby the legislature on services following retirement.</a:t>
            </a:r>
          </a:p>
          <a:p>
            <a:endParaRPr lang="en-US" dirty="0"/>
          </a:p>
        </p:txBody>
      </p:sp>
    </p:spTree>
    <p:extLst>
      <p:ext uri="{BB962C8B-B14F-4D97-AF65-F5344CB8AC3E}">
        <p14:creationId xmlns:p14="http://schemas.microsoft.com/office/powerpoint/2010/main" val="3151433666"/>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6">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28">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417162" cy="68580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37" name="Freeform: Shape 30">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272784" cy="68580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endParaRPr lang="en-US" dirty="0"/>
          </a:p>
        </p:txBody>
      </p:sp>
      <p:sp>
        <p:nvSpPr>
          <p:cNvPr id="38" name="Freeform: Shape 32">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17162" cy="68580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itle 10">
            <a:extLst>
              <a:ext uri="{FF2B5EF4-FFF2-40B4-BE49-F238E27FC236}">
                <a16:creationId xmlns:a16="http://schemas.microsoft.com/office/drawing/2014/main" id="{87C93626-1E44-4E23-A06D-69144302033D}"/>
              </a:ext>
            </a:extLst>
          </p:cNvPr>
          <p:cNvSpPr>
            <a:spLocks noGrp="1"/>
          </p:cNvSpPr>
          <p:nvPr>
            <p:ph type="title"/>
          </p:nvPr>
        </p:nvSpPr>
        <p:spPr>
          <a:xfrm>
            <a:off x="457201" y="723406"/>
            <a:ext cx="3234018" cy="3826728"/>
          </a:xfrm>
        </p:spPr>
        <p:txBody>
          <a:bodyPr vert="horz" lIns="91440" tIns="45720" rIns="91440" bIns="45720" rtlCol="0" anchor="b">
            <a:normAutofit/>
          </a:bodyPr>
          <a:lstStyle/>
          <a:p>
            <a:pPr algn="ctr"/>
            <a:r>
              <a:rPr lang="en-US" sz="5400" kern="1200">
                <a:solidFill>
                  <a:schemeClr val="tx1"/>
                </a:solidFill>
                <a:latin typeface="+mj-lt"/>
                <a:ea typeface="+mj-ea"/>
                <a:cs typeface="+mj-cs"/>
              </a:rPr>
              <a:t>Finance &amp; Accounting</a:t>
            </a:r>
          </a:p>
        </p:txBody>
      </p:sp>
      <p:sp>
        <p:nvSpPr>
          <p:cNvPr id="8" name="Text Placeholder 7">
            <a:extLst>
              <a:ext uri="{FF2B5EF4-FFF2-40B4-BE49-F238E27FC236}">
                <a16:creationId xmlns:a16="http://schemas.microsoft.com/office/drawing/2014/main" id="{7B010DCF-0C36-4DDF-936C-015F2ED1DA5E}"/>
              </a:ext>
            </a:extLst>
          </p:cNvPr>
          <p:cNvSpPr>
            <a:spLocks noGrp="1"/>
          </p:cNvSpPr>
          <p:nvPr>
            <p:ph type="body" idx="1"/>
          </p:nvPr>
        </p:nvSpPr>
        <p:spPr>
          <a:xfrm>
            <a:off x="458454" y="4778734"/>
            <a:ext cx="3220917" cy="1452160"/>
          </a:xfrm>
        </p:spPr>
        <p:txBody>
          <a:bodyPr vert="horz" lIns="91440" tIns="45720" rIns="91440" bIns="45720" rtlCol="0" anchor="t">
            <a:normAutofit/>
          </a:bodyPr>
          <a:lstStyle/>
          <a:p>
            <a:pPr algn="ctr"/>
            <a:r>
              <a:rPr lang="en-US" sz="2000" kern="1200">
                <a:solidFill>
                  <a:schemeClr val="tx1">
                    <a:alpha val="60000"/>
                  </a:schemeClr>
                </a:solidFill>
                <a:latin typeface="+mn-lt"/>
                <a:ea typeface="+mn-ea"/>
                <a:cs typeface="+mn-cs"/>
              </a:rPr>
              <a:t>Victoria Peprah-Asante</a:t>
            </a:r>
          </a:p>
        </p:txBody>
      </p:sp>
      <p:pic>
        <p:nvPicPr>
          <p:cNvPr id="9" name="Picture 8" descr="Application&#10;&#10;Description automatically generated with medium confidence">
            <a:extLst>
              <a:ext uri="{FF2B5EF4-FFF2-40B4-BE49-F238E27FC236}">
                <a16:creationId xmlns:a16="http://schemas.microsoft.com/office/drawing/2014/main" id="{B69CE90A-A021-46CD-A2AA-943DDB2CD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251" y="1108031"/>
            <a:ext cx="6631341" cy="4641938"/>
          </a:xfrm>
          <a:prstGeom prst="rect">
            <a:avLst/>
          </a:prstGeom>
          <a:noFill/>
        </p:spPr>
      </p:pic>
    </p:spTree>
    <p:extLst>
      <p:ext uri="{BB962C8B-B14F-4D97-AF65-F5344CB8AC3E}">
        <p14:creationId xmlns:p14="http://schemas.microsoft.com/office/powerpoint/2010/main" val="846371666"/>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7A6D8-277A-4BA8-A9C7-AACEB41D3F1A}"/>
              </a:ext>
            </a:extLst>
          </p:cNvPr>
          <p:cNvSpPr>
            <a:spLocks noGrp="1"/>
          </p:cNvSpPr>
          <p:nvPr>
            <p:ph type="title"/>
          </p:nvPr>
        </p:nvSpPr>
        <p:spPr/>
        <p:txBody>
          <a:bodyPr/>
          <a:lstStyle/>
          <a:p>
            <a:r>
              <a:rPr lang="en-US" dirty="0"/>
              <a:t>UF GO</a:t>
            </a:r>
          </a:p>
        </p:txBody>
      </p:sp>
      <p:graphicFrame>
        <p:nvGraphicFramePr>
          <p:cNvPr id="7" name="Content Placeholder 4">
            <a:extLst>
              <a:ext uri="{FF2B5EF4-FFF2-40B4-BE49-F238E27FC236}">
                <a16:creationId xmlns:a16="http://schemas.microsoft.com/office/drawing/2014/main" id="{9B62FF1F-686F-078A-EEE0-36388B9F819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589448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03AA-300C-4C5A-882C-6F75BDC1F184}"/>
              </a:ext>
            </a:extLst>
          </p:cNvPr>
          <p:cNvSpPr>
            <a:spLocks noGrp="1"/>
          </p:cNvSpPr>
          <p:nvPr>
            <p:ph type="title"/>
          </p:nvPr>
        </p:nvSpPr>
        <p:spPr>
          <a:xfrm>
            <a:off x="887185" y="2779311"/>
            <a:ext cx="10417629" cy="857250"/>
          </a:xfrm>
        </p:spPr>
        <p:txBody>
          <a:bodyPr vert="horz" lIns="91440" tIns="45720" rIns="91440" bIns="45720" rtlCol="0" anchor="ctr">
            <a:normAutofit fontScale="90000"/>
          </a:bodyPr>
          <a:lstStyle/>
          <a:p>
            <a:pPr algn="ctr"/>
            <a:r>
              <a:rPr lang="en-US" sz="4400" b="0" kern="1200" cap="all" dirty="0">
                <a:solidFill>
                  <a:srgbClr val="FFFFFF">
                    <a:alpha val="90000"/>
                  </a:srgbClr>
                </a:solidFill>
                <a:latin typeface="Arial Black"/>
              </a:rPr>
              <a:t>What is UF </a:t>
            </a:r>
            <a:r>
              <a:rPr lang="en-US" sz="4400" cap="all" dirty="0">
                <a:solidFill>
                  <a:srgbClr val="FFFFFF">
                    <a:alpha val="90000"/>
                  </a:srgbClr>
                </a:solidFill>
                <a:latin typeface="Arial Black"/>
              </a:rPr>
              <a:t>GO?</a:t>
            </a:r>
            <a:br>
              <a:rPr lang="en-US" sz="4400" cap="all" dirty="0">
                <a:latin typeface="Arial Black" panose="020B0A04020102020204" pitchFamily="34" charset="0"/>
              </a:rPr>
            </a:br>
            <a:r>
              <a:rPr lang="en-US" sz="4400" cap="all" dirty="0">
                <a:solidFill>
                  <a:srgbClr val="FFFFFF">
                    <a:alpha val="90000"/>
                  </a:srgbClr>
                </a:solidFill>
                <a:latin typeface="Arial Black"/>
              </a:rPr>
              <a:t> </a:t>
            </a:r>
            <a:br>
              <a:rPr lang="en-US" sz="4400" cap="all" dirty="0">
                <a:latin typeface="Arial Black" panose="020B0A04020102020204" pitchFamily="34" charset="0"/>
              </a:rPr>
            </a:br>
            <a:r>
              <a:rPr lang="en-US" sz="3600" b="1" dirty="0">
                <a:latin typeface="Arial Black" panose="020B0A04020102020204" pitchFamily="34" charset="0"/>
              </a:rPr>
              <a:t>An </a:t>
            </a:r>
            <a:r>
              <a:rPr lang="en-US" sz="3600" b="1" dirty="0">
                <a:solidFill>
                  <a:srgbClr val="FFC000"/>
                </a:solidFill>
                <a:effectLst>
                  <a:outerShdw blurRad="38100" dist="38100" dir="2700000" algn="tl">
                    <a:srgbClr val="000000">
                      <a:alpha val="43137"/>
                    </a:srgbClr>
                  </a:outerShdw>
                </a:effectLst>
                <a:latin typeface="Arial Black" panose="020B0A04020102020204" pitchFamily="34" charset="0"/>
              </a:rPr>
              <a:t>integrated</a:t>
            </a:r>
            <a:r>
              <a:rPr lang="en-US" sz="3600" b="1" dirty="0">
                <a:latin typeface="Arial Black" panose="020B0A04020102020204" pitchFamily="34" charset="0"/>
              </a:rPr>
              <a:t> cloud-based </a:t>
            </a:r>
            <a:r>
              <a:rPr lang="en-US" sz="3600" b="1" dirty="0">
                <a:solidFill>
                  <a:srgbClr val="FFC000"/>
                </a:solidFill>
                <a:effectLst>
                  <a:outerShdw blurRad="38100" dist="38100" dir="2700000" algn="tl">
                    <a:srgbClr val="000000">
                      <a:alpha val="43137"/>
                    </a:srgbClr>
                  </a:outerShdw>
                </a:effectLst>
                <a:latin typeface="Arial Black" panose="020B0A04020102020204" pitchFamily="34" charset="0"/>
              </a:rPr>
              <a:t>Travel and PCard system </a:t>
            </a:r>
            <a:r>
              <a:rPr lang="en-US" sz="3600" b="1" dirty="0">
                <a:latin typeface="Arial Black" panose="020B0A04020102020204" pitchFamily="34" charset="0"/>
              </a:rPr>
              <a:t>that will enable faculty and staff to upload, review and report Travel and PCard expenses </a:t>
            </a:r>
            <a:r>
              <a:rPr lang="en-US" sz="3600" b="1" dirty="0">
                <a:solidFill>
                  <a:srgbClr val="FFC000"/>
                </a:solidFill>
                <a:effectLst>
                  <a:outerShdw blurRad="38100" dist="38100" dir="2700000" algn="tl">
                    <a:srgbClr val="000000">
                      <a:alpha val="43137"/>
                    </a:srgbClr>
                  </a:outerShdw>
                </a:effectLst>
                <a:latin typeface="Arial Black" panose="020B0A04020102020204" pitchFamily="34" charset="0"/>
              </a:rPr>
              <a:t>on the go</a:t>
            </a:r>
            <a:r>
              <a:rPr lang="en-US" sz="3600" b="1" dirty="0">
                <a:latin typeface="Arial Black" panose="020B0A04020102020204" pitchFamily="34" charset="0"/>
              </a:rPr>
              <a:t>. </a:t>
            </a:r>
            <a:endParaRPr lang="en-US" sz="3600" b="1" kern="1200" cap="all" dirty="0">
              <a:latin typeface="Arial Black" panose="020B0A04020102020204" pitchFamily="34" charset="0"/>
            </a:endParaRPr>
          </a:p>
        </p:txBody>
      </p:sp>
    </p:spTree>
    <p:extLst>
      <p:ext uri="{BB962C8B-B14F-4D97-AF65-F5344CB8AC3E}">
        <p14:creationId xmlns:p14="http://schemas.microsoft.com/office/powerpoint/2010/main" val="1158934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1BBDBB-6C04-40D0-9018-B83A1DAD731E}"/>
              </a:ext>
            </a:extLst>
          </p:cNvPr>
          <p:cNvSpPr txBox="1">
            <a:spLocks/>
          </p:cNvSpPr>
          <p:nvPr/>
        </p:nvSpPr>
        <p:spPr>
          <a:xfrm>
            <a:off x="476557" y="267419"/>
            <a:ext cx="7615169" cy="14578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6A400"/>
                </a:solidFill>
                <a:effectLst/>
                <a:uLnTx/>
                <a:uFillTx/>
                <a:latin typeface="Arial Black" panose="020B0A04020102020204" pitchFamily="34" charset="0"/>
                <a:ea typeface="+mj-ea"/>
                <a:cs typeface="+mj-cs"/>
              </a:rPr>
              <a:t>Project Goals</a:t>
            </a:r>
          </a:p>
        </p:txBody>
      </p:sp>
      <p:grpSp>
        <p:nvGrpSpPr>
          <p:cNvPr id="18" name="Group 17">
            <a:extLst>
              <a:ext uri="{FF2B5EF4-FFF2-40B4-BE49-F238E27FC236}">
                <a16:creationId xmlns:a16="http://schemas.microsoft.com/office/drawing/2014/main" id="{D6CCAABF-9C60-484A-8BF0-7CFF764A874D}"/>
              </a:ext>
            </a:extLst>
          </p:cNvPr>
          <p:cNvGrpSpPr/>
          <p:nvPr/>
        </p:nvGrpSpPr>
        <p:grpSpPr>
          <a:xfrm>
            <a:off x="6096001" y="1120344"/>
            <a:ext cx="5322420" cy="5228699"/>
            <a:chOff x="4509182" y="529480"/>
            <a:chExt cx="3976995" cy="3842547"/>
          </a:xfrm>
        </p:grpSpPr>
        <p:sp>
          <p:nvSpPr>
            <p:cNvPr id="2" name="Oval 1">
              <a:extLst>
                <a:ext uri="{FF2B5EF4-FFF2-40B4-BE49-F238E27FC236}">
                  <a16:creationId xmlns:a16="http://schemas.microsoft.com/office/drawing/2014/main" id="{9183F4E9-3355-4809-ACED-60EE5F52AC59}"/>
                </a:ext>
              </a:extLst>
            </p:cNvPr>
            <p:cNvSpPr/>
            <p:nvPr/>
          </p:nvSpPr>
          <p:spPr>
            <a:xfrm>
              <a:off x="4994852" y="1095560"/>
              <a:ext cx="2974689" cy="2909397"/>
            </a:xfrm>
            <a:prstGeom prst="ellipse">
              <a:avLst/>
            </a:prstGeom>
            <a:solidFill>
              <a:schemeClr val="bg1"/>
            </a:solidFill>
            <a:ln w="38100" cap="rnd">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1F4FC89D-2947-48B7-A631-8F4D42B8D301}"/>
                </a:ext>
              </a:extLst>
            </p:cNvPr>
            <p:cNvPicPr>
              <a:picLocks noChangeAspect="1"/>
            </p:cNvPicPr>
            <p:nvPr/>
          </p:nvPicPr>
          <p:blipFill>
            <a:blip r:embed="rId3"/>
            <a:stretch>
              <a:fillRect/>
            </a:stretch>
          </p:blipFill>
          <p:spPr>
            <a:xfrm>
              <a:off x="5991826" y="529480"/>
              <a:ext cx="1033272" cy="1033272"/>
            </a:xfrm>
            <a:prstGeom prst="rect">
              <a:avLst/>
            </a:prstGeom>
          </p:spPr>
        </p:pic>
        <p:pic>
          <p:nvPicPr>
            <p:cNvPr id="11" name="Picture 10" descr="Icon&#10;&#10;Description automatically generated">
              <a:extLst>
                <a:ext uri="{FF2B5EF4-FFF2-40B4-BE49-F238E27FC236}">
                  <a16:creationId xmlns:a16="http://schemas.microsoft.com/office/drawing/2014/main" id="{B235EDD9-2E03-4E18-9E61-24B23F3B9925}"/>
                </a:ext>
              </a:extLst>
            </p:cNvPr>
            <p:cNvPicPr>
              <a:picLocks noChangeAspect="1"/>
            </p:cNvPicPr>
            <p:nvPr/>
          </p:nvPicPr>
          <p:blipFill>
            <a:blip r:embed="rId4"/>
            <a:stretch>
              <a:fillRect/>
            </a:stretch>
          </p:blipFill>
          <p:spPr>
            <a:xfrm>
              <a:off x="6000419" y="3338755"/>
              <a:ext cx="1033272" cy="1033272"/>
            </a:xfrm>
            <a:prstGeom prst="rect">
              <a:avLst/>
            </a:prstGeom>
          </p:spPr>
        </p:pic>
        <p:pic>
          <p:nvPicPr>
            <p:cNvPr id="13" name="Picture 12" descr="Icon&#10;&#10;Description automatically generated">
              <a:extLst>
                <a:ext uri="{FF2B5EF4-FFF2-40B4-BE49-F238E27FC236}">
                  <a16:creationId xmlns:a16="http://schemas.microsoft.com/office/drawing/2014/main" id="{C04ED010-02A4-4882-9118-3F83761E1FCC}"/>
                </a:ext>
              </a:extLst>
            </p:cNvPr>
            <p:cNvPicPr>
              <a:picLocks noChangeAspect="1"/>
            </p:cNvPicPr>
            <p:nvPr/>
          </p:nvPicPr>
          <p:blipFill>
            <a:blip r:embed="rId5"/>
            <a:stretch>
              <a:fillRect/>
            </a:stretch>
          </p:blipFill>
          <p:spPr>
            <a:xfrm flipV="1">
              <a:off x="4509182" y="1954781"/>
              <a:ext cx="1033335" cy="1033335"/>
            </a:xfrm>
            <a:prstGeom prst="rect">
              <a:avLst/>
            </a:prstGeom>
          </p:spPr>
        </p:pic>
        <p:pic>
          <p:nvPicPr>
            <p:cNvPr id="15" name="Picture 14" descr="Icon&#10;&#10;Description automatically generated">
              <a:extLst>
                <a:ext uri="{FF2B5EF4-FFF2-40B4-BE49-F238E27FC236}">
                  <a16:creationId xmlns:a16="http://schemas.microsoft.com/office/drawing/2014/main" id="{CA8A2B3F-EE93-470E-AE8A-2CF4D8B0C742}"/>
                </a:ext>
              </a:extLst>
            </p:cNvPr>
            <p:cNvPicPr>
              <a:picLocks noChangeAspect="1"/>
            </p:cNvPicPr>
            <p:nvPr/>
          </p:nvPicPr>
          <p:blipFill>
            <a:blip r:embed="rId6"/>
            <a:stretch>
              <a:fillRect/>
            </a:stretch>
          </p:blipFill>
          <p:spPr>
            <a:xfrm>
              <a:off x="7452905" y="1954781"/>
              <a:ext cx="1033272" cy="1033272"/>
            </a:xfrm>
            <a:prstGeom prst="rect">
              <a:avLst/>
            </a:prstGeom>
          </p:spPr>
        </p:pic>
        <p:pic>
          <p:nvPicPr>
            <p:cNvPr id="17" name="Picture 16" descr="Logo, company name&#10;&#10;Description automatically generated">
              <a:extLst>
                <a:ext uri="{FF2B5EF4-FFF2-40B4-BE49-F238E27FC236}">
                  <a16:creationId xmlns:a16="http://schemas.microsoft.com/office/drawing/2014/main" id="{92BBA423-21ED-4565-B43A-D8D12ACE90DC}"/>
                </a:ext>
              </a:extLst>
            </p:cNvPr>
            <p:cNvPicPr>
              <a:picLocks noChangeAspect="1"/>
            </p:cNvPicPr>
            <p:nvPr/>
          </p:nvPicPr>
          <p:blipFill>
            <a:blip r:embed="rId7"/>
            <a:stretch>
              <a:fillRect/>
            </a:stretch>
          </p:blipFill>
          <p:spPr>
            <a:xfrm>
              <a:off x="5935356" y="1899035"/>
              <a:ext cx="1163400" cy="1152881"/>
            </a:xfrm>
            <a:prstGeom prst="rect">
              <a:avLst/>
            </a:prstGeom>
          </p:spPr>
        </p:pic>
      </p:grpSp>
      <p:sp>
        <p:nvSpPr>
          <p:cNvPr id="19" name="Rectangle 18">
            <a:extLst>
              <a:ext uri="{FF2B5EF4-FFF2-40B4-BE49-F238E27FC236}">
                <a16:creationId xmlns:a16="http://schemas.microsoft.com/office/drawing/2014/main" id="{4EAC0BC1-8D8D-4AFE-BB36-BBA9C0C04787}"/>
              </a:ext>
            </a:extLst>
          </p:cNvPr>
          <p:cNvSpPr/>
          <p:nvPr/>
        </p:nvSpPr>
        <p:spPr>
          <a:xfrm>
            <a:off x="506804" y="1951779"/>
            <a:ext cx="5050523" cy="4397264"/>
          </a:xfrm>
          <a:prstGeom prst="rect">
            <a:avLst/>
          </a:prstGeom>
          <a:noFill/>
          <a:ln w="19050">
            <a:no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457189" marR="0" lvl="0" indent="-457189"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Redefine</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the campus travel and reimbursement experience</a:t>
            </a:r>
          </a:p>
          <a:p>
            <a:pPr marL="457189" marR="0" lvl="0" indent="-457189"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Seamless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PCard integration</a:t>
            </a:r>
          </a:p>
          <a:p>
            <a:pPr marL="457189" marR="0" lvl="0" indent="-457189"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Streamline</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and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simplify</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processes</a:t>
            </a:r>
          </a:p>
          <a:p>
            <a:pPr marL="457189" marR="0" lvl="0" indent="-457189"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Elevate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compliance</a:t>
            </a:r>
          </a:p>
          <a:p>
            <a:pPr marL="457189" marR="0" lvl="0" indent="-457189"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Increase transparency and </a:t>
            </a: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spend visibility</a:t>
            </a:r>
          </a:p>
          <a:p>
            <a:pPr marL="457189" marR="0" lvl="0" indent="-457189" algn="l" defTabSz="609585"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Identify cost savings </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opportunities</a:t>
            </a: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4E7A6DC9-0708-411C-AA27-D31CA4C77B08}"/>
              </a:ext>
            </a:extLst>
          </p:cNvPr>
          <p:cNvSpPr txBox="1"/>
          <p:nvPr/>
        </p:nvSpPr>
        <p:spPr>
          <a:xfrm>
            <a:off x="5908516" y="4305275"/>
            <a:ext cx="1674915" cy="379656"/>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800"/>
              </a:spcAft>
              <a:buClrTx/>
              <a:buSzTx/>
              <a:buFontTx/>
              <a:buNone/>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APPROVALS</a:t>
            </a:r>
          </a:p>
        </p:txBody>
      </p:sp>
      <p:sp>
        <p:nvSpPr>
          <p:cNvPr id="24" name="TextBox 23">
            <a:extLst>
              <a:ext uri="{FF2B5EF4-FFF2-40B4-BE49-F238E27FC236}">
                <a16:creationId xmlns:a16="http://schemas.microsoft.com/office/drawing/2014/main" id="{9118DF75-2BEF-487D-A662-79F133A753C6}"/>
              </a:ext>
            </a:extLst>
          </p:cNvPr>
          <p:cNvSpPr txBox="1"/>
          <p:nvPr/>
        </p:nvSpPr>
        <p:spPr>
          <a:xfrm>
            <a:off x="7919407" y="810647"/>
            <a:ext cx="1727468" cy="379656"/>
          </a:xfrm>
          <a:prstGeom prst="rect">
            <a:avLst/>
          </a:prstGeom>
          <a:solidFill>
            <a:schemeClr val="bg1"/>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TRAVEL</a:t>
            </a:r>
          </a:p>
        </p:txBody>
      </p:sp>
      <p:sp>
        <p:nvSpPr>
          <p:cNvPr id="25" name="TextBox 24">
            <a:extLst>
              <a:ext uri="{FF2B5EF4-FFF2-40B4-BE49-F238E27FC236}">
                <a16:creationId xmlns:a16="http://schemas.microsoft.com/office/drawing/2014/main" id="{A1F19030-4CD6-458E-9A10-711EFA47DC91}"/>
              </a:ext>
            </a:extLst>
          </p:cNvPr>
          <p:cNvSpPr txBox="1"/>
          <p:nvPr/>
        </p:nvSpPr>
        <p:spPr>
          <a:xfrm>
            <a:off x="7934183" y="6172158"/>
            <a:ext cx="1674915" cy="379656"/>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EXPENSE</a:t>
            </a:r>
          </a:p>
        </p:txBody>
      </p:sp>
      <p:sp>
        <p:nvSpPr>
          <p:cNvPr id="27" name="TextBox 26">
            <a:extLst>
              <a:ext uri="{FF2B5EF4-FFF2-40B4-BE49-F238E27FC236}">
                <a16:creationId xmlns:a16="http://schemas.microsoft.com/office/drawing/2014/main" id="{76ACDF18-898A-4893-BFA3-E6A539036D46}"/>
              </a:ext>
            </a:extLst>
          </p:cNvPr>
          <p:cNvSpPr txBox="1"/>
          <p:nvPr/>
        </p:nvSpPr>
        <p:spPr>
          <a:xfrm>
            <a:off x="9871012" y="4305274"/>
            <a:ext cx="1898597" cy="379656"/>
          </a:xfrm>
          <a:prstGeom prst="rect">
            <a:avLst/>
          </a:prstGeom>
          <a:solidFill>
            <a:schemeClr val="bg1"/>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COMPLIANCE</a:t>
            </a:r>
          </a:p>
        </p:txBody>
      </p:sp>
      <p:sp>
        <p:nvSpPr>
          <p:cNvPr id="42" name="Rectangle 41">
            <a:extLst>
              <a:ext uri="{FF2B5EF4-FFF2-40B4-BE49-F238E27FC236}">
                <a16:creationId xmlns:a16="http://schemas.microsoft.com/office/drawing/2014/main" id="{562FC33F-FEF8-44A6-9470-B6E7751E7655}"/>
              </a:ext>
            </a:extLst>
          </p:cNvPr>
          <p:cNvSpPr/>
          <p:nvPr/>
        </p:nvSpPr>
        <p:spPr>
          <a:xfrm>
            <a:off x="6603677" y="3496930"/>
            <a:ext cx="371224" cy="3083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CB62DDA8-7692-4F0A-A91B-79607C078C9E}"/>
              </a:ext>
            </a:extLst>
          </p:cNvPr>
          <p:cNvGrpSpPr/>
          <p:nvPr/>
        </p:nvGrpSpPr>
        <p:grpSpPr>
          <a:xfrm>
            <a:off x="6650230" y="3528361"/>
            <a:ext cx="251287" cy="308361"/>
            <a:chOff x="4920347" y="2852382"/>
            <a:chExt cx="188465" cy="231271"/>
          </a:xfrm>
        </p:grpSpPr>
        <p:cxnSp>
          <p:nvCxnSpPr>
            <p:cNvPr id="34" name="Straight Connector 33">
              <a:extLst>
                <a:ext uri="{FF2B5EF4-FFF2-40B4-BE49-F238E27FC236}">
                  <a16:creationId xmlns:a16="http://schemas.microsoft.com/office/drawing/2014/main" id="{C0E5C66D-C8B9-4980-BBF5-DB1DCEE355FD}"/>
                </a:ext>
              </a:extLst>
            </p:cNvPr>
            <p:cNvCxnSpPr>
              <a:cxnSpLocks/>
            </p:cNvCxnSpPr>
            <p:nvPr/>
          </p:nvCxnSpPr>
          <p:spPr>
            <a:xfrm>
              <a:off x="4920347" y="2989672"/>
              <a:ext cx="84628" cy="93980"/>
            </a:xfrm>
            <a:prstGeom prst="line">
              <a:avLst/>
            </a:prstGeom>
            <a:ln w="57150" cap="rnd">
              <a:solidFill>
                <a:srgbClr val="69C0D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5AEE67-2835-4C80-8070-A150EF35D655}"/>
                </a:ext>
              </a:extLst>
            </p:cNvPr>
            <p:cNvCxnSpPr>
              <a:cxnSpLocks/>
            </p:cNvCxnSpPr>
            <p:nvPr/>
          </p:nvCxnSpPr>
          <p:spPr>
            <a:xfrm flipV="1">
              <a:off x="5004975" y="2852382"/>
              <a:ext cx="103837" cy="231271"/>
            </a:xfrm>
            <a:prstGeom prst="line">
              <a:avLst/>
            </a:prstGeom>
            <a:ln w="57150" cap="rnd">
              <a:solidFill>
                <a:srgbClr val="69C0D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961265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213DB9-F63D-3465-9581-328BE945BD9D}"/>
              </a:ext>
            </a:extLst>
          </p:cNvPr>
          <p:cNvSpPr/>
          <p:nvPr/>
        </p:nvSpPr>
        <p:spPr>
          <a:xfrm>
            <a:off x="0" y="0"/>
            <a:ext cx="2912533" cy="6858000"/>
          </a:xfrm>
          <a:prstGeom prst="rect">
            <a:avLst/>
          </a:prstGeom>
          <a:solidFill>
            <a:srgbClr val="0290D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9DA85E-A208-40A6-B43D-F80DCCF42AC1}"/>
              </a:ext>
            </a:extLst>
          </p:cNvPr>
          <p:cNvSpPr>
            <a:spLocks noGrp="1"/>
          </p:cNvSpPr>
          <p:nvPr>
            <p:ph type="title"/>
          </p:nvPr>
        </p:nvSpPr>
        <p:spPr>
          <a:xfrm>
            <a:off x="285044" y="2227615"/>
            <a:ext cx="2435578" cy="1325563"/>
          </a:xfrm>
        </p:spPr>
        <p:txBody>
          <a:bodyPr>
            <a:normAutofit fontScale="90000"/>
          </a:bodyPr>
          <a:lstStyle/>
          <a:p>
            <a:r>
              <a:rPr lang="en-US">
                <a:solidFill>
                  <a:schemeClr val="bg1"/>
                </a:solidFill>
                <a:effectLst>
                  <a:outerShdw blurRad="38100" dist="38100" dir="2700000" algn="tl">
                    <a:srgbClr val="000000">
                      <a:alpha val="43137"/>
                    </a:srgbClr>
                  </a:outerShdw>
                </a:effectLst>
                <a:latin typeface="Arial Black" panose="020B0A04020102020204" pitchFamily="34" charset="0"/>
              </a:rPr>
              <a:t>UF GO: </a:t>
            </a:r>
            <a:br>
              <a:rPr lang="en-US">
                <a:solidFill>
                  <a:schemeClr val="bg1"/>
                </a:solidFill>
                <a:effectLst>
                  <a:outerShdw blurRad="38100" dist="38100" dir="2700000" algn="tl">
                    <a:srgbClr val="000000">
                      <a:alpha val="43137"/>
                    </a:srgbClr>
                  </a:outerShdw>
                </a:effectLst>
                <a:latin typeface="Arial Black" panose="020B0A04020102020204" pitchFamily="34" charset="0"/>
              </a:rPr>
            </a:br>
            <a:br>
              <a:rPr lang="en-US">
                <a:solidFill>
                  <a:schemeClr val="bg1"/>
                </a:solidFill>
                <a:effectLst>
                  <a:outerShdw blurRad="38100" dist="38100" dir="2700000" algn="tl">
                    <a:srgbClr val="000000">
                      <a:alpha val="43137"/>
                    </a:srgbClr>
                  </a:outerShdw>
                </a:effectLst>
                <a:latin typeface="Arial Black" panose="020B0A04020102020204" pitchFamily="34" charset="0"/>
              </a:rPr>
            </a:br>
            <a:r>
              <a:rPr lang="en-US">
                <a:solidFill>
                  <a:schemeClr val="bg1"/>
                </a:solidFill>
                <a:effectLst>
                  <a:outerShdw blurRad="38100" dist="38100" dir="2700000" algn="tl">
                    <a:srgbClr val="000000">
                      <a:alpha val="43137"/>
                    </a:srgbClr>
                  </a:outerShdw>
                </a:effectLst>
                <a:latin typeface="Arial Black" panose="020B0A04020102020204" pitchFamily="34" charset="0"/>
              </a:rPr>
              <a:t>How Does it Work?</a:t>
            </a:r>
          </a:p>
        </p:txBody>
      </p:sp>
      <p:pic>
        <p:nvPicPr>
          <p:cNvPr id="4" name="Picture 3" descr="Diagram&#10;&#10;Description automatically generated">
            <a:extLst>
              <a:ext uri="{FF2B5EF4-FFF2-40B4-BE49-F238E27FC236}">
                <a16:creationId xmlns:a16="http://schemas.microsoft.com/office/drawing/2014/main" id="{5DD788F4-A875-8B13-B5B4-6D17E8C87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525"/>
            <a:ext cx="9144000" cy="6858000"/>
          </a:xfrm>
          <a:prstGeom prst="rect">
            <a:avLst/>
          </a:prstGeom>
        </p:spPr>
      </p:pic>
    </p:spTree>
    <p:extLst>
      <p:ext uri="{BB962C8B-B14F-4D97-AF65-F5344CB8AC3E}">
        <p14:creationId xmlns:p14="http://schemas.microsoft.com/office/powerpoint/2010/main" val="3909002129"/>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9277-7212-0DF6-42A0-ECD1BF2B930D}"/>
              </a:ext>
            </a:extLst>
          </p:cNvPr>
          <p:cNvSpPr>
            <a:spLocks noGrp="1"/>
          </p:cNvSpPr>
          <p:nvPr>
            <p:ph type="title"/>
          </p:nvPr>
        </p:nvSpPr>
        <p:spPr>
          <a:xfrm>
            <a:off x="831849" y="2429895"/>
            <a:ext cx="6235377" cy="2634215"/>
          </a:xfrm>
        </p:spPr>
        <p:txBody>
          <a:bodyPr>
            <a:normAutofit fontScale="90000"/>
          </a:bodyPr>
          <a:lstStyle/>
          <a:p>
            <a:r>
              <a:rPr lang="en-US" dirty="0"/>
              <a:t>Talent Acquisition &amp; Onboarding</a:t>
            </a:r>
            <a:br>
              <a:rPr lang="en-US" dirty="0"/>
            </a:br>
            <a:r>
              <a:rPr lang="en-US" sz="2200" dirty="0"/>
              <a:t>Christina Salva</a:t>
            </a:r>
          </a:p>
        </p:txBody>
      </p:sp>
      <p:pic>
        <p:nvPicPr>
          <p:cNvPr id="8" name="Picture 7" descr="A picture containing text, sign, outdoor, clipart&#10;&#10;Description automatically generated">
            <a:extLst>
              <a:ext uri="{FF2B5EF4-FFF2-40B4-BE49-F238E27FC236}">
                <a16:creationId xmlns:a16="http://schemas.microsoft.com/office/drawing/2014/main" id="{637986CB-C122-7119-DDBB-F427993EA34A}"/>
              </a:ext>
            </a:extLst>
          </p:cNvPr>
          <p:cNvPicPr>
            <a:picLocks noChangeAspect="1"/>
          </p:cNvPicPr>
          <p:nvPr/>
        </p:nvPicPr>
        <p:blipFill>
          <a:blip r:embed="rId3"/>
          <a:stretch>
            <a:fillRect/>
          </a:stretch>
        </p:blipFill>
        <p:spPr>
          <a:xfrm>
            <a:off x="967137" y="4362774"/>
            <a:ext cx="3175000" cy="368300"/>
          </a:xfrm>
          <a:prstGeom prst="rect">
            <a:avLst/>
          </a:prstGeom>
        </p:spPr>
      </p:pic>
    </p:spTree>
    <p:extLst>
      <p:ext uri="{BB962C8B-B14F-4D97-AF65-F5344CB8AC3E}">
        <p14:creationId xmlns:p14="http://schemas.microsoft.com/office/powerpoint/2010/main" val="5500464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7213DB9-F63D-3465-9581-328BE945BD9D}"/>
              </a:ext>
            </a:extLst>
          </p:cNvPr>
          <p:cNvSpPr/>
          <p:nvPr/>
        </p:nvSpPr>
        <p:spPr>
          <a:xfrm>
            <a:off x="0" y="0"/>
            <a:ext cx="2912533" cy="6858000"/>
          </a:xfrm>
          <a:prstGeom prst="rect">
            <a:avLst/>
          </a:prstGeom>
          <a:solidFill>
            <a:srgbClr val="0290D5"/>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9DA85E-A208-40A6-B43D-F80DCCF42AC1}"/>
              </a:ext>
            </a:extLst>
          </p:cNvPr>
          <p:cNvSpPr>
            <a:spLocks noGrp="1"/>
          </p:cNvSpPr>
          <p:nvPr>
            <p:ph type="title"/>
          </p:nvPr>
        </p:nvSpPr>
        <p:spPr>
          <a:xfrm>
            <a:off x="285044" y="2227615"/>
            <a:ext cx="2435578" cy="1325563"/>
          </a:xfrm>
        </p:spPr>
        <p:txBody>
          <a:bodyPr>
            <a:normAutofit fontScale="90000"/>
          </a:bodyPr>
          <a:lstStyle/>
          <a:p>
            <a:r>
              <a:rPr lang="en-US">
                <a:solidFill>
                  <a:schemeClr val="bg1"/>
                </a:solidFill>
                <a:effectLst>
                  <a:outerShdw blurRad="38100" dist="38100" dir="2700000" algn="tl">
                    <a:srgbClr val="000000">
                      <a:alpha val="43137"/>
                    </a:srgbClr>
                  </a:outerShdw>
                </a:effectLst>
                <a:latin typeface="Arial Black" panose="020B0A04020102020204" pitchFamily="34" charset="0"/>
              </a:rPr>
              <a:t>UF GO: </a:t>
            </a:r>
            <a:br>
              <a:rPr lang="en-US">
                <a:solidFill>
                  <a:schemeClr val="bg1"/>
                </a:solidFill>
                <a:effectLst>
                  <a:outerShdw blurRad="38100" dist="38100" dir="2700000" algn="tl">
                    <a:srgbClr val="000000">
                      <a:alpha val="43137"/>
                    </a:srgbClr>
                  </a:outerShdw>
                </a:effectLst>
                <a:latin typeface="Arial Black" panose="020B0A04020102020204" pitchFamily="34" charset="0"/>
              </a:rPr>
            </a:br>
            <a:br>
              <a:rPr lang="en-US">
                <a:solidFill>
                  <a:schemeClr val="bg1"/>
                </a:solidFill>
                <a:effectLst>
                  <a:outerShdw blurRad="38100" dist="38100" dir="2700000" algn="tl">
                    <a:srgbClr val="000000">
                      <a:alpha val="43137"/>
                    </a:srgbClr>
                  </a:outerShdw>
                </a:effectLst>
                <a:latin typeface="Arial Black" panose="020B0A04020102020204" pitchFamily="34" charset="0"/>
              </a:rPr>
            </a:br>
            <a:r>
              <a:rPr lang="en-US">
                <a:solidFill>
                  <a:schemeClr val="bg1"/>
                </a:solidFill>
                <a:effectLst>
                  <a:outerShdw blurRad="38100" dist="38100" dir="2700000" algn="tl">
                    <a:srgbClr val="000000">
                      <a:alpha val="43137"/>
                    </a:srgbClr>
                  </a:outerShdw>
                </a:effectLst>
                <a:latin typeface="Arial Black" panose="020B0A04020102020204" pitchFamily="34" charset="0"/>
              </a:rPr>
              <a:t>How Does it Work?</a:t>
            </a:r>
          </a:p>
        </p:txBody>
      </p:sp>
      <p:pic>
        <p:nvPicPr>
          <p:cNvPr id="4" name="Picture 3" descr="Diagram&#10;&#10;Description automatically generated">
            <a:extLst>
              <a:ext uri="{FF2B5EF4-FFF2-40B4-BE49-F238E27FC236}">
                <a16:creationId xmlns:a16="http://schemas.microsoft.com/office/drawing/2014/main" id="{76E4A318-CC41-437F-CE14-46E241C4D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2533" y="0"/>
            <a:ext cx="9144000" cy="6858000"/>
          </a:xfrm>
          <a:prstGeom prst="rect">
            <a:avLst/>
          </a:prstGeom>
        </p:spPr>
      </p:pic>
    </p:spTree>
    <p:extLst>
      <p:ext uri="{BB962C8B-B14F-4D97-AF65-F5344CB8AC3E}">
        <p14:creationId xmlns:p14="http://schemas.microsoft.com/office/powerpoint/2010/main" val="396764889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1BBDBB-6C04-40D0-9018-B83A1DAD731E}"/>
              </a:ext>
            </a:extLst>
          </p:cNvPr>
          <p:cNvSpPr txBox="1">
            <a:spLocks/>
          </p:cNvSpPr>
          <p:nvPr/>
        </p:nvSpPr>
        <p:spPr>
          <a:xfrm>
            <a:off x="553013" y="516708"/>
            <a:ext cx="8178512" cy="7919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a:ln>
                  <a:noFill/>
                </a:ln>
                <a:solidFill>
                  <a:srgbClr val="F6A400"/>
                </a:solidFill>
                <a:effectLst/>
                <a:uLnTx/>
                <a:uFillTx/>
                <a:latin typeface="Arial Black"/>
                <a:ea typeface="+mj-ea"/>
                <a:cs typeface="+mj-cs"/>
              </a:rPr>
              <a:t>Primary User Modules</a:t>
            </a:r>
          </a:p>
        </p:txBody>
      </p:sp>
      <p:sp>
        <p:nvSpPr>
          <p:cNvPr id="5" name="TextBox 4">
            <a:extLst>
              <a:ext uri="{FF2B5EF4-FFF2-40B4-BE49-F238E27FC236}">
                <a16:creationId xmlns:a16="http://schemas.microsoft.com/office/drawing/2014/main" id="{B65F0DE0-861E-4A6F-9D9F-1349DD9753CD}"/>
              </a:ext>
            </a:extLst>
          </p:cNvPr>
          <p:cNvSpPr txBox="1"/>
          <p:nvPr/>
        </p:nvSpPr>
        <p:spPr>
          <a:xfrm>
            <a:off x="553013" y="1560619"/>
            <a:ext cx="10186814" cy="524815"/>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UF GO supports all Travel, PCard, and General Reimbursement transactions </a:t>
            </a:r>
          </a:p>
          <a:p>
            <a:pPr marL="228600" marR="0" lvl="1"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FD366B6C-C185-7D4D-306F-B45E1F4E1646}"/>
              </a:ext>
            </a:extLst>
          </p:cNvPr>
          <p:cNvPicPr>
            <a:picLocks noChangeAspect="1"/>
          </p:cNvPicPr>
          <p:nvPr/>
        </p:nvPicPr>
        <p:blipFill rotWithShape="1">
          <a:blip r:embed="rId3"/>
          <a:srcRect b="2311"/>
          <a:stretch/>
        </p:blipFill>
        <p:spPr>
          <a:xfrm>
            <a:off x="9321802" y="2777195"/>
            <a:ext cx="2673112" cy="4017452"/>
          </a:xfrm>
          <a:prstGeom prst="rect">
            <a:avLst/>
          </a:prstGeom>
        </p:spPr>
      </p:pic>
      <p:pic>
        <p:nvPicPr>
          <p:cNvPr id="8" name="Picture 7">
            <a:extLst>
              <a:ext uri="{FF2B5EF4-FFF2-40B4-BE49-F238E27FC236}">
                <a16:creationId xmlns:a16="http://schemas.microsoft.com/office/drawing/2014/main" id="{6B53F242-CDDB-3DAF-EF53-3AF9EDF3340E}"/>
              </a:ext>
            </a:extLst>
          </p:cNvPr>
          <p:cNvPicPr>
            <a:picLocks noChangeAspect="1"/>
          </p:cNvPicPr>
          <p:nvPr/>
        </p:nvPicPr>
        <p:blipFill rotWithShape="1">
          <a:blip r:embed="rId4"/>
          <a:srcRect r="72180" b="15496"/>
          <a:stretch/>
        </p:blipFill>
        <p:spPr>
          <a:xfrm>
            <a:off x="166966" y="2536148"/>
            <a:ext cx="3030490" cy="3636052"/>
          </a:xfrm>
          <a:prstGeom prst="rect">
            <a:avLst/>
          </a:prstGeom>
        </p:spPr>
      </p:pic>
      <p:pic>
        <p:nvPicPr>
          <p:cNvPr id="17" name="Picture 16">
            <a:extLst>
              <a:ext uri="{FF2B5EF4-FFF2-40B4-BE49-F238E27FC236}">
                <a16:creationId xmlns:a16="http://schemas.microsoft.com/office/drawing/2014/main" id="{C7DE9387-5DCB-EEC2-64FD-A973C97D61B2}"/>
              </a:ext>
            </a:extLst>
          </p:cNvPr>
          <p:cNvPicPr>
            <a:picLocks noChangeAspect="1"/>
          </p:cNvPicPr>
          <p:nvPr/>
        </p:nvPicPr>
        <p:blipFill rotWithShape="1">
          <a:blip r:embed="rId4"/>
          <a:srcRect l="69128"/>
          <a:stretch/>
        </p:blipFill>
        <p:spPr>
          <a:xfrm>
            <a:off x="6096000" y="2599364"/>
            <a:ext cx="3343829" cy="4278347"/>
          </a:xfrm>
          <a:prstGeom prst="rect">
            <a:avLst/>
          </a:prstGeom>
        </p:spPr>
      </p:pic>
      <p:pic>
        <p:nvPicPr>
          <p:cNvPr id="9" name="Picture 8">
            <a:extLst>
              <a:ext uri="{FF2B5EF4-FFF2-40B4-BE49-F238E27FC236}">
                <a16:creationId xmlns:a16="http://schemas.microsoft.com/office/drawing/2014/main" id="{C5D06855-EAA9-EDFC-7D18-579272149C76}"/>
              </a:ext>
            </a:extLst>
          </p:cNvPr>
          <p:cNvPicPr>
            <a:picLocks noChangeAspect="1"/>
          </p:cNvPicPr>
          <p:nvPr/>
        </p:nvPicPr>
        <p:blipFill rotWithShape="1">
          <a:blip r:embed="rId4"/>
          <a:srcRect l="36164" t="-707" r="39762" b="707"/>
          <a:stretch/>
        </p:blipFill>
        <p:spPr>
          <a:xfrm>
            <a:off x="3266926" y="2536148"/>
            <a:ext cx="2622365" cy="4302697"/>
          </a:xfrm>
          <a:prstGeom prst="rect">
            <a:avLst/>
          </a:prstGeom>
        </p:spPr>
      </p:pic>
    </p:spTree>
    <p:extLst>
      <p:ext uri="{BB962C8B-B14F-4D97-AF65-F5344CB8AC3E}">
        <p14:creationId xmlns:p14="http://schemas.microsoft.com/office/powerpoint/2010/main" val="1442233707"/>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112EC-683C-4AB0-8770-E07B3F37BDD8}"/>
              </a:ext>
            </a:extLst>
          </p:cNvPr>
          <p:cNvSpPr>
            <a:spLocks noGrp="1"/>
          </p:cNvSpPr>
          <p:nvPr>
            <p:ph type="title"/>
          </p:nvPr>
        </p:nvSpPr>
        <p:spPr>
          <a:xfrm>
            <a:off x="654423" y="2986854"/>
            <a:ext cx="10468006" cy="722927"/>
          </a:xfrm>
        </p:spPr>
        <p:txBody>
          <a:bodyPr anchor="ctr">
            <a:normAutofit/>
          </a:bodyPr>
          <a:lstStyle/>
          <a:p>
            <a:r>
              <a:rPr lang="en-US" b="1">
                <a:latin typeface="Arial Black" panose="020B0A04020102020204" pitchFamily="34" charset="0"/>
              </a:rPr>
              <a:t>HOW DOES UF GO IMPACT HR?</a:t>
            </a:r>
          </a:p>
        </p:txBody>
      </p:sp>
    </p:spTree>
    <p:extLst>
      <p:ext uri="{BB962C8B-B14F-4D97-AF65-F5344CB8AC3E}">
        <p14:creationId xmlns:p14="http://schemas.microsoft.com/office/powerpoint/2010/main" val="42218825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A73C78-FE33-0F0D-E63A-20EDF7B2569A}"/>
              </a:ext>
            </a:extLst>
          </p:cNvPr>
          <p:cNvSpPr>
            <a:spLocks noGrp="1"/>
          </p:cNvSpPr>
          <p:nvPr>
            <p:ph type="title"/>
          </p:nvPr>
        </p:nvSpPr>
        <p:spPr>
          <a:xfrm>
            <a:off x="7848600" y="1122363"/>
            <a:ext cx="3977640" cy="3204134"/>
          </a:xfrm>
        </p:spPr>
        <p:txBody>
          <a:bodyPr vert="horz" lIns="91440" tIns="45720" rIns="91440" bIns="45720" rtlCol="0" anchor="b">
            <a:normAutofit/>
          </a:bodyPr>
          <a:lstStyle/>
          <a:p>
            <a:r>
              <a:rPr lang="en-US" sz="4000" b="1">
                <a:latin typeface="Arial Black" panose="020B0A04020102020204" pitchFamily="34" charset="0"/>
              </a:rPr>
              <a:t>SECURITY ROLES</a:t>
            </a:r>
          </a:p>
        </p:txBody>
      </p:sp>
      <p:pic>
        <p:nvPicPr>
          <p:cNvPr id="6" name="Picture 5" descr="Airplane toy on blue background">
            <a:extLst>
              <a:ext uri="{FF2B5EF4-FFF2-40B4-BE49-F238E27FC236}">
                <a16:creationId xmlns:a16="http://schemas.microsoft.com/office/drawing/2014/main" id="{83D8C5DD-A2E3-02F3-8B06-59F476C1591C}"/>
              </a:ext>
            </a:extLst>
          </p:cNvPr>
          <p:cNvPicPr>
            <a:picLocks noChangeAspect="1"/>
          </p:cNvPicPr>
          <p:nvPr/>
        </p:nvPicPr>
        <p:blipFill rotWithShape="1">
          <a:blip r:embed="rId3">
            <a:extLst>
              <a:ext uri="{28A0092B-C50C-407E-A947-70E740481C1C}">
                <a14:useLocalDpi xmlns:a14="http://schemas.microsoft.com/office/drawing/2010/main" val="0"/>
              </a:ext>
            </a:extLst>
          </a:blip>
          <a:srcRect t="28336" b="10162"/>
          <a:stretch/>
        </p:blipFill>
        <p:spPr>
          <a:xfrm>
            <a:off x="20" y="10"/>
            <a:ext cx="7443196" cy="6857990"/>
          </a:xfrm>
          <a:prstGeom prst="rect">
            <a:avLst/>
          </a:prstGeom>
        </p:spPr>
      </p:pic>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82508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DC7CE3-F41A-4807-B861-99B26DD1A044}"/>
              </a:ext>
            </a:extLst>
          </p:cNvPr>
          <p:cNvSpPr>
            <a:spLocks noGrp="1"/>
          </p:cNvSpPr>
          <p:nvPr>
            <p:ph type="title"/>
          </p:nvPr>
        </p:nvSpPr>
        <p:spPr>
          <a:xfrm>
            <a:off x="270058" y="363121"/>
            <a:ext cx="11524100" cy="1188720"/>
          </a:xfrm>
        </p:spPr>
        <p:txBody>
          <a:bodyPr>
            <a:noAutofit/>
          </a:bodyPr>
          <a:lstStyle/>
          <a:p>
            <a:r>
              <a:rPr lang="en-US">
                <a:solidFill>
                  <a:srgbClr val="F6A400"/>
                </a:solidFill>
                <a:latin typeface="Arial Black"/>
              </a:rPr>
              <a:t>Access to UF GO</a:t>
            </a:r>
            <a:endParaRPr lang="en-US"/>
          </a:p>
        </p:txBody>
      </p:sp>
      <p:sp>
        <p:nvSpPr>
          <p:cNvPr id="9" name="Content Placeholder 3">
            <a:extLst>
              <a:ext uri="{FF2B5EF4-FFF2-40B4-BE49-F238E27FC236}">
                <a16:creationId xmlns:a16="http://schemas.microsoft.com/office/drawing/2014/main" id="{3263035A-98DD-4240-A85A-9322E0D6AD2D}"/>
              </a:ext>
            </a:extLst>
          </p:cNvPr>
          <p:cNvSpPr>
            <a:spLocks noGrp="1"/>
          </p:cNvSpPr>
          <p:nvPr>
            <p:ph idx="1"/>
          </p:nvPr>
        </p:nvSpPr>
        <p:spPr>
          <a:xfrm>
            <a:off x="457201" y="1716505"/>
            <a:ext cx="5638799" cy="4792327"/>
          </a:xfrm>
        </p:spPr>
        <p:txBody>
          <a:bodyPr>
            <a:noAutofit/>
          </a:bodyPr>
          <a:lstStyle/>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Login via myUFL and One.UF </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All users must complete training to access the system</a:t>
            </a:r>
          </a:p>
          <a:p>
            <a:pPr lvl="1">
              <a:lnSpc>
                <a:spcPct val="100000"/>
              </a:lnSpc>
              <a:spcBef>
                <a:spcPts val="0"/>
              </a:spcBef>
              <a:spcAft>
                <a:spcPts val="600"/>
              </a:spcAft>
            </a:pPr>
            <a:r>
              <a:rPr lang="en-US" sz="2000" dirty="0">
                <a:latin typeface="Arial" panose="020B0604020202020204" pitchFamily="34" charset="0"/>
                <a:cs typeface="Arial" panose="020B0604020202020204" pitchFamily="34" charset="0"/>
              </a:rPr>
              <a:t>Standard User Training (20 minutes) </a:t>
            </a:r>
          </a:p>
          <a:p>
            <a:pPr lvl="2">
              <a:lnSpc>
                <a:spcPct val="100000"/>
              </a:lnSpc>
              <a:spcBef>
                <a:spcPts val="0"/>
              </a:spcBef>
              <a:spcAft>
                <a:spcPts val="600"/>
              </a:spcAft>
            </a:pPr>
            <a:r>
              <a:rPr lang="en-US" sz="1600" dirty="0">
                <a:latin typeface="Arial" panose="020B0604020202020204" pitchFamily="34" charset="0"/>
                <a:cs typeface="Arial" panose="020B0604020202020204" pitchFamily="34" charset="0"/>
              </a:rPr>
              <a:t>Staff and Faculty </a:t>
            </a:r>
          </a:p>
          <a:p>
            <a:pPr lvl="2">
              <a:lnSpc>
                <a:spcPct val="100000"/>
              </a:lnSpc>
              <a:spcBef>
                <a:spcPts val="0"/>
              </a:spcBef>
              <a:spcAft>
                <a:spcPts val="600"/>
              </a:spcAft>
            </a:pPr>
            <a:r>
              <a:rPr lang="en-US" sz="1600" dirty="0">
                <a:latin typeface="Arial" panose="020B0604020202020204" pitchFamily="34" charset="0"/>
                <a:cs typeface="Arial" panose="020B0604020202020204" pitchFamily="34" charset="0"/>
              </a:rPr>
              <a:t>System will auto-provision access</a:t>
            </a:r>
          </a:p>
          <a:p>
            <a:pPr lvl="1">
              <a:lnSpc>
                <a:spcPct val="100000"/>
              </a:lnSpc>
              <a:spcBef>
                <a:spcPts val="0"/>
              </a:spcBef>
              <a:spcAft>
                <a:spcPts val="600"/>
              </a:spcAft>
            </a:pPr>
            <a:r>
              <a:rPr lang="en-US" sz="2000" dirty="0">
                <a:latin typeface="Arial" panose="020B0604020202020204" pitchFamily="34" charset="0"/>
                <a:cs typeface="Arial" panose="020B0604020202020204" pitchFamily="34" charset="0"/>
              </a:rPr>
              <a:t>Approver Training (60 minutes)</a:t>
            </a:r>
          </a:p>
          <a:p>
            <a:pPr lvl="2">
              <a:lnSpc>
                <a:spcPct val="100000"/>
              </a:lnSpc>
              <a:spcBef>
                <a:spcPts val="0"/>
              </a:spcBef>
              <a:spcAft>
                <a:spcPts val="600"/>
              </a:spcAft>
            </a:pPr>
            <a:r>
              <a:rPr lang="en-US" sz="1600" dirty="0">
                <a:latin typeface="Arial" panose="020B0604020202020204" pitchFamily="34" charset="0"/>
                <a:cs typeface="Arial" panose="020B0604020202020204" pitchFamily="34" charset="0"/>
              </a:rPr>
              <a:t>Financial Approvers </a:t>
            </a:r>
          </a:p>
          <a:p>
            <a:pPr lvl="2">
              <a:lnSpc>
                <a:spcPct val="100000"/>
              </a:lnSpc>
              <a:spcBef>
                <a:spcPts val="0"/>
              </a:spcBef>
              <a:spcAft>
                <a:spcPts val="600"/>
              </a:spcAft>
            </a:pPr>
            <a:r>
              <a:rPr lang="en-US" sz="1600" dirty="0">
                <a:latin typeface="Arial" panose="020B0604020202020204" pitchFamily="34" charset="0"/>
                <a:cs typeface="Arial" panose="020B0604020202020204" pitchFamily="34" charset="0"/>
              </a:rPr>
              <a:t>DSA will need to request security role for access</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Training available in March</a:t>
            </a:r>
          </a:p>
          <a:p>
            <a:pPr marL="0" indent="0">
              <a:spcBef>
                <a:spcPts val="1333"/>
              </a:spcBef>
              <a:spcAft>
                <a:spcPts val="800"/>
              </a:spcAft>
              <a:buNone/>
            </a:pPr>
            <a:endParaRPr lang="en-US"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15FE4D1-1647-AAD9-C089-09C3BBCB9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645" y="1716505"/>
            <a:ext cx="3940423" cy="196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5DC091F-20E7-6330-2474-95D35B6D23A3}"/>
              </a:ext>
            </a:extLst>
          </p:cNvPr>
          <p:cNvPicPr>
            <a:picLocks noChangeAspect="1"/>
          </p:cNvPicPr>
          <p:nvPr/>
        </p:nvPicPr>
        <p:blipFill>
          <a:blip r:embed="rId4"/>
          <a:stretch>
            <a:fillRect/>
          </a:stretch>
        </p:blipFill>
        <p:spPr>
          <a:xfrm>
            <a:off x="9720569" y="2700240"/>
            <a:ext cx="1937144" cy="3398501"/>
          </a:xfrm>
          <a:prstGeom prst="rect">
            <a:avLst/>
          </a:prstGeom>
        </p:spPr>
      </p:pic>
    </p:spTree>
    <p:extLst>
      <p:ext uri="{BB962C8B-B14F-4D97-AF65-F5344CB8AC3E}">
        <p14:creationId xmlns:p14="http://schemas.microsoft.com/office/powerpoint/2010/main" val="54924328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A73C78-FE33-0F0D-E63A-20EDF7B2569A}"/>
              </a:ext>
            </a:extLst>
          </p:cNvPr>
          <p:cNvSpPr>
            <a:spLocks noGrp="1"/>
          </p:cNvSpPr>
          <p:nvPr>
            <p:ph type="title"/>
          </p:nvPr>
        </p:nvSpPr>
        <p:spPr>
          <a:xfrm>
            <a:off x="7848600" y="1122363"/>
            <a:ext cx="3977640" cy="3204134"/>
          </a:xfrm>
        </p:spPr>
        <p:txBody>
          <a:bodyPr vert="horz" lIns="91440" tIns="45720" rIns="91440" bIns="45720" rtlCol="0" anchor="b">
            <a:normAutofit/>
          </a:bodyPr>
          <a:lstStyle/>
          <a:p>
            <a:r>
              <a:rPr lang="en-US" sz="4000" b="1">
                <a:latin typeface="Arial Black" panose="020B0A04020102020204" pitchFamily="34" charset="0"/>
              </a:rPr>
              <a:t>LEGAL NAME</a:t>
            </a:r>
          </a:p>
        </p:txBody>
      </p:sp>
      <p:pic>
        <p:nvPicPr>
          <p:cNvPr id="6" name="Picture 5" descr="Airplane toy on blue background">
            <a:extLst>
              <a:ext uri="{FF2B5EF4-FFF2-40B4-BE49-F238E27FC236}">
                <a16:creationId xmlns:a16="http://schemas.microsoft.com/office/drawing/2014/main" id="{83D8C5DD-A2E3-02F3-8B06-59F476C1591C}"/>
              </a:ext>
            </a:extLst>
          </p:cNvPr>
          <p:cNvPicPr>
            <a:picLocks noChangeAspect="1"/>
          </p:cNvPicPr>
          <p:nvPr/>
        </p:nvPicPr>
        <p:blipFill rotWithShape="1">
          <a:blip r:embed="rId3">
            <a:extLst>
              <a:ext uri="{28A0092B-C50C-407E-A947-70E740481C1C}">
                <a14:useLocalDpi xmlns:a14="http://schemas.microsoft.com/office/drawing/2010/main" val="0"/>
              </a:ext>
            </a:extLst>
          </a:blip>
          <a:srcRect t="28336" b="10162"/>
          <a:stretch/>
        </p:blipFill>
        <p:spPr>
          <a:xfrm>
            <a:off x="20" y="10"/>
            <a:ext cx="7443196" cy="6857990"/>
          </a:xfrm>
          <a:prstGeom prst="rect">
            <a:avLst/>
          </a:prstGeom>
        </p:spPr>
      </p:pic>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67399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94C847-D367-C848-76D3-F47BCEE020DE}"/>
              </a:ext>
            </a:extLst>
          </p:cNvPr>
          <p:cNvSpPr txBox="1">
            <a:spLocks/>
          </p:cNvSpPr>
          <p:nvPr/>
        </p:nvSpPr>
        <p:spPr>
          <a:xfrm>
            <a:off x="476556" y="267419"/>
            <a:ext cx="10760101" cy="10700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6A400"/>
                </a:solidFill>
                <a:effectLst/>
                <a:uLnTx/>
                <a:uFillTx/>
                <a:latin typeface="Arial Black" panose="020B0A04020102020204" pitchFamily="34" charset="0"/>
                <a:ea typeface="+mj-ea"/>
                <a:cs typeface="+mj-cs"/>
              </a:rPr>
              <a:t>Integrated Booking Tool </a:t>
            </a:r>
          </a:p>
        </p:txBody>
      </p:sp>
      <p:grpSp>
        <p:nvGrpSpPr>
          <p:cNvPr id="9" name="Group 8">
            <a:extLst>
              <a:ext uri="{FF2B5EF4-FFF2-40B4-BE49-F238E27FC236}">
                <a16:creationId xmlns:a16="http://schemas.microsoft.com/office/drawing/2014/main" id="{38A46EFE-934E-17B2-3BAE-24054BE5F89E}"/>
              </a:ext>
            </a:extLst>
          </p:cNvPr>
          <p:cNvGrpSpPr/>
          <p:nvPr/>
        </p:nvGrpSpPr>
        <p:grpSpPr>
          <a:xfrm>
            <a:off x="291520" y="1704974"/>
            <a:ext cx="11608959" cy="4921920"/>
            <a:chOff x="291520" y="1621756"/>
            <a:chExt cx="11608959" cy="4921920"/>
          </a:xfrm>
        </p:grpSpPr>
        <p:pic>
          <p:nvPicPr>
            <p:cNvPr id="6" name="Picture 5">
              <a:extLst>
                <a:ext uri="{FF2B5EF4-FFF2-40B4-BE49-F238E27FC236}">
                  <a16:creationId xmlns:a16="http://schemas.microsoft.com/office/drawing/2014/main" id="{B916BE24-DA55-4379-B7A4-B54CEB40D152}"/>
                </a:ext>
              </a:extLst>
            </p:cNvPr>
            <p:cNvPicPr>
              <a:picLocks noChangeAspect="1"/>
            </p:cNvPicPr>
            <p:nvPr/>
          </p:nvPicPr>
          <p:blipFill rotWithShape="1">
            <a:blip r:embed="rId3"/>
            <a:srcRect b="27773"/>
            <a:stretch/>
          </p:blipFill>
          <p:spPr>
            <a:xfrm>
              <a:off x="291520" y="1621756"/>
              <a:ext cx="11608959" cy="4921920"/>
            </a:xfrm>
            <a:prstGeom prst="rect">
              <a:avLst/>
            </a:prstGeom>
          </p:spPr>
        </p:pic>
        <p:pic>
          <p:nvPicPr>
            <p:cNvPr id="3" name="Picture 2">
              <a:extLst>
                <a:ext uri="{FF2B5EF4-FFF2-40B4-BE49-F238E27FC236}">
                  <a16:creationId xmlns:a16="http://schemas.microsoft.com/office/drawing/2014/main" id="{5818DF2F-8134-610E-BB62-EDF021EECBC2}"/>
                </a:ext>
              </a:extLst>
            </p:cNvPr>
            <p:cNvPicPr>
              <a:picLocks noChangeAspect="1"/>
            </p:cNvPicPr>
            <p:nvPr/>
          </p:nvPicPr>
          <p:blipFill rotWithShape="1">
            <a:blip r:embed="rId4"/>
            <a:srcRect l="968" t="964" r="58389" b="87378"/>
            <a:stretch/>
          </p:blipFill>
          <p:spPr>
            <a:xfrm>
              <a:off x="358196" y="1629946"/>
              <a:ext cx="5232980" cy="672419"/>
            </a:xfrm>
            <a:prstGeom prst="rect">
              <a:avLst/>
            </a:prstGeom>
          </p:spPr>
        </p:pic>
        <p:pic>
          <p:nvPicPr>
            <p:cNvPr id="8" name="Picture 7">
              <a:extLst>
                <a:ext uri="{FF2B5EF4-FFF2-40B4-BE49-F238E27FC236}">
                  <a16:creationId xmlns:a16="http://schemas.microsoft.com/office/drawing/2014/main" id="{C138A5D1-45ED-E7FA-BB8B-5173C0390CE9}"/>
                </a:ext>
              </a:extLst>
            </p:cNvPr>
            <p:cNvPicPr>
              <a:picLocks noChangeAspect="1"/>
            </p:cNvPicPr>
            <p:nvPr/>
          </p:nvPicPr>
          <p:blipFill>
            <a:blip r:embed="rId5"/>
            <a:stretch>
              <a:fillRect/>
            </a:stretch>
          </p:blipFill>
          <p:spPr>
            <a:xfrm>
              <a:off x="476556" y="2314399"/>
              <a:ext cx="2213408" cy="770413"/>
            </a:xfrm>
            <a:prstGeom prst="rect">
              <a:avLst/>
            </a:prstGeom>
          </p:spPr>
        </p:pic>
      </p:grpSp>
      <p:sp>
        <p:nvSpPr>
          <p:cNvPr id="2" name="Oval 1">
            <a:extLst>
              <a:ext uri="{FF2B5EF4-FFF2-40B4-BE49-F238E27FC236}">
                <a16:creationId xmlns:a16="http://schemas.microsoft.com/office/drawing/2014/main" id="{41025940-2B21-DD30-2580-FB1E1512CFAA}"/>
              </a:ext>
            </a:extLst>
          </p:cNvPr>
          <p:cNvSpPr/>
          <p:nvPr/>
        </p:nvSpPr>
        <p:spPr>
          <a:xfrm>
            <a:off x="2875000" y="1639462"/>
            <a:ext cx="887375" cy="862935"/>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Left 4">
            <a:extLst>
              <a:ext uri="{FF2B5EF4-FFF2-40B4-BE49-F238E27FC236}">
                <a16:creationId xmlns:a16="http://schemas.microsoft.com/office/drawing/2014/main" id="{26D16216-E480-F8E5-1BA5-441E2DAF53E2}"/>
              </a:ext>
            </a:extLst>
          </p:cNvPr>
          <p:cNvSpPr/>
          <p:nvPr/>
        </p:nvSpPr>
        <p:spPr>
          <a:xfrm>
            <a:off x="1917032" y="3329418"/>
            <a:ext cx="826168" cy="813456"/>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542DF18-A132-135E-7C57-5F758AEE5090}"/>
              </a:ext>
            </a:extLst>
          </p:cNvPr>
          <p:cNvPicPr>
            <a:picLocks noChangeAspect="1"/>
          </p:cNvPicPr>
          <p:nvPr/>
        </p:nvPicPr>
        <p:blipFill rotWithShape="1">
          <a:blip r:embed="rId6"/>
          <a:srcRect l="1427" r="58558" b="73676"/>
          <a:stretch/>
        </p:blipFill>
        <p:spPr>
          <a:xfrm>
            <a:off x="9317000" y="2385583"/>
            <a:ext cx="2481318" cy="832579"/>
          </a:xfrm>
          <a:prstGeom prst="rect">
            <a:avLst/>
          </a:prstGeom>
        </p:spPr>
      </p:pic>
      <p:sp>
        <p:nvSpPr>
          <p:cNvPr id="4" name="Arrow: Right 3">
            <a:extLst>
              <a:ext uri="{FF2B5EF4-FFF2-40B4-BE49-F238E27FC236}">
                <a16:creationId xmlns:a16="http://schemas.microsoft.com/office/drawing/2014/main" id="{307062F1-B9DC-1AAD-F823-B216EA247206}"/>
              </a:ext>
            </a:extLst>
          </p:cNvPr>
          <p:cNvSpPr/>
          <p:nvPr/>
        </p:nvSpPr>
        <p:spPr>
          <a:xfrm>
            <a:off x="9994232" y="1755433"/>
            <a:ext cx="675773" cy="709691"/>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5AAA9CBA-7094-BDC7-5FF7-25BBD529F8A4}"/>
              </a:ext>
            </a:extLst>
          </p:cNvPr>
          <p:cNvSpPr/>
          <p:nvPr/>
        </p:nvSpPr>
        <p:spPr>
          <a:xfrm>
            <a:off x="9317000" y="2852206"/>
            <a:ext cx="1535484" cy="315824"/>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724147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B57612-4223-8BE4-57F4-033AA7A8C871}"/>
              </a:ext>
            </a:extLst>
          </p:cNvPr>
          <p:cNvPicPr>
            <a:picLocks noChangeAspect="1"/>
          </p:cNvPicPr>
          <p:nvPr/>
        </p:nvPicPr>
        <p:blipFill>
          <a:blip r:embed="rId3"/>
          <a:stretch>
            <a:fillRect/>
          </a:stretch>
        </p:blipFill>
        <p:spPr>
          <a:xfrm>
            <a:off x="689811" y="1658805"/>
            <a:ext cx="10477000" cy="2431699"/>
          </a:xfrm>
          <a:prstGeom prst="rect">
            <a:avLst/>
          </a:prstGeom>
        </p:spPr>
      </p:pic>
      <p:sp>
        <p:nvSpPr>
          <p:cNvPr id="3" name="Title 1">
            <a:extLst>
              <a:ext uri="{FF2B5EF4-FFF2-40B4-BE49-F238E27FC236}">
                <a16:creationId xmlns:a16="http://schemas.microsoft.com/office/drawing/2014/main" id="{1B14B1DF-625C-4820-B10A-0882D66DBE3C}"/>
              </a:ext>
            </a:extLst>
          </p:cNvPr>
          <p:cNvSpPr txBox="1">
            <a:spLocks/>
          </p:cNvSpPr>
          <p:nvPr/>
        </p:nvSpPr>
        <p:spPr>
          <a:xfrm>
            <a:off x="211017" y="136457"/>
            <a:ext cx="10695108" cy="11195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6A400"/>
                </a:solidFill>
                <a:effectLst/>
                <a:uLnTx/>
                <a:uFillTx/>
                <a:latin typeface="Arial Black" panose="020B0A04020102020204" pitchFamily="34" charset="0"/>
                <a:ea typeface="+mj-ea"/>
                <a:cs typeface="+mj-cs"/>
              </a:rPr>
              <a:t>Personal Information: Legal Name</a:t>
            </a:r>
          </a:p>
        </p:txBody>
      </p:sp>
      <p:sp>
        <p:nvSpPr>
          <p:cNvPr id="6" name="Content Placeholder 4">
            <a:extLst>
              <a:ext uri="{FF2B5EF4-FFF2-40B4-BE49-F238E27FC236}">
                <a16:creationId xmlns:a16="http://schemas.microsoft.com/office/drawing/2014/main" id="{F1191591-367D-8DB8-4389-A35CBE6288BB}"/>
              </a:ext>
            </a:extLst>
          </p:cNvPr>
          <p:cNvSpPr txBox="1">
            <a:spLocks/>
          </p:cNvSpPr>
          <p:nvPr/>
        </p:nvSpPr>
        <p:spPr>
          <a:xfrm>
            <a:off x="617510" y="4246377"/>
            <a:ext cx="10656079" cy="132648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Employee name information feeds directly from HR system</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If first or last name change is needed, it must be completed through the process developed by UF HR</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a:ea typeface="+mn-ea"/>
                <a:cs typeface="Arial"/>
              </a:rPr>
              <a:t>Nightly system update</a:t>
            </a:r>
          </a:p>
        </p:txBody>
      </p:sp>
      <p:sp>
        <p:nvSpPr>
          <p:cNvPr id="5" name="Rectangle: Rounded Corners 4">
            <a:extLst>
              <a:ext uri="{FF2B5EF4-FFF2-40B4-BE49-F238E27FC236}">
                <a16:creationId xmlns:a16="http://schemas.microsoft.com/office/drawing/2014/main" id="{73D187E4-72F2-3629-3CBC-8BA17D88C721}"/>
              </a:ext>
            </a:extLst>
          </p:cNvPr>
          <p:cNvSpPr/>
          <p:nvPr/>
        </p:nvSpPr>
        <p:spPr>
          <a:xfrm>
            <a:off x="2181727" y="3256547"/>
            <a:ext cx="1997242" cy="266700"/>
          </a:xfrm>
          <a:prstGeom prst="roundRect">
            <a:avLst/>
          </a:prstGeom>
          <a:solidFill>
            <a:schemeClr val="bg2">
              <a:alpha val="3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AF984971-F39C-CBBB-8FDD-64A41A5FAB86}"/>
              </a:ext>
            </a:extLst>
          </p:cNvPr>
          <p:cNvSpPr/>
          <p:nvPr/>
        </p:nvSpPr>
        <p:spPr>
          <a:xfrm>
            <a:off x="8328861" y="3256547"/>
            <a:ext cx="1901992" cy="266700"/>
          </a:xfrm>
          <a:prstGeom prst="roundRect">
            <a:avLst/>
          </a:prstGeom>
          <a:solidFill>
            <a:schemeClr val="bg2">
              <a:alpha val="3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FC582C85-417A-6D3F-3F0F-F741812726B5}"/>
              </a:ext>
            </a:extLst>
          </p:cNvPr>
          <p:cNvGrpSpPr/>
          <p:nvPr/>
        </p:nvGrpSpPr>
        <p:grpSpPr>
          <a:xfrm>
            <a:off x="0" y="5963653"/>
            <a:ext cx="12192000" cy="757890"/>
            <a:chOff x="0" y="5963653"/>
            <a:chExt cx="12192000" cy="757890"/>
          </a:xfrm>
          <a:solidFill>
            <a:srgbClr val="D9F5FF"/>
          </a:solidFill>
        </p:grpSpPr>
        <p:sp>
          <p:nvSpPr>
            <p:cNvPr id="8" name="Rectangle 7">
              <a:extLst>
                <a:ext uri="{FF2B5EF4-FFF2-40B4-BE49-F238E27FC236}">
                  <a16:creationId xmlns:a16="http://schemas.microsoft.com/office/drawing/2014/main" id="{B5D299D0-EDBD-9F97-816A-524B95201099}"/>
                </a:ext>
              </a:extLst>
            </p:cNvPr>
            <p:cNvSpPr/>
            <p:nvPr/>
          </p:nvSpPr>
          <p:spPr>
            <a:xfrm>
              <a:off x="0" y="5963653"/>
              <a:ext cx="12192000" cy="757890"/>
            </a:xfrm>
            <a:prstGeom prst="rect">
              <a:avLst/>
            </a:prstGeom>
            <a:grp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019B7EC-DB92-9655-AF31-2BD24AB49DCE}"/>
                </a:ext>
              </a:extLst>
            </p:cNvPr>
            <p:cNvSpPr txBox="1"/>
            <p:nvPr/>
          </p:nvSpPr>
          <p:spPr>
            <a:xfrm>
              <a:off x="477252" y="6142543"/>
              <a:ext cx="11166811"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Want to learn more? View Timely Topics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Session 4</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https://cfo.ufl.edu/initiatives/uf-go/outreach/</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Tree>
    <p:extLst>
      <p:ext uri="{BB962C8B-B14F-4D97-AF65-F5344CB8AC3E}">
        <p14:creationId xmlns:p14="http://schemas.microsoft.com/office/powerpoint/2010/main" val="3937464516"/>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A73C78-FE33-0F0D-E63A-20EDF7B2569A}"/>
              </a:ext>
            </a:extLst>
          </p:cNvPr>
          <p:cNvSpPr>
            <a:spLocks noGrp="1"/>
          </p:cNvSpPr>
          <p:nvPr>
            <p:ph type="title"/>
          </p:nvPr>
        </p:nvSpPr>
        <p:spPr>
          <a:xfrm>
            <a:off x="7848599" y="1122363"/>
            <a:ext cx="4134853" cy="3204134"/>
          </a:xfrm>
        </p:spPr>
        <p:txBody>
          <a:bodyPr vert="horz" lIns="91440" tIns="45720" rIns="91440" bIns="45720" rtlCol="0" anchor="b">
            <a:normAutofit/>
          </a:bodyPr>
          <a:lstStyle/>
          <a:p>
            <a:r>
              <a:rPr lang="en-US" sz="4000" b="1">
                <a:latin typeface="Arial Black" panose="020B0A04020102020204" pitchFamily="34" charset="0"/>
              </a:rPr>
              <a:t>SUPERVISOR</a:t>
            </a:r>
          </a:p>
        </p:txBody>
      </p:sp>
      <p:pic>
        <p:nvPicPr>
          <p:cNvPr id="6" name="Picture 5" descr="Airplane toy on blue background">
            <a:extLst>
              <a:ext uri="{FF2B5EF4-FFF2-40B4-BE49-F238E27FC236}">
                <a16:creationId xmlns:a16="http://schemas.microsoft.com/office/drawing/2014/main" id="{83D8C5DD-A2E3-02F3-8B06-59F476C1591C}"/>
              </a:ext>
            </a:extLst>
          </p:cNvPr>
          <p:cNvPicPr>
            <a:picLocks noChangeAspect="1"/>
          </p:cNvPicPr>
          <p:nvPr/>
        </p:nvPicPr>
        <p:blipFill rotWithShape="1">
          <a:blip r:embed="rId3">
            <a:extLst>
              <a:ext uri="{28A0092B-C50C-407E-A947-70E740481C1C}">
                <a14:useLocalDpi xmlns:a14="http://schemas.microsoft.com/office/drawing/2010/main" val="0"/>
              </a:ext>
            </a:extLst>
          </a:blip>
          <a:srcRect t="28336" b="10162"/>
          <a:stretch/>
        </p:blipFill>
        <p:spPr>
          <a:xfrm>
            <a:off x="20" y="10"/>
            <a:ext cx="7443196" cy="6857990"/>
          </a:xfrm>
          <a:prstGeom prst="rect">
            <a:avLst/>
          </a:prstGeom>
        </p:spPr>
      </p:pic>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83730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1BBDBB-6C04-40D0-9018-B83A1DAD731E}"/>
              </a:ext>
            </a:extLst>
          </p:cNvPr>
          <p:cNvSpPr txBox="1">
            <a:spLocks/>
          </p:cNvSpPr>
          <p:nvPr/>
        </p:nvSpPr>
        <p:spPr>
          <a:xfrm>
            <a:off x="476556" y="231909"/>
            <a:ext cx="10760101" cy="10700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6A400"/>
                </a:solidFill>
                <a:effectLst/>
                <a:uLnTx/>
                <a:uFillTx/>
                <a:latin typeface="Arial Black" panose="020B0A04020102020204" pitchFamily="34" charset="0"/>
                <a:ea typeface="+mj-ea"/>
                <a:cs typeface="+mj-cs"/>
              </a:rPr>
              <a:t>UF GO User Types</a:t>
            </a:r>
          </a:p>
        </p:txBody>
      </p:sp>
      <p:grpSp>
        <p:nvGrpSpPr>
          <p:cNvPr id="42" name="Group 41">
            <a:extLst>
              <a:ext uri="{FF2B5EF4-FFF2-40B4-BE49-F238E27FC236}">
                <a16:creationId xmlns:a16="http://schemas.microsoft.com/office/drawing/2014/main" id="{5854E49E-73F5-DC53-3615-38B7988CD83C}"/>
              </a:ext>
            </a:extLst>
          </p:cNvPr>
          <p:cNvGrpSpPr/>
          <p:nvPr/>
        </p:nvGrpSpPr>
        <p:grpSpPr>
          <a:xfrm>
            <a:off x="3278476" y="1645049"/>
            <a:ext cx="2184420" cy="3437837"/>
            <a:chOff x="476554" y="2267349"/>
            <a:chExt cx="2184420" cy="3437837"/>
          </a:xfrm>
        </p:grpSpPr>
        <p:sp>
          <p:nvSpPr>
            <p:cNvPr id="20" name="TextBox 19">
              <a:extLst>
                <a:ext uri="{FF2B5EF4-FFF2-40B4-BE49-F238E27FC236}">
                  <a16:creationId xmlns:a16="http://schemas.microsoft.com/office/drawing/2014/main" id="{E43F4E2F-E49F-3AB9-0D4D-DE7EDA533BDB}"/>
                </a:ext>
              </a:extLst>
            </p:cNvPr>
            <p:cNvSpPr txBox="1"/>
            <p:nvPr/>
          </p:nvSpPr>
          <p:spPr>
            <a:xfrm>
              <a:off x="476555" y="4646830"/>
              <a:ext cx="2118733" cy="420564"/>
            </a:xfrm>
            <a:prstGeom prst="rect">
              <a:avLst/>
            </a:prstGeom>
            <a:solidFill>
              <a:srgbClr val="9FE6FF">
                <a:alpha val="37000"/>
              </a:srgb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User</a:t>
              </a:r>
            </a:p>
          </p:txBody>
        </p:sp>
        <p:pic>
          <p:nvPicPr>
            <p:cNvPr id="23" name="Picture 22" descr="Smiling senior in a kitchen">
              <a:extLst>
                <a:ext uri="{FF2B5EF4-FFF2-40B4-BE49-F238E27FC236}">
                  <a16:creationId xmlns:a16="http://schemas.microsoft.com/office/drawing/2014/main" id="{87011A32-BDC6-609D-DFA1-E6A232A31028}"/>
                </a:ext>
              </a:extLst>
            </p:cNvPr>
            <p:cNvPicPr>
              <a:picLocks noChangeAspect="1"/>
            </p:cNvPicPr>
            <p:nvPr/>
          </p:nvPicPr>
          <p:blipFill rotWithShape="1">
            <a:blip r:embed="rId3">
              <a:extLst>
                <a:ext uri="{28A0092B-C50C-407E-A947-70E740481C1C}">
                  <a14:useLocalDpi xmlns:a14="http://schemas.microsoft.com/office/drawing/2010/main" val="0"/>
                </a:ext>
              </a:extLst>
            </a:blip>
            <a:srcRect l="32001" r="1247" b="-4"/>
            <a:stretch/>
          </p:blipFill>
          <p:spPr>
            <a:xfrm>
              <a:off x="561222" y="2267349"/>
              <a:ext cx="2099752" cy="209975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ln w="50800">
              <a:solidFill>
                <a:srgbClr val="00FFFF"/>
              </a:solidFill>
            </a:ln>
          </p:spPr>
        </p:pic>
        <p:sp>
          <p:nvSpPr>
            <p:cNvPr id="33" name="TextBox 32">
              <a:extLst>
                <a:ext uri="{FF2B5EF4-FFF2-40B4-BE49-F238E27FC236}">
                  <a16:creationId xmlns:a16="http://schemas.microsoft.com/office/drawing/2014/main" id="{DD7405C1-CECE-BC22-C761-1E32AE7E46B1}"/>
                </a:ext>
              </a:extLst>
            </p:cNvPr>
            <p:cNvSpPr txBox="1"/>
            <p:nvPr/>
          </p:nvSpPr>
          <p:spPr>
            <a:xfrm>
              <a:off x="476554" y="5335854"/>
              <a:ext cx="2118733"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Prepare/Submit</a:t>
              </a:r>
            </a:p>
          </p:txBody>
        </p:sp>
      </p:grpSp>
      <p:grpSp>
        <p:nvGrpSpPr>
          <p:cNvPr id="43" name="Group 42">
            <a:extLst>
              <a:ext uri="{FF2B5EF4-FFF2-40B4-BE49-F238E27FC236}">
                <a16:creationId xmlns:a16="http://schemas.microsoft.com/office/drawing/2014/main" id="{22EB08BE-AC4F-352A-B17D-DCCDBAC920FA}"/>
              </a:ext>
            </a:extLst>
          </p:cNvPr>
          <p:cNvGrpSpPr/>
          <p:nvPr/>
        </p:nvGrpSpPr>
        <p:grpSpPr>
          <a:xfrm>
            <a:off x="223838" y="1661866"/>
            <a:ext cx="2455861" cy="3421020"/>
            <a:chOff x="3284892" y="2284166"/>
            <a:chExt cx="2455861" cy="3421020"/>
          </a:xfrm>
        </p:grpSpPr>
        <p:sp>
          <p:nvSpPr>
            <p:cNvPr id="22" name="TextBox 21">
              <a:extLst>
                <a:ext uri="{FF2B5EF4-FFF2-40B4-BE49-F238E27FC236}">
                  <a16:creationId xmlns:a16="http://schemas.microsoft.com/office/drawing/2014/main" id="{055832A7-1A4B-BC29-9477-45B7BAFA4B3A}"/>
                </a:ext>
              </a:extLst>
            </p:cNvPr>
            <p:cNvSpPr txBox="1"/>
            <p:nvPr/>
          </p:nvSpPr>
          <p:spPr>
            <a:xfrm>
              <a:off x="3449092" y="4678241"/>
              <a:ext cx="2118734" cy="420564"/>
            </a:xfrm>
            <a:prstGeom prst="rect">
              <a:avLst/>
            </a:prstGeom>
            <a:solidFill>
              <a:schemeClr val="accent2">
                <a:lumMod val="20000"/>
                <a:lumOff val="8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Delegate</a:t>
              </a:r>
            </a:p>
          </p:txBody>
        </p:sp>
        <p:pic>
          <p:nvPicPr>
            <p:cNvPr id="24" name="Picture 23" descr="Man using laptop in the library">
              <a:extLst>
                <a:ext uri="{FF2B5EF4-FFF2-40B4-BE49-F238E27FC236}">
                  <a16:creationId xmlns:a16="http://schemas.microsoft.com/office/drawing/2014/main" id="{C8A4FC45-8DB2-9F87-7F1D-4315161C79EE}"/>
                </a:ext>
              </a:extLst>
            </p:cNvPr>
            <p:cNvPicPr>
              <a:picLocks noChangeAspect="1"/>
            </p:cNvPicPr>
            <p:nvPr/>
          </p:nvPicPr>
          <p:blipFill rotWithShape="1">
            <a:blip r:embed="rId4">
              <a:extLst>
                <a:ext uri="{28A0092B-C50C-407E-A947-70E740481C1C}">
                  <a14:useLocalDpi xmlns:a14="http://schemas.microsoft.com/office/drawing/2010/main" val="0"/>
                </a:ext>
              </a:extLst>
            </a:blip>
            <a:srcRect l="28749" r="4498" b="-4"/>
            <a:stretch/>
          </p:blipFill>
          <p:spPr>
            <a:xfrm>
              <a:off x="3456899" y="2284166"/>
              <a:ext cx="2103120" cy="2103120"/>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w="50800">
              <a:solidFill>
                <a:schemeClr val="accent2"/>
              </a:solidFill>
            </a:ln>
          </p:spPr>
        </p:pic>
        <p:sp>
          <p:nvSpPr>
            <p:cNvPr id="34" name="TextBox 33">
              <a:extLst>
                <a:ext uri="{FF2B5EF4-FFF2-40B4-BE49-F238E27FC236}">
                  <a16:creationId xmlns:a16="http://schemas.microsoft.com/office/drawing/2014/main" id="{453638FA-45E6-E12C-9019-8F499D5F5CE0}"/>
                </a:ext>
              </a:extLst>
            </p:cNvPr>
            <p:cNvSpPr txBox="1"/>
            <p:nvPr/>
          </p:nvSpPr>
          <p:spPr>
            <a:xfrm>
              <a:off x="3284892" y="5335854"/>
              <a:ext cx="2455861"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Prepare (optional)</a:t>
              </a:r>
            </a:p>
          </p:txBody>
        </p:sp>
      </p:grpSp>
      <p:grpSp>
        <p:nvGrpSpPr>
          <p:cNvPr id="44" name="Group 43">
            <a:extLst>
              <a:ext uri="{FF2B5EF4-FFF2-40B4-BE49-F238E27FC236}">
                <a16:creationId xmlns:a16="http://schemas.microsoft.com/office/drawing/2014/main" id="{BD1AF900-4845-818B-6209-DC75E825C16F}"/>
              </a:ext>
            </a:extLst>
          </p:cNvPr>
          <p:cNvGrpSpPr/>
          <p:nvPr/>
        </p:nvGrpSpPr>
        <p:grpSpPr>
          <a:xfrm>
            <a:off x="6256529" y="1665234"/>
            <a:ext cx="2118734" cy="3417652"/>
            <a:chOff x="6421629" y="2287534"/>
            <a:chExt cx="2118734" cy="3417652"/>
          </a:xfrm>
        </p:grpSpPr>
        <p:sp>
          <p:nvSpPr>
            <p:cNvPr id="12" name="TextBox 11">
              <a:extLst>
                <a:ext uri="{FF2B5EF4-FFF2-40B4-BE49-F238E27FC236}">
                  <a16:creationId xmlns:a16="http://schemas.microsoft.com/office/drawing/2014/main" id="{B06138FA-E6E7-4F4C-1EDB-BC57E805C502}"/>
                </a:ext>
              </a:extLst>
            </p:cNvPr>
            <p:cNvSpPr txBox="1"/>
            <p:nvPr/>
          </p:nvSpPr>
          <p:spPr>
            <a:xfrm>
              <a:off x="6421629" y="4651288"/>
              <a:ext cx="2118734" cy="420564"/>
            </a:xfrm>
            <a:prstGeom prst="rect">
              <a:avLst/>
            </a:prstGeom>
            <a:solidFill>
              <a:schemeClr val="accent6">
                <a:lumMod val="20000"/>
                <a:lumOff val="8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Supervisor</a:t>
              </a:r>
            </a:p>
          </p:txBody>
        </p:sp>
        <p:pic>
          <p:nvPicPr>
            <p:cNvPr id="28" name="Picture 27" descr="Woman in the office">
              <a:extLst>
                <a:ext uri="{FF2B5EF4-FFF2-40B4-BE49-F238E27FC236}">
                  <a16:creationId xmlns:a16="http://schemas.microsoft.com/office/drawing/2014/main" id="{C2185934-2B46-CCB6-5F9A-19FBAE1B35C4}"/>
                </a:ext>
              </a:extLst>
            </p:cNvPr>
            <p:cNvPicPr>
              <a:picLocks noChangeAspect="1"/>
            </p:cNvPicPr>
            <p:nvPr/>
          </p:nvPicPr>
          <p:blipFill rotWithShape="1">
            <a:blip r:embed="rId5">
              <a:extLst>
                <a:ext uri="{28A0092B-C50C-407E-A947-70E740481C1C}">
                  <a14:useLocalDpi xmlns:a14="http://schemas.microsoft.com/office/drawing/2010/main" val="0"/>
                </a:ext>
              </a:extLst>
            </a:blip>
            <a:srcRect l="30125" r="3123" b="-4"/>
            <a:stretch/>
          </p:blipFill>
          <p:spPr>
            <a:xfrm>
              <a:off x="6440610" y="2287534"/>
              <a:ext cx="2099752" cy="209975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ln w="50800">
              <a:solidFill>
                <a:schemeClr val="accent6"/>
              </a:solidFill>
            </a:ln>
          </p:spPr>
        </p:pic>
        <p:sp>
          <p:nvSpPr>
            <p:cNvPr id="35" name="TextBox 34">
              <a:extLst>
                <a:ext uri="{FF2B5EF4-FFF2-40B4-BE49-F238E27FC236}">
                  <a16:creationId xmlns:a16="http://schemas.microsoft.com/office/drawing/2014/main" id="{671A72E9-9ECA-F6EE-6489-A2B924ACEFB1}"/>
                </a:ext>
              </a:extLst>
            </p:cNvPr>
            <p:cNvSpPr txBox="1"/>
            <p:nvPr/>
          </p:nvSpPr>
          <p:spPr>
            <a:xfrm>
              <a:off x="6421629" y="5335854"/>
              <a:ext cx="2118733"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Approve</a:t>
              </a:r>
            </a:p>
          </p:txBody>
        </p:sp>
      </p:grpSp>
      <p:grpSp>
        <p:nvGrpSpPr>
          <p:cNvPr id="45" name="Group 44">
            <a:extLst>
              <a:ext uri="{FF2B5EF4-FFF2-40B4-BE49-F238E27FC236}">
                <a16:creationId xmlns:a16="http://schemas.microsoft.com/office/drawing/2014/main" id="{7E506CCD-A6A7-BBB5-5F2C-E1085BF58635}"/>
              </a:ext>
            </a:extLst>
          </p:cNvPr>
          <p:cNvGrpSpPr/>
          <p:nvPr/>
        </p:nvGrpSpPr>
        <p:grpSpPr>
          <a:xfrm>
            <a:off x="8898514" y="1665234"/>
            <a:ext cx="3014506" cy="3417652"/>
            <a:chOff x="9063614" y="2287534"/>
            <a:chExt cx="3014506" cy="3417652"/>
          </a:xfrm>
        </p:grpSpPr>
        <p:sp>
          <p:nvSpPr>
            <p:cNvPr id="14" name="TextBox 13">
              <a:extLst>
                <a:ext uri="{FF2B5EF4-FFF2-40B4-BE49-F238E27FC236}">
                  <a16:creationId xmlns:a16="http://schemas.microsoft.com/office/drawing/2014/main" id="{5A281FE4-1FD2-4C5E-93CB-AFC3C9546D32}"/>
                </a:ext>
              </a:extLst>
            </p:cNvPr>
            <p:cNvSpPr txBox="1"/>
            <p:nvPr/>
          </p:nvSpPr>
          <p:spPr>
            <a:xfrm>
              <a:off x="9063614" y="4651288"/>
              <a:ext cx="3014506" cy="420564"/>
            </a:xfrm>
            <a:prstGeom prst="rect">
              <a:avLst/>
            </a:prstGeom>
            <a:solidFill>
              <a:srgbClr val="E6D5F3"/>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Financial Approver</a:t>
              </a:r>
            </a:p>
          </p:txBody>
        </p:sp>
        <p:pic>
          <p:nvPicPr>
            <p:cNvPr id="29" name="Picture 28" descr="Old man with white beard">
              <a:extLst>
                <a:ext uri="{FF2B5EF4-FFF2-40B4-BE49-F238E27FC236}">
                  <a16:creationId xmlns:a16="http://schemas.microsoft.com/office/drawing/2014/main" id="{B21A136C-AC72-2D57-047D-1A1F32F0B5CD}"/>
                </a:ext>
              </a:extLst>
            </p:cNvPr>
            <p:cNvPicPr>
              <a:picLocks noChangeAspect="1"/>
            </p:cNvPicPr>
            <p:nvPr/>
          </p:nvPicPr>
          <p:blipFill rotWithShape="1">
            <a:blip r:embed="rId6">
              <a:extLst>
                <a:ext uri="{28A0092B-C50C-407E-A947-70E740481C1C}">
                  <a14:useLocalDpi xmlns:a14="http://schemas.microsoft.com/office/drawing/2010/main" val="0"/>
                </a:ext>
              </a:extLst>
            </a:blip>
            <a:srcRect l="23626" r="9622" b="-4"/>
            <a:stretch/>
          </p:blipFill>
          <p:spPr>
            <a:xfrm>
              <a:off x="9495247" y="2287534"/>
              <a:ext cx="2099752" cy="209975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ln w="50800">
              <a:solidFill>
                <a:srgbClr val="7030A0"/>
              </a:solidFill>
            </a:ln>
          </p:spPr>
        </p:pic>
        <p:sp>
          <p:nvSpPr>
            <p:cNvPr id="36" name="TextBox 35">
              <a:extLst>
                <a:ext uri="{FF2B5EF4-FFF2-40B4-BE49-F238E27FC236}">
                  <a16:creationId xmlns:a16="http://schemas.microsoft.com/office/drawing/2014/main" id="{F449C117-9C01-40A2-1CA8-D662F3873EB6}"/>
                </a:ext>
              </a:extLst>
            </p:cNvPr>
            <p:cNvSpPr txBox="1"/>
            <p:nvPr/>
          </p:nvSpPr>
          <p:spPr>
            <a:xfrm>
              <a:off x="9394166" y="5335854"/>
              <a:ext cx="2118733"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Approve</a:t>
              </a:r>
            </a:p>
          </p:txBody>
        </p:sp>
      </p:grpSp>
      <p:cxnSp>
        <p:nvCxnSpPr>
          <p:cNvPr id="3" name="Straight Connector 2">
            <a:extLst>
              <a:ext uri="{FF2B5EF4-FFF2-40B4-BE49-F238E27FC236}">
                <a16:creationId xmlns:a16="http://schemas.microsoft.com/office/drawing/2014/main" id="{0C183A3E-E589-CB0F-70EB-28865B13AA3F}"/>
              </a:ext>
            </a:extLst>
          </p:cNvPr>
          <p:cNvCxnSpPr>
            <a:cxnSpLocks/>
          </p:cNvCxnSpPr>
          <p:nvPr/>
        </p:nvCxnSpPr>
        <p:spPr>
          <a:xfrm>
            <a:off x="305939" y="5346700"/>
            <a:ext cx="1160708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97D8A3-9D92-854F-D38B-51334EEE33A9}"/>
              </a:ext>
            </a:extLst>
          </p:cNvPr>
          <p:cNvSpPr txBox="1"/>
          <p:nvPr/>
        </p:nvSpPr>
        <p:spPr>
          <a:xfrm>
            <a:off x="127000" y="5562600"/>
            <a:ext cx="2552699"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myUFL </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Admin, Originator, Proxy, Reconciler</a:t>
            </a:r>
          </a:p>
        </p:txBody>
      </p:sp>
      <p:sp>
        <p:nvSpPr>
          <p:cNvPr id="25" name="TextBox 24">
            <a:extLst>
              <a:ext uri="{FF2B5EF4-FFF2-40B4-BE49-F238E27FC236}">
                <a16:creationId xmlns:a16="http://schemas.microsoft.com/office/drawing/2014/main" id="{EEE62684-A847-C6F0-150B-DAB9C42D445F}"/>
              </a:ext>
            </a:extLst>
          </p:cNvPr>
          <p:cNvSpPr txBox="1"/>
          <p:nvPr/>
        </p:nvSpPr>
        <p:spPr>
          <a:xfrm>
            <a:off x="2984499" y="5544906"/>
            <a:ext cx="2552699"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myUFL </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Traveler,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PCard holder</a:t>
            </a:r>
          </a:p>
        </p:txBody>
      </p:sp>
      <p:sp>
        <p:nvSpPr>
          <p:cNvPr id="26" name="TextBox 25">
            <a:extLst>
              <a:ext uri="{FF2B5EF4-FFF2-40B4-BE49-F238E27FC236}">
                <a16:creationId xmlns:a16="http://schemas.microsoft.com/office/drawing/2014/main" id="{B5939AAE-65D8-7F02-5590-9503D9EFEC4B}"/>
              </a:ext>
            </a:extLst>
          </p:cNvPr>
          <p:cNvSpPr txBox="1"/>
          <p:nvPr/>
        </p:nvSpPr>
        <p:spPr>
          <a:xfrm>
            <a:off x="6036019" y="5544906"/>
            <a:ext cx="2552699"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myUFL </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Supervisor listed in HR data</a:t>
            </a:r>
          </a:p>
        </p:txBody>
      </p:sp>
      <p:sp>
        <p:nvSpPr>
          <p:cNvPr id="27" name="TextBox 26">
            <a:extLst>
              <a:ext uri="{FF2B5EF4-FFF2-40B4-BE49-F238E27FC236}">
                <a16:creationId xmlns:a16="http://schemas.microsoft.com/office/drawing/2014/main" id="{8B8666BF-102B-99FB-220D-24B450A7D81D}"/>
              </a:ext>
            </a:extLst>
          </p:cNvPr>
          <p:cNvSpPr txBox="1"/>
          <p:nvPr/>
        </p:nvSpPr>
        <p:spPr>
          <a:xfrm>
            <a:off x="9087539" y="5562600"/>
            <a:ext cx="2698061" cy="120032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myUFL </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Black" panose="020B0A04020102020204" pitchFamily="34" charset="0"/>
                <a:ea typeface="+mn-ea"/>
                <a:cs typeface="Arial" panose="020B0604020202020204" pitchFamily="34" charset="0"/>
              </a:rPr>
              <a:t>Approver for Travel, Approver for PCard</a:t>
            </a:r>
          </a:p>
        </p:txBody>
      </p:sp>
    </p:spTree>
    <p:extLst>
      <p:ext uri="{BB962C8B-B14F-4D97-AF65-F5344CB8AC3E}">
        <p14:creationId xmlns:p14="http://schemas.microsoft.com/office/powerpoint/2010/main" val="332374365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PageUp - Applicant Progress Board</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1856792"/>
            <a:ext cx="9602754" cy="4289030"/>
          </a:xfrm>
        </p:spPr>
        <p:txBody>
          <a:bodyPr vert="horz" lIns="91440" tIns="45720" rIns="91440" bIns="45720" rtlCol="0" anchor="t">
            <a:normAutofit/>
          </a:bodyPr>
          <a:lstStyle/>
          <a:p>
            <a:r>
              <a:rPr lang="en-US" sz="2000" dirty="0">
                <a:solidFill>
                  <a:schemeClr val="tx1"/>
                </a:solidFill>
              </a:rPr>
              <a:t>An updated view(s) of the applicant pool</a:t>
            </a:r>
          </a:p>
          <a:p>
            <a:r>
              <a:rPr lang="en-US" sz="2000" dirty="0">
                <a:solidFill>
                  <a:schemeClr val="tx1"/>
                </a:solidFill>
              </a:rPr>
              <a:t>List view and Card view options</a:t>
            </a:r>
          </a:p>
          <a:p>
            <a:r>
              <a:rPr lang="en-US" sz="2000" dirty="0">
                <a:solidFill>
                  <a:schemeClr val="tx1"/>
                </a:solidFill>
              </a:rPr>
              <a:t>Card view – aggregate view of the progress of all the applications for a job sorted by application status</a:t>
            </a:r>
          </a:p>
          <a:p>
            <a:r>
              <a:rPr lang="en-US" sz="2000" dirty="0">
                <a:solidFill>
                  <a:schemeClr val="tx1"/>
                </a:solidFill>
              </a:rPr>
              <a:t>Quick and easy way to identify the best talent and move them through the hiring process</a:t>
            </a:r>
          </a:p>
          <a:p>
            <a:r>
              <a:rPr lang="en-US" sz="2000" dirty="0">
                <a:solidFill>
                  <a:schemeClr val="tx1"/>
                </a:solidFill>
              </a:rPr>
              <a:t>Easier access to key links and applicant documents</a:t>
            </a:r>
          </a:p>
          <a:p>
            <a:r>
              <a:rPr lang="en-US" sz="2000" dirty="0">
                <a:solidFill>
                  <a:schemeClr val="tx1"/>
                </a:solidFill>
              </a:rPr>
              <a:t>Anonymized profiles</a:t>
            </a:r>
          </a:p>
          <a:p>
            <a:pPr marL="457200" lvl="1" indent="0">
              <a:buNone/>
            </a:pPr>
            <a:endParaRPr lang="en-US" sz="1600" dirty="0">
              <a:solidFill>
                <a:schemeClr val="tx1"/>
              </a:solidFill>
            </a:endParaRPr>
          </a:p>
          <a:p>
            <a:pPr lvl="1"/>
            <a:endParaRPr lang="en-US" sz="1600" dirty="0">
              <a:solidFill>
                <a:schemeClr val="tx1"/>
              </a:solidFill>
            </a:endParaRPr>
          </a:p>
          <a:p>
            <a:endParaRPr lang="en-US" sz="2400" dirty="0">
              <a:solidFill>
                <a:schemeClr val="tx2"/>
              </a:solidFill>
            </a:endParaRPr>
          </a:p>
        </p:txBody>
      </p:sp>
    </p:spTree>
    <p:extLst>
      <p:ext uri="{BB962C8B-B14F-4D97-AF65-F5344CB8AC3E}">
        <p14:creationId xmlns:p14="http://schemas.microsoft.com/office/powerpoint/2010/main" val="3687509439"/>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1BBDBB-6C04-40D0-9018-B83A1DAD731E}"/>
              </a:ext>
            </a:extLst>
          </p:cNvPr>
          <p:cNvSpPr txBox="1">
            <a:spLocks/>
          </p:cNvSpPr>
          <p:nvPr/>
        </p:nvSpPr>
        <p:spPr>
          <a:xfrm>
            <a:off x="476556" y="267419"/>
            <a:ext cx="10760101" cy="10700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F6A400"/>
                </a:solidFill>
                <a:effectLst/>
                <a:uLnTx/>
                <a:uFillTx/>
                <a:latin typeface="Arial Black" panose="020B0A04020102020204" pitchFamily="34" charset="0"/>
                <a:ea typeface="+mj-ea"/>
                <a:cs typeface="+mj-cs"/>
              </a:rPr>
              <a:t>Travel Request Approval Workflow</a:t>
            </a:r>
          </a:p>
        </p:txBody>
      </p:sp>
      <p:pic>
        <p:nvPicPr>
          <p:cNvPr id="6" name="Picture 5">
            <a:extLst>
              <a:ext uri="{FF2B5EF4-FFF2-40B4-BE49-F238E27FC236}">
                <a16:creationId xmlns:a16="http://schemas.microsoft.com/office/drawing/2014/main" id="{D6160B16-5BDA-BE47-B13F-537B05061C1D}"/>
              </a:ext>
            </a:extLst>
          </p:cNvPr>
          <p:cNvPicPr>
            <a:picLocks noChangeAspect="1"/>
          </p:cNvPicPr>
          <p:nvPr/>
        </p:nvPicPr>
        <p:blipFill>
          <a:blip r:embed="rId3"/>
          <a:stretch>
            <a:fillRect/>
          </a:stretch>
        </p:blipFill>
        <p:spPr>
          <a:xfrm>
            <a:off x="531127" y="2155563"/>
            <a:ext cx="10977479" cy="3711837"/>
          </a:xfrm>
          <a:prstGeom prst="rect">
            <a:avLst/>
          </a:prstGeom>
        </p:spPr>
      </p:pic>
    </p:spTree>
    <p:extLst>
      <p:ext uri="{BB962C8B-B14F-4D97-AF65-F5344CB8AC3E}">
        <p14:creationId xmlns:p14="http://schemas.microsoft.com/office/powerpoint/2010/main" val="126438969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1BBDBB-6C04-40D0-9018-B83A1DAD731E}"/>
              </a:ext>
            </a:extLst>
          </p:cNvPr>
          <p:cNvSpPr txBox="1">
            <a:spLocks/>
          </p:cNvSpPr>
          <p:nvPr/>
        </p:nvSpPr>
        <p:spPr>
          <a:xfrm>
            <a:off x="476556" y="231909"/>
            <a:ext cx="10760101" cy="10700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6A400"/>
                </a:solidFill>
                <a:effectLst/>
                <a:uLnTx/>
                <a:uFillTx/>
                <a:latin typeface="Arial Black" panose="020B0A04020102020204" pitchFamily="34" charset="0"/>
                <a:ea typeface="+mj-ea"/>
                <a:cs typeface="+mj-cs"/>
              </a:rPr>
              <a:t>UF GO User Types</a:t>
            </a:r>
          </a:p>
        </p:txBody>
      </p:sp>
      <p:grpSp>
        <p:nvGrpSpPr>
          <p:cNvPr id="44" name="Group 43">
            <a:extLst>
              <a:ext uri="{FF2B5EF4-FFF2-40B4-BE49-F238E27FC236}">
                <a16:creationId xmlns:a16="http://schemas.microsoft.com/office/drawing/2014/main" id="{BD1AF900-4845-818B-6209-DC75E825C16F}"/>
              </a:ext>
            </a:extLst>
          </p:cNvPr>
          <p:cNvGrpSpPr/>
          <p:nvPr/>
        </p:nvGrpSpPr>
        <p:grpSpPr>
          <a:xfrm>
            <a:off x="7916778" y="1212044"/>
            <a:ext cx="3363993" cy="4591188"/>
            <a:chOff x="6339530" y="2287534"/>
            <a:chExt cx="2282932" cy="3417652"/>
          </a:xfrm>
        </p:grpSpPr>
        <p:sp>
          <p:nvSpPr>
            <p:cNvPr id="12" name="TextBox 11">
              <a:extLst>
                <a:ext uri="{FF2B5EF4-FFF2-40B4-BE49-F238E27FC236}">
                  <a16:creationId xmlns:a16="http://schemas.microsoft.com/office/drawing/2014/main" id="{B06138FA-E6E7-4F4C-1EDB-BC57E805C502}"/>
                </a:ext>
              </a:extLst>
            </p:cNvPr>
            <p:cNvSpPr txBox="1"/>
            <p:nvPr/>
          </p:nvSpPr>
          <p:spPr>
            <a:xfrm>
              <a:off x="6421629" y="4651288"/>
              <a:ext cx="2118734" cy="420564"/>
            </a:xfrm>
            <a:prstGeom prst="rect">
              <a:avLst/>
            </a:prstGeom>
            <a:solidFill>
              <a:schemeClr val="accent6">
                <a:lumMod val="20000"/>
                <a:lumOff val="80000"/>
              </a:schemeClr>
            </a:solid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Supervisor</a:t>
              </a:r>
            </a:p>
          </p:txBody>
        </p:sp>
        <p:pic>
          <p:nvPicPr>
            <p:cNvPr id="28" name="Picture 27" descr="Woman in the office">
              <a:extLst>
                <a:ext uri="{FF2B5EF4-FFF2-40B4-BE49-F238E27FC236}">
                  <a16:creationId xmlns:a16="http://schemas.microsoft.com/office/drawing/2014/main" id="{C2185934-2B46-CCB6-5F9A-19FBAE1B35C4}"/>
                </a:ext>
              </a:extLst>
            </p:cNvPr>
            <p:cNvPicPr>
              <a:picLocks noChangeAspect="1"/>
            </p:cNvPicPr>
            <p:nvPr/>
          </p:nvPicPr>
          <p:blipFill rotWithShape="1">
            <a:blip r:embed="rId3">
              <a:extLst>
                <a:ext uri="{28A0092B-C50C-407E-A947-70E740481C1C}">
                  <a14:useLocalDpi xmlns:a14="http://schemas.microsoft.com/office/drawing/2010/main" val="0"/>
                </a:ext>
              </a:extLst>
            </a:blip>
            <a:srcRect l="30125" r="3123" b="-4"/>
            <a:stretch/>
          </p:blipFill>
          <p:spPr>
            <a:xfrm>
              <a:off x="6339530" y="2287534"/>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ln w="50800">
              <a:solidFill>
                <a:schemeClr val="accent6"/>
              </a:solidFill>
            </a:ln>
          </p:spPr>
        </p:pic>
        <p:sp>
          <p:nvSpPr>
            <p:cNvPr id="35" name="TextBox 34">
              <a:extLst>
                <a:ext uri="{FF2B5EF4-FFF2-40B4-BE49-F238E27FC236}">
                  <a16:creationId xmlns:a16="http://schemas.microsoft.com/office/drawing/2014/main" id="{671A72E9-9ECA-F6EE-6489-A2B924ACEFB1}"/>
                </a:ext>
              </a:extLst>
            </p:cNvPr>
            <p:cNvSpPr txBox="1"/>
            <p:nvPr/>
          </p:nvSpPr>
          <p:spPr>
            <a:xfrm>
              <a:off x="6421629" y="5335854"/>
              <a:ext cx="2118733" cy="369332"/>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Approve</a:t>
              </a:r>
            </a:p>
          </p:txBody>
        </p:sp>
      </p:grpSp>
      <p:sp>
        <p:nvSpPr>
          <p:cNvPr id="6" name="Content Placeholder 3">
            <a:extLst>
              <a:ext uri="{FF2B5EF4-FFF2-40B4-BE49-F238E27FC236}">
                <a16:creationId xmlns:a16="http://schemas.microsoft.com/office/drawing/2014/main" id="{EA4282E3-7C3D-2755-966F-33354541F079}"/>
              </a:ext>
            </a:extLst>
          </p:cNvPr>
          <p:cNvSpPr>
            <a:spLocks noGrp="1"/>
          </p:cNvSpPr>
          <p:nvPr>
            <p:ph idx="1"/>
          </p:nvPr>
        </p:nvSpPr>
        <p:spPr>
          <a:xfrm>
            <a:off x="457203" y="1716505"/>
            <a:ext cx="5807240" cy="3966411"/>
          </a:xfrm>
        </p:spPr>
        <p:txBody>
          <a:bodyPr>
            <a:noAutofit/>
          </a:bodyPr>
          <a:lstStyle/>
          <a:p>
            <a:pPr>
              <a:lnSpc>
                <a:spcPct val="100000"/>
              </a:lnSpc>
              <a:spcBef>
                <a:spcPts val="0"/>
              </a:spcBef>
              <a:spcAft>
                <a:spcPts val="600"/>
              </a:spcAft>
            </a:pPr>
            <a:r>
              <a:rPr lang="en-US" sz="2200" dirty="0">
                <a:solidFill>
                  <a:prstClr val="black"/>
                </a:solidFill>
                <a:latin typeface="Arial" panose="020B0604020202020204" pitchFamily="34" charset="0"/>
                <a:cs typeface="Arial" panose="020B0604020202020204" pitchFamily="34" charset="0"/>
              </a:rPr>
              <a:t>Supervisor is part of the standard process for pre-trip approval</a:t>
            </a:r>
            <a:endParaRPr lang="en-US" sz="2200" dirty="0">
              <a:solidFill>
                <a:prstClr val="black"/>
              </a:solidFill>
              <a:latin typeface="Arial"/>
              <a:cs typeface="Arial"/>
            </a:endParaRPr>
          </a:p>
          <a:p>
            <a:pPr>
              <a:lnSpc>
                <a:spcPct val="100000"/>
              </a:lnSpc>
              <a:spcBef>
                <a:spcPts val="0"/>
              </a:spcBef>
              <a:spcAft>
                <a:spcPts val="600"/>
              </a:spcAft>
            </a:pPr>
            <a:r>
              <a:rPr lang="en-US" sz="2200" dirty="0">
                <a:latin typeface="Arial" panose="020B0604020202020204" pitchFamily="34" charset="0"/>
                <a:cs typeface="Arial" panose="020B0604020202020204" pitchFamily="34" charset="0"/>
              </a:rPr>
              <a:t>Pulling from HR Job Data</a:t>
            </a:r>
          </a:p>
          <a:p>
            <a:pPr marL="914400" lvl="1" indent="-457200">
              <a:lnSpc>
                <a:spcPct val="100000"/>
              </a:lnSpc>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Supervisor ID listed in primary appointment</a:t>
            </a:r>
          </a:p>
          <a:p>
            <a:pPr marL="914400" lvl="1" indent="-457200">
              <a:lnSpc>
                <a:spcPct val="100000"/>
              </a:lnSpc>
              <a:defRPr/>
            </a:pPr>
            <a:r>
              <a:rPr lang="en-US" sz="1800" dirty="0">
                <a:solidFill>
                  <a:prstClr val="black"/>
                </a:solidFill>
                <a:latin typeface="Arial"/>
                <a:cs typeface="Arial"/>
              </a:rPr>
              <a:t>Ad-hoc approvers can be added</a:t>
            </a:r>
            <a:endParaRPr lang="en-US" sz="1800" noProof="0" dirty="0">
              <a:solidFill>
                <a:prstClr val="black"/>
              </a:solidFill>
              <a:latin typeface="Arial"/>
              <a:cs typeface="Arial"/>
            </a:endParaRPr>
          </a:p>
          <a:p>
            <a:pPr>
              <a:lnSpc>
                <a:spcPct val="100000"/>
              </a:lnSpc>
              <a:defRPr/>
            </a:pPr>
            <a:r>
              <a:rPr kumimoji="0" lang="en-US" sz="2000" b="0" i="0" u="none" strike="noStrike" kern="1200" cap="none" spc="0" normalizeH="0" baseline="0" dirty="0">
                <a:ln>
                  <a:noFill/>
                </a:ln>
                <a:solidFill>
                  <a:prstClr val="black"/>
                </a:solidFill>
                <a:effectLst/>
                <a:uLnTx/>
                <a:uFillTx/>
                <a:latin typeface="Arial"/>
                <a:ea typeface="+mn-ea"/>
                <a:cs typeface="Arial"/>
              </a:rPr>
              <a:t>Support in UF GO</a:t>
            </a:r>
          </a:p>
          <a:p>
            <a:pPr lvl="1">
              <a:lnSpc>
                <a:spcPct val="100000"/>
              </a:lnSpc>
              <a:defRPr/>
            </a:pPr>
            <a:r>
              <a:rPr lang="en-US" sz="1800" dirty="0">
                <a:solidFill>
                  <a:prstClr val="black"/>
                </a:solidFill>
                <a:latin typeface="Arial"/>
                <a:cs typeface="Arial"/>
              </a:rPr>
              <a:t>Approver Delegate: Delegation to someone who can make the decision (ex. Director, manager, vice-chair) </a:t>
            </a:r>
          </a:p>
          <a:p>
            <a:pPr lvl="1">
              <a:lnSpc>
                <a:spcPct val="100000"/>
              </a:lnSpc>
              <a:defRPr/>
            </a:pPr>
            <a:r>
              <a:rPr lang="en-US" sz="1800" dirty="0">
                <a:solidFill>
                  <a:prstClr val="black"/>
                </a:solidFill>
                <a:latin typeface="Arial"/>
                <a:cs typeface="Arial"/>
              </a:rPr>
              <a:t>Temporary or permanent assignment </a:t>
            </a:r>
            <a:endParaRPr lang="en-US" sz="2400" dirty="0">
              <a:latin typeface="Arial" panose="020B0604020202020204" pitchFamily="34" charset="0"/>
              <a:cs typeface="Arial" panose="020B0604020202020204" pitchFamily="34" charset="0"/>
            </a:endParaRPr>
          </a:p>
          <a:p>
            <a:pPr marL="0" indent="0">
              <a:spcBef>
                <a:spcPts val="1333"/>
              </a:spcBef>
              <a:spcAft>
                <a:spcPts val="800"/>
              </a:spcAft>
              <a:buNone/>
            </a:pPr>
            <a:endParaRPr lang="en-US" sz="24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B9D75FF4-1C25-14E4-2B6B-ACF0B02462B1}"/>
              </a:ext>
            </a:extLst>
          </p:cNvPr>
          <p:cNvGrpSpPr/>
          <p:nvPr/>
        </p:nvGrpSpPr>
        <p:grpSpPr>
          <a:xfrm>
            <a:off x="0" y="5868201"/>
            <a:ext cx="12192000" cy="757890"/>
            <a:chOff x="0" y="5963653"/>
            <a:chExt cx="12192000" cy="757890"/>
          </a:xfrm>
          <a:solidFill>
            <a:srgbClr val="D9F5FF"/>
          </a:solidFill>
        </p:grpSpPr>
        <p:sp>
          <p:nvSpPr>
            <p:cNvPr id="9" name="Rectangle 8">
              <a:extLst>
                <a:ext uri="{FF2B5EF4-FFF2-40B4-BE49-F238E27FC236}">
                  <a16:creationId xmlns:a16="http://schemas.microsoft.com/office/drawing/2014/main" id="{118D43A7-D17B-2B9D-0068-B312D7DA0C09}"/>
                </a:ext>
              </a:extLst>
            </p:cNvPr>
            <p:cNvSpPr/>
            <p:nvPr/>
          </p:nvSpPr>
          <p:spPr>
            <a:xfrm>
              <a:off x="0" y="5963653"/>
              <a:ext cx="12192000" cy="757890"/>
            </a:xfrm>
            <a:prstGeom prst="rect">
              <a:avLst/>
            </a:prstGeom>
            <a:grpFill/>
            <a:ln>
              <a:solidFill>
                <a:schemeClr val="bg2"/>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12D3E57-555E-D8D8-6643-8FBFE768710B}"/>
                </a:ext>
              </a:extLst>
            </p:cNvPr>
            <p:cNvSpPr txBox="1"/>
            <p:nvPr/>
          </p:nvSpPr>
          <p:spPr>
            <a:xfrm>
              <a:off x="477252" y="6142543"/>
              <a:ext cx="11166811" cy="40011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Want to learn more? View Timely Topics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Session 1</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4"/>
                </a:rPr>
                <a:t>https://cfo.ufl.edu/initiatives/uf-go/outreach/</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p:grpSp>
    </p:spTree>
    <p:extLst>
      <p:ext uri="{BB962C8B-B14F-4D97-AF65-F5344CB8AC3E}">
        <p14:creationId xmlns:p14="http://schemas.microsoft.com/office/powerpoint/2010/main" val="473150989"/>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31EA4A4-5D79-4817-B146-24029A2F3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9A73C78-FE33-0F0D-E63A-20EDF7B2569A}"/>
              </a:ext>
            </a:extLst>
          </p:cNvPr>
          <p:cNvSpPr>
            <a:spLocks noGrp="1"/>
          </p:cNvSpPr>
          <p:nvPr>
            <p:ph type="title"/>
          </p:nvPr>
        </p:nvSpPr>
        <p:spPr>
          <a:xfrm>
            <a:off x="7848599" y="1122363"/>
            <a:ext cx="4134853" cy="3204134"/>
          </a:xfrm>
        </p:spPr>
        <p:txBody>
          <a:bodyPr vert="horz" lIns="91440" tIns="45720" rIns="91440" bIns="45720" rtlCol="0" anchor="b">
            <a:normAutofit/>
          </a:bodyPr>
          <a:lstStyle/>
          <a:p>
            <a:r>
              <a:rPr lang="en-US" sz="4000" b="1">
                <a:latin typeface="Arial Black" panose="020B0A04020102020204" pitchFamily="34" charset="0"/>
              </a:rPr>
              <a:t>GUEST PROCESS</a:t>
            </a:r>
          </a:p>
        </p:txBody>
      </p:sp>
      <p:pic>
        <p:nvPicPr>
          <p:cNvPr id="6" name="Picture 5" descr="Airplane toy on blue background">
            <a:extLst>
              <a:ext uri="{FF2B5EF4-FFF2-40B4-BE49-F238E27FC236}">
                <a16:creationId xmlns:a16="http://schemas.microsoft.com/office/drawing/2014/main" id="{83D8C5DD-A2E3-02F3-8B06-59F476C1591C}"/>
              </a:ext>
            </a:extLst>
          </p:cNvPr>
          <p:cNvPicPr>
            <a:picLocks noChangeAspect="1"/>
          </p:cNvPicPr>
          <p:nvPr/>
        </p:nvPicPr>
        <p:blipFill rotWithShape="1">
          <a:blip r:embed="rId3">
            <a:extLst>
              <a:ext uri="{28A0092B-C50C-407E-A947-70E740481C1C}">
                <a14:useLocalDpi xmlns:a14="http://schemas.microsoft.com/office/drawing/2010/main" val="0"/>
              </a:ext>
            </a:extLst>
          </a:blip>
          <a:srcRect t="28336" b="10162"/>
          <a:stretch/>
        </p:blipFill>
        <p:spPr>
          <a:xfrm>
            <a:off x="20" y="10"/>
            <a:ext cx="7443196" cy="6857990"/>
          </a:xfrm>
          <a:prstGeom prst="rect">
            <a:avLst/>
          </a:prstGeom>
        </p:spPr>
      </p:pic>
      <p:sp>
        <p:nvSpPr>
          <p:cNvPr id="36" name="Rectangle 3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493047"/>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dancing&#10;&#10;Description automatically generated with low confidence">
            <a:extLst>
              <a:ext uri="{FF2B5EF4-FFF2-40B4-BE49-F238E27FC236}">
                <a16:creationId xmlns:a16="http://schemas.microsoft.com/office/drawing/2014/main" id="{B6F5ED66-B9B1-4BBB-BD6F-5671C3056D42}"/>
              </a:ext>
            </a:extLst>
          </p:cNvPr>
          <p:cNvPicPr>
            <a:picLocks noChangeAspect="1"/>
          </p:cNvPicPr>
          <p:nvPr/>
        </p:nvPicPr>
        <p:blipFill rotWithShape="1">
          <a:blip r:embed="rId3">
            <a:alphaModFix amt="40000"/>
            <a:extLst>
              <a:ext uri="{837473B0-CC2E-450A-ABE3-18F120FF3D39}">
                <a1611:picAttrSrcUrl xmlns:a1611="http://schemas.microsoft.com/office/drawing/2016/11/main" r:id="rId4"/>
              </a:ext>
            </a:extLst>
          </a:blip>
          <a:srcRect t="11857" b="5423"/>
          <a:stretch/>
        </p:blipFill>
        <p:spPr>
          <a:xfrm>
            <a:off x="20" y="10"/>
            <a:ext cx="12191980" cy="6857990"/>
          </a:xfrm>
          <a:prstGeom prst="rect">
            <a:avLst/>
          </a:prstGeom>
        </p:spPr>
      </p:pic>
      <p:sp>
        <p:nvSpPr>
          <p:cNvPr id="13" name="Title 1">
            <a:extLst>
              <a:ext uri="{FF2B5EF4-FFF2-40B4-BE49-F238E27FC236}">
                <a16:creationId xmlns:a16="http://schemas.microsoft.com/office/drawing/2014/main" id="{2967CF27-95F6-4A24-9B12-4375941D91A7}"/>
              </a:ext>
            </a:extLst>
          </p:cNvPr>
          <p:cNvSpPr txBox="1">
            <a:spLocks/>
          </p:cNvSpPr>
          <p:nvPr/>
        </p:nvSpPr>
        <p:spPr>
          <a:xfrm>
            <a:off x="794907" y="624980"/>
            <a:ext cx="10417629" cy="8572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all" spc="0" normalizeH="0" baseline="0" noProof="0">
                <a:ln>
                  <a:noFill/>
                </a:ln>
                <a:solidFill>
                  <a:srgbClr val="FFFFFF">
                    <a:alpha val="90000"/>
                  </a:srgbClr>
                </a:solidFill>
                <a:effectLst/>
                <a:uLnTx/>
                <a:uFillTx/>
                <a:latin typeface="Arial Black" panose="020B0A04020102020204" pitchFamily="34" charset="0"/>
                <a:ea typeface="+mj-ea"/>
                <a:cs typeface="+mj-cs"/>
              </a:rPr>
              <a:t>UF GO </a:t>
            </a:r>
            <a:r>
              <a:rPr kumimoji="0" lang="en-US" sz="4400" b="0" i="0" u="none" strike="noStrike" kern="1200" cap="none" spc="0" normalizeH="0" baseline="0" noProof="0">
                <a:ln>
                  <a:noFill/>
                </a:ln>
                <a:solidFill>
                  <a:srgbClr val="FFFFFF">
                    <a:alpha val="90000"/>
                  </a:srgbClr>
                </a:solidFill>
                <a:effectLst/>
                <a:uLnTx/>
                <a:uFillTx/>
                <a:latin typeface="Arial Black" panose="020B0A04020102020204" pitchFamily="34" charset="0"/>
                <a:ea typeface="+mj-ea"/>
                <a:cs typeface="+mj-cs"/>
              </a:rPr>
              <a:t>System</a:t>
            </a:r>
            <a:r>
              <a:rPr kumimoji="0" lang="en-US" sz="4400" b="0" i="0" u="none" strike="noStrike" kern="1200" cap="all" spc="0" normalizeH="0" baseline="0" noProof="0">
                <a:ln>
                  <a:noFill/>
                </a:ln>
                <a:solidFill>
                  <a:srgbClr val="FFFFFF">
                    <a:alpha val="90000"/>
                  </a:srgbClr>
                </a:solidFill>
                <a:effectLst/>
                <a:uLnTx/>
                <a:uFillTx/>
                <a:latin typeface="Arial Black" panose="020B0A04020102020204" pitchFamily="34" charset="0"/>
                <a:ea typeface="+mj-ea"/>
                <a:cs typeface="+mj-cs"/>
              </a:rPr>
              <a:t> </a:t>
            </a:r>
            <a:r>
              <a:rPr kumimoji="0" lang="en-US" sz="4400" b="0" i="0" u="none" strike="noStrike" kern="1200" cap="none" spc="0" normalizeH="0" baseline="0" noProof="0">
                <a:ln>
                  <a:noFill/>
                </a:ln>
                <a:solidFill>
                  <a:srgbClr val="FFFFFF">
                    <a:alpha val="90000"/>
                  </a:srgbClr>
                </a:solidFill>
                <a:effectLst/>
                <a:uLnTx/>
                <a:uFillTx/>
                <a:latin typeface="Arial Black" panose="020B0A04020102020204" pitchFamily="34" charset="0"/>
                <a:ea typeface="+mj-ea"/>
                <a:cs typeface="+mj-cs"/>
              </a:rPr>
              <a:t>Populations</a:t>
            </a:r>
            <a:endParaRPr kumimoji="0" lang="en-US" sz="4400" b="0" i="0" u="none" strike="noStrike" kern="1200" cap="all" spc="0" normalizeH="0" baseline="0" noProof="0">
              <a:ln>
                <a:noFill/>
              </a:ln>
              <a:solidFill>
                <a:srgbClr val="FFFFFF">
                  <a:alpha val="90000"/>
                </a:srgbClr>
              </a:solidFill>
              <a:effectLst/>
              <a:uLnTx/>
              <a:uFillTx/>
              <a:latin typeface="Arial Black" panose="020B0A04020102020204" pitchFamily="34" charset="0"/>
              <a:ea typeface="+mj-ea"/>
              <a:cs typeface="+mj-cs"/>
            </a:endParaRPr>
          </a:p>
        </p:txBody>
      </p:sp>
      <p:sp>
        <p:nvSpPr>
          <p:cNvPr id="15" name="Rectangle 14">
            <a:extLst>
              <a:ext uri="{FF2B5EF4-FFF2-40B4-BE49-F238E27FC236}">
                <a16:creationId xmlns:a16="http://schemas.microsoft.com/office/drawing/2014/main" id="{D3D40849-0791-425E-AE53-2F39EE412F5B}"/>
              </a:ext>
            </a:extLst>
          </p:cNvPr>
          <p:cNvSpPr/>
          <p:nvPr/>
        </p:nvSpPr>
        <p:spPr>
          <a:xfrm>
            <a:off x="794907" y="2835479"/>
            <a:ext cx="5094166" cy="37247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Individuals with an employment-related or like affiliation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496"/>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Faculty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Staff (USPS, TEAMS, OPS)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Graduate Assistants (</a:t>
            </a:r>
            <a:r>
              <a:rPr kumimoji="0" lang="en-US" sz="2000" b="0" i="0" u="sng" strike="noStrike" kern="1200" cap="none" spc="0" normalizeH="0" baseline="0" noProof="0" dirty="0">
                <a:ln>
                  <a:noFill/>
                </a:ln>
                <a:solidFill>
                  <a:srgbClr val="ED7D31"/>
                </a:solidFill>
                <a:effectLst/>
                <a:uLnTx/>
                <a:uFillTx/>
                <a:latin typeface="Arial" panose="020B0604020202020204" pitchFamily="34" charset="0"/>
                <a:ea typeface="+mn-ea"/>
                <a:cs typeface="Arial" panose="020B0604020202020204" pitchFamily="34" charset="0"/>
              </a:rPr>
              <a:t>not Grad Students</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 assistants (STAS/FWS)</a:t>
            </a:r>
            <a:endParaRPr kumimoji="0" lang="en-US" sz="2000" b="0" i="0" u="none" strike="noStrike" kern="1200" cap="none" spc="0" normalizeH="0" baseline="0" noProof="0" dirty="0">
              <a:ln>
                <a:noFill/>
              </a:ln>
              <a:solidFill>
                <a:srgbClr val="005496"/>
              </a:solidFill>
              <a:effectLst/>
              <a:uLnTx/>
              <a:uFillTx/>
              <a:latin typeface="Abadi" panose="020B0604020104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Post Docs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Courtesy and Emeritus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Fellows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srgbClr val="005496"/>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207C0741-4F44-43CC-88A7-A7876D1A635F}"/>
              </a:ext>
            </a:extLst>
          </p:cNvPr>
          <p:cNvSpPr/>
          <p:nvPr/>
        </p:nvSpPr>
        <p:spPr>
          <a:xfrm>
            <a:off x="6391762" y="2835479"/>
            <a:ext cx="5094166" cy="37247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5496"/>
              </a:solidFill>
              <a:effectLst/>
              <a:uLnTx/>
              <a:uFillTx/>
              <a:latin typeface="Abadi" panose="020B0604020104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Job Candidates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Speakers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Consultants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Students on study abroad programs</a:t>
            </a:r>
            <a:endParaRPr kumimoji="0" lang="en-US" sz="2000" b="0" i="0" u="none" strike="noStrike" kern="1200" cap="none" spc="0" normalizeH="0" baseline="0" noProof="0" dirty="0">
              <a:ln>
                <a:noFill/>
              </a:ln>
              <a:solidFill>
                <a:srgbClr val="005496"/>
              </a:solidFill>
              <a:effectLst/>
              <a:uLnTx/>
              <a:uFillTx/>
              <a:latin typeface="Abadi" panose="020B0604020104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*Non-employed students (grad and undergrad)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496"/>
              </a:solidFill>
              <a:effectLst/>
              <a:uLnTx/>
              <a:uFillTx/>
              <a:latin typeface="Abadi" panose="020B0604020104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Alert!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Study abroad programs will continue using the processes established by UFIC</a:t>
            </a:r>
            <a:endParaRPr kumimoji="0" lang="en-US" sz="2000" b="0" i="0" u="none" strike="noStrike" kern="1200" cap="none" spc="0" normalizeH="0" baseline="0" noProof="0" dirty="0">
              <a:ln>
                <a:noFill/>
              </a:ln>
              <a:solidFill>
                <a:srgbClr val="005496"/>
              </a:solidFill>
              <a:effectLst/>
              <a:uLnTx/>
              <a:uFillTx/>
              <a:latin typeface="Abadi" panose="020B0604020104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496"/>
              </a:solidFill>
              <a:effectLst/>
              <a:uLnTx/>
              <a:uFillTx/>
              <a:latin typeface="Abadi" panose="020B0604020104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496"/>
              </a:solidFill>
              <a:effectLst/>
              <a:uLnTx/>
              <a:uFillTx/>
              <a:latin typeface="Abadi" panose="020B0604020104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9650163B-8CD4-4168-945F-30476ABD6B84}"/>
              </a:ext>
            </a:extLst>
          </p:cNvPr>
          <p:cNvSpPr/>
          <p:nvPr/>
        </p:nvSpPr>
        <p:spPr>
          <a:xfrm>
            <a:off x="794907" y="1961713"/>
            <a:ext cx="5094166" cy="71446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Profiled Users</a:t>
            </a:r>
          </a:p>
        </p:txBody>
      </p:sp>
      <p:sp>
        <p:nvSpPr>
          <p:cNvPr id="18" name="Rectangle 17">
            <a:extLst>
              <a:ext uri="{FF2B5EF4-FFF2-40B4-BE49-F238E27FC236}">
                <a16:creationId xmlns:a16="http://schemas.microsoft.com/office/drawing/2014/main" id="{31B8ADEB-F5D8-4239-84C2-24AA9E36CC6E}"/>
              </a:ext>
            </a:extLst>
          </p:cNvPr>
          <p:cNvSpPr/>
          <p:nvPr/>
        </p:nvSpPr>
        <p:spPr>
          <a:xfrm>
            <a:off x="6391762" y="1961713"/>
            <a:ext cx="5094166" cy="71446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Black" panose="020B0A04020102020204" pitchFamily="34" charset="0"/>
                <a:ea typeface="+mn-ea"/>
                <a:cs typeface="Arial" panose="020B0604020202020204" pitchFamily="34" charset="0"/>
              </a:rPr>
              <a:t>Guests</a:t>
            </a:r>
          </a:p>
        </p:txBody>
      </p:sp>
    </p:spTree>
    <p:extLst>
      <p:ext uri="{BB962C8B-B14F-4D97-AF65-F5344CB8AC3E}">
        <p14:creationId xmlns:p14="http://schemas.microsoft.com/office/powerpoint/2010/main" val="2675286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D17276-CFE1-80F2-7952-03BAC39A979B}"/>
              </a:ext>
            </a:extLst>
          </p:cNvPr>
          <p:cNvSpPr>
            <a:spLocks noGrp="1"/>
          </p:cNvSpPr>
          <p:nvPr>
            <p:ph type="title"/>
          </p:nvPr>
        </p:nvSpPr>
        <p:spPr>
          <a:xfrm>
            <a:off x="508001" y="620392"/>
            <a:ext cx="3274259" cy="5504688"/>
          </a:xfrm>
        </p:spPr>
        <p:txBody>
          <a:bodyPr>
            <a:normAutofit fontScale="90000"/>
          </a:bodyPr>
          <a:lstStyle/>
          <a:p>
            <a:pPr algn="ctr"/>
            <a:br>
              <a:rPr lang="en-US" sz="4000" b="1">
                <a:solidFill>
                  <a:schemeClr val="bg1"/>
                </a:solidFill>
                <a:latin typeface="Arial Black" panose="020B0A04020102020204" pitchFamily="34" charset="0"/>
                <a:cs typeface="Arial" panose="020B0604020202020204" pitchFamily="34" charset="0"/>
              </a:rPr>
            </a:br>
            <a:br>
              <a:rPr lang="en-US" sz="4000" b="1">
                <a:solidFill>
                  <a:schemeClr val="bg1"/>
                </a:solidFill>
                <a:latin typeface="Arial Black" panose="020B0A04020102020204" pitchFamily="34" charset="0"/>
                <a:cs typeface="Arial" panose="020B0604020202020204" pitchFamily="34" charset="0"/>
              </a:rPr>
            </a:br>
            <a:br>
              <a:rPr lang="en-US" sz="4000" b="1">
                <a:solidFill>
                  <a:schemeClr val="bg1"/>
                </a:solidFill>
                <a:latin typeface="Arial Black" panose="020B0A04020102020204" pitchFamily="34" charset="0"/>
                <a:cs typeface="Arial" panose="020B0604020202020204" pitchFamily="34" charset="0"/>
              </a:rPr>
            </a:br>
            <a:br>
              <a:rPr lang="en-US" sz="6000" b="1">
                <a:solidFill>
                  <a:schemeClr val="bg1"/>
                </a:solidFill>
                <a:latin typeface="Arial Black" panose="020B0A04020102020204" pitchFamily="34" charset="0"/>
                <a:cs typeface="Arial" panose="020B0604020202020204" pitchFamily="34" charset="0"/>
              </a:rPr>
            </a:br>
            <a:r>
              <a:rPr lang="en-US" sz="5600" b="1">
                <a:solidFill>
                  <a:schemeClr val="bg1"/>
                </a:solidFill>
                <a:latin typeface="Arial Black" panose="020B0A04020102020204" pitchFamily="34" charset="0"/>
                <a:cs typeface="Arial" panose="020B0604020202020204" pitchFamily="34" charset="0"/>
              </a:rPr>
              <a:t>Guest </a:t>
            </a:r>
            <a:br>
              <a:rPr lang="en-US" sz="5600" b="1">
                <a:solidFill>
                  <a:schemeClr val="bg1"/>
                </a:solidFill>
                <a:latin typeface="Arial Black" panose="020B0A04020102020204" pitchFamily="34" charset="0"/>
                <a:cs typeface="Arial" panose="020B0604020202020204" pitchFamily="34" charset="0"/>
              </a:rPr>
            </a:br>
            <a:r>
              <a:rPr lang="en-US" sz="5600" b="1">
                <a:solidFill>
                  <a:schemeClr val="bg1"/>
                </a:solidFill>
                <a:latin typeface="Arial Black" panose="020B0A04020102020204" pitchFamily="34" charset="0"/>
                <a:cs typeface="Arial" panose="020B0604020202020204" pitchFamily="34" charset="0"/>
              </a:rPr>
              <a:t>Process is used when…</a:t>
            </a:r>
            <a:br>
              <a:rPr lang="en-US" sz="5600" b="1">
                <a:solidFill>
                  <a:schemeClr val="bg1"/>
                </a:solidFill>
                <a:latin typeface="Arial Black" panose="020B0A04020102020204" pitchFamily="34" charset="0"/>
                <a:cs typeface="Arial" panose="020B0604020202020204" pitchFamily="34" charset="0"/>
              </a:rPr>
            </a:br>
            <a:r>
              <a:rPr lang="en-US" sz="4000" b="1">
                <a:solidFill>
                  <a:schemeClr val="bg1"/>
                </a:solidFill>
                <a:latin typeface="Arial Black" panose="020B0A04020102020204" pitchFamily="34" charset="0"/>
                <a:cs typeface="Arial" panose="020B0604020202020204" pitchFamily="34" charset="0"/>
              </a:rPr>
              <a:t> </a:t>
            </a:r>
            <a:br>
              <a:rPr lang="en-US" sz="4000" b="1">
                <a:solidFill>
                  <a:schemeClr val="bg1"/>
                </a:solidFill>
                <a:latin typeface="Arial Black" panose="020B0A04020102020204" pitchFamily="34" charset="0"/>
                <a:cs typeface="Arial" panose="020B0604020202020204" pitchFamily="34" charset="0"/>
              </a:rPr>
            </a:br>
            <a:endParaRPr lang="en-US" sz="4000">
              <a:solidFill>
                <a:schemeClr val="bg1"/>
              </a:solidFill>
              <a:latin typeface="Arial" panose="020B0604020202020204" pitchFamily="34" charset="0"/>
              <a:cs typeface="Arial" panose="020B0604020202020204" pitchFamily="34" charset="0"/>
            </a:endParaRPr>
          </a:p>
        </p:txBody>
      </p:sp>
      <p:pic>
        <p:nvPicPr>
          <p:cNvPr id="8" name="Graphic 7" descr="Travel with solid fill">
            <a:extLst>
              <a:ext uri="{FF2B5EF4-FFF2-40B4-BE49-F238E27FC236}">
                <a16:creationId xmlns:a16="http://schemas.microsoft.com/office/drawing/2014/main" id="{31485B9D-CD46-F829-76E1-8E8D342A5A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70124" y="999067"/>
            <a:ext cx="914400" cy="914400"/>
          </a:xfrm>
          <a:prstGeom prst="rect">
            <a:avLst/>
          </a:prstGeom>
        </p:spPr>
      </p:pic>
      <p:pic>
        <p:nvPicPr>
          <p:cNvPr id="11" name="Graphic 10" descr="Money with solid fill">
            <a:extLst>
              <a:ext uri="{FF2B5EF4-FFF2-40B4-BE49-F238E27FC236}">
                <a16:creationId xmlns:a16="http://schemas.microsoft.com/office/drawing/2014/main" id="{3F1B2F8F-7812-9F09-BFCE-C294F575E4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2809" y="999067"/>
            <a:ext cx="914400" cy="914400"/>
          </a:xfrm>
          <a:prstGeom prst="rect">
            <a:avLst/>
          </a:prstGeom>
        </p:spPr>
      </p:pic>
      <p:sp>
        <p:nvSpPr>
          <p:cNvPr id="12" name="Rectangle 11">
            <a:extLst>
              <a:ext uri="{FF2B5EF4-FFF2-40B4-BE49-F238E27FC236}">
                <a16:creationId xmlns:a16="http://schemas.microsoft.com/office/drawing/2014/main" id="{BA56CEF7-E2AC-F212-34E0-FCB1F10F03B6}"/>
              </a:ext>
            </a:extLst>
          </p:cNvPr>
          <p:cNvSpPr/>
          <p:nvPr/>
        </p:nvSpPr>
        <p:spPr>
          <a:xfrm>
            <a:off x="4365446" y="0"/>
            <a:ext cx="7277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4A04469-CDFA-3C6E-4C70-D2BC431A3E2E}"/>
              </a:ext>
            </a:extLst>
          </p:cNvPr>
          <p:cNvGraphicFramePr>
            <a:graphicFrameLocks noGrp="1"/>
          </p:cNvGraphicFramePr>
          <p:nvPr>
            <p:ph idx="1"/>
          </p:nvPr>
        </p:nvGraphicFramePr>
        <p:xfrm>
          <a:off x="4947306" y="1913467"/>
          <a:ext cx="6550430" cy="4318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13395070"/>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5BD800-695D-1683-9C99-23A215802631}"/>
              </a:ext>
            </a:extLst>
          </p:cNvPr>
          <p:cNvSpPr>
            <a:spLocks noGrp="1"/>
          </p:cNvSpPr>
          <p:nvPr>
            <p:ph type="title"/>
          </p:nvPr>
        </p:nvSpPr>
        <p:spPr>
          <a:xfrm>
            <a:off x="344623" y="320675"/>
            <a:ext cx="11407487" cy="1325563"/>
          </a:xfrm>
        </p:spPr>
        <p:txBody>
          <a:bodyPr>
            <a:normAutofit/>
          </a:bodyPr>
          <a:lstStyle/>
          <a:p>
            <a:r>
              <a:rPr lang="en-US" sz="5400">
                <a:latin typeface="Arial Black" panose="020B0A04020102020204" pitchFamily="34" charset="0"/>
              </a:rPr>
              <a:t>UF GO Guest Process  </a:t>
            </a:r>
          </a:p>
        </p:txBody>
      </p:sp>
      <p:graphicFrame>
        <p:nvGraphicFramePr>
          <p:cNvPr id="9" name="Content Placeholder 4">
            <a:extLst>
              <a:ext uri="{FF2B5EF4-FFF2-40B4-BE49-F238E27FC236}">
                <a16:creationId xmlns:a16="http://schemas.microsoft.com/office/drawing/2014/main" id="{DEC239BB-5188-E63E-406E-DEA12268D283}"/>
              </a:ext>
            </a:extLst>
          </p:cNvPr>
          <p:cNvGraphicFramePr>
            <a:graphicFrameLocks noGrp="1"/>
          </p:cNvGraphicFramePr>
          <p:nvPr>
            <p:ph idx="1"/>
          </p:nvPr>
        </p:nvGraphicFramePr>
        <p:xfrm>
          <a:off x="344624"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a:extLst>
              <a:ext uri="{FF2B5EF4-FFF2-40B4-BE49-F238E27FC236}">
                <a16:creationId xmlns:a16="http://schemas.microsoft.com/office/drawing/2014/main" id="{0DD16E3E-25FC-B69D-A9CB-A0B810C15A7F}"/>
              </a:ext>
            </a:extLst>
          </p:cNvPr>
          <p:cNvSpPr/>
          <p:nvPr/>
        </p:nvSpPr>
        <p:spPr>
          <a:xfrm>
            <a:off x="0" y="0"/>
            <a:ext cx="12192000" cy="12612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 1">
            <a:extLst>
              <a:ext uri="{FF2B5EF4-FFF2-40B4-BE49-F238E27FC236}">
                <a16:creationId xmlns:a16="http://schemas.microsoft.com/office/drawing/2014/main" id="{FE75C90B-1953-DEE3-E1D2-02D8B040223E}"/>
              </a:ext>
            </a:extLst>
          </p:cNvPr>
          <p:cNvSpPr/>
          <p:nvPr/>
        </p:nvSpPr>
        <p:spPr>
          <a:xfrm>
            <a:off x="3910264" y="2467155"/>
            <a:ext cx="826168" cy="813456"/>
          </a:xfrm>
          <a:prstGeom prst="lef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90318"/>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94C847-D367-C848-76D3-F47BCEE020DE}"/>
              </a:ext>
            </a:extLst>
          </p:cNvPr>
          <p:cNvSpPr txBox="1">
            <a:spLocks/>
          </p:cNvSpPr>
          <p:nvPr/>
        </p:nvSpPr>
        <p:spPr>
          <a:xfrm>
            <a:off x="675702" y="719863"/>
            <a:ext cx="4035844" cy="1893942"/>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Black" panose="020B0A04020102020204" pitchFamily="34" charset="0"/>
                <a:ea typeface="+mj-ea"/>
                <a:cs typeface="+mj-cs"/>
              </a:rPr>
              <a:t>myUFL: </a:t>
            </a:r>
          </a:p>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Black" panose="020B0A04020102020204" pitchFamily="34" charset="0"/>
                <a:ea typeface="+mj-ea"/>
                <a:cs typeface="+mj-cs"/>
              </a:rPr>
              <a:t>POI Process</a:t>
            </a:r>
          </a:p>
        </p:txBody>
      </p:sp>
      <p:pic>
        <p:nvPicPr>
          <p:cNvPr id="5" name="Picture 4">
            <a:extLst>
              <a:ext uri="{FF2B5EF4-FFF2-40B4-BE49-F238E27FC236}">
                <a16:creationId xmlns:a16="http://schemas.microsoft.com/office/drawing/2014/main" id="{440BBFCC-27AF-BE82-ED14-51EE8E298F6D}"/>
              </a:ext>
            </a:extLst>
          </p:cNvPr>
          <p:cNvPicPr>
            <a:picLocks noChangeAspect="1"/>
          </p:cNvPicPr>
          <p:nvPr/>
        </p:nvPicPr>
        <p:blipFill rotWithShape="1">
          <a:blip r:embed="rId3"/>
          <a:srcRect r="11824"/>
          <a:stretch/>
        </p:blipFill>
        <p:spPr>
          <a:xfrm>
            <a:off x="5311041" y="320007"/>
            <a:ext cx="6135483" cy="3108993"/>
          </a:xfrm>
          <a:prstGeom prst="rect">
            <a:avLst/>
          </a:prstGeom>
          <a:noFill/>
          <a:ln>
            <a:solidFill>
              <a:schemeClr val="bg1">
                <a:lumMod val="85000"/>
              </a:schemeClr>
            </a:solidFill>
          </a:ln>
        </p:spPr>
      </p:pic>
      <p:pic>
        <p:nvPicPr>
          <p:cNvPr id="2" name="Picture 1">
            <a:extLst>
              <a:ext uri="{FF2B5EF4-FFF2-40B4-BE49-F238E27FC236}">
                <a16:creationId xmlns:a16="http://schemas.microsoft.com/office/drawing/2014/main" id="{226FAE21-CEED-FE51-AA4E-BE6C72249D37}"/>
              </a:ext>
            </a:extLst>
          </p:cNvPr>
          <p:cNvPicPr>
            <a:picLocks noChangeAspect="1"/>
          </p:cNvPicPr>
          <p:nvPr/>
        </p:nvPicPr>
        <p:blipFill rotWithShape="1">
          <a:blip r:embed="rId4"/>
          <a:srcRect l="3768" t="19" r="4960" b="66177"/>
          <a:stretch/>
        </p:blipFill>
        <p:spPr>
          <a:xfrm>
            <a:off x="5311041" y="3796515"/>
            <a:ext cx="6154654" cy="2538184"/>
          </a:xfrm>
          <a:prstGeom prst="rect">
            <a:avLst/>
          </a:prstGeom>
          <a:noFill/>
          <a:ln>
            <a:solidFill>
              <a:schemeClr val="bg1">
                <a:lumMod val="85000"/>
              </a:schemeClr>
            </a:solidFill>
          </a:ln>
        </p:spPr>
      </p:pic>
      <p:sp>
        <p:nvSpPr>
          <p:cNvPr id="3" name="TextBox 2">
            <a:extLst>
              <a:ext uri="{FF2B5EF4-FFF2-40B4-BE49-F238E27FC236}">
                <a16:creationId xmlns:a16="http://schemas.microsoft.com/office/drawing/2014/main" id="{33A16091-233A-B018-46CB-F2728C9E3D01}"/>
              </a:ext>
            </a:extLst>
          </p:cNvPr>
          <p:cNvSpPr txBox="1"/>
          <p:nvPr/>
        </p:nvSpPr>
        <p:spPr>
          <a:xfrm>
            <a:off x="675702" y="2972726"/>
            <a:ext cx="4035844" cy="386259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Leverage current system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Does not require SSN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POI is active for a year. It will expire after 365 days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Must select new POI type: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00016</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the individual has a POI that is not for POI type: 00016, a new POI must be entered</a:t>
            </a:r>
          </a:p>
          <a:p>
            <a:pPr marL="457200" marR="0" lvl="1" indent="0" algn="l"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F1E422C-88A3-7D34-E255-9B96CEAA4C8E}"/>
              </a:ext>
            </a:extLst>
          </p:cNvPr>
          <p:cNvSpPr txBox="1"/>
          <p:nvPr/>
        </p:nvSpPr>
        <p:spPr>
          <a:xfrm>
            <a:off x="7967133" y="5902867"/>
            <a:ext cx="286342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UF_EPAF_POI_Coordinator </a:t>
            </a:r>
          </a:p>
        </p:txBody>
      </p:sp>
    </p:spTree>
    <p:extLst>
      <p:ext uri="{BB962C8B-B14F-4D97-AF65-F5344CB8AC3E}">
        <p14:creationId xmlns:p14="http://schemas.microsoft.com/office/powerpoint/2010/main" val="1567256031"/>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794C847-D367-C848-76D3-F47BCEE020DE}"/>
              </a:ext>
            </a:extLst>
          </p:cNvPr>
          <p:cNvSpPr txBox="1">
            <a:spLocks/>
          </p:cNvSpPr>
          <p:nvPr/>
        </p:nvSpPr>
        <p:spPr>
          <a:xfrm>
            <a:off x="544430" y="242372"/>
            <a:ext cx="10980461" cy="1137866"/>
          </a:xfrm>
          <a:prstGeom prst="rect">
            <a:avLst/>
          </a:prstGeom>
          <a:solidFill>
            <a:schemeClr val="accent1">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Black" panose="020B0A04020102020204" pitchFamily="34" charset="0"/>
                <a:ea typeface="+mj-ea"/>
                <a:cs typeface="+mj-cs"/>
              </a:rPr>
              <a:t>myUFL: POI Process</a:t>
            </a:r>
          </a:p>
        </p:txBody>
      </p:sp>
      <p:sp>
        <p:nvSpPr>
          <p:cNvPr id="3" name="TextBox 2">
            <a:extLst>
              <a:ext uri="{FF2B5EF4-FFF2-40B4-BE49-F238E27FC236}">
                <a16:creationId xmlns:a16="http://schemas.microsoft.com/office/drawing/2014/main" id="{33A16091-233A-B018-46CB-F2728C9E3D01}"/>
              </a:ext>
            </a:extLst>
          </p:cNvPr>
          <p:cNvSpPr txBox="1"/>
          <p:nvPr/>
        </p:nvSpPr>
        <p:spPr>
          <a:xfrm>
            <a:off x="6346822" y="1859850"/>
            <a:ext cx="5531752" cy="247760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Optional feature: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Gather ACH information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direct deposit payment for guests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Guest information is available in UF GO after an overnight process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POI information will feed to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Guest Traveler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list in UF GO to reduce duplicative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A1B90FEC-F4A3-DC65-8CE8-431495644EF1}"/>
              </a:ext>
            </a:extLst>
          </p:cNvPr>
          <p:cNvPicPr>
            <a:picLocks noChangeAspect="1"/>
          </p:cNvPicPr>
          <p:nvPr/>
        </p:nvPicPr>
        <p:blipFill rotWithShape="1">
          <a:blip r:embed="rId3"/>
          <a:srcRect t="1" r="18313" b="28395"/>
          <a:stretch/>
        </p:blipFill>
        <p:spPr>
          <a:xfrm>
            <a:off x="544431" y="1865891"/>
            <a:ext cx="5334904" cy="4501860"/>
          </a:xfrm>
          <a:prstGeom prst="rect">
            <a:avLst/>
          </a:prstGeom>
          <a:noFill/>
          <a:ln>
            <a:solidFill>
              <a:schemeClr val="bg1">
                <a:lumMod val="85000"/>
              </a:schemeClr>
            </a:solidFill>
          </a:ln>
        </p:spPr>
      </p:pic>
      <p:pic>
        <p:nvPicPr>
          <p:cNvPr id="6" name="Picture 5">
            <a:extLst>
              <a:ext uri="{FF2B5EF4-FFF2-40B4-BE49-F238E27FC236}">
                <a16:creationId xmlns:a16="http://schemas.microsoft.com/office/drawing/2014/main" id="{81E887A9-8CA5-8C0D-4CC6-4735BD7C552B}"/>
              </a:ext>
            </a:extLst>
          </p:cNvPr>
          <p:cNvPicPr>
            <a:picLocks noChangeAspect="1"/>
          </p:cNvPicPr>
          <p:nvPr/>
        </p:nvPicPr>
        <p:blipFill rotWithShape="1">
          <a:blip r:embed="rId4"/>
          <a:srcRect l="959" t="4283" b="33964"/>
          <a:stretch/>
        </p:blipFill>
        <p:spPr>
          <a:xfrm>
            <a:off x="7171093" y="4207748"/>
            <a:ext cx="4034621" cy="2526722"/>
          </a:xfrm>
          <a:prstGeom prst="rect">
            <a:avLst/>
          </a:prstGeom>
          <a:noFill/>
          <a:ln>
            <a:solidFill>
              <a:schemeClr val="bg1">
                <a:lumMod val="85000"/>
              </a:schemeClr>
            </a:solidFill>
          </a:ln>
        </p:spPr>
      </p:pic>
      <p:sp>
        <p:nvSpPr>
          <p:cNvPr id="7" name="TextBox 6">
            <a:extLst>
              <a:ext uri="{FF2B5EF4-FFF2-40B4-BE49-F238E27FC236}">
                <a16:creationId xmlns:a16="http://schemas.microsoft.com/office/drawing/2014/main" id="{9C6933F2-DE90-B5E4-2954-4F1EAE9DB3BA}"/>
              </a:ext>
            </a:extLst>
          </p:cNvPr>
          <p:cNvSpPr txBox="1"/>
          <p:nvPr/>
        </p:nvSpPr>
        <p:spPr>
          <a:xfrm>
            <a:off x="1354347" y="3502325"/>
            <a:ext cx="1431985" cy="2308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Alligator, Albert</a:t>
            </a:r>
          </a:p>
        </p:txBody>
      </p:sp>
      <p:sp>
        <p:nvSpPr>
          <p:cNvPr id="8" name="TextBox 7">
            <a:extLst>
              <a:ext uri="{FF2B5EF4-FFF2-40B4-BE49-F238E27FC236}">
                <a16:creationId xmlns:a16="http://schemas.microsoft.com/office/drawing/2014/main" id="{2BF89D20-A3C9-AF17-7675-6FE92E5C28EF}"/>
              </a:ext>
            </a:extLst>
          </p:cNvPr>
          <p:cNvSpPr txBox="1"/>
          <p:nvPr/>
        </p:nvSpPr>
        <p:spPr>
          <a:xfrm>
            <a:off x="2190750" y="5561188"/>
            <a:ext cx="733426" cy="230832"/>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12/6/2023</a:t>
            </a:r>
          </a:p>
        </p:txBody>
      </p:sp>
      <p:sp>
        <p:nvSpPr>
          <p:cNvPr id="9" name="Arrow: Right 8">
            <a:extLst>
              <a:ext uri="{FF2B5EF4-FFF2-40B4-BE49-F238E27FC236}">
                <a16:creationId xmlns:a16="http://schemas.microsoft.com/office/drawing/2014/main" id="{878EAD63-C04C-0FF2-B272-FFA7D1DB91C5}"/>
              </a:ext>
            </a:extLst>
          </p:cNvPr>
          <p:cNvSpPr/>
          <p:nvPr/>
        </p:nvSpPr>
        <p:spPr>
          <a:xfrm>
            <a:off x="6075629" y="5245135"/>
            <a:ext cx="771525" cy="862935"/>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CD883BC-2EA5-5421-5E5C-788C502845D9}"/>
              </a:ext>
            </a:extLst>
          </p:cNvPr>
          <p:cNvSpPr/>
          <p:nvPr/>
        </p:nvSpPr>
        <p:spPr>
          <a:xfrm>
            <a:off x="3238953" y="5561187"/>
            <a:ext cx="1418772" cy="320909"/>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2A8E54A2-7E21-BC1F-0BE9-0B37E95D9ACF}"/>
              </a:ext>
            </a:extLst>
          </p:cNvPr>
          <p:cNvSpPr/>
          <p:nvPr/>
        </p:nvSpPr>
        <p:spPr>
          <a:xfrm>
            <a:off x="544430" y="4958603"/>
            <a:ext cx="3061412" cy="410988"/>
          </a:xfrm>
          <a:prstGeom prst="ellipse">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870376"/>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F03AA-300C-4C5A-882C-6F75BDC1F184}"/>
              </a:ext>
            </a:extLst>
          </p:cNvPr>
          <p:cNvSpPr>
            <a:spLocks noGrp="1"/>
          </p:cNvSpPr>
          <p:nvPr>
            <p:ph type="title"/>
          </p:nvPr>
        </p:nvSpPr>
        <p:spPr>
          <a:xfrm>
            <a:off x="729818" y="332133"/>
            <a:ext cx="11226207" cy="830511"/>
          </a:xfrm>
        </p:spPr>
        <p:txBody>
          <a:bodyPr vert="horz" lIns="91440" tIns="45720" rIns="91440" bIns="45720" rtlCol="0" anchor="ctr">
            <a:normAutofit/>
          </a:bodyPr>
          <a:lstStyle/>
          <a:p>
            <a:r>
              <a:rPr lang="en-US" sz="4400" cap="all">
                <a:solidFill>
                  <a:srgbClr val="FFFFFF">
                    <a:alpha val="90000"/>
                  </a:srgbClr>
                </a:solidFill>
                <a:latin typeface="Arial Black" panose="020B0A04020102020204" pitchFamily="34" charset="0"/>
              </a:rPr>
              <a:t>USER APPROVAL EXPERIENCE</a:t>
            </a:r>
          </a:p>
        </p:txBody>
      </p:sp>
      <p:sp>
        <p:nvSpPr>
          <p:cNvPr id="4" name="Title 1">
            <a:extLst>
              <a:ext uri="{FF2B5EF4-FFF2-40B4-BE49-F238E27FC236}">
                <a16:creationId xmlns:a16="http://schemas.microsoft.com/office/drawing/2014/main" id="{4EE83288-66E2-4FAB-89E6-2423D185F6B0}"/>
              </a:ext>
            </a:extLst>
          </p:cNvPr>
          <p:cNvSpPr txBox="1">
            <a:spLocks/>
          </p:cNvSpPr>
          <p:nvPr/>
        </p:nvSpPr>
        <p:spPr>
          <a:xfrm>
            <a:off x="461112" y="1226894"/>
            <a:ext cx="3749684" cy="3382280"/>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F6A400"/>
                </a:solidFill>
                <a:effectLst/>
                <a:uLnTx/>
                <a:uFillTx/>
                <a:latin typeface="Arial Black"/>
                <a:ea typeface="+mj-ea"/>
                <a:cs typeface="+mj-cs"/>
              </a:rPr>
              <a:t>Project Website</a:t>
            </a: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6" name="TextBox 5">
            <a:extLst>
              <a:ext uri="{FF2B5EF4-FFF2-40B4-BE49-F238E27FC236}">
                <a16:creationId xmlns:a16="http://schemas.microsoft.com/office/drawing/2014/main" id="{49765C73-930C-E993-1483-2F7CA85BC371}"/>
              </a:ext>
            </a:extLst>
          </p:cNvPr>
          <p:cNvSpPr txBox="1"/>
          <p:nvPr/>
        </p:nvSpPr>
        <p:spPr>
          <a:xfrm>
            <a:off x="5293223" y="6058884"/>
            <a:ext cx="58490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55B7D8"/>
                </a:solidFill>
                <a:effectLst/>
                <a:uLnTx/>
                <a:uFillTx/>
                <a:latin typeface="Arial Black" panose="020B0A04020102020204" pitchFamily="34" charset="0"/>
                <a:ea typeface="+mn-ea"/>
                <a:cs typeface="+mn-cs"/>
              </a:rPr>
              <a:t>https://cfo.ufl.edu/initiatives/uf-go/</a:t>
            </a:r>
          </a:p>
        </p:txBody>
      </p:sp>
      <p:pic>
        <p:nvPicPr>
          <p:cNvPr id="8" name="Picture 7">
            <a:extLst>
              <a:ext uri="{FF2B5EF4-FFF2-40B4-BE49-F238E27FC236}">
                <a16:creationId xmlns:a16="http://schemas.microsoft.com/office/drawing/2014/main" id="{EACB1B40-849D-10C0-64BB-CD97BB635A5F}"/>
              </a:ext>
            </a:extLst>
          </p:cNvPr>
          <p:cNvPicPr>
            <a:picLocks noChangeAspect="1"/>
          </p:cNvPicPr>
          <p:nvPr/>
        </p:nvPicPr>
        <p:blipFill rotWithShape="1">
          <a:blip r:embed="rId3"/>
          <a:srcRect b="20544"/>
          <a:stretch/>
        </p:blipFill>
        <p:spPr>
          <a:xfrm>
            <a:off x="4704639" y="568283"/>
            <a:ext cx="7026249" cy="5098374"/>
          </a:xfrm>
          <a:prstGeom prst="rect">
            <a:avLst/>
          </a:prstGeom>
        </p:spPr>
      </p:pic>
    </p:spTree>
    <p:extLst>
      <p:ext uri="{BB962C8B-B14F-4D97-AF65-F5344CB8AC3E}">
        <p14:creationId xmlns:p14="http://schemas.microsoft.com/office/powerpoint/2010/main" val="158672883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112EC-683C-4AB0-8770-E07B3F37BDD8}"/>
              </a:ext>
            </a:extLst>
          </p:cNvPr>
          <p:cNvSpPr>
            <a:spLocks noGrp="1"/>
          </p:cNvSpPr>
          <p:nvPr>
            <p:ph type="title"/>
          </p:nvPr>
        </p:nvSpPr>
        <p:spPr>
          <a:xfrm>
            <a:off x="590504" y="747970"/>
            <a:ext cx="10468006" cy="722927"/>
          </a:xfrm>
        </p:spPr>
        <p:txBody>
          <a:bodyPr anchor="ctr">
            <a:normAutofit/>
          </a:bodyPr>
          <a:lstStyle/>
          <a:p>
            <a:r>
              <a:rPr lang="en-US" b="1">
                <a:latin typeface="Arial Black" panose="020B0A04020102020204" pitchFamily="34" charset="0"/>
              </a:rPr>
              <a:t>QUESTIONS?</a:t>
            </a:r>
          </a:p>
        </p:txBody>
      </p:sp>
      <p:sp>
        <p:nvSpPr>
          <p:cNvPr id="3" name="TextBox 2">
            <a:extLst>
              <a:ext uri="{FF2B5EF4-FFF2-40B4-BE49-F238E27FC236}">
                <a16:creationId xmlns:a16="http://schemas.microsoft.com/office/drawing/2014/main" id="{74114F98-71FD-FE2F-2E96-BE412419E61C}"/>
              </a:ext>
            </a:extLst>
          </p:cNvPr>
          <p:cNvSpPr txBox="1"/>
          <p:nvPr/>
        </p:nvSpPr>
        <p:spPr>
          <a:xfrm>
            <a:off x="687676" y="1894798"/>
            <a:ext cx="788068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Victoria </a:t>
            </a:r>
            <a:r>
              <a:rPr kumimoji="0" lang="en-US" sz="1800" b="0"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Peprah</a:t>
            </a: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-Asante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Associate Controller – Disbursements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vpa@ufl.edu</a:t>
            </a: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Cynthia Mendoza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Project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cmmendoza@ufl.edu</a:t>
            </a:r>
            <a:r>
              <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908083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50800"/>
            <a:ext cx="10515600" cy="1325563"/>
          </a:xfrm>
        </p:spPr>
        <p:txBody>
          <a:bodyPr/>
          <a:lstStyle/>
          <a:p>
            <a:r>
              <a:rPr lang="en-US" dirty="0"/>
              <a:t>PageUp - Applicant Progress Board</a:t>
            </a:r>
          </a:p>
        </p:txBody>
      </p:sp>
      <p:sp>
        <p:nvSpPr>
          <p:cNvPr id="8" name="TextBox 7"/>
          <p:cNvSpPr txBox="1"/>
          <p:nvPr/>
        </p:nvSpPr>
        <p:spPr>
          <a:xfrm>
            <a:off x="129768" y="1229023"/>
            <a:ext cx="956512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6A"/>
                </a:solidFill>
                <a:effectLst/>
                <a:uLnTx/>
                <a:uFillTx/>
                <a:latin typeface="Gentona Book"/>
                <a:ea typeface="+mn-ea"/>
                <a:cs typeface="+mn-cs"/>
              </a:rPr>
              <a:t>List View Option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46A"/>
                </a:solidFill>
                <a:effectLst/>
                <a:uLnTx/>
                <a:uFillTx/>
                <a:latin typeface="Gentona Book"/>
                <a:ea typeface="+mn-ea"/>
                <a:cs typeface="+mn-cs"/>
              </a:rPr>
              <a:t>Note: Users can easily switch between the two views by clicking either the List view or Card view buttons.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46A"/>
              </a:solidFill>
              <a:effectLst/>
              <a:uLnTx/>
              <a:uFillTx/>
              <a:latin typeface="Gentona Book"/>
              <a:ea typeface="+mn-ea"/>
              <a:cs typeface="+mn-cs"/>
            </a:endParaRPr>
          </a:p>
        </p:txBody>
      </p:sp>
      <p:pic>
        <p:nvPicPr>
          <p:cNvPr id="3" name="Picture 2"/>
          <p:cNvPicPr>
            <a:picLocks noChangeAspect="1"/>
          </p:cNvPicPr>
          <p:nvPr/>
        </p:nvPicPr>
        <p:blipFill>
          <a:blip r:embed="rId2"/>
          <a:stretch>
            <a:fillRect/>
          </a:stretch>
        </p:blipFill>
        <p:spPr>
          <a:xfrm>
            <a:off x="200785" y="1964740"/>
            <a:ext cx="11153015" cy="4303414"/>
          </a:xfrm>
          <a:prstGeom prst="rect">
            <a:avLst/>
          </a:prstGeom>
        </p:spPr>
      </p:pic>
      <p:sp>
        <p:nvSpPr>
          <p:cNvPr id="10" name="Rounded Rectangle 9"/>
          <p:cNvSpPr/>
          <p:nvPr/>
        </p:nvSpPr>
        <p:spPr>
          <a:xfrm>
            <a:off x="9008630" y="2881171"/>
            <a:ext cx="1219941" cy="40005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443262"/>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54646-098A-4EA2-ABF6-BF1FD9A775A2}"/>
              </a:ext>
            </a:extLst>
          </p:cNvPr>
          <p:cNvSpPr>
            <a:spLocks noGrp="1"/>
          </p:cNvSpPr>
          <p:nvPr>
            <p:ph type="title"/>
          </p:nvPr>
        </p:nvSpPr>
        <p:spPr>
          <a:xfrm>
            <a:off x="4949759" y="461639"/>
            <a:ext cx="6610383" cy="914508"/>
          </a:xfrm>
          <a:noFill/>
        </p:spPr>
        <p:txBody>
          <a:bodyPr vert="horz" lIns="91440" tIns="45720" rIns="91440" bIns="45720" rtlCol="0" anchor="b">
            <a:normAutofit/>
          </a:bodyPr>
          <a:lstStyle/>
          <a:p>
            <a:r>
              <a:rPr lang="en-US" kern="1200" dirty="0">
                <a:solidFill>
                  <a:schemeClr val="tx1"/>
                </a:solidFill>
                <a:latin typeface="+mj-lt"/>
                <a:ea typeface="+mj-ea"/>
                <a:cs typeface="+mj-cs"/>
              </a:rPr>
              <a:t>Important Dates</a:t>
            </a:r>
          </a:p>
        </p:txBody>
      </p:sp>
      <p:sp>
        <p:nvSpPr>
          <p:cNvPr id="3" name="Text Placeholder 2">
            <a:extLst>
              <a:ext uri="{FF2B5EF4-FFF2-40B4-BE49-F238E27FC236}">
                <a16:creationId xmlns:a16="http://schemas.microsoft.com/office/drawing/2014/main" id="{458085E9-79FA-4C9B-8B88-E89256BD2802}"/>
              </a:ext>
            </a:extLst>
          </p:cNvPr>
          <p:cNvSpPr>
            <a:spLocks noGrp="1"/>
          </p:cNvSpPr>
          <p:nvPr>
            <p:ph type="body" idx="1"/>
          </p:nvPr>
        </p:nvSpPr>
        <p:spPr>
          <a:xfrm>
            <a:off x="5074046" y="1765789"/>
            <a:ext cx="6602159" cy="3258972"/>
          </a:xfrm>
          <a:noFill/>
        </p:spPr>
        <p:txBody>
          <a:bodyPr vert="horz" lIns="91440" tIns="45720" rIns="91440" bIns="45720" rtlCol="0">
            <a:normAutofit/>
          </a:bodyPr>
          <a:lstStyle/>
          <a:p>
            <a:endParaRPr lang="en-US" kern="1200" dirty="0">
              <a:solidFill>
                <a:schemeClr val="tx1"/>
              </a:solidFill>
              <a:latin typeface="+mn-lt"/>
              <a:ea typeface="+mn-ea"/>
              <a:cs typeface="+mn-cs"/>
            </a:endParaRPr>
          </a:p>
          <a:p>
            <a:r>
              <a:rPr lang="en-US" kern="1200" dirty="0">
                <a:solidFill>
                  <a:schemeClr val="tx1"/>
                </a:solidFill>
                <a:latin typeface="+mn-lt"/>
                <a:ea typeface="+mn-ea"/>
                <a:cs typeface="+mn-cs"/>
              </a:rPr>
              <a:t>March 6 – Applicant Progress Board</a:t>
            </a:r>
          </a:p>
          <a:p>
            <a:r>
              <a:rPr lang="en-US" kern="1200" dirty="0">
                <a:solidFill>
                  <a:schemeClr val="tx1"/>
                </a:solidFill>
                <a:latin typeface="+mn-lt"/>
                <a:ea typeface="+mn-ea"/>
                <a:cs typeface="+mn-cs"/>
              </a:rPr>
              <a:t>March 31 – Courtesy File Closes</a:t>
            </a:r>
          </a:p>
          <a:p>
            <a:r>
              <a:rPr lang="en-US" kern="1200" dirty="0">
                <a:solidFill>
                  <a:schemeClr val="tx1"/>
                </a:solidFill>
                <a:latin typeface="+mn-lt"/>
                <a:ea typeface="+mn-ea"/>
                <a:cs typeface="+mn-cs"/>
              </a:rPr>
              <a:t>April 5 – Next HR Forum</a:t>
            </a:r>
          </a:p>
          <a:p>
            <a:r>
              <a:rPr lang="en-US" kern="1200" dirty="0">
                <a:solidFill>
                  <a:schemeClr val="tx1"/>
                </a:solidFill>
                <a:latin typeface="+mn-lt"/>
                <a:ea typeface="+mn-ea"/>
                <a:cs typeface="+mn-cs"/>
              </a:rPr>
              <a:t>April 25 – GBAS Spring Institute</a:t>
            </a:r>
          </a:p>
          <a:p>
            <a:endParaRPr lang="en-US" kern="1200" dirty="0">
              <a:solidFill>
                <a:schemeClr val="tx1"/>
              </a:solidFill>
              <a:latin typeface="+mn-lt"/>
              <a:ea typeface="+mn-ea"/>
              <a:cs typeface="+mn-cs"/>
            </a:endParaRPr>
          </a:p>
        </p:txBody>
      </p:sp>
      <p:sp>
        <p:nvSpPr>
          <p:cNvPr id="17" name="Rectangle 16">
            <a:extLst>
              <a:ext uri="{FF2B5EF4-FFF2-40B4-BE49-F238E27FC236}">
                <a16:creationId xmlns:a16="http://schemas.microsoft.com/office/drawing/2014/main" id="{707744A9-B1DD-4F76-B3B2-02A51E6DF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28">
            <a:extLst>
              <a:ext uri="{FF2B5EF4-FFF2-40B4-BE49-F238E27FC236}">
                <a16:creationId xmlns:a16="http://schemas.microsoft.com/office/drawing/2014/main" id="{09F52C97-D8A0-4C58-9D04-B8733EE38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036" y="644333"/>
            <a:ext cx="3343935" cy="556933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Priorities with solid fill">
            <a:extLst>
              <a:ext uri="{FF2B5EF4-FFF2-40B4-BE49-F238E27FC236}">
                <a16:creationId xmlns:a16="http://schemas.microsoft.com/office/drawing/2014/main" id="{9C64AECC-D525-4B45-9AAF-756F1B3673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9243" y="1920240"/>
            <a:ext cx="3017520" cy="3017520"/>
          </a:xfrm>
          <a:prstGeom prst="rect">
            <a:avLst/>
          </a:prstGeom>
          <a:effectLst/>
        </p:spPr>
      </p:pic>
    </p:spTree>
    <p:extLst>
      <p:ext uri="{BB962C8B-B14F-4D97-AF65-F5344CB8AC3E}">
        <p14:creationId xmlns:p14="http://schemas.microsoft.com/office/powerpoint/2010/main" val="383126184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838200" y="98148"/>
            <a:ext cx="10515600" cy="1325563"/>
          </a:xfrm>
        </p:spPr>
        <p:txBody>
          <a:bodyPr/>
          <a:lstStyle/>
          <a:p>
            <a:r>
              <a:rPr lang="en-US" dirty="0"/>
              <a:t>PageUp - Applicant Progress Board</a:t>
            </a:r>
          </a:p>
        </p:txBody>
      </p:sp>
      <p:sp>
        <p:nvSpPr>
          <p:cNvPr id="4" name="Date Placeholder 3">
            <a:extLst>
              <a:ext uri="{FF2B5EF4-FFF2-40B4-BE49-F238E27FC236}">
                <a16:creationId xmlns:a16="http://schemas.microsoft.com/office/drawing/2014/main" id="{E08D8F89-DE00-DDBB-11D3-EF26FCFFD0E1}"/>
              </a:ext>
            </a:extLst>
          </p:cNvPr>
          <p:cNvSpPr>
            <a:spLocks noGrp="1"/>
          </p:cNvSpPr>
          <p:nvPr>
            <p:ph type="dt" sz="half" idx="4294967295"/>
          </p:nvPr>
        </p:nvSpPr>
        <p:spPr>
          <a:xfrm>
            <a:off x="278964" y="6268154"/>
            <a:ext cx="105155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3E22579-B468-2048-BB22-52BB8068EEEB}" type="datetime1">
              <a:rPr kumimoji="0" lang="en-US" sz="1200" b="0" i="0" u="none" strike="noStrike" kern="1200" cap="none" spc="0" normalizeH="0" baseline="0" noProof="0" smtClean="0">
                <a:ln>
                  <a:noFill/>
                </a:ln>
                <a:solidFill>
                  <a:srgbClr val="C7C9C8"/>
                </a:solidFill>
                <a:effectLst/>
                <a:uLnTx/>
                <a:uFillTx/>
                <a:latin typeface="Gentona Book"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3/1/2023</a:t>
            </a:fld>
            <a:endParaRPr kumimoji="0" lang="en-US" sz="1200" b="0" i="0" u="none" strike="noStrike" kern="1200" cap="none" spc="0" normalizeH="0" baseline="0" noProof="0" dirty="0">
              <a:ln>
                <a:noFill/>
              </a:ln>
              <a:solidFill>
                <a:srgbClr val="C7C9C8"/>
              </a:solidFill>
              <a:effectLst/>
              <a:uLnTx/>
              <a:uFillTx/>
              <a:latin typeface="Gentona Book" pitchFamily="2" charset="77"/>
              <a:ea typeface="+mn-ea"/>
              <a:cs typeface="+mn-cs"/>
            </a:endParaRPr>
          </a:p>
        </p:txBody>
      </p:sp>
      <p:sp>
        <p:nvSpPr>
          <p:cNvPr id="8" name="TextBox 7"/>
          <p:cNvSpPr txBox="1"/>
          <p:nvPr/>
        </p:nvSpPr>
        <p:spPr>
          <a:xfrm>
            <a:off x="177296" y="1158357"/>
            <a:ext cx="1157909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6A"/>
                </a:solidFill>
                <a:effectLst/>
                <a:uLnTx/>
                <a:uFillTx/>
                <a:latin typeface="Gentona Book"/>
                <a:ea typeface="+mn-ea"/>
                <a:cs typeface="+mn-cs"/>
              </a:rPr>
              <a:t>Card View Option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46A"/>
                </a:solidFill>
                <a:effectLst/>
                <a:uLnTx/>
                <a:uFillTx/>
                <a:latin typeface="Gentona Book"/>
                <a:ea typeface="+mn-ea"/>
                <a:cs typeface="+mn-cs"/>
              </a:rPr>
              <a:t>Note: Users can easily switch between the two views by clicking either the List view or Card view buttons.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46A"/>
                </a:solidFill>
                <a:effectLst/>
                <a:uLnTx/>
                <a:uFillTx/>
                <a:latin typeface="Gentona Book"/>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46A"/>
              </a:solidFill>
              <a:effectLst/>
              <a:uLnTx/>
              <a:uFillTx/>
              <a:latin typeface="Gentona Book"/>
              <a:ea typeface="+mn-ea"/>
              <a:cs typeface="+mn-cs"/>
            </a:endParaRPr>
          </a:p>
        </p:txBody>
      </p:sp>
      <p:pic>
        <p:nvPicPr>
          <p:cNvPr id="5" name="Picture 4"/>
          <p:cNvPicPr>
            <a:picLocks noChangeAspect="1"/>
          </p:cNvPicPr>
          <p:nvPr/>
        </p:nvPicPr>
        <p:blipFill>
          <a:blip r:embed="rId2"/>
          <a:stretch>
            <a:fillRect/>
          </a:stretch>
        </p:blipFill>
        <p:spPr>
          <a:xfrm>
            <a:off x="278964" y="1826394"/>
            <a:ext cx="9770383" cy="4850942"/>
          </a:xfrm>
          <a:prstGeom prst="rect">
            <a:avLst/>
          </a:prstGeom>
        </p:spPr>
      </p:pic>
      <p:sp>
        <p:nvSpPr>
          <p:cNvPr id="7" name="Rounded Rectangle 6"/>
          <p:cNvSpPr/>
          <p:nvPr/>
        </p:nvSpPr>
        <p:spPr>
          <a:xfrm>
            <a:off x="5486398" y="2601254"/>
            <a:ext cx="1090411" cy="34153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ounded Rectangle 8"/>
          <p:cNvSpPr/>
          <p:nvPr/>
        </p:nvSpPr>
        <p:spPr>
          <a:xfrm>
            <a:off x="2248676" y="2924125"/>
            <a:ext cx="1950098" cy="159189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p:nvPr/>
        </p:nvSpPr>
        <p:spPr>
          <a:xfrm>
            <a:off x="2308358" y="4604401"/>
            <a:ext cx="35792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Users can click and drag applicant “cards” from one column to another to update the status.</a:t>
            </a:r>
          </a:p>
        </p:txBody>
      </p:sp>
      <p:sp>
        <p:nvSpPr>
          <p:cNvPr id="10" name="Right Arrow 9"/>
          <p:cNvSpPr/>
          <p:nvPr/>
        </p:nvSpPr>
        <p:spPr>
          <a:xfrm>
            <a:off x="3330794" y="4329660"/>
            <a:ext cx="1147666" cy="153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98264"/>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PageUp - Applicant Progress Board</a:t>
            </a:r>
          </a:p>
        </p:txBody>
      </p:sp>
      <p:sp>
        <p:nvSpPr>
          <p:cNvPr id="8" name="TextBox 7"/>
          <p:cNvSpPr txBox="1"/>
          <p:nvPr/>
        </p:nvSpPr>
        <p:spPr>
          <a:xfrm>
            <a:off x="8412049" y="1583242"/>
            <a:ext cx="31739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Users can switch between the two views by clicking either the </a:t>
            </a:r>
            <a:r>
              <a:rPr kumimoji="0" lang="en-US" sz="1800" b="1" i="0" u="none" strike="noStrike" kern="1200" cap="none" spc="0" normalizeH="0" baseline="0" noProof="0" dirty="0">
                <a:ln>
                  <a:noFill/>
                </a:ln>
                <a:solidFill>
                  <a:srgbClr val="00346A"/>
                </a:solidFill>
                <a:effectLst/>
                <a:uLnTx/>
                <a:uFillTx/>
                <a:latin typeface="Calibri" panose="020F0502020204030204"/>
                <a:ea typeface="+mn-ea"/>
                <a:cs typeface="+mn-cs"/>
              </a:rPr>
              <a:t>List view </a:t>
            </a: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or </a:t>
            </a:r>
            <a:r>
              <a:rPr kumimoji="0" lang="en-US" sz="1800" b="1" i="0" u="none" strike="noStrike" kern="1200" cap="none" spc="0" normalizeH="0" baseline="0" noProof="0" dirty="0">
                <a:ln>
                  <a:noFill/>
                </a:ln>
                <a:solidFill>
                  <a:srgbClr val="00346A"/>
                </a:solidFill>
                <a:effectLst/>
                <a:uLnTx/>
                <a:uFillTx/>
                <a:latin typeface="Calibri" panose="020F0502020204030204"/>
                <a:ea typeface="+mn-ea"/>
                <a:cs typeface="+mn-cs"/>
              </a:rPr>
              <a:t>Card view </a:t>
            </a:r>
            <a:r>
              <a:rPr kumimoji="0" lang="en-US" sz="1800" b="0" i="0" u="none" strike="noStrike" kern="1200" cap="none" spc="0" normalizeH="0" baseline="0" noProof="0" dirty="0">
                <a:ln>
                  <a:noFill/>
                </a:ln>
                <a:solidFill>
                  <a:srgbClr val="00346A"/>
                </a:solidFill>
                <a:effectLst/>
                <a:uLnTx/>
                <a:uFillTx/>
                <a:latin typeface="Calibri" panose="020F0502020204030204"/>
                <a:ea typeface="+mn-ea"/>
                <a:cs typeface="+mn-cs"/>
              </a:rPr>
              <a:t>buttons. </a:t>
            </a:r>
          </a:p>
        </p:txBody>
      </p:sp>
      <p:pic>
        <p:nvPicPr>
          <p:cNvPr id="6" name="Picture 5"/>
          <p:cNvPicPr>
            <a:picLocks noChangeAspect="1"/>
          </p:cNvPicPr>
          <p:nvPr/>
        </p:nvPicPr>
        <p:blipFill rotWithShape="1">
          <a:blip r:embed="rId2"/>
          <a:srcRect l="20121" t="2498" r="19175" b="43342"/>
          <a:stretch/>
        </p:blipFill>
        <p:spPr>
          <a:xfrm>
            <a:off x="522185" y="1690688"/>
            <a:ext cx="7728818" cy="3423760"/>
          </a:xfrm>
          <a:prstGeom prst="rect">
            <a:avLst/>
          </a:prstGeom>
          <a:effectLst>
            <a:outerShdw blurRad="50800" dist="38100" dir="8100000" algn="tr" rotWithShape="0">
              <a:prstClr val="black">
                <a:alpha val="40000"/>
              </a:prstClr>
            </a:outerShdw>
          </a:effectLst>
        </p:spPr>
      </p:pic>
      <p:sp>
        <p:nvSpPr>
          <p:cNvPr id="3" name="Rounded Rectangle 2"/>
          <p:cNvSpPr/>
          <p:nvPr/>
        </p:nvSpPr>
        <p:spPr>
          <a:xfrm>
            <a:off x="4769355" y="2568551"/>
            <a:ext cx="1388025" cy="40005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3"/>
          <a:srcRect l="73843" t="794"/>
          <a:stretch/>
        </p:blipFill>
        <p:spPr>
          <a:xfrm>
            <a:off x="7034740" y="3581201"/>
            <a:ext cx="3129557" cy="2720904"/>
          </a:xfrm>
          <a:prstGeom prst="rect">
            <a:avLst/>
          </a:prstGeom>
          <a:effectLst>
            <a:outerShdw blurRad="50800" dist="38100" dir="8100000" algn="tr" rotWithShape="0">
              <a:prstClr val="black">
                <a:alpha val="40000"/>
              </a:prstClr>
            </a:outerShdw>
          </a:effectLst>
        </p:spPr>
      </p:pic>
      <p:sp>
        <p:nvSpPr>
          <p:cNvPr id="10" name="Rounded Rectangle 9"/>
          <p:cNvSpPr/>
          <p:nvPr/>
        </p:nvSpPr>
        <p:spPr>
          <a:xfrm>
            <a:off x="7576742" y="4504256"/>
            <a:ext cx="1388025" cy="40005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982515"/>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a:xfrm>
            <a:off x="278963" y="0"/>
            <a:ext cx="10515600" cy="1325563"/>
          </a:xfrm>
        </p:spPr>
        <p:txBody>
          <a:bodyPr/>
          <a:lstStyle/>
          <a:p>
            <a:r>
              <a:rPr lang="en-US" dirty="0"/>
              <a:t>Key Features</a:t>
            </a:r>
          </a:p>
        </p:txBody>
      </p:sp>
      <p:sp>
        <p:nvSpPr>
          <p:cNvPr id="6" name="Rectangle 5"/>
          <p:cNvSpPr/>
          <p:nvPr/>
        </p:nvSpPr>
        <p:spPr>
          <a:xfrm>
            <a:off x="292953" y="1323800"/>
            <a:ext cx="960271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46A"/>
                </a:solidFill>
                <a:effectLst/>
                <a:uLnTx/>
                <a:uFillTx/>
                <a:latin typeface="Gentona Book"/>
                <a:ea typeface="+mn-ea"/>
                <a:cs typeface="+mn-cs"/>
              </a:rPr>
              <a:t>Anonymized </a:t>
            </a:r>
            <a:r>
              <a:rPr kumimoji="0" lang="en-US" sz="1800" b="1" i="0" u="none" strike="noStrike" kern="1200" cap="none" spc="0" normalizeH="0" baseline="0" noProof="0" dirty="0">
                <a:ln>
                  <a:noFill/>
                </a:ln>
                <a:solidFill>
                  <a:srgbClr val="002657"/>
                </a:solidFill>
                <a:effectLst/>
                <a:uLnTx/>
                <a:uFillTx/>
                <a:latin typeface="Gentona Book"/>
                <a:ea typeface="+mn-ea"/>
                <a:cs typeface="+mn-cs"/>
              </a:rPr>
              <a:t>profiles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Gentona Book"/>
                <a:ea typeface="+mn-ea"/>
                <a:cs typeface="+mn-cs"/>
              </a:rPr>
              <a:t>If enabled, names and contact details will be hidden with a 'click to reveal' icon.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346A"/>
                </a:solidFill>
                <a:effectLst/>
                <a:uLnTx/>
                <a:uFillTx/>
                <a:latin typeface="Gentona Book"/>
                <a:ea typeface="+mn-ea"/>
                <a:cs typeface="+mn-cs"/>
              </a:rPr>
              <a:t>Available in both List and Card view</a:t>
            </a:r>
          </a:p>
        </p:txBody>
      </p:sp>
      <p:pic>
        <p:nvPicPr>
          <p:cNvPr id="3" name="Picture 2"/>
          <p:cNvPicPr>
            <a:picLocks noChangeAspect="1"/>
          </p:cNvPicPr>
          <p:nvPr/>
        </p:nvPicPr>
        <p:blipFill rotWithShape="1">
          <a:blip r:embed="rId2"/>
          <a:srcRect b="44696"/>
          <a:stretch/>
        </p:blipFill>
        <p:spPr>
          <a:xfrm>
            <a:off x="292953" y="2441864"/>
            <a:ext cx="11622091" cy="2714033"/>
          </a:xfrm>
          <a:prstGeom prst="rect">
            <a:avLst/>
          </a:prstGeom>
          <a:ln>
            <a:noFill/>
          </a:ln>
          <a:effectLst>
            <a:outerShdw blurRad="292100" dist="139700" dir="2700000" algn="tl" rotWithShape="0">
              <a:srgbClr val="333333">
                <a:alpha val="65000"/>
              </a:srgbClr>
            </a:outerShdw>
          </a:effectLst>
        </p:spPr>
      </p:pic>
      <p:sp>
        <p:nvSpPr>
          <p:cNvPr id="7" name="Rounded Rectangle 6"/>
          <p:cNvSpPr/>
          <p:nvPr/>
        </p:nvSpPr>
        <p:spPr>
          <a:xfrm>
            <a:off x="10757239" y="2898425"/>
            <a:ext cx="1202806" cy="354094"/>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ounded Rectangle 7"/>
          <p:cNvSpPr/>
          <p:nvPr/>
        </p:nvSpPr>
        <p:spPr>
          <a:xfrm>
            <a:off x="1138335" y="3252519"/>
            <a:ext cx="1483567" cy="1104877"/>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8710756" y="1489636"/>
            <a:ext cx="1466850" cy="781050"/>
          </a:xfrm>
          <a:prstGeom prst="rect">
            <a:avLst/>
          </a:prstGeom>
          <a:effectLst>
            <a:outerShdw blurRad="50800" dist="38100" dir="8100000" algn="tr" rotWithShape="0">
              <a:prstClr val="black">
                <a:alpha val="40000"/>
              </a:prstClr>
            </a:outerShdw>
          </a:effectLst>
        </p:spPr>
      </p:pic>
      <p:sp>
        <p:nvSpPr>
          <p:cNvPr id="11" name="Rounded Rectangle 10"/>
          <p:cNvSpPr/>
          <p:nvPr/>
        </p:nvSpPr>
        <p:spPr>
          <a:xfrm>
            <a:off x="9543642" y="1843959"/>
            <a:ext cx="431333" cy="39384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647813"/>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1D34A-956A-ABB5-C00D-510187BA621D}"/>
              </a:ext>
            </a:extLst>
          </p:cNvPr>
          <p:cNvSpPr>
            <a:spLocks noGrp="1"/>
          </p:cNvSpPr>
          <p:nvPr>
            <p:ph type="title"/>
          </p:nvPr>
        </p:nvSpPr>
        <p:spPr/>
        <p:txBody>
          <a:bodyPr/>
          <a:lstStyle/>
          <a:p>
            <a:r>
              <a:rPr lang="en-US" dirty="0"/>
              <a:t>PageUp - Applicant Progress Board</a:t>
            </a:r>
          </a:p>
        </p:txBody>
      </p:sp>
      <p:sp>
        <p:nvSpPr>
          <p:cNvPr id="3" name="Content Placeholder 2">
            <a:extLst>
              <a:ext uri="{FF2B5EF4-FFF2-40B4-BE49-F238E27FC236}">
                <a16:creationId xmlns:a16="http://schemas.microsoft.com/office/drawing/2014/main" id="{6BD68B0C-0DBD-1ED8-5076-B189E19778A5}"/>
              </a:ext>
            </a:extLst>
          </p:cNvPr>
          <p:cNvSpPr>
            <a:spLocks noGrp="1"/>
          </p:cNvSpPr>
          <p:nvPr>
            <p:ph idx="1"/>
          </p:nvPr>
        </p:nvSpPr>
        <p:spPr>
          <a:xfrm>
            <a:off x="838200" y="2335579"/>
            <a:ext cx="9366737" cy="2931013"/>
          </a:xfrm>
        </p:spPr>
        <p:txBody>
          <a:bodyPr>
            <a:normAutofit/>
          </a:bodyPr>
          <a:lstStyle/>
          <a:p>
            <a:r>
              <a:rPr lang="en-US" sz="2400" dirty="0">
                <a:solidFill>
                  <a:schemeClr val="tx2"/>
                </a:solidFill>
              </a:rPr>
              <a:t>Feature available Monday, March 6</a:t>
            </a:r>
            <a:r>
              <a:rPr lang="en-US" sz="2400" baseline="30000" dirty="0">
                <a:solidFill>
                  <a:schemeClr val="tx2"/>
                </a:solidFill>
              </a:rPr>
              <a:t>th</a:t>
            </a:r>
          </a:p>
          <a:p>
            <a:r>
              <a:rPr lang="en-US" sz="2400" dirty="0">
                <a:solidFill>
                  <a:schemeClr val="tx2"/>
                </a:solidFill>
              </a:rPr>
              <a:t>Hiring managers, Originators, and Level 1 Approvers</a:t>
            </a:r>
          </a:p>
          <a:p>
            <a:endParaRPr lang="en-US" sz="2400" baseline="30000" dirty="0">
              <a:solidFill>
                <a:schemeClr val="tx2"/>
              </a:solidFill>
            </a:endParaRPr>
          </a:p>
          <a:p>
            <a:pPr marL="0" indent="0" algn="ctr">
              <a:buNone/>
            </a:pPr>
            <a:r>
              <a:rPr lang="en-US" sz="2400" dirty="0">
                <a:solidFill>
                  <a:schemeClr val="tx2"/>
                </a:solidFill>
              </a:rPr>
              <a:t>Questions?</a:t>
            </a:r>
          </a:p>
          <a:p>
            <a:pPr marL="0" indent="0" algn="ctr">
              <a:buNone/>
            </a:pPr>
            <a:r>
              <a:rPr lang="en-US" sz="2400" dirty="0">
                <a:solidFill>
                  <a:schemeClr val="tx2"/>
                </a:solidFill>
              </a:rPr>
              <a:t>Talent@hr.ufl.edu</a:t>
            </a:r>
          </a:p>
          <a:p>
            <a:pPr marL="0" indent="0" algn="ctr">
              <a:buNone/>
            </a:pPr>
            <a:r>
              <a:rPr lang="en-US" sz="2400" dirty="0">
                <a:solidFill>
                  <a:schemeClr val="tx2"/>
                </a:solidFill>
              </a:rPr>
              <a:t>352-273-2841</a:t>
            </a:r>
          </a:p>
          <a:p>
            <a:pPr marL="0" indent="0">
              <a:buNone/>
            </a:pPr>
            <a:endParaRPr lang="en-US" sz="2000" dirty="0">
              <a:solidFill>
                <a:schemeClr val="tx2"/>
              </a:solidFill>
            </a:endParaRPr>
          </a:p>
          <a:p>
            <a:endParaRPr lang="en-US" sz="2400" dirty="0">
              <a:solidFill>
                <a:schemeClr val="tx2"/>
              </a:solidFill>
            </a:endParaRPr>
          </a:p>
        </p:txBody>
      </p:sp>
    </p:spTree>
    <p:extLst>
      <p:ext uri="{BB962C8B-B14F-4D97-AF65-F5344CB8AC3E}">
        <p14:creationId xmlns:p14="http://schemas.microsoft.com/office/powerpoint/2010/main" val="3201993546"/>
      </p:ext>
    </p:extLst>
  </p:cSld>
  <p:clrMapOvr>
    <a:masterClrMapping/>
  </p:clrMapOvr>
  <mc:AlternateContent xmlns:mc="http://schemas.openxmlformats.org/markup-compatibility/2006">
    <mc:Choice xmlns:p14="http://schemas.microsoft.com/office/powerpoint/2010/main" Requires="p14">
      <p:transition spd="slow">
        <p14:pan dir="u"/>
      </p:transition>
    </mc:Choice>
    <mc:Fallback>
      <p:transition spd="slow">
        <p:fade/>
      </p:transition>
    </mc:Fallback>
  </mc:AlternateContent>
</p:sld>
</file>

<file path=ppt/theme/theme1.xml><?xml version="1.0" encoding="utf-8"?>
<a:theme xmlns:a="http://schemas.openxmlformats.org/drawingml/2006/main" name="Office Theme">
  <a:themeElements>
    <a:clrScheme name="UF Human Resources">
      <a:dk1>
        <a:srgbClr val="00346A"/>
      </a:dk1>
      <a:lt1>
        <a:srgbClr val="FFFFFF"/>
      </a:lt1>
      <a:dk2>
        <a:srgbClr val="002657"/>
      </a:dk2>
      <a:lt2>
        <a:srgbClr val="FFFFFF"/>
      </a:lt2>
      <a:accent1>
        <a:srgbClr val="005496"/>
      </a:accent1>
      <a:accent2>
        <a:srgbClr val="FF4616"/>
      </a:accent2>
      <a:accent3>
        <a:srgbClr val="C7C9C8"/>
      </a:accent3>
      <a:accent4>
        <a:srgbClr val="FFC000"/>
      </a:accent4>
      <a:accent5>
        <a:srgbClr val="2091D0"/>
      </a:accent5>
      <a:accent6>
        <a:srgbClr val="70AD47"/>
      </a:accent6>
      <a:hlink>
        <a:srgbClr val="70AD47"/>
      </a:hlink>
      <a:folHlink>
        <a:srgbClr val="FF46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TotalTime>
  <Words>2397</Words>
  <Application>Microsoft Office PowerPoint</Application>
  <PresentationFormat>Widescreen</PresentationFormat>
  <Paragraphs>335</Paragraphs>
  <Slides>50</Slides>
  <Notes>25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50</vt:i4>
      </vt:variant>
    </vt:vector>
  </HeadingPairs>
  <TitlesOfParts>
    <vt:vector size="60" baseType="lpstr">
      <vt:lpstr>Abadi</vt:lpstr>
      <vt:lpstr>Arial</vt:lpstr>
      <vt:lpstr>Arial Black</vt:lpstr>
      <vt:lpstr>Calibri</vt:lpstr>
      <vt:lpstr>Calibri Light</vt:lpstr>
      <vt:lpstr>Gentona Book</vt:lpstr>
      <vt:lpstr>Wingdings</vt:lpstr>
      <vt:lpstr>Office Theme</vt:lpstr>
      <vt:lpstr>1_Office Theme</vt:lpstr>
      <vt:lpstr>2_Office Theme</vt:lpstr>
      <vt:lpstr>HR Forum</vt:lpstr>
      <vt:lpstr>Agenda:</vt:lpstr>
      <vt:lpstr>Talent Acquisition &amp; Onboarding Christina Salva</vt:lpstr>
      <vt:lpstr>PageUp - Applicant Progress Board</vt:lpstr>
      <vt:lpstr>PageUp - Applicant Progress Board</vt:lpstr>
      <vt:lpstr>PageUp - Applicant Progress Board</vt:lpstr>
      <vt:lpstr>PageUp - Applicant Progress Board</vt:lpstr>
      <vt:lpstr>Key Features</vt:lpstr>
      <vt:lpstr>PageUp - Applicant Progress Board</vt:lpstr>
      <vt:lpstr>Communications &amp; Worklife Angie Brown </vt:lpstr>
      <vt:lpstr>Resilience &amp; Mindfulness at Work</vt:lpstr>
      <vt:lpstr>Limited app subscriptions still available</vt:lpstr>
      <vt:lpstr>Strategic Initiatives Amber Wuertz</vt:lpstr>
      <vt:lpstr>Let’s Try This Again!</vt:lpstr>
      <vt:lpstr>Employment Operations &amp; Records Johannes Traster</vt:lpstr>
      <vt:lpstr>Courtesy Faculty Review File  Now Open!</vt:lpstr>
      <vt:lpstr>Courtesy Faculty Review File </vt:lpstr>
      <vt:lpstr>Courtesy Faculty Review File </vt:lpstr>
      <vt:lpstr>Courtesy Faculty Review File </vt:lpstr>
      <vt:lpstr>Reminder—Sabbaticals </vt:lpstr>
      <vt:lpstr>Classification &amp; Compensation Kenya Williams</vt:lpstr>
      <vt:lpstr>Additional Pay Code Updates</vt:lpstr>
      <vt:lpstr>University Benefits Crystal Roncek</vt:lpstr>
      <vt:lpstr>Services Following Retirement</vt:lpstr>
      <vt:lpstr>Finance &amp; Accounting</vt:lpstr>
      <vt:lpstr>UF GO</vt:lpstr>
      <vt:lpstr>What is UF GO?   An integrated cloud-based Travel and PCard system that will enable faculty and staff to upload, review and report Travel and PCard expenses on the go. </vt:lpstr>
      <vt:lpstr>PowerPoint Presentation</vt:lpstr>
      <vt:lpstr>UF GO:   How Does it Work?</vt:lpstr>
      <vt:lpstr>UF GO:   How Does it Work?</vt:lpstr>
      <vt:lpstr>PowerPoint Presentation</vt:lpstr>
      <vt:lpstr>HOW DOES UF GO IMPACT HR?</vt:lpstr>
      <vt:lpstr>SECURITY ROLES</vt:lpstr>
      <vt:lpstr>Access to UF GO</vt:lpstr>
      <vt:lpstr>LEGAL NAME</vt:lpstr>
      <vt:lpstr>PowerPoint Presentation</vt:lpstr>
      <vt:lpstr>PowerPoint Presentation</vt:lpstr>
      <vt:lpstr>SUPERVISOR</vt:lpstr>
      <vt:lpstr>PowerPoint Presentation</vt:lpstr>
      <vt:lpstr>PowerPoint Presentation</vt:lpstr>
      <vt:lpstr>PowerPoint Presentation</vt:lpstr>
      <vt:lpstr>GUEST PROCESS</vt:lpstr>
      <vt:lpstr>PowerPoint Presentation</vt:lpstr>
      <vt:lpstr>    Guest  Process is used when…   </vt:lpstr>
      <vt:lpstr>UF GO Guest Process  </vt:lpstr>
      <vt:lpstr>PowerPoint Presentation</vt:lpstr>
      <vt:lpstr>PowerPoint Presentation</vt:lpstr>
      <vt:lpstr>USER APPROVAL EXPERIENCE</vt:lpstr>
      <vt:lpstr>QUESTIONS?</vt:lpstr>
      <vt:lpstr>Important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it can be long or short</dc:title>
  <dc:creator>Bales, Rick</dc:creator>
  <cp:lastModifiedBy>Wuertz,Amber D</cp:lastModifiedBy>
  <cp:revision>102</cp:revision>
  <dcterms:created xsi:type="dcterms:W3CDTF">2022-12-01T14:34:59Z</dcterms:created>
  <dcterms:modified xsi:type="dcterms:W3CDTF">2023-03-01T16:54:32Z</dcterms:modified>
</cp:coreProperties>
</file>