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53"/>
  </p:notesMasterIdLst>
  <p:sldIdLst>
    <p:sldId id="256" r:id="rId2"/>
    <p:sldId id="258" r:id="rId3"/>
    <p:sldId id="2147374717" r:id="rId4"/>
    <p:sldId id="2147374697" r:id="rId5"/>
    <p:sldId id="300" r:id="rId6"/>
    <p:sldId id="301" r:id="rId7"/>
    <p:sldId id="2147374698" r:id="rId8"/>
    <p:sldId id="2147374699" r:id="rId9"/>
    <p:sldId id="2147374700" r:id="rId10"/>
    <p:sldId id="306" r:id="rId11"/>
    <p:sldId id="257" r:id="rId12"/>
    <p:sldId id="2147374701" r:id="rId13"/>
    <p:sldId id="2147374702" r:id="rId14"/>
    <p:sldId id="2147374703" r:id="rId15"/>
    <p:sldId id="2147374704" r:id="rId16"/>
    <p:sldId id="298" r:id="rId17"/>
    <p:sldId id="2147374705" r:id="rId18"/>
    <p:sldId id="2147374706" r:id="rId19"/>
    <p:sldId id="294" r:id="rId20"/>
    <p:sldId id="2147374707" r:id="rId21"/>
    <p:sldId id="2147374708" r:id="rId22"/>
    <p:sldId id="2147374709" r:id="rId23"/>
    <p:sldId id="2147374710" r:id="rId24"/>
    <p:sldId id="2147374716" r:id="rId25"/>
    <p:sldId id="272" r:id="rId26"/>
    <p:sldId id="2147374711" r:id="rId27"/>
    <p:sldId id="303" r:id="rId28"/>
    <p:sldId id="307" r:id="rId29"/>
    <p:sldId id="308" r:id="rId30"/>
    <p:sldId id="311" r:id="rId31"/>
    <p:sldId id="309" r:id="rId32"/>
    <p:sldId id="310" r:id="rId33"/>
    <p:sldId id="2147374715" r:id="rId34"/>
    <p:sldId id="893" r:id="rId35"/>
    <p:sldId id="892" r:id="rId36"/>
    <p:sldId id="894" r:id="rId37"/>
    <p:sldId id="896" r:id="rId38"/>
    <p:sldId id="895" r:id="rId39"/>
    <p:sldId id="377" r:id="rId40"/>
    <p:sldId id="2147374713" r:id="rId41"/>
    <p:sldId id="262" r:id="rId42"/>
    <p:sldId id="2147374714" r:id="rId43"/>
    <p:sldId id="293" r:id="rId44"/>
    <p:sldId id="2147374718" r:id="rId45"/>
    <p:sldId id="271" r:id="rId46"/>
    <p:sldId id="2147374719" r:id="rId47"/>
    <p:sldId id="280" r:id="rId48"/>
    <p:sldId id="342" r:id="rId49"/>
    <p:sldId id="343" r:id="rId50"/>
    <p:sldId id="344" r:id="rId51"/>
    <p:sldId id="33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19DF1C1-3C72-E348-9D96-38FD89C045C3}">
          <p14:sldIdLst>
            <p14:sldId id="256"/>
            <p14:sldId id="258"/>
          </p14:sldIdLst>
        </p14:section>
        <p14:section name="TAO" id="{DB4329D0-5452-6E4B-84A0-9E528601110D}">
          <p14:sldIdLst>
            <p14:sldId id="2147374717"/>
            <p14:sldId id="2147374697"/>
            <p14:sldId id="300"/>
            <p14:sldId id="301"/>
            <p14:sldId id="2147374698"/>
            <p14:sldId id="2147374699"/>
            <p14:sldId id="2147374700"/>
            <p14:sldId id="306"/>
            <p14:sldId id="257"/>
            <p14:sldId id="2147374701"/>
            <p14:sldId id="2147374702"/>
            <p14:sldId id="2147374703"/>
            <p14:sldId id="2147374704"/>
            <p14:sldId id="298"/>
            <p14:sldId id="2147374705"/>
            <p14:sldId id="2147374706"/>
            <p14:sldId id="294"/>
          </p14:sldIdLst>
        </p14:section>
        <p14:section name="EHS" id="{C39BF7A8-5A07-4119-BD9B-5E0978FEDA17}">
          <p14:sldIdLst>
            <p14:sldId id="2147374707"/>
            <p14:sldId id="2147374708"/>
            <p14:sldId id="2147374709"/>
            <p14:sldId id="2147374710"/>
          </p14:sldIdLst>
        </p14:section>
        <p14:section name="EOR" id="{74DECF0C-8F1B-48D9-81E1-5EE5D86925A7}">
          <p14:sldIdLst>
            <p14:sldId id="2147374716"/>
            <p14:sldId id="272"/>
            <p14:sldId id="2147374711"/>
            <p14:sldId id="303"/>
            <p14:sldId id="307"/>
            <p14:sldId id="308"/>
            <p14:sldId id="311"/>
            <p14:sldId id="309"/>
            <p14:sldId id="310"/>
          </p14:sldIdLst>
        </p14:section>
        <p14:section name="TOD" id="{D2E85FCA-344E-4D70-B06F-D255B89C8BC9}">
          <p14:sldIdLst>
            <p14:sldId id="2147374715"/>
            <p14:sldId id="893"/>
            <p14:sldId id="892"/>
            <p14:sldId id="894"/>
            <p14:sldId id="896"/>
            <p14:sldId id="895"/>
            <p14:sldId id="377"/>
            <p14:sldId id="2147374713"/>
            <p14:sldId id="262"/>
            <p14:sldId id="2147374714"/>
            <p14:sldId id="293"/>
          </p14:sldIdLst>
        </p14:section>
        <p14:section name="C&amp;C" id="{6D40DC1F-0F0F-4D27-A791-87E8FCE0F825}">
          <p14:sldIdLst>
            <p14:sldId id="2147374718"/>
            <p14:sldId id="271"/>
          </p14:sldIdLst>
        </p14:section>
        <p14:section name="Benefits" id="{E388ECD7-96FA-489D-B7B0-6E7E58D83971}">
          <p14:sldIdLst>
            <p14:sldId id="2147374719"/>
            <p14:sldId id="280"/>
            <p14:sldId id="342"/>
            <p14:sldId id="343"/>
            <p14:sldId id="344"/>
          </p14:sldIdLst>
        </p14:section>
        <p14:section name="Closing" id="{277665DD-8E71-4FDF-B712-9CE271213811}">
          <p14:sldIdLst>
            <p14:sldId id="33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461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51" autoAdjust="0"/>
    <p:restoredTop sz="94670"/>
  </p:normalViewPr>
  <p:slideViewPr>
    <p:cSldViewPr snapToGrid="0" snapToObjects="1">
      <p:cViewPr varScale="1">
        <p:scale>
          <a:sx n="68" d="100"/>
          <a:sy n="68" d="100"/>
        </p:scale>
        <p:origin x="43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0925A8-B6C8-4357-82D4-6A75B37680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9BEAFB5-C500-4D61-AE54-76CD028DC024}">
      <dgm:prSet/>
      <dgm:spPr/>
      <dgm:t>
        <a:bodyPr/>
        <a:lstStyle/>
        <a:p>
          <a:r>
            <a:rPr lang="en-US" dirty="0"/>
            <a:t>“Leadership and learning are indispensable to each other.”</a:t>
          </a:r>
          <a:br>
            <a:rPr lang="en-US" dirty="0"/>
          </a:br>
          <a:r>
            <a:rPr lang="en-US" dirty="0"/>
            <a:t>—John F. Kennedy</a:t>
          </a:r>
        </a:p>
      </dgm:t>
    </dgm:pt>
    <dgm:pt modelId="{B47A9E61-D54A-4349-BF88-A1DAD0BDCEB1}" type="parTrans" cxnId="{2126DA6B-5950-477F-BBE8-FFDC5570C702}">
      <dgm:prSet/>
      <dgm:spPr/>
      <dgm:t>
        <a:bodyPr/>
        <a:lstStyle/>
        <a:p>
          <a:endParaRPr lang="en-US"/>
        </a:p>
      </dgm:t>
    </dgm:pt>
    <dgm:pt modelId="{E5558CB1-7A26-46A5-8B7D-8D54729D3A14}" type="sibTrans" cxnId="{2126DA6B-5950-477F-BBE8-FFDC5570C702}">
      <dgm:prSet/>
      <dgm:spPr/>
      <dgm:t>
        <a:bodyPr/>
        <a:lstStyle/>
        <a:p>
          <a:endParaRPr lang="en-US"/>
        </a:p>
      </dgm:t>
    </dgm:pt>
    <dgm:pt modelId="{E7F801C7-6B26-46C1-BB50-774E5B5BB445}">
      <dgm:prSet/>
      <dgm:spPr/>
      <dgm:t>
        <a:bodyPr/>
        <a:lstStyle/>
        <a:p>
          <a:r>
            <a:rPr lang="en-US"/>
            <a:t>Now through May 5</a:t>
          </a:r>
        </a:p>
      </dgm:t>
    </dgm:pt>
    <dgm:pt modelId="{607E1A28-BA14-40D4-BC32-55524077AD7F}" type="parTrans" cxnId="{D3DD55DE-78C3-415A-B87D-F6EBEDD71CE5}">
      <dgm:prSet/>
      <dgm:spPr/>
      <dgm:t>
        <a:bodyPr/>
        <a:lstStyle/>
        <a:p>
          <a:endParaRPr lang="en-US"/>
        </a:p>
      </dgm:t>
    </dgm:pt>
    <dgm:pt modelId="{6A1FA865-B1C1-4A78-BA5B-AE0AEC4B8219}" type="sibTrans" cxnId="{D3DD55DE-78C3-415A-B87D-F6EBEDD71CE5}">
      <dgm:prSet/>
      <dgm:spPr/>
      <dgm:t>
        <a:bodyPr/>
        <a:lstStyle/>
        <a:p>
          <a:endParaRPr lang="en-US"/>
        </a:p>
      </dgm:t>
    </dgm:pt>
    <dgm:pt modelId="{ECFA64BE-CD2E-4015-BF25-417D1BBF9169}">
      <dgm:prSet/>
      <dgm:spPr/>
      <dgm:t>
        <a:bodyPr/>
        <a:lstStyle/>
        <a:p>
          <a:r>
            <a:rPr lang="en-US" dirty="0">
              <a:solidFill>
                <a:srgbClr val="000000"/>
              </a:solidFill>
            </a:rPr>
            <a:t>We are accepting applications for</a:t>
          </a:r>
        </a:p>
      </dgm:t>
    </dgm:pt>
    <dgm:pt modelId="{45695E03-486B-45EF-B516-808CBEC5CBE8}" type="parTrans" cxnId="{5C82B465-7E58-4E0C-B332-3F5350D79A92}">
      <dgm:prSet/>
      <dgm:spPr/>
      <dgm:t>
        <a:bodyPr/>
        <a:lstStyle/>
        <a:p>
          <a:endParaRPr lang="en-US"/>
        </a:p>
      </dgm:t>
    </dgm:pt>
    <dgm:pt modelId="{879F028C-0792-4DCB-AC5A-40DAFC91E56E}" type="sibTrans" cxnId="{5C82B465-7E58-4E0C-B332-3F5350D79A92}">
      <dgm:prSet/>
      <dgm:spPr/>
      <dgm:t>
        <a:bodyPr/>
        <a:lstStyle/>
        <a:p>
          <a:endParaRPr lang="en-US"/>
        </a:p>
      </dgm:t>
    </dgm:pt>
    <dgm:pt modelId="{D4B5707A-7585-4201-A366-711B25ABEC5C}">
      <dgm:prSet/>
      <dgm:spPr/>
      <dgm:t>
        <a:bodyPr/>
        <a:lstStyle/>
        <a:p>
          <a:r>
            <a:rPr lang="en-US" dirty="0">
              <a:solidFill>
                <a:srgbClr val="000000"/>
              </a:solidFill>
            </a:rPr>
            <a:t>UF Academy</a:t>
          </a:r>
        </a:p>
      </dgm:t>
    </dgm:pt>
    <dgm:pt modelId="{28428715-D885-481C-8EE0-EF2F39249F0D}" type="parTrans" cxnId="{23EA6124-9197-481B-8939-785AF34F7E4C}">
      <dgm:prSet/>
      <dgm:spPr/>
      <dgm:t>
        <a:bodyPr/>
        <a:lstStyle/>
        <a:p>
          <a:endParaRPr lang="en-US"/>
        </a:p>
      </dgm:t>
    </dgm:pt>
    <dgm:pt modelId="{279D56C8-D591-437A-8814-D4C065825C22}" type="sibTrans" cxnId="{23EA6124-9197-481B-8939-785AF34F7E4C}">
      <dgm:prSet/>
      <dgm:spPr/>
      <dgm:t>
        <a:bodyPr/>
        <a:lstStyle/>
        <a:p>
          <a:endParaRPr lang="en-US"/>
        </a:p>
      </dgm:t>
    </dgm:pt>
    <dgm:pt modelId="{46E35771-1751-428E-AA44-8E3704E1F6FC}">
      <dgm:prSet/>
      <dgm:spPr/>
      <dgm:t>
        <a:bodyPr/>
        <a:lstStyle/>
        <a:p>
          <a:r>
            <a:rPr lang="en-US" dirty="0">
              <a:solidFill>
                <a:srgbClr val="000000"/>
              </a:solidFill>
            </a:rPr>
            <a:t>Advanced Leadership for Academics and Professionals (ALAP)</a:t>
          </a:r>
        </a:p>
      </dgm:t>
    </dgm:pt>
    <dgm:pt modelId="{E9046C4B-4AB7-4557-8192-FF431CD63DC0}" type="parTrans" cxnId="{1F0DD7AC-ED63-4112-86D4-5FE24BF504DE}">
      <dgm:prSet/>
      <dgm:spPr/>
      <dgm:t>
        <a:bodyPr/>
        <a:lstStyle/>
        <a:p>
          <a:endParaRPr lang="en-US"/>
        </a:p>
      </dgm:t>
    </dgm:pt>
    <dgm:pt modelId="{6D7A3DC7-2A4E-4000-A994-41E9E3B34352}" type="sibTrans" cxnId="{1F0DD7AC-ED63-4112-86D4-5FE24BF504DE}">
      <dgm:prSet/>
      <dgm:spPr/>
      <dgm:t>
        <a:bodyPr/>
        <a:lstStyle/>
        <a:p>
          <a:endParaRPr lang="en-US"/>
        </a:p>
      </dgm:t>
    </dgm:pt>
    <dgm:pt modelId="{A2D56F72-DAC0-4A51-9B5F-58283E4CDE14}">
      <dgm:prSet/>
      <dgm:spPr/>
      <dgm:t>
        <a:bodyPr/>
        <a:lstStyle/>
        <a:p>
          <a:r>
            <a:rPr lang="en-US" dirty="0">
              <a:solidFill>
                <a:srgbClr val="000000"/>
              </a:solidFill>
            </a:rPr>
            <a:t>Managers Cohort</a:t>
          </a:r>
        </a:p>
      </dgm:t>
    </dgm:pt>
    <dgm:pt modelId="{D98C1966-E206-4E05-A6BD-4AC5862BFD16}" type="parTrans" cxnId="{68636AC5-F3E7-41F1-993A-F2CE63BCA794}">
      <dgm:prSet/>
      <dgm:spPr/>
      <dgm:t>
        <a:bodyPr/>
        <a:lstStyle/>
        <a:p>
          <a:endParaRPr lang="en-US"/>
        </a:p>
      </dgm:t>
    </dgm:pt>
    <dgm:pt modelId="{E0D15F25-3CB1-475F-A1C6-FFA3DE6103F6}" type="sibTrans" cxnId="{68636AC5-F3E7-41F1-993A-F2CE63BCA794}">
      <dgm:prSet/>
      <dgm:spPr/>
      <dgm:t>
        <a:bodyPr/>
        <a:lstStyle/>
        <a:p>
          <a:endParaRPr lang="en-US"/>
        </a:p>
      </dgm:t>
    </dgm:pt>
    <dgm:pt modelId="{9294A0F1-4FF8-4536-9AB0-46AC8ED69D09}" type="pres">
      <dgm:prSet presAssocID="{E30925A8-B6C8-4357-82D4-6A75B376805F}" presName="linear" presStyleCnt="0">
        <dgm:presLayoutVars>
          <dgm:animLvl val="lvl"/>
          <dgm:resizeHandles val="exact"/>
        </dgm:presLayoutVars>
      </dgm:prSet>
      <dgm:spPr/>
    </dgm:pt>
    <dgm:pt modelId="{BB9F16D4-B6C8-436A-BC31-ADCDF67F328F}" type="pres">
      <dgm:prSet presAssocID="{69BEAFB5-C500-4D61-AE54-76CD028DC024}" presName="parentText" presStyleLbl="node1" presStyleIdx="0" presStyleCnt="2">
        <dgm:presLayoutVars>
          <dgm:chMax val="0"/>
          <dgm:bulletEnabled val="1"/>
        </dgm:presLayoutVars>
      </dgm:prSet>
      <dgm:spPr/>
    </dgm:pt>
    <dgm:pt modelId="{492E5F38-2CB2-49F0-A41F-1BA76C89F756}" type="pres">
      <dgm:prSet presAssocID="{E5558CB1-7A26-46A5-8B7D-8D54729D3A14}" presName="spacer" presStyleCnt="0"/>
      <dgm:spPr/>
    </dgm:pt>
    <dgm:pt modelId="{DCC18864-BCBD-401B-8656-A17C080906CA}" type="pres">
      <dgm:prSet presAssocID="{E7F801C7-6B26-46C1-BB50-774E5B5BB445}" presName="parentText" presStyleLbl="node1" presStyleIdx="1" presStyleCnt="2">
        <dgm:presLayoutVars>
          <dgm:chMax val="0"/>
          <dgm:bulletEnabled val="1"/>
        </dgm:presLayoutVars>
      </dgm:prSet>
      <dgm:spPr/>
    </dgm:pt>
    <dgm:pt modelId="{914CB2CC-9327-4837-BFA5-F19994C0FFEB}" type="pres">
      <dgm:prSet presAssocID="{E7F801C7-6B26-46C1-BB50-774E5B5BB445}" presName="childText" presStyleLbl="revTx" presStyleIdx="0" presStyleCnt="1">
        <dgm:presLayoutVars>
          <dgm:bulletEnabled val="1"/>
        </dgm:presLayoutVars>
      </dgm:prSet>
      <dgm:spPr/>
    </dgm:pt>
  </dgm:ptLst>
  <dgm:cxnLst>
    <dgm:cxn modelId="{E948931A-9BDB-46CD-AA2D-3D4B97A61A81}" type="presOf" srcId="{D4B5707A-7585-4201-A366-711B25ABEC5C}" destId="{914CB2CC-9327-4837-BFA5-F19994C0FFEB}" srcOrd="0" destOrd="1" presId="urn:microsoft.com/office/officeart/2005/8/layout/vList2"/>
    <dgm:cxn modelId="{23EA6124-9197-481B-8939-785AF34F7E4C}" srcId="{ECFA64BE-CD2E-4015-BF25-417D1BBF9169}" destId="{D4B5707A-7585-4201-A366-711B25ABEC5C}" srcOrd="0" destOrd="0" parTransId="{28428715-D885-481C-8EE0-EF2F39249F0D}" sibTransId="{279D56C8-D591-437A-8814-D4C065825C22}"/>
    <dgm:cxn modelId="{36C92235-0206-44E8-A370-9EE8050EEB3D}" type="presOf" srcId="{E30925A8-B6C8-4357-82D4-6A75B376805F}" destId="{9294A0F1-4FF8-4536-9AB0-46AC8ED69D09}" srcOrd="0" destOrd="0" presId="urn:microsoft.com/office/officeart/2005/8/layout/vList2"/>
    <dgm:cxn modelId="{5C82B465-7E58-4E0C-B332-3F5350D79A92}" srcId="{E7F801C7-6B26-46C1-BB50-774E5B5BB445}" destId="{ECFA64BE-CD2E-4015-BF25-417D1BBF9169}" srcOrd="0" destOrd="0" parTransId="{45695E03-486B-45EF-B516-808CBEC5CBE8}" sibTransId="{879F028C-0792-4DCB-AC5A-40DAFC91E56E}"/>
    <dgm:cxn modelId="{1EF9D348-77C8-4746-8AEF-78D8160B9CA0}" type="presOf" srcId="{69BEAFB5-C500-4D61-AE54-76CD028DC024}" destId="{BB9F16D4-B6C8-436A-BC31-ADCDF67F328F}" srcOrd="0" destOrd="0" presId="urn:microsoft.com/office/officeart/2005/8/layout/vList2"/>
    <dgm:cxn modelId="{2126DA6B-5950-477F-BBE8-FFDC5570C702}" srcId="{E30925A8-B6C8-4357-82D4-6A75B376805F}" destId="{69BEAFB5-C500-4D61-AE54-76CD028DC024}" srcOrd="0" destOrd="0" parTransId="{B47A9E61-D54A-4349-BF88-A1DAD0BDCEB1}" sibTransId="{E5558CB1-7A26-46A5-8B7D-8D54729D3A14}"/>
    <dgm:cxn modelId="{FFF09670-A2AA-459D-BFBC-C29A965B1358}" type="presOf" srcId="{E7F801C7-6B26-46C1-BB50-774E5B5BB445}" destId="{DCC18864-BCBD-401B-8656-A17C080906CA}" srcOrd="0" destOrd="0" presId="urn:microsoft.com/office/officeart/2005/8/layout/vList2"/>
    <dgm:cxn modelId="{1F0DD7AC-ED63-4112-86D4-5FE24BF504DE}" srcId="{ECFA64BE-CD2E-4015-BF25-417D1BBF9169}" destId="{46E35771-1751-428E-AA44-8E3704E1F6FC}" srcOrd="1" destOrd="0" parTransId="{E9046C4B-4AB7-4557-8192-FF431CD63DC0}" sibTransId="{6D7A3DC7-2A4E-4000-A994-41E9E3B34352}"/>
    <dgm:cxn modelId="{4DD89EBC-84BC-4D53-9C96-31DA6A5DA62B}" type="presOf" srcId="{46E35771-1751-428E-AA44-8E3704E1F6FC}" destId="{914CB2CC-9327-4837-BFA5-F19994C0FFEB}" srcOrd="0" destOrd="2" presId="urn:microsoft.com/office/officeart/2005/8/layout/vList2"/>
    <dgm:cxn modelId="{68636AC5-F3E7-41F1-993A-F2CE63BCA794}" srcId="{ECFA64BE-CD2E-4015-BF25-417D1BBF9169}" destId="{A2D56F72-DAC0-4A51-9B5F-58283E4CDE14}" srcOrd="2" destOrd="0" parTransId="{D98C1966-E206-4E05-A6BD-4AC5862BFD16}" sibTransId="{E0D15F25-3CB1-475F-A1C6-FFA3DE6103F6}"/>
    <dgm:cxn modelId="{E4A986DA-8048-4FDA-8AA2-002E7458E9C7}" type="presOf" srcId="{ECFA64BE-CD2E-4015-BF25-417D1BBF9169}" destId="{914CB2CC-9327-4837-BFA5-F19994C0FFEB}" srcOrd="0" destOrd="0" presId="urn:microsoft.com/office/officeart/2005/8/layout/vList2"/>
    <dgm:cxn modelId="{D3DD55DE-78C3-415A-B87D-F6EBEDD71CE5}" srcId="{E30925A8-B6C8-4357-82D4-6A75B376805F}" destId="{E7F801C7-6B26-46C1-BB50-774E5B5BB445}" srcOrd="1" destOrd="0" parTransId="{607E1A28-BA14-40D4-BC32-55524077AD7F}" sibTransId="{6A1FA865-B1C1-4A78-BA5B-AE0AEC4B8219}"/>
    <dgm:cxn modelId="{CC31EAE3-03DB-4744-A804-301B6D18CED7}" type="presOf" srcId="{A2D56F72-DAC0-4A51-9B5F-58283E4CDE14}" destId="{914CB2CC-9327-4837-BFA5-F19994C0FFEB}" srcOrd="0" destOrd="3" presId="urn:microsoft.com/office/officeart/2005/8/layout/vList2"/>
    <dgm:cxn modelId="{5D4B18DA-FC2F-4CA2-B1C3-4311FCB02998}" type="presParOf" srcId="{9294A0F1-4FF8-4536-9AB0-46AC8ED69D09}" destId="{BB9F16D4-B6C8-436A-BC31-ADCDF67F328F}" srcOrd="0" destOrd="0" presId="urn:microsoft.com/office/officeart/2005/8/layout/vList2"/>
    <dgm:cxn modelId="{C87E55A9-3FB2-474B-9AF6-DD06F3F15668}" type="presParOf" srcId="{9294A0F1-4FF8-4536-9AB0-46AC8ED69D09}" destId="{492E5F38-2CB2-49F0-A41F-1BA76C89F756}" srcOrd="1" destOrd="0" presId="urn:microsoft.com/office/officeart/2005/8/layout/vList2"/>
    <dgm:cxn modelId="{F13B091E-ABF2-4090-BD74-7A8EBF5310D9}" type="presParOf" srcId="{9294A0F1-4FF8-4536-9AB0-46AC8ED69D09}" destId="{DCC18864-BCBD-401B-8656-A17C080906CA}" srcOrd="2" destOrd="0" presId="urn:microsoft.com/office/officeart/2005/8/layout/vList2"/>
    <dgm:cxn modelId="{CB01BB12-144C-4110-BBF0-E6B432C6800C}" type="presParOf" srcId="{9294A0F1-4FF8-4536-9AB0-46AC8ED69D09}" destId="{914CB2CC-9327-4837-BFA5-F19994C0FFEB}"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F16D4-B6C8-436A-BC31-ADCDF67F328F}">
      <dsp:nvSpPr>
        <dsp:cNvPr id="0" name=""/>
        <dsp:cNvSpPr/>
      </dsp:nvSpPr>
      <dsp:spPr>
        <a:xfrm>
          <a:off x="0" y="68257"/>
          <a:ext cx="10515600" cy="1312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“Leadership and learning are indispensable to each other.”</a:t>
          </a:r>
          <a:br>
            <a:rPr lang="en-US" sz="3300" kern="1200" dirty="0"/>
          </a:br>
          <a:r>
            <a:rPr lang="en-US" sz="3300" kern="1200" dirty="0"/>
            <a:t>—John F. Kennedy</a:t>
          </a:r>
        </a:p>
      </dsp:txBody>
      <dsp:txXfrm>
        <a:off x="64083" y="132340"/>
        <a:ext cx="10387434" cy="1184574"/>
      </dsp:txXfrm>
    </dsp:sp>
    <dsp:sp modelId="{DCC18864-BCBD-401B-8656-A17C080906CA}">
      <dsp:nvSpPr>
        <dsp:cNvPr id="0" name=""/>
        <dsp:cNvSpPr/>
      </dsp:nvSpPr>
      <dsp:spPr>
        <a:xfrm>
          <a:off x="0" y="1476037"/>
          <a:ext cx="10515600" cy="1312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Now through May 5</a:t>
          </a:r>
        </a:p>
      </dsp:txBody>
      <dsp:txXfrm>
        <a:off x="64083" y="1540120"/>
        <a:ext cx="10387434" cy="1184574"/>
      </dsp:txXfrm>
    </dsp:sp>
    <dsp:sp modelId="{914CB2CC-9327-4837-BFA5-F19994C0FFEB}">
      <dsp:nvSpPr>
        <dsp:cNvPr id="0" name=""/>
        <dsp:cNvSpPr/>
      </dsp:nvSpPr>
      <dsp:spPr>
        <a:xfrm>
          <a:off x="0" y="2788777"/>
          <a:ext cx="10515600" cy="1810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dirty="0">
              <a:solidFill>
                <a:srgbClr val="000000"/>
              </a:solidFill>
            </a:rPr>
            <a:t>We are accepting applications for</a:t>
          </a:r>
        </a:p>
        <a:p>
          <a:pPr marL="457200" lvl="2" indent="-228600" algn="l" defTabSz="1155700">
            <a:lnSpc>
              <a:spcPct val="90000"/>
            </a:lnSpc>
            <a:spcBef>
              <a:spcPct val="0"/>
            </a:spcBef>
            <a:spcAft>
              <a:spcPct val="20000"/>
            </a:spcAft>
            <a:buChar char="•"/>
          </a:pPr>
          <a:r>
            <a:rPr lang="en-US" sz="2600" kern="1200" dirty="0">
              <a:solidFill>
                <a:srgbClr val="000000"/>
              </a:solidFill>
            </a:rPr>
            <a:t>UF Academy</a:t>
          </a:r>
        </a:p>
        <a:p>
          <a:pPr marL="457200" lvl="2" indent="-228600" algn="l" defTabSz="1155700">
            <a:lnSpc>
              <a:spcPct val="90000"/>
            </a:lnSpc>
            <a:spcBef>
              <a:spcPct val="0"/>
            </a:spcBef>
            <a:spcAft>
              <a:spcPct val="20000"/>
            </a:spcAft>
            <a:buChar char="•"/>
          </a:pPr>
          <a:r>
            <a:rPr lang="en-US" sz="2600" kern="1200" dirty="0">
              <a:solidFill>
                <a:srgbClr val="000000"/>
              </a:solidFill>
            </a:rPr>
            <a:t>Advanced Leadership for Academics and Professionals (ALAP)</a:t>
          </a:r>
        </a:p>
        <a:p>
          <a:pPr marL="457200" lvl="2" indent="-228600" algn="l" defTabSz="1155700">
            <a:lnSpc>
              <a:spcPct val="90000"/>
            </a:lnSpc>
            <a:spcBef>
              <a:spcPct val="0"/>
            </a:spcBef>
            <a:spcAft>
              <a:spcPct val="20000"/>
            </a:spcAft>
            <a:buChar char="•"/>
          </a:pPr>
          <a:r>
            <a:rPr lang="en-US" sz="2600" kern="1200" dirty="0">
              <a:solidFill>
                <a:srgbClr val="000000"/>
              </a:solidFill>
            </a:rPr>
            <a:t>Managers Cohort</a:t>
          </a:r>
        </a:p>
      </dsp:txBody>
      <dsp:txXfrm>
        <a:off x="0" y="2788777"/>
        <a:ext cx="10515600" cy="18102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64509-94C4-044C-A847-EF05AEB6700F}" type="datetimeFigureOut">
              <a:rPr lang="en-US" smtClean="0"/>
              <a:t>4/5/2023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35A00-287A-5042-A754-4DF9FD168970}" type="slidenum">
              <a:rPr lang="en-US" smtClean="0"/>
              <a:t>‹#›</a:t>
            </a:fld>
            <a:endParaRPr lang="en-US"/>
          </a:p>
        </p:txBody>
      </p:sp>
    </p:spTree>
    <p:extLst>
      <p:ext uri="{BB962C8B-B14F-4D97-AF65-F5344CB8AC3E}">
        <p14:creationId xmlns:p14="http://schemas.microsoft.com/office/powerpoint/2010/main" val="855235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F35A00-287A-5042-A754-4DF9FD168970}" type="slidenum">
              <a:rPr lang="en-US" smtClean="0"/>
              <a:t>2</a:t>
            </a:fld>
            <a:endParaRPr lang="en-US"/>
          </a:p>
        </p:txBody>
      </p:sp>
    </p:spTree>
    <p:extLst>
      <p:ext uri="{BB962C8B-B14F-4D97-AF65-F5344CB8AC3E}">
        <p14:creationId xmlns:p14="http://schemas.microsoft.com/office/powerpoint/2010/main" val="219308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F35A00-287A-5042-A754-4DF9FD168970}" type="slidenum">
              <a:rPr lang="en-US" smtClean="0"/>
              <a:t>3</a:t>
            </a:fld>
            <a:endParaRPr lang="en-US"/>
          </a:p>
        </p:txBody>
      </p:sp>
    </p:spTree>
    <p:extLst>
      <p:ext uri="{BB962C8B-B14F-4D97-AF65-F5344CB8AC3E}">
        <p14:creationId xmlns:p14="http://schemas.microsoft.com/office/powerpoint/2010/main" val="2390034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F35A00-287A-5042-A754-4DF9FD168970}" type="slidenum">
              <a:rPr lang="en-US" smtClean="0"/>
              <a:t>4</a:t>
            </a:fld>
            <a:endParaRPr lang="en-US"/>
          </a:p>
        </p:txBody>
      </p:sp>
    </p:spTree>
    <p:extLst>
      <p:ext uri="{BB962C8B-B14F-4D97-AF65-F5344CB8AC3E}">
        <p14:creationId xmlns:p14="http://schemas.microsoft.com/office/powerpoint/2010/main" val="2000471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95838" rtl="0" eaLnBrk="1" fontAlgn="auto" latinLnBrk="0" hangingPunct="1">
              <a:lnSpc>
                <a:spcPct val="100000"/>
              </a:lnSpc>
              <a:spcBef>
                <a:spcPts val="0"/>
              </a:spcBef>
              <a:spcAft>
                <a:spcPts val="0"/>
              </a:spcAft>
              <a:buClrTx/>
              <a:buSzTx/>
              <a:buFontTx/>
              <a:buNone/>
              <a:tabLst/>
              <a:defRPr/>
            </a:pPr>
            <a:fld id="{23BCD7C5-17EC-4245-A808-3E160E62091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95838"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826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D0FB-59B7-A190-3002-9881373B3E2D}"/>
              </a:ext>
            </a:extLst>
          </p:cNvPr>
          <p:cNvSpPr>
            <a:spLocks noGrp="1"/>
          </p:cNvSpPr>
          <p:nvPr>
            <p:ph type="ctrTitle"/>
          </p:nvPr>
        </p:nvSpPr>
        <p:spPr>
          <a:xfrm>
            <a:off x="660807" y="1363765"/>
            <a:ext cx="7056729" cy="2387600"/>
          </a:xfrm>
        </p:spPr>
        <p:txBody>
          <a:bodyPr anchor="b"/>
          <a:lstStyle>
            <a:lvl1pPr algn="l">
              <a:defRPr sz="6000" b="1">
                <a:latin typeface="Gentona Book"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FE96FD5B-C328-A621-BE0E-8440295FF49E}"/>
              </a:ext>
            </a:extLst>
          </p:cNvPr>
          <p:cNvSpPr>
            <a:spLocks noGrp="1"/>
          </p:cNvSpPr>
          <p:nvPr>
            <p:ph type="subTitle" idx="1"/>
          </p:nvPr>
        </p:nvSpPr>
        <p:spPr>
          <a:xfrm>
            <a:off x="660807" y="3843440"/>
            <a:ext cx="705672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6243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7A22-5891-DEF5-D680-5D2410C71B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07842-5391-FBA0-5FFA-7C79AE3521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96625-7AAB-9F0B-2548-80ADEB2C31BA}"/>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3619836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3E38B-4F61-778A-F08A-40F756D6B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B66F2-D6F6-3CFE-4B2D-869B87273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19FDF-5D03-A37F-ED77-EF09C4F02286}"/>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2815797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9EE2-9E5E-2EA7-E074-51D313588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9A547-35E0-6EF1-3313-EC34E97AC0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123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831850" y="1168794"/>
            <a:ext cx="5264150" cy="2852737"/>
          </a:xfrm>
        </p:spPr>
        <p:txBody>
          <a:bodyPr anchor="t"/>
          <a:lstStyle>
            <a:lvl1pPr>
              <a:defRPr sz="6000">
                <a:solidFill>
                  <a:schemeClr val="bg1">
                    <a:lumMod val="9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831850" y="4048519"/>
            <a:ext cx="526415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42984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C364-AAE5-CA96-0AE0-6C33F915C019}"/>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B3E490ED-8BBE-9EB5-AA5E-5DBD3F8E2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012922-828A-F0A9-360C-F8BF4E56E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167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E39F-D944-A8C8-6EFF-5F60652F3097}"/>
              </a:ext>
            </a:extLst>
          </p:cNvPr>
          <p:cNvSpPr>
            <a:spLocks noGrp="1"/>
          </p:cNvSpPr>
          <p:nvPr>
            <p:ph type="title"/>
          </p:nvPr>
        </p:nvSpPr>
        <p:spPr>
          <a:xfrm>
            <a:off x="839788" y="365125"/>
            <a:ext cx="10515600" cy="1325563"/>
          </a:xfrm>
        </p:spPr>
        <p:txBody>
          <a:bodyPr/>
          <a:lstStyle>
            <a:lvl1pPr algn="ctr">
              <a:defRPr/>
            </a:lvl1pPr>
          </a:lstStyle>
          <a:p>
            <a:r>
              <a:rPr lang="en-US" dirty="0"/>
              <a:t>Click to edit Master title style</a:t>
            </a:r>
          </a:p>
        </p:txBody>
      </p:sp>
      <p:sp>
        <p:nvSpPr>
          <p:cNvPr id="3" name="Text Placeholder 2">
            <a:extLst>
              <a:ext uri="{FF2B5EF4-FFF2-40B4-BE49-F238E27FC236}">
                <a16:creationId xmlns:a16="http://schemas.microsoft.com/office/drawing/2014/main" id="{E742BFF4-451A-6317-5A54-23699752AF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5E9A4-C3E5-5597-8D02-8A322ABB3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BB16E-B810-16EB-88DA-C1152CBEB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9555B-F207-7400-5F2D-5B2770993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172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405-8040-D9DF-1A16-F6D749FE113F}"/>
              </a:ext>
            </a:extLst>
          </p:cNvPr>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605923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07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4FE0-AE1F-60DD-3E30-972833E6288E}"/>
              </a:ext>
            </a:extLst>
          </p:cNvPr>
          <p:cNvSpPr>
            <a:spLocks noGrp="1"/>
          </p:cNvSpPr>
          <p:nvPr>
            <p:ph type="title"/>
          </p:nvPr>
        </p:nvSpPr>
        <p:spPr>
          <a:xfrm>
            <a:off x="839788" y="987425"/>
            <a:ext cx="3932237" cy="1825142"/>
          </a:xfrm>
        </p:spPr>
        <p:txBody>
          <a:bodyPr anchor="t">
            <a:noAutofit/>
          </a:bodyPr>
          <a:lstStyle>
            <a:lvl1pPr>
              <a:defRPr sz="4400"/>
            </a:lvl1pPr>
          </a:lstStyle>
          <a:p>
            <a:r>
              <a:rPr lang="en-US" dirty="0"/>
              <a:t>Click to edit Master title style</a:t>
            </a:r>
          </a:p>
        </p:txBody>
      </p:sp>
      <p:sp>
        <p:nvSpPr>
          <p:cNvPr id="4" name="Text Placeholder 3">
            <a:extLst>
              <a:ext uri="{FF2B5EF4-FFF2-40B4-BE49-F238E27FC236}">
                <a16:creationId xmlns:a16="http://schemas.microsoft.com/office/drawing/2014/main" id="{07E611F3-A5F5-626C-E3ED-E35E4EEE329B}"/>
              </a:ext>
            </a:extLst>
          </p:cNvPr>
          <p:cNvSpPr>
            <a:spLocks noGrp="1"/>
          </p:cNvSpPr>
          <p:nvPr>
            <p:ph type="body" sz="half" idx="2"/>
          </p:nvPr>
        </p:nvSpPr>
        <p:spPr>
          <a:xfrm>
            <a:off x="839788" y="2958867"/>
            <a:ext cx="3932237" cy="305800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2" descr="Placeholder Images – Browse 63,238 Stock Photos, Vectors, and Video | Adobe  Stock">
            <a:extLst>
              <a:ext uri="{FF2B5EF4-FFF2-40B4-BE49-F238E27FC236}">
                <a16:creationId xmlns:a16="http://schemas.microsoft.com/office/drawing/2014/main" id="{A851F673-AEA2-5DAB-C798-B3D43ED976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19418" y="1480089"/>
            <a:ext cx="5032794" cy="344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25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B0EC-DED9-40C7-642C-0EA7F85BE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1A46A4-CC34-9CBA-6433-DD860EB46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090E99-1408-3FEB-B362-B673D7449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A2E10-AD64-9A8C-7642-160BE1E32A64}"/>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616157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0C59A5-6080-DF18-5F5D-7648A5276015}"/>
              </a:ext>
            </a:extLst>
          </p:cNvPr>
          <p:cNvSpPr>
            <a:spLocks noGrp="1"/>
          </p:cNvSpPr>
          <p:nvPr>
            <p:ph type="dt" sz="half" idx="2"/>
          </p:nvPr>
        </p:nvSpPr>
        <p:spPr>
          <a:xfrm>
            <a:off x="838199" y="6356350"/>
            <a:ext cx="10515599" cy="365125"/>
          </a:xfrm>
          <a:prstGeom prst="rect">
            <a:avLst/>
          </a:prstGeom>
        </p:spPr>
        <p:txBody>
          <a:bodyPr vert="horz" lIns="91440" tIns="45720" rIns="91440" bIns="45720" rtlCol="0" anchor="ctr"/>
          <a:lstStyle>
            <a:lvl1pPr algn="ctr">
              <a:defRPr sz="1200">
                <a:solidFill>
                  <a:schemeClr val="accent3"/>
                </a:solidFill>
                <a:latin typeface="Gentona Book" pitchFamily="2" charset="77"/>
              </a:defRPr>
            </a:lvl1pPr>
          </a:lstStyle>
          <a:p>
            <a:r>
              <a:rPr lang="en-US" dirty="0"/>
              <a:t>HR.UFL.EDU   |   903 W University Ave. Gainesville, FL 32601-5117   |  (352) 392-2477</a:t>
            </a:r>
          </a:p>
        </p:txBody>
      </p:sp>
    </p:spTree>
    <p:extLst>
      <p:ext uri="{BB962C8B-B14F-4D97-AF65-F5344CB8AC3E}">
        <p14:creationId xmlns:p14="http://schemas.microsoft.com/office/powerpoint/2010/main" val="4278511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Gentona Boo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booknow.appointment-plus.com/7ryk7y2x/" TargetMode="External"/><Relationship Id="rId2" Type="http://schemas.openxmlformats.org/officeDocument/2006/relationships/hyperlink" Target="https://hr.ufl.edu/manager-resources/recruitment-staffing/hiring-center/preparing-an-offer/background-screening-request/"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hr.ufl.edu/manager-resources/recruitment-staffing/hiring-center/preparing-an-offer/background-screening-request/camp/" TargetMode="External"/><Relationship Id="rId7" Type="http://schemas.openxmlformats.org/officeDocument/2006/relationships/image" Target="../media/image17.svg"/><Relationship Id="rId2" Type="http://schemas.openxmlformats.org/officeDocument/2006/relationships/hyperlink" Target="https://hr.ufl.edu/manager-resources/recruitment-staffing/hiring-center/preparing-an-offer/background-screening-request/"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www.myflfamilies.com/sites/default/files/2022-11/Clearinghouse%20Applicant%20Request%20Form.pdf" TargetMode="External"/><Relationship Id="rId4" Type="http://schemas.openxmlformats.org/officeDocument/2006/relationships/hyperlink" Target="https://www.myflfamilies.com/sites/default/files/2022-11/Privacy%20Policy.pdf"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booknow.appointment-plus.com/7ryk7y2x/"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hyperlink" Target="https://hr.ufl.edu/wp-content/uploads/2022/07/Consent-for-Minor.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mailto:HRBackgrounds@admin.ufl.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mailto:Thetsler@ehs.ufl.edu"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training.hr.ufl.edu/instructionguides/job_position_actions/shortworkbreak.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training.hr.ufl.edu/instructionguides/job_position_actions/summerjobreview.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hr.ufl.edu/wp-content/uploads/2019/09/newhirechecklist.xlsx"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s://hr.ufl.edu/wp-content/uploads/2023/03/Loyalty-Oath_3-30-23.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leadership.hr.ufl.edu/program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calendar.hr.ufl.edu/events/category/training-organizational-development/" TargetMode="External"/><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3.xml.rels><?xml version="1.0" encoding="UTF-8" standalone="yes"?>
<Relationships xmlns="http://schemas.openxmlformats.org/package/2006/relationships"><Relationship Id="rId3" Type="http://schemas.openxmlformats.org/officeDocument/2006/relationships/hyperlink" Target="https://nam10.safelinks.protection.outlook.com/?url=https%3A%2F%2Fmytraining-ufshands.sumtotal.host%2Fcore%2FpillarRedirect%3FrelyingParty%3DLM%26url%3Dapp%252Fmanagement%252FLMS_ActDetails.aspx%253FActivityId%253D65490%2526UserMode%253D0&amp;data=05%7C01%7Cshannon.powell%40ufl.edu%7C190472321c3d44f4cc7208db2eeee9f3%7C0d4da0f84a314d76ace60a62331e1b84%7C0%7C0%7C638155375878962406%7CUnknown%7CTWFpbGZsb3d8eyJWIjoiMC4wLjAwMDAiLCJQIjoiV2luMzIiLCJBTiI6Ik1haWwiLCJXVCI6Mn0%3D%7C3000%7C%7C%7C&amp;sdata=7XGjOwmReKmykerEH%2F6HTm0WVLIk24OzFcNe6PyEBs8%3D&amp;reserved=0" TargetMode="Externa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hyperlink" Target="https://nam10.safelinks.protection.outlook.com/?url=https%3A%2F%2Fmytraining-ufshands.sumtotal.host%2Fcore%2FpillarRedirect%3FrelyingParty%3DLM%26url%3Dapp%252Fmanagement%252FLMS_ActDetails.aspx%253FActivityId%253D65509%2526UserMode%253D0&amp;data=05%7C01%7Cshannon.powell%40ufl.edu%7C190472321c3d44f4cc7208db2eeee9f3%7C0d4da0f84a314d76ace60a62331e1b84%7C0%7C0%7C638155375878962406%7CUnknown%7CTWFpbGZsb3d8eyJWIjoiMC4wLjAwMDAiLCJQIjoiV2luMzIiLCJBTiI6Ik1haWwiLCJXVCI6Mn0%3D%7C3000%7C%7C%7C&amp;sdata=21kwL%2FqDhY%2F8pv1SOMTBLoPPB%2FyjBCvxZNej4FwCEXs%3D&amp;reserved=0" TargetMode="External"/><Relationship Id="rId5" Type="http://schemas.openxmlformats.org/officeDocument/2006/relationships/hyperlink" Target="https://nam10.safelinks.protection.outlook.com/?url=https%3A%2F%2Fmytraining-ufshands.sumtotal.host%2Fcore%2FpillarRedirect%3FrelyingParty%3DLM%26url%3Dapp%252Fmanagement%252FLMS_ActDetails.aspx%253FActivityId%253D65497%2526UserMode%253D0&amp;data=05%7C01%7Cshannon.powell%40ufl.edu%7C190472321c3d44f4cc7208db2eeee9f3%7C0d4da0f84a314d76ace60a62331e1b84%7C0%7C0%7C638155375878962406%7CUnknown%7CTWFpbGZsb3d8eyJWIjoiMC4wLjAwMDAiLCJQIjoiV2luMzIiLCJBTiI6Ik1haWwiLCJXVCI6Mn0%3D%7C3000%7C%7C%7C&amp;sdata=IsB1bG1r%2FkWHr9O4485W0zE31Ar9FVqWaScckr7qBH0%3D&amp;reserved=0" TargetMode="External"/><Relationship Id="rId4" Type="http://schemas.openxmlformats.org/officeDocument/2006/relationships/hyperlink" Target="https://nam10.safelinks.protection.outlook.com/?url=https%3A%2F%2Fmytraining-ufshands.sumtotal.host%2Fcore%2FpillarRedirect%3FrelyingParty%3DLM%26url%3Dapp%252Fmanagement%252FLMS_ActDetails.aspx%253FActivityId%253D65504%2526UserMode%253D0&amp;data=05%7C01%7Cshannon.powell%40ufl.edu%7C190472321c3d44f4cc7208db2eeee9f3%7C0d4da0f84a314d76ace60a62331e1b84%7C0%7C0%7C638155375878962406%7CUnknown%7CTWFpbGZsb3d8eyJWIjoiMC4wLjAwMDAiLCJQIjoiV2luMzIiLCJBTiI6Ik1haWwiLCJXVCI6Mn0%3D%7C3000%7C%7C%7C&amp;sdata=leUVU0Oq3VsewxuPOQVHxfG%2BJw3WzlTx2e4yOjOgVqU%3D&amp;reserved=0"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hyperlink" Target="mailto:compensation@ufl.edu"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hyperlink" Target="https://benefits.hr.ufl.edu/time-away/holidays/"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www.myfloridaprepaid.com/savings-plan/" TargetMode="External"/><Relationship Id="rId2" Type="http://schemas.openxmlformats.org/officeDocument/2006/relationships/hyperlink" Target="https://www.myfloridaprepaid.com/prepaid-plan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youth-compliance@ufl.ed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lossoms on a tree">
            <a:extLst>
              <a:ext uri="{FF2B5EF4-FFF2-40B4-BE49-F238E27FC236}">
                <a16:creationId xmlns:a16="http://schemas.microsoft.com/office/drawing/2014/main" id="{AD8489DB-F9A7-4278-AE50-28CEDB565A1E}"/>
              </a:ext>
            </a:extLst>
          </p:cNvPr>
          <p:cNvPicPr>
            <a:picLocks noChangeAspect="1"/>
          </p:cNvPicPr>
          <p:nvPr/>
        </p:nvPicPr>
        <p:blipFill rotWithShape="1">
          <a:blip r:embed="rId3"/>
          <a:srcRect l="10380" r="7460" b="9091"/>
          <a:stretch/>
        </p:blipFill>
        <p:spPr>
          <a:xfrm>
            <a:off x="4203578" y="559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7F4DA1-8255-79A0-B2E2-9762777642DC}"/>
              </a:ext>
            </a:extLst>
          </p:cNvPr>
          <p:cNvSpPr>
            <a:spLocks noGrp="1"/>
          </p:cNvSpPr>
          <p:nvPr>
            <p:ph type="ctrTitle"/>
          </p:nvPr>
        </p:nvSpPr>
        <p:spPr>
          <a:xfrm>
            <a:off x="477981" y="1122363"/>
            <a:ext cx="4023360" cy="3204134"/>
          </a:xfrm>
        </p:spPr>
        <p:txBody>
          <a:bodyPr anchor="b">
            <a:normAutofit/>
          </a:bodyPr>
          <a:lstStyle/>
          <a:p>
            <a:r>
              <a:rPr lang="en-US" sz="5400"/>
              <a:t>UFHR </a:t>
            </a:r>
            <a:r>
              <a:rPr lang="en-US" sz="5400" dirty="0"/>
              <a:t>Forum</a:t>
            </a:r>
          </a:p>
        </p:txBody>
      </p:sp>
      <p:sp>
        <p:nvSpPr>
          <p:cNvPr id="3" name="Subtitle 2">
            <a:extLst>
              <a:ext uri="{FF2B5EF4-FFF2-40B4-BE49-F238E27FC236}">
                <a16:creationId xmlns:a16="http://schemas.microsoft.com/office/drawing/2014/main" id="{832B6F11-5E3C-4CED-C8D4-1F83797EB222}"/>
              </a:ext>
            </a:extLst>
          </p:cNvPr>
          <p:cNvSpPr>
            <a:spLocks noGrp="1"/>
          </p:cNvSpPr>
          <p:nvPr>
            <p:ph type="subTitle" idx="1"/>
          </p:nvPr>
        </p:nvSpPr>
        <p:spPr>
          <a:xfrm>
            <a:off x="477980" y="4872923"/>
            <a:ext cx="4023359" cy="726192"/>
          </a:xfrm>
        </p:spPr>
        <p:txBody>
          <a:bodyPr>
            <a:normAutofit/>
          </a:bodyPr>
          <a:lstStyle/>
          <a:p>
            <a:r>
              <a:rPr lang="en-US" dirty="0">
                <a:solidFill>
                  <a:schemeClr val="accent2"/>
                </a:solidFill>
              </a:rPr>
              <a:t>April 5, 2023</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AE230394-C32C-D8AD-05A9-972B2AB5B321}"/>
              </a:ext>
            </a:extLst>
          </p:cNvPr>
          <p:cNvSpPr>
            <a:spLocks noGrp="1"/>
          </p:cNvSpPr>
          <p:nvPr>
            <p:ph type="dt" sz="half" idx="4294967295"/>
          </p:nvPr>
        </p:nvSpPr>
        <p:spPr>
          <a:xfrm>
            <a:off x="477980" y="5735637"/>
            <a:ext cx="4610854" cy="985838"/>
          </a:xfrm>
        </p:spPr>
        <p:txBody>
          <a:bodyPr>
            <a:normAutofit/>
          </a:bodyPr>
          <a:lstStyle/>
          <a:p>
            <a:pPr algn="l">
              <a:lnSpc>
                <a:spcPct val="90000"/>
              </a:lnSpc>
              <a:spcAft>
                <a:spcPts val="600"/>
              </a:spcAft>
            </a:pPr>
            <a:r>
              <a:rPr lang="en-US" sz="1600" dirty="0">
                <a:solidFill>
                  <a:schemeClr val="tx1"/>
                </a:solidFill>
              </a:rPr>
              <a:t>903 W University Ave. Gainesville, FL 32601-5117 </a:t>
            </a:r>
            <a:br>
              <a:rPr lang="en-US" sz="1600" dirty="0">
                <a:solidFill>
                  <a:schemeClr val="tx1"/>
                </a:solidFill>
              </a:rPr>
            </a:br>
            <a:r>
              <a:rPr lang="en-US" sz="1600" dirty="0">
                <a:solidFill>
                  <a:schemeClr val="tx1"/>
                </a:solidFill>
              </a:rPr>
              <a:t>HR.UFL.EDU   |  (352) 392-2477</a:t>
            </a:r>
          </a:p>
        </p:txBody>
      </p:sp>
      <p:pic>
        <p:nvPicPr>
          <p:cNvPr id="8" name="Picture 7" descr="A picture containing logo&#10;&#10;Description automatically generated">
            <a:extLst>
              <a:ext uri="{FF2B5EF4-FFF2-40B4-BE49-F238E27FC236}">
                <a16:creationId xmlns:a16="http://schemas.microsoft.com/office/drawing/2014/main" id="{4867999D-0765-46E1-BF76-9D3B27D326BB}"/>
              </a:ext>
            </a:extLst>
          </p:cNvPr>
          <p:cNvPicPr>
            <a:picLocks noChangeAspect="1"/>
          </p:cNvPicPr>
          <p:nvPr/>
        </p:nvPicPr>
        <p:blipFill>
          <a:blip r:embed="rId4"/>
          <a:stretch>
            <a:fillRect/>
          </a:stretch>
        </p:blipFill>
        <p:spPr>
          <a:xfrm>
            <a:off x="6837856" y="5924058"/>
            <a:ext cx="4943780" cy="692829"/>
          </a:xfrm>
          <a:prstGeom prst="rect">
            <a:avLst/>
          </a:prstGeom>
        </p:spPr>
      </p:pic>
    </p:spTree>
    <p:extLst>
      <p:ext uri="{BB962C8B-B14F-4D97-AF65-F5344CB8AC3E}">
        <p14:creationId xmlns:p14="http://schemas.microsoft.com/office/powerpoint/2010/main" val="22206336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eet of  child in yellow rubber boots jumping in puddle">
            <a:extLst>
              <a:ext uri="{FF2B5EF4-FFF2-40B4-BE49-F238E27FC236}">
                <a16:creationId xmlns:a16="http://schemas.microsoft.com/office/drawing/2014/main" id="{3E63AFED-2313-27E4-8062-1BAEABABBF0B}"/>
              </a:ext>
            </a:extLst>
          </p:cNvPr>
          <p:cNvPicPr>
            <a:picLocks noChangeAspect="1"/>
          </p:cNvPicPr>
          <p:nvPr/>
        </p:nvPicPr>
        <p:blipFill rotWithShape="1">
          <a:blip r:embed="rId2"/>
          <a:srcRect l="24448" t="2387" r="13859" b="-1"/>
          <a:stretch/>
        </p:blipFill>
        <p:spPr>
          <a:xfrm>
            <a:off x="3523488" y="10"/>
            <a:ext cx="8668512" cy="6857990"/>
          </a:xfrm>
          <a:prstGeom prst="rect">
            <a:avLst/>
          </a:prstGeom>
        </p:spPr>
      </p:pic>
      <p:sp>
        <p:nvSpPr>
          <p:cNvPr id="52" name="Rectangle 5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D573643-E232-2166-197D-997DB7B204DE}"/>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latin typeface="+mj-lt"/>
              </a:rPr>
              <a:t>Level 2 Screening</a:t>
            </a:r>
          </a:p>
        </p:txBody>
      </p:sp>
      <p:sp>
        <p:nvSpPr>
          <p:cNvPr id="54" name="Rectangle 5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6" name="Rectangle 5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458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p:txBody>
          <a:bodyPr/>
          <a:lstStyle/>
          <a:p>
            <a:r>
              <a:rPr lang="en-US" dirty="0"/>
              <a:t>What is level 2 screening?</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p:txBody>
          <a:bodyPr>
            <a:normAutofit/>
          </a:bodyPr>
          <a:lstStyle/>
          <a:p>
            <a:r>
              <a:rPr lang="en-US" sz="2400" dirty="0"/>
              <a:t>A comprehensive criminal background screening that includes fingerprint-based check for statewide criminal history records through the Florida Department of Law Enforcement (FDLE) and national criminal history records through the Federal Bureau of Investigation (FBI). </a:t>
            </a:r>
          </a:p>
          <a:p>
            <a:endParaRPr lang="en-US" sz="2400" dirty="0"/>
          </a:p>
          <a:p>
            <a:r>
              <a:rPr lang="en-US" sz="2400" dirty="0"/>
              <a:t>Screenings and results are handled in compliance with appropriate Florida State Statutes and state and federal agencies.</a:t>
            </a:r>
          </a:p>
          <a:p>
            <a:endParaRPr lang="en-US" sz="2400" dirty="0"/>
          </a:p>
          <a:p>
            <a:endParaRPr lang="en-US" sz="2400" dirty="0"/>
          </a:p>
        </p:txBody>
      </p:sp>
    </p:spTree>
    <p:extLst>
      <p:ext uri="{BB962C8B-B14F-4D97-AF65-F5344CB8AC3E}">
        <p14:creationId xmlns:p14="http://schemas.microsoft.com/office/powerpoint/2010/main" val="2746140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19CE28-546C-8826-91A5-167A2C9ED757}"/>
              </a:ext>
            </a:extLst>
          </p:cNvPr>
          <p:cNvSpPr>
            <a:spLocks noGrp="1"/>
          </p:cNvSpPr>
          <p:nvPr>
            <p:ph type="title"/>
          </p:nvPr>
        </p:nvSpPr>
        <p:spPr/>
        <p:txBody>
          <a:bodyPr/>
          <a:lstStyle/>
          <a:p>
            <a:r>
              <a:rPr lang="en-US" dirty="0"/>
              <a:t>Type of Level 2 Screening</a:t>
            </a:r>
          </a:p>
        </p:txBody>
      </p:sp>
      <p:sp>
        <p:nvSpPr>
          <p:cNvPr id="7" name="Text Placeholder 6">
            <a:extLst>
              <a:ext uri="{FF2B5EF4-FFF2-40B4-BE49-F238E27FC236}">
                <a16:creationId xmlns:a16="http://schemas.microsoft.com/office/drawing/2014/main" id="{2427E6BE-ED88-AD7E-8E84-236A0209D5B7}"/>
              </a:ext>
            </a:extLst>
          </p:cNvPr>
          <p:cNvSpPr>
            <a:spLocks noGrp="1"/>
          </p:cNvSpPr>
          <p:nvPr>
            <p:ph type="body" idx="1"/>
          </p:nvPr>
        </p:nvSpPr>
        <p:spPr>
          <a:xfrm>
            <a:off x="839788" y="1269207"/>
            <a:ext cx="5157787" cy="823912"/>
          </a:xfrm>
        </p:spPr>
        <p:txBody>
          <a:bodyPr/>
          <a:lstStyle/>
          <a:p>
            <a:r>
              <a:rPr lang="en-US" dirty="0"/>
              <a:t>Level 2</a:t>
            </a:r>
          </a:p>
        </p:txBody>
      </p:sp>
      <p:sp>
        <p:nvSpPr>
          <p:cNvPr id="5" name="Content Placeholder 4">
            <a:extLst>
              <a:ext uri="{FF2B5EF4-FFF2-40B4-BE49-F238E27FC236}">
                <a16:creationId xmlns:a16="http://schemas.microsoft.com/office/drawing/2014/main" id="{EA01B4AD-05ED-EFE5-D994-EE1FFCD1458B}"/>
              </a:ext>
            </a:extLst>
          </p:cNvPr>
          <p:cNvSpPr>
            <a:spLocks noGrp="1"/>
          </p:cNvSpPr>
          <p:nvPr>
            <p:ph sz="half" idx="2"/>
          </p:nvPr>
        </p:nvSpPr>
        <p:spPr>
          <a:xfrm>
            <a:off x="839788" y="2093119"/>
            <a:ext cx="5157787" cy="3684588"/>
          </a:xfrm>
        </p:spPr>
        <p:txBody>
          <a:bodyPr>
            <a:normAutofit fontScale="92500"/>
          </a:bodyPr>
          <a:lstStyle/>
          <a:p>
            <a:pPr algn="l" fontAlgn="base">
              <a:buFont typeface="Arial" panose="020B0604020202020204" pitchFamily="34" charset="0"/>
              <a:buChar char="•"/>
            </a:pPr>
            <a:r>
              <a:rPr lang="en-US" b="0" i="0" dirty="0">
                <a:solidFill>
                  <a:srgbClr val="333132"/>
                </a:solidFill>
                <a:effectLst/>
                <a:latin typeface="gentona"/>
              </a:rPr>
              <a:t>In positions of trust or responsibility</a:t>
            </a:r>
          </a:p>
          <a:p>
            <a:pPr algn="l" fontAlgn="base">
              <a:buFont typeface="Arial" panose="020B0604020202020204" pitchFamily="34" charset="0"/>
              <a:buChar char="•"/>
            </a:pPr>
            <a:r>
              <a:rPr lang="en-US" b="0" i="0" dirty="0">
                <a:solidFill>
                  <a:srgbClr val="333132"/>
                </a:solidFill>
                <a:effectLst/>
                <a:latin typeface="gentona"/>
              </a:rPr>
              <a:t>Working in a sensitive location</a:t>
            </a:r>
          </a:p>
          <a:p>
            <a:pPr algn="l" fontAlgn="base">
              <a:buFont typeface="Arial" panose="020B0604020202020204" pitchFamily="34" charset="0"/>
              <a:buChar char="•"/>
            </a:pPr>
            <a:r>
              <a:rPr lang="en-US" b="0" i="0" dirty="0">
                <a:solidFill>
                  <a:srgbClr val="333132"/>
                </a:solidFill>
                <a:effectLst/>
                <a:latin typeface="gentona"/>
              </a:rPr>
              <a:t>Working in or volunteering with a youth camp or activity outside of the summer period</a:t>
            </a:r>
          </a:p>
          <a:p>
            <a:endParaRPr lang="en-US" dirty="0"/>
          </a:p>
        </p:txBody>
      </p:sp>
      <p:sp>
        <p:nvSpPr>
          <p:cNvPr id="8" name="Text Placeholder 7">
            <a:extLst>
              <a:ext uri="{FF2B5EF4-FFF2-40B4-BE49-F238E27FC236}">
                <a16:creationId xmlns:a16="http://schemas.microsoft.com/office/drawing/2014/main" id="{8DCC9A91-8AB0-EBE4-0590-1064BC425158}"/>
              </a:ext>
            </a:extLst>
          </p:cNvPr>
          <p:cNvSpPr>
            <a:spLocks noGrp="1"/>
          </p:cNvSpPr>
          <p:nvPr>
            <p:ph type="body" sz="quarter" idx="3"/>
          </p:nvPr>
        </p:nvSpPr>
        <p:spPr>
          <a:xfrm>
            <a:off x="6172200" y="1269207"/>
            <a:ext cx="5183188" cy="823912"/>
          </a:xfrm>
        </p:spPr>
        <p:txBody>
          <a:bodyPr/>
          <a:lstStyle/>
          <a:p>
            <a:r>
              <a:rPr lang="en-US" dirty="0"/>
              <a:t>Level 2 - DCF</a:t>
            </a:r>
          </a:p>
        </p:txBody>
      </p:sp>
      <p:sp>
        <p:nvSpPr>
          <p:cNvPr id="6" name="Content Placeholder 5">
            <a:extLst>
              <a:ext uri="{FF2B5EF4-FFF2-40B4-BE49-F238E27FC236}">
                <a16:creationId xmlns:a16="http://schemas.microsoft.com/office/drawing/2014/main" id="{BA46FF66-34DA-71EA-C770-080AFC2BD837}"/>
              </a:ext>
            </a:extLst>
          </p:cNvPr>
          <p:cNvSpPr>
            <a:spLocks noGrp="1"/>
          </p:cNvSpPr>
          <p:nvPr>
            <p:ph sz="quarter" idx="4"/>
          </p:nvPr>
        </p:nvSpPr>
        <p:spPr>
          <a:xfrm>
            <a:off x="6172200" y="2093119"/>
            <a:ext cx="5183188" cy="4197942"/>
          </a:xfrm>
        </p:spPr>
        <p:txBody>
          <a:bodyPr>
            <a:normAutofit fontScale="92500"/>
          </a:bodyPr>
          <a:lstStyle/>
          <a:p>
            <a:pPr algn="l" fontAlgn="base">
              <a:buFont typeface="Arial" panose="020B0604020202020204" pitchFamily="34" charset="0"/>
              <a:buChar char="•"/>
            </a:pPr>
            <a:r>
              <a:rPr lang="en-US" b="0" i="0" dirty="0">
                <a:solidFill>
                  <a:srgbClr val="333132"/>
                </a:solidFill>
                <a:effectLst/>
                <a:latin typeface="gentona"/>
              </a:rPr>
              <a:t>University positions under contract with the </a:t>
            </a:r>
            <a:r>
              <a:rPr lang="en-US" b="0" i="0" dirty="0" err="1">
                <a:solidFill>
                  <a:srgbClr val="333132"/>
                </a:solidFill>
                <a:effectLst/>
                <a:latin typeface="gentona"/>
              </a:rPr>
              <a:t>florida</a:t>
            </a:r>
            <a:r>
              <a:rPr lang="en-US" b="0" i="0" dirty="0">
                <a:solidFill>
                  <a:srgbClr val="333132"/>
                </a:solidFill>
                <a:effectLst/>
                <a:latin typeface="gentona"/>
              </a:rPr>
              <a:t> department of children and families (DCF)</a:t>
            </a:r>
          </a:p>
          <a:p>
            <a:pPr algn="l" fontAlgn="base">
              <a:buFont typeface="Arial" panose="020B0604020202020204" pitchFamily="34" charset="0"/>
              <a:buChar char="•"/>
            </a:pPr>
            <a:r>
              <a:rPr lang="en-US" b="0" i="0" dirty="0">
                <a:solidFill>
                  <a:srgbClr val="333132"/>
                </a:solidFill>
                <a:effectLst/>
                <a:latin typeface="gentona"/>
              </a:rPr>
              <a:t>University positions with UF childcare facilities</a:t>
            </a:r>
          </a:p>
          <a:p>
            <a:pPr algn="l" fontAlgn="base">
              <a:buFont typeface="Arial" panose="020B0604020202020204" pitchFamily="34" charset="0"/>
              <a:buChar char="•"/>
            </a:pPr>
            <a:r>
              <a:rPr lang="en-US" b="0" i="0" dirty="0">
                <a:solidFill>
                  <a:srgbClr val="333132"/>
                </a:solidFill>
                <a:effectLst/>
                <a:highlight>
                  <a:srgbClr val="FFFF00"/>
                </a:highlight>
                <a:latin typeface="gentona"/>
              </a:rPr>
              <a:t>All summer camps (youth activities/camps held between </a:t>
            </a:r>
            <a:r>
              <a:rPr lang="en-US" dirty="0">
                <a:solidFill>
                  <a:srgbClr val="333132"/>
                </a:solidFill>
                <a:highlight>
                  <a:srgbClr val="FFFF00"/>
                </a:highlight>
                <a:latin typeface="gentona"/>
              </a:rPr>
              <a:t>A</a:t>
            </a:r>
            <a:r>
              <a:rPr lang="en-US" b="0" i="0" dirty="0">
                <a:solidFill>
                  <a:srgbClr val="333132"/>
                </a:solidFill>
                <a:effectLst/>
                <a:highlight>
                  <a:srgbClr val="FFFF00"/>
                </a:highlight>
                <a:latin typeface="gentona"/>
              </a:rPr>
              <a:t>pril 1</a:t>
            </a:r>
            <a:r>
              <a:rPr lang="en-US" b="0" i="0" baseline="30000" dirty="0">
                <a:solidFill>
                  <a:srgbClr val="333132"/>
                </a:solidFill>
                <a:effectLst/>
                <a:highlight>
                  <a:srgbClr val="FFFF00"/>
                </a:highlight>
                <a:latin typeface="gentona"/>
              </a:rPr>
              <a:t>st</a:t>
            </a:r>
            <a:r>
              <a:rPr lang="en-US" b="0" i="0" dirty="0">
                <a:solidFill>
                  <a:srgbClr val="333132"/>
                </a:solidFill>
                <a:effectLst/>
                <a:highlight>
                  <a:srgbClr val="FFFF00"/>
                </a:highlight>
                <a:latin typeface="gentona"/>
              </a:rPr>
              <a:t> and </a:t>
            </a:r>
            <a:r>
              <a:rPr lang="en-US" dirty="0">
                <a:solidFill>
                  <a:srgbClr val="333132"/>
                </a:solidFill>
                <a:highlight>
                  <a:srgbClr val="FFFF00"/>
                </a:highlight>
                <a:latin typeface="gentona"/>
              </a:rPr>
              <a:t>S</a:t>
            </a:r>
            <a:r>
              <a:rPr lang="en-US" b="0" i="0" dirty="0">
                <a:solidFill>
                  <a:srgbClr val="333132"/>
                </a:solidFill>
                <a:effectLst/>
                <a:highlight>
                  <a:srgbClr val="FFFF00"/>
                </a:highlight>
                <a:latin typeface="gentona"/>
              </a:rPr>
              <a:t>eptember 1</a:t>
            </a:r>
            <a:r>
              <a:rPr lang="en-US" b="0" i="0" baseline="30000" dirty="0">
                <a:solidFill>
                  <a:srgbClr val="333132"/>
                </a:solidFill>
                <a:effectLst/>
                <a:highlight>
                  <a:srgbClr val="FFFF00"/>
                </a:highlight>
                <a:latin typeface="gentona"/>
              </a:rPr>
              <a:t>st</a:t>
            </a:r>
            <a:r>
              <a:rPr lang="en-US" b="0" i="0" dirty="0">
                <a:solidFill>
                  <a:srgbClr val="333132"/>
                </a:solidFill>
                <a:effectLst/>
                <a:highlight>
                  <a:srgbClr val="FFFF00"/>
                </a:highlight>
                <a:latin typeface="gentona"/>
              </a:rPr>
              <a:t>) </a:t>
            </a:r>
          </a:p>
          <a:p>
            <a:pPr algn="l" fontAlgn="base">
              <a:buFont typeface="Arial" panose="020B0604020202020204" pitchFamily="34" charset="0"/>
              <a:buChar char="•"/>
            </a:pPr>
            <a:r>
              <a:rPr lang="en-US" b="0" i="0" dirty="0">
                <a:solidFill>
                  <a:srgbClr val="333132"/>
                </a:solidFill>
                <a:effectLst/>
                <a:latin typeface="gentona"/>
              </a:rPr>
              <a:t>After school programs, including </a:t>
            </a:r>
            <a:r>
              <a:rPr lang="en-US" b="0" i="0" dirty="0" err="1">
                <a:solidFill>
                  <a:srgbClr val="333132"/>
                </a:solidFill>
                <a:effectLst/>
                <a:latin typeface="gentona"/>
              </a:rPr>
              <a:t>florida</a:t>
            </a:r>
            <a:r>
              <a:rPr lang="en-US" b="0" i="0" dirty="0">
                <a:solidFill>
                  <a:srgbClr val="333132"/>
                </a:solidFill>
                <a:effectLst/>
                <a:latin typeface="gentona"/>
              </a:rPr>
              <a:t> 4-H programs (year-round)</a:t>
            </a:r>
          </a:p>
          <a:p>
            <a:endParaRPr lang="en-US" dirty="0"/>
          </a:p>
        </p:txBody>
      </p:sp>
    </p:spTree>
    <p:extLst>
      <p:ext uri="{BB962C8B-B14F-4D97-AF65-F5344CB8AC3E}">
        <p14:creationId xmlns:p14="http://schemas.microsoft.com/office/powerpoint/2010/main" val="4116066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C9629-00A7-42F8-C813-E4B5C7ECC520}"/>
              </a:ext>
            </a:extLst>
          </p:cNvPr>
          <p:cNvSpPr>
            <a:spLocks noGrp="1"/>
          </p:cNvSpPr>
          <p:nvPr>
            <p:ph type="title"/>
          </p:nvPr>
        </p:nvSpPr>
        <p:spPr/>
        <p:txBody>
          <a:bodyPr/>
          <a:lstStyle/>
          <a:p>
            <a:r>
              <a:rPr lang="en-US" dirty="0"/>
              <a:t>How to Initiate Level 2?</a:t>
            </a:r>
          </a:p>
        </p:txBody>
      </p:sp>
      <p:sp>
        <p:nvSpPr>
          <p:cNvPr id="3" name="Content Placeholder 2">
            <a:extLst>
              <a:ext uri="{FF2B5EF4-FFF2-40B4-BE49-F238E27FC236}">
                <a16:creationId xmlns:a16="http://schemas.microsoft.com/office/drawing/2014/main" id="{91B76A24-EF0A-0431-4E0B-4E6661D1B38A}"/>
              </a:ext>
            </a:extLst>
          </p:cNvPr>
          <p:cNvSpPr>
            <a:spLocks noGrp="1"/>
          </p:cNvSpPr>
          <p:nvPr>
            <p:ph idx="1"/>
          </p:nvPr>
        </p:nvSpPr>
        <p:spPr/>
        <p:txBody>
          <a:bodyPr>
            <a:normAutofit/>
          </a:bodyPr>
          <a:lstStyle/>
          <a:p>
            <a:r>
              <a:rPr lang="en-US" dirty="0"/>
              <a:t>Hiring department must submit </a:t>
            </a:r>
            <a:r>
              <a:rPr lang="en-US" dirty="0">
                <a:hlinkClick r:id="rId2"/>
              </a:rPr>
              <a:t>Criminal Background Screening Request Form</a:t>
            </a:r>
            <a:r>
              <a:rPr lang="en-US" dirty="0"/>
              <a:t> to Talent Acquisition and Onboarding</a:t>
            </a:r>
          </a:p>
          <a:p>
            <a:endParaRPr lang="en-US" dirty="0"/>
          </a:p>
          <a:p>
            <a:r>
              <a:rPr lang="en-US" dirty="0"/>
              <a:t>Have employee schedule an appointment with TA&amp;O via </a:t>
            </a:r>
            <a:r>
              <a:rPr lang="en-US" dirty="0">
                <a:hlinkClick r:id="rId3"/>
              </a:rPr>
              <a:t>online appointment scheduler</a:t>
            </a:r>
            <a:endParaRPr lang="en-US" dirty="0"/>
          </a:p>
          <a:p>
            <a:pPr lvl="1"/>
            <a:r>
              <a:rPr lang="en-US" dirty="0"/>
              <a:t>For those in an area outside of Gainesville area or Florida, follow instructions provided by TA&amp;O to schedule an appointment with </a:t>
            </a:r>
            <a:r>
              <a:rPr lang="en-US" dirty="0" err="1"/>
              <a:t>FieldPrint</a:t>
            </a:r>
            <a:r>
              <a:rPr lang="en-US" dirty="0"/>
              <a:t> Florida</a:t>
            </a:r>
          </a:p>
          <a:p>
            <a:endParaRPr lang="en-US" dirty="0"/>
          </a:p>
          <a:p>
            <a:r>
              <a:rPr lang="en-US" dirty="0"/>
              <a:t>Employee must present a state issued identification or a passport</a:t>
            </a:r>
          </a:p>
          <a:p>
            <a:endParaRPr lang="en-US" dirty="0"/>
          </a:p>
        </p:txBody>
      </p:sp>
    </p:spTree>
    <p:extLst>
      <p:ext uri="{BB962C8B-B14F-4D97-AF65-F5344CB8AC3E}">
        <p14:creationId xmlns:p14="http://schemas.microsoft.com/office/powerpoint/2010/main" val="3788031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C9629-00A7-42F8-C813-E4B5C7ECC520}"/>
              </a:ext>
            </a:extLst>
          </p:cNvPr>
          <p:cNvSpPr>
            <a:spLocks noGrp="1"/>
          </p:cNvSpPr>
          <p:nvPr>
            <p:ph type="title"/>
          </p:nvPr>
        </p:nvSpPr>
        <p:spPr/>
        <p:txBody>
          <a:bodyPr/>
          <a:lstStyle/>
          <a:p>
            <a:r>
              <a:rPr lang="en-US" dirty="0"/>
              <a:t>How to Initiate Level 2-DCF:</a:t>
            </a:r>
          </a:p>
        </p:txBody>
      </p:sp>
      <p:sp>
        <p:nvSpPr>
          <p:cNvPr id="3" name="Content Placeholder 2">
            <a:extLst>
              <a:ext uri="{FF2B5EF4-FFF2-40B4-BE49-F238E27FC236}">
                <a16:creationId xmlns:a16="http://schemas.microsoft.com/office/drawing/2014/main" id="{91B76A24-EF0A-0431-4E0B-4E6661D1B38A}"/>
              </a:ext>
            </a:extLst>
          </p:cNvPr>
          <p:cNvSpPr>
            <a:spLocks noGrp="1"/>
          </p:cNvSpPr>
          <p:nvPr>
            <p:ph idx="1"/>
          </p:nvPr>
        </p:nvSpPr>
        <p:spPr>
          <a:xfrm>
            <a:off x="838200" y="2146084"/>
            <a:ext cx="10515600" cy="4351338"/>
          </a:xfrm>
        </p:spPr>
        <p:txBody>
          <a:bodyPr>
            <a:normAutofit fontScale="92500" lnSpcReduction="20000"/>
          </a:bodyPr>
          <a:lstStyle/>
          <a:p>
            <a:r>
              <a:rPr lang="en-US" dirty="0"/>
              <a:t>Hiring department must submit </a:t>
            </a:r>
            <a:r>
              <a:rPr lang="en-US" dirty="0">
                <a:hlinkClick r:id="rId2"/>
              </a:rPr>
              <a:t>Criminal Background Screening Request Form</a:t>
            </a:r>
            <a:r>
              <a:rPr lang="en-US" dirty="0"/>
              <a:t> or </a:t>
            </a:r>
            <a:r>
              <a:rPr lang="en-US" dirty="0">
                <a:hlinkClick r:id="rId3"/>
              </a:rPr>
              <a:t>Background Screening Request Form For Youth Camps and Activities </a:t>
            </a:r>
            <a:r>
              <a:rPr lang="en-US" dirty="0"/>
              <a:t>to Talent Acquisition and Onboarding</a:t>
            </a:r>
          </a:p>
          <a:p>
            <a:pPr lvl="1"/>
            <a:r>
              <a:rPr lang="en-US" dirty="0">
                <a:highlight>
                  <a:srgbClr val="FFFF00"/>
                </a:highlight>
              </a:rPr>
              <a:t>An employee or volunteer should not start until received approval from the Department of Children and Families</a:t>
            </a:r>
          </a:p>
          <a:p>
            <a:endParaRPr lang="en-US" dirty="0"/>
          </a:p>
          <a:p>
            <a:r>
              <a:rPr lang="en-US" dirty="0"/>
              <a:t>A copy of the </a:t>
            </a:r>
            <a:r>
              <a:rPr lang="en-US" dirty="0">
                <a:hlinkClick r:id="rId4"/>
              </a:rPr>
              <a:t>Clearance Privacy Policy Acknowledgement form </a:t>
            </a:r>
            <a:r>
              <a:rPr lang="en-US" dirty="0"/>
              <a:t>along with </a:t>
            </a:r>
            <a:r>
              <a:rPr lang="en-US" dirty="0">
                <a:hlinkClick r:id="rId5"/>
              </a:rPr>
              <a:t>Care Provider Background Screening Clearinghouse Form </a:t>
            </a:r>
            <a:r>
              <a:rPr lang="en-US" dirty="0"/>
              <a:t>must be securely provided to TA&amp;O. </a:t>
            </a:r>
          </a:p>
          <a:p>
            <a:endParaRPr lang="en-US" dirty="0"/>
          </a:p>
          <a:p>
            <a:r>
              <a:rPr lang="en-US" dirty="0"/>
              <a:t>Please don’t schedule an appointment until you receive an email from TA&amp;O to do so.</a:t>
            </a:r>
          </a:p>
          <a:p>
            <a:pPr marL="0" indent="0">
              <a:buNone/>
            </a:pPr>
            <a:endParaRPr lang="en-US" dirty="0"/>
          </a:p>
        </p:txBody>
      </p:sp>
      <p:grpSp>
        <p:nvGrpSpPr>
          <p:cNvPr id="8" name="Group 7">
            <a:extLst>
              <a:ext uri="{FF2B5EF4-FFF2-40B4-BE49-F238E27FC236}">
                <a16:creationId xmlns:a16="http://schemas.microsoft.com/office/drawing/2014/main" id="{6177C82F-39C1-42C6-AD91-629A05B647CD}"/>
              </a:ext>
            </a:extLst>
          </p:cNvPr>
          <p:cNvGrpSpPr/>
          <p:nvPr/>
        </p:nvGrpSpPr>
        <p:grpSpPr>
          <a:xfrm>
            <a:off x="9428085" y="513140"/>
            <a:ext cx="1597981" cy="1099066"/>
            <a:chOff x="9428085" y="513140"/>
            <a:chExt cx="1597981" cy="1099066"/>
          </a:xfrm>
        </p:grpSpPr>
        <p:pic>
          <p:nvPicPr>
            <p:cNvPr id="6" name="Graphic 5" descr="Sunset scene with solid fill">
              <a:extLst>
                <a:ext uri="{FF2B5EF4-FFF2-40B4-BE49-F238E27FC236}">
                  <a16:creationId xmlns:a16="http://schemas.microsoft.com/office/drawing/2014/main" id="{CFEEF9AB-D241-44B7-A68A-A8F85119FF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875" y="513140"/>
              <a:ext cx="914400" cy="914400"/>
            </a:xfrm>
            <a:prstGeom prst="rect">
              <a:avLst/>
            </a:prstGeom>
          </p:spPr>
        </p:pic>
        <p:sp>
          <p:nvSpPr>
            <p:cNvPr id="7" name="TextBox 6">
              <a:extLst>
                <a:ext uri="{FF2B5EF4-FFF2-40B4-BE49-F238E27FC236}">
                  <a16:creationId xmlns:a16="http://schemas.microsoft.com/office/drawing/2014/main" id="{4B9D917A-6441-48D4-BCAF-E81E4EE87B54}"/>
                </a:ext>
              </a:extLst>
            </p:cNvPr>
            <p:cNvSpPr txBox="1"/>
            <p:nvPr/>
          </p:nvSpPr>
          <p:spPr>
            <a:xfrm>
              <a:off x="9428085" y="1242874"/>
              <a:ext cx="1597981" cy="369332"/>
            </a:xfrm>
            <a:prstGeom prst="rect">
              <a:avLst/>
            </a:prstGeom>
            <a:noFill/>
          </p:spPr>
          <p:txBody>
            <a:bodyPr wrap="square" rtlCol="0">
              <a:spAutoFit/>
            </a:bodyPr>
            <a:lstStyle/>
            <a:p>
              <a:r>
                <a:rPr lang="en-US" dirty="0">
                  <a:solidFill>
                    <a:schemeClr val="accent2"/>
                  </a:solidFill>
                </a:rPr>
                <a:t>Summer Camp</a:t>
              </a:r>
            </a:p>
          </p:txBody>
        </p:sp>
      </p:grpSp>
    </p:spTree>
    <p:extLst>
      <p:ext uri="{BB962C8B-B14F-4D97-AF65-F5344CB8AC3E}">
        <p14:creationId xmlns:p14="http://schemas.microsoft.com/office/powerpoint/2010/main" val="87161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C9629-00A7-42F8-C813-E4B5C7ECC520}"/>
              </a:ext>
            </a:extLst>
          </p:cNvPr>
          <p:cNvSpPr>
            <a:spLocks noGrp="1"/>
          </p:cNvSpPr>
          <p:nvPr>
            <p:ph type="title"/>
          </p:nvPr>
        </p:nvSpPr>
        <p:spPr/>
        <p:txBody>
          <a:bodyPr/>
          <a:lstStyle/>
          <a:p>
            <a:r>
              <a:rPr lang="en-US" dirty="0"/>
              <a:t>How to Initiate Level 2-DCF:</a:t>
            </a:r>
          </a:p>
        </p:txBody>
      </p:sp>
      <p:sp>
        <p:nvSpPr>
          <p:cNvPr id="3" name="Content Placeholder 2">
            <a:extLst>
              <a:ext uri="{FF2B5EF4-FFF2-40B4-BE49-F238E27FC236}">
                <a16:creationId xmlns:a16="http://schemas.microsoft.com/office/drawing/2014/main" id="{91B76A24-EF0A-0431-4E0B-4E6661D1B38A}"/>
              </a:ext>
            </a:extLst>
          </p:cNvPr>
          <p:cNvSpPr>
            <a:spLocks noGrp="1"/>
          </p:cNvSpPr>
          <p:nvPr>
            <p:ph idx="1"/>
          </p:nvPr>
        </p:nvSpPr>
        <p:spPr/>
        <p:txBody>
          <a:bodyPr/>
          <a:lstStyle/>
          <a:p>
            <a:r>
              <a:rPr lang="en-US" dirty="0"/>
              <a:t>Have employee schedule an appointment with TA&amp;O via </a:t>
            </a:r>
            <a:r>
              <a:rPr lang="en-US" dirty="0">
                <a:hlinkClick r:id="rId2"/>
              </a:rPr>
              <a:t>online appointment scheduler</a:t>
            </a:r>
            <a:r>
              <a:rPr lang="en-US" dirty="0"/>
              <a:t> (if needed)</a:t>
            </a:r>
          </a:p>
          <a:p>
            <a:pPr lvl="1"/>
            <a:r>
              <a:rPr lang="en-US" dirty="0"/>
              <a:t>For those in an area outside of Gainesville area or Florida, follow instructions provided by TA&amp;O to schedule an appointment with </a:t>
            </a:r>
            <a:r>
              <a:rPr lang="en-US" dirty="0" err="1"/>
              <a:t>FieldPrint</a:t>
            </a:r>
            <a:r>
              <a:rPr lang="en-US" dirty="0"/>
              <a:t> Florida</a:t>
            </a:r>
          </a:p>
          <a:p>
            <a:pPr lvl="1"/>
            <a:endParaRPr lang="en-US" dirty="0"/>
          </a:p>
          <a:p>
            <a:r>
              <a:rPr lang="en-US" dirty="0"/>
              <a:t> Employee must present a state issued identification or a passport</a:t>
            </a:r>
          </a:p>
          <a:p>
            <a:endParaRPr lang="en-US" dirty="0"/>
          </a:p>
        </p:txBody>
      </p:sp>
    </p:spTree>
    <p:extLst>
      <p:ext uri="{BB962C8B-B14F-4D97-AF65-F5344CB8AC3E}">
        <p14:creationId xmlns:p14="http://schemas.microsoft.com/office/powerpoint/2010/main" val="3135101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19CE28-546C-8826-91A5-167A2C9ED757}"/>
              </a:ext>
            </a:extLst>
          </p:cNvPr>
          <p:cNvSpPr>
            <a:spLocks noGrp="1"/>
          </p:cNvSpPr>
          <p:nvPr>
            <p:ph type="title"/>
          </p:nvPr>
        </p:nvSpPr>
        <p:spPr/>
        <p:txBody>
          <a:bodyPr/>
          <a:lstStyle/>
          <a:p>
            <a:r>
              <a:rPr lang="en-US" dirty="0"/>
              <a:t>Screening Results</a:t>
            </a:r>
          </a:p>
        </p:txBody>
      </p:sp>
      <p:sp>
        <p:nvSpPr>
          <p:cNvPr id="7" name="Text Placeholder 6">
            <a:extLst>
              <a:ext uri="{FF2B5EF4-FFF2-40B4-BE49-F238E27FC236}">
                <a16:creationId xmlns:a16="http://schemas.microsoft.com/office/drawing/2014/main" id="{2427E6BE-ED88-AD7E-8E84-236A0209D5B7}"/>
              </a:ext>
            </a:extLst>
          </p:cNvPr>
          <p:cNvSpPr>
            <a:spLocks noGrp="1"/>
          </p:cNvSpPr>
          <p:nvPr>
            <p:ph type="body" idx="1"/>
          </p:nvPr>
        </p:nvSpPr>
        <p:spPr>
          <a:xfrm>
            <a:off x="839788" y="1269207"/>
            <a:ext cx="5157787" cy="823912"/>
          </a:xfrm>
        </p:spPr>
        <p:txBody>
          <a:bodyPr/>
          <a:lstStyle/>
          <a:p>
            <a:pPr algn="ctr"/>
            <a:r>
              <a:rPr lang="en-US" dirty="0">
                <a:solidFill>
                  <a:schemeClr val="accent2"/>
                </a:solidFill>
              </a:rPr>
              <a:t>Level 2</a:t>
            </a:r>
          </a:p>
        </p:txBody>
      </p:sp>
      <p:sp>
        <p:nvSpPr>
          <p:cNvPr id="5" name="Content Placeholder 4">
            <a:extLst>
              <a:ext uri="{FF2B5EF4-FFF2-40B4-BE49-F238E27FC236}">
                <a16:creationId xmlns:a16="http://schemas.microsoft.com/office/drawing/2014/main" id="{EA01B4AD-05ED-EFE5-D994-EE1FFCD1458B}"/>
              </a:ext>
            </a:extLst>
          </p:cNvPr>
          <p:cNvSpPr>
            <a:spLocks noGrp="1"/>
          </p:cNvSpPr>
          <p:nvPr>
            <p:ph sz="half" idx="2"/>
          </p:nvPr>
        </p:nvSpPr>
        <p:spPr>
          <a:xfrm>
            <a:off x="839788" y="2093119"/>
            <a:ext cx="5157787" cy="3684588"/>
          </a:xfrm>
        </p:spPr>
        <p:txBody>
          <a:bodyPr>
            <a:normAutofit fontScale="92500" lnSpcReduction="10000"/>
          </a:bodyPr>
          <a:lstStyle/>
          <a:p>
            <a:pPr algn="l" fontAlgn="base">
              <a:buFont typeface="Arial" panose="020B0604020202020204" pitchFamily="34" charset="0"/>
              <a:buChar char="•"/>
            </a:pPr>
            <a:r>
              <a:rPr lang="en-US" dirty="0">
                <a:solidFill>
                  <a:srgbClr val="333132"/>
                </a:solidFill>
                <a:latin typeface="gentona"/>
              </a:rPr>
              <a:t>Return within 2 business days</a:t>
            </a:r>
            <a:br>
              <a:rPr lang="en-US" dirty="0">
                <a:solidFill>
                  <a:srgbClr val="333132"/>
                </a:solidFill>
                <a:latin typeface="gentona"/>
              </a:rPr>
            </a:br>
            <a:endParaRPr lang="en-US" b="0" i="0" dirty="0">
              <a:solidFill>
                <a:srgbClr val="333132"/>
              </a:solidFill>
              <a:effectLst/>
              <a:latin typeface="gentona"/>
            </a:endParaRPr>
          </a:p>
          <a:p>
            <a:pPr algn="l" fontAlgn="base">
              <a:buFont typeface="Arial" panose="020B0604020202020204" pitchFamily="34" charset="0"/>
              <a:buChar char="•"/>
            </a:pPr>
            <a:r>
              <a:rPr lang="en-US" b="0" i="0" dirty="0">
                <a:solidFill>
                  <a:srgbClr val="333132"/>
                </a:solidFill>
                <a:effectLst/>
                <a:latin typeface="gentona"/>
              </a:rPr>
              <a:t>Will receive clear or not clear notification from TA&amp;O</a:t>
            </a:r>
          </a:p>
          <a:p>
            <a:endParaRPr lang="en-US" dirty="0"/>
          </a:p>
        </p:txBody>
      </p:sp>
      <p:sp>
        <p:nvSpPr>
          <p:cNvPr id="8" name="Text Placeholder 7">
            <a:extLst>
              <a:ext uri="{FF2B5EF4-FFF2-40B4-BE49-F238E27FC236}">
                <a16:creationId xmlns:a16="http://schemas.microsoft.com/office/drawing/2014/main" id="{8DCC9A91-8AB0-EBE4-0590-1064BC425158}"/>
              </a:ext>
            </a:extLst>
          </p:cNvPr>
          <p:cNvSpPr>
            <a:spLocks noGrp="1"/>
          </p:cNvSpPr>
          <p:nvPr>
            <p:ph type="body" sz="quarter" idx="3"/>
          </p:nvPr>
        </p:nvSpPr>
        <p:spPr>
          <a:xfrm>
            <a:off x="6172200" y="1269207"/>
            <a:ext cx="5183188" cy="823912"/>
          </a:xfrm>
        </p:spPr>
        <p:txBody>
          <a:bodyPr/>
          <a:lstStyle/>
          <a:p>
            <a:pPr algn="ctr"/>
            <a:r>
              <a:rPr lang="en-US" dirty="0">
                <a:solidFill>
                  <a:schemeClr val="accent2"/>
                </a:solidFill>
              </a:rPr>
              <a:t>Level 2 - DCF</a:t>
            </a:r>
          </a:p>
        </p:txBody>
      </p:sp>
      <p:sp>
        <p:nvSpPr>
          <p:cNvPr id="6" name="Content Placeholder 5">
            <a:extLst>
              <a:ext uri="{FF2B5EF4-FFF2-40B4-BE49-F238E27FC236}">
                <a16:creationId xmlns:a16="http://schemas.microsoft.com/office/drawing/2014/main" id="{BA46FF66-34DA-71EA-C770-080AFC2BD837}"/>
              </a:ext>
            </a:extLst>
          </p:cNvPr>
          <p:cNvSpPr>
            <a:spLocks noGrp="1"/>
          </p:cNvSpPr>
          <p:nvPr>
            <p:ph sz="quarter" idx="4"/>
          </p:nvPr>
        </p:nvSpPr>
        <p:spPr>
          <a:xfrm>
            <a:off x="6172199" y="2093119"/>
            <a:ext cx="5629760" cy="4462664"/>
          </a:xfrm>
        </p:spPr>
        <p:txBody>
          <a:bodyPr>
            <a:normAutofit fontScale="92500" lnSpcReduction="10000"/>
          </a:bodyPr>
          <a:lstStyle/>
          <a:p>
            <a:pPr algn="l" fontAlgn="base">
              <a:buFont typeface="Arial" panose="020B0604020202020204" pitchFamily="34" charset="0"/>
              <a:buChar char="•"/>
            </a:pPr>
            <a:r>
              <a:rPr lang="en-US" b="0" i="0" dirty="0">
                <a:solidFill>
                  <a:srgbClr val="333132"/>
                </a:solidFill>
                <a:effectLst/>
                <a:latin typeface="gentona"/>
              </a:rPr>
              <a:t>Returns within 7 – 10 business days</a:t>
            </a:r>
          </a:p>
          <a:p>
            <a:endParaRPr lang="en-US" dirty="0"/>
          </a:p>
          <a:p>
            <a:r>
              <a:rPr lang="en-US" dirty="0"/>
              <a:t>Following will be forwarded to you to retain securely in preparation of an audit from DCF:</a:t>
            </a:r>
          </a:p>
          <a:p>
            <a:pPr lvl="1"/>
            <a:r>
              <a:rPr lang="en-US" dirty="0"/>
              <a:t>Clearance from DCF</a:t>
            </a:r>
          </a:p>
          <a:p>
            <a:pPr lvl="1"/>
            <a:r>
              <a:rPr lang="en-US" dirty="0"/>
              <a:t>State record search</a:t>
            </a:r>
          </a:p>
          <a:p>
            <a:pPr marL="0" indent="0">
              <a:buNone/>
            </a:pPr>
            <a:endParaRPr lang="en-US" dirty="0"/>
          </a:p>
          <a:p>
            <a:pPr marL="0" indent="0">
              <a:buNone/>
            </a:pPr>
            <a:r>
              <a:rPr lang="en-US" sz="2200" dirty="0"/>
              <a:t>Be sure to retain with Attestation of Good Moral Character (summer camp)/ Affidavit of Good Moral Character (childcare/after school) along with the Privacy Policy Acknowledgement       form</a:t>
            </a:r>
          </a:p>
        </p:txBody>
      </p:sp>
    </p:spTree>
    <p:extLst>
      <p:ext uri="{BB962C8B-B14F-4D97-AF65-F5344CB8AC3E}">
        <p14:creationId xmlns:p14="http://schemas.microsoft.com/office/powerpoint/2010/main" val="1443026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C9629-00A7-42F8-C813-E4B5C7ECC520}"/>
              </a:ext>
            </a:extLst>
          </p:cNvPr>
          <p:cNvSpPr>
            <a:spLocks noGrp="1"/>
          </p:cNvSpPr>
          <p:nvPr>
            <p:ph type="title"/>
          </p:nvPr>
        </p:nvSpPr>
        <p:spPr/>
        <p:txBody>
          <a:bodyPr/>
          <a:lstStyle/>
          <a:p>
            <a:pPr algn="ctr"/>
            <a:r>
              <a:rPr lang="en-US" dirty="0"/>
              <a:t>Ask: </a:t>
            </a:r>
            <a:br>
              <a:rPr lang="en-US" dirty="0"/>
            </a:br>
            <a:r>
              <a:rPr lang="en-US" dirty="0"/>
              <a:t>Is the employee or volunteer a minor?</a:t>
            </a:r>
          </a:p>
        </p:txBody>
      </p:sp>
      <p:sp>
        <p:nvSpPr>
          <p:cNvPr id="3" name="Content Placeholder 2">
            <a:extLst>
              <a:ext uri="{FF2B5EF4-FFF2-40B4-BE49-F238E27FC236}">
                <a16:creationId xmlns:a16="http://schemas.microsoft.com/office/drawing/2014/main" id="{91B76A24-EF0A-0431-4E0B-4E6661D1B38A}"/>
              </a:ext>
            </a:extLst>
          </p:cNvPr>
          <p:cNvSpPr>
            <a:spLocks noGrp="1"/>
          </p:cNvSpPr>
          <p:nvPr>
            <p:ph idx="1"/>
          </p:nvPr>
        </p:nvSpPr>
        <p:spPr/>
        <p:txBody>
          <a:bodyPr/>
          <a:lstStyle/>
          <a:p>
            <a:r>
              <a:rPr lang="en-US" b="0" i="0" dirty="0">
                <a:solidFill>
                  <a:srgbClr val="333132"/>
                </a:solidFill>
                <a:effectLst/>
                <a:latin typeface="gentona"/>
              </a:rPr>
              <a:t>Prior to conducting criminal background screening on a minor (under age of 18), hiring departments must obtained a signed copy of the “</a:t>
            </a:r>
            <a:r>
              <a:rPr lang="en-US" b="0" i="0" u="none" strike="noStrike" dirty="0">
                <a:solidFill>
                  <a:srgbClr val="F37021"/>
                </a:solidFill>
                <a:effectLst/>
                <a:latin typeface="gentona"/>
                <a:hlinkClick r:id="rId2"/>
              </a:rPr>
              <a:t>Background Screening Consent Form for Minors</a:t>
            </a:r>
            <a:r>
              <a:rPr lang="en-US" b="0" i="0" dirty="0">
                <a:solidFill>
                  <a:srgbClr val="333132"/>
                </a:solidFill>
                <a:effectLst/>
                <a:latin typeface="gentona"/>
              </a:rPr>
              <a:t>” from the minor and the minor’s parent or legal guardian</a:t>
            </a:r>
          </a:p>
          <a:p>
            <a:endParaRPr lang="en-US" b="0" i="0" dirty="0">
              <a:solidFill>
                <a:srgbClr val="333132"/>
              </a:solidFill>
              <a:effectLst/>
              <a:latin typeface="gentona"/>
            </a:endParaRPr>
          </a:p>
          <a:p>
            <a:r>
              <a:rPr lang="en-US" b="0" i="0" dirty="0">
                <a:solidFill>
                  <a:srgbClr val="333132"/>
                </a:solidFill>
                <a:effectLst/>
                <a:latin typeface="gentona"/>
              </a:rPr>
              <a:t>Signed forms must be retained by the hiring departments securely in compliance with Florida public schedule.</a:t>
            </a:r>
            <a:endParaRPr lang="en-US" dirty="0"/>
          </a:p>
        </p:txBody>
      </p:sp>
    </p:spTree>
    <p:extLst>
      <p:ext uri="{BB962C8B-B14F-4D97-AF65-F5344CB8AC3E}">
        <p14:creationId xmlns:p14="http://schemas.microsoft.com/office/powerpoint/2010/main" val="1521970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4C9629-00A7-42F8-C813-E4B5C7ECC520}"/>
              </a:ext>
            </a:extLst>
          </p:cNvPr>
          <p:cNvSpPr>
            <a:spLocks noGrp="1"/>
          </p:cNvSpPr>
          <p:nvPr>
            <p:ph type="title"/>
          </p:nvPr>
        </p:nvSpPr>
        <p:spPr>
          <a:xfrm>
            <a:off x="1901162" y="3050434"/>
            <a:ext cx="3722933" cy="757130"/>
          </a:xfrm>
          <a:ln w="25400" cap="sq">
            <a:solidFill>
              <a:srgbClr val="FFFFFF"/>
            </a:solidFill>
            <a:miter lim="800000"/>
          </a:ln>
        </p:spPr>
        <p:txBody>
          <a:bodyPr vert="horz" wrap="square" lIns="91440" tIns="45720" rIns="91440" bIns="45720" rtlCol="0" anchor="ctr">
            <a:normAutofit/>
          </a:bodyPr>
          <a:lstStyle/>
          <a:p>
            <a:pPr algn="ctr"/>
            <a:r>
              <a:rPr lang="en-US" sz="2800" kern="1200">
                <a:solidFill>
                  <a:srgbClr val="FFFFFF"/>
                </a:solidFill>
                <a:latin typeface="+mj-lt"/>
                <a:ea typeface="+mj-ea"/>
                <a:cs typeface="+mj-cs"/>
              </a:rPr>
              <a:t>Where employees go?</a:t>
            </a:r>
          </a:p>
        </p:txBody>
      </p:sp>
      <p:sp>
        <p:nvSpPr>
          <p:cNvPr id="14" name="Rectangle 13">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B76A24-EF0A-0431-4E0B-4E6661D1B38A}"/>
              </a:ext>
            </a:extLst>
          </p:cNvPr>
          <p:cNvSpPr>
            <a:spLocks noGrp="1"/>
          </p:cNvSpPr>
          <p:nvPr>
            <p:ph idx="1"/>
          </p:nvPr>
        </p:nvSpPr>
        <p:spPr>
          <a:xfrm>
            <a:off x="6574536" y="640080"/>
            <a:ext cx="5053066" cy="2546604"/>
          </a:xfrm>
        </p:spPr>
        <p:txBody>
          <a:bodyPr vert="horz" lIns="91440" tIns="45720" rIns="91440" bIns="45720" rtlCol="0">
            <a:normAutofit/>
          </a:bodyPr>
          <a:lstStyle/>
          <a:p>
            <a:pPr marL="0" indent="0">
              <a:buNone/>
            </a:pPr>
            <a:r>
              <a:rPr lang="en-US" sz="2400" b="1" dirty="0">
                <a:solidFill>
                  <a:schemeClr val="tx1"/>
                </a:solidFill>
                <a:latin typeface="+mn-lt"/>
              </a:rPr>
              <a:t>Gainesville Area</a:t>
            </a:r>
            <a:endParaRPr lang="en-US" sz="2400" dirty="0">
              <a:solidFill>
                <a:schemeClr val="tx1"/>
              </a:solidFill>
              <a:latin typeface="+mn-lt"/>
            </a:endParaRPr>
          </a:p>
          <a:p>
            <a:pPr marL="0"/>
            <a:r>
              <a:rPr lang="en-US" sz="2400" dirty="0">
                <a:solidFill>
                  <a:schemeClr val="tx1"/>
                </a:solidFill>
                <a:latin typeface="+mn-lt"/>
              </a:rPr>
              <a:t>UF Human Resources Building</a:t>
            </a:r>
          </a:p>
          <a:p>
            <a:pPr marL="457200" lvl="1"/>
            <a:r>
              <a:rPr lang="en-US" sz="2000" dirty="0">
                <a:solidFill>
                  <a:schemeClr val="tx1"/>
                </a:solidFill>
                <a:latin typeface="+mn-lt"/>
              </a:rPr>
              <a:t>903 W. University Ave</a:t>
            </a:r>
          </a:p>
          <a:p>
            <a:endParaRPr lang="en-US" sz="2400" dirty="0">
              <a:solidFill>
                <a:schemeClr val="tx1"/>
              </a:solidFill>
              <a:latin typeface="+mn-lt"/>
            </a:endParaRPr>
          </a:p>
        </p:txBody>
      </p:sp>
      <p:sp>
        <p:nvSpPr>
          <p:cNvPr id="5" name="Content Placeholder 2">
            <a:extLst>
              <a:ext uri="{FF2B5EF4-FFF2-40B4-BE49-F238E27FC236}">
                <a16:creationId xmlns:a16="http://schemas.microsoft.com/office/drawing/2014/main" id="{0682F2C6-7654-DA29-D54E-C4CA1EEB0149}"/>
              </a:ext>
            </a:extLst>
          </p:cNvPr>
          <p:cNvSpPr txBox="1">
            <a:spLocks/>
          </p:cNvSpPr>
          <p:nvPr/>
        </p:nvSpPr>
        <p:spPr>
          <a:xfrm>
            <a:off x="6570204" y="3671315"/>
            <a:ext cx="5057398" cy="25466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Bef>
                <a:spcPts val="1000"/>
              </a:spcBef>
              <a:spcAft>
                <a:spcPts val="0"/>
              </a:spcAft>
              <a:buClrTx/>
              <a:buSzTx/>
              <a:buNone/>
              <a:tabLst/>
              <a:defRPr/>
            </a:pPr>
            <a:r>
              <a:rPr kumimoji="0" lang="en-US" sz="2400" b="1" i="0" u="none" strike="noStrike" cap="none" spc="0" normalizeH="0" baseline="0" noProof="0" dirty="0">
                <a:ln>
                  <a:noFill/>
                </a:ln>
                <a:solidFill>
                  <a:schemeClr val="tx1"/>
                </a:solidFill>
                <a:effectLst/>
                <a:uLnTx/>
                <a:uFillTx/>
                <a:latin typeface="+mn-lt"/>
              </a:rPr>
              <a:t>Outside of Gainesville Area/</a:t>
            </a:r>
            <a:r>
              <a:rPr kumimoji="0" lang="en-US" sz="2400" b="1" i="0" strike="noStrike" cap="none" spc="0" normalizeH="0" baseline="0" noProof="0" dirty="0">
                <a:ln>
                  <a:noFill/>
                </a:ln>
                <a:solidFill>
                  <a:schemeClr val="tx1"/>
                </a:solidFill>
                <a:effectLst/>
                <a:uLnTx/>
                <a:uFillTx/>
                <a:latin typeface="+mn-lt"/>
              </a:rPr>
              <a:t>Florida</a:t>
            </a:r>
            <a:endParaRPr kumimoji="0" lang="en-US" sz="2400" b="0" i="0" u="none" strike="noStrike" cap="none" spc="0" normalizeH="0" baseline="0" noProof="0" dirty="0">
              <a:ln>
                <a:noFill/>
              </a:ln>
              <a:solidFill>
                <a:schemeClr val="tx1"/>
              </a:solidFill>
              <a:effectLst/>
              <a:uLnTx/>
              <a:uFillTx/>
              <a:latin typeface="+mn-lt"/>
            </a:endParaRPr>
          </a:p>
          <a:p>
            <a:pPr marL="0" marR="0" lvl="0" fontAlgn="auto">
              <a:spcBef>
                <a:spcPts val="1000"/>
              </a:spcBef>
              <a:spcAft>
                <a:spcPts val="0"/>
              </a:spcAft>
              <a:buClrTx/>
              <a:buSzTx/>
              <a:tabLst/>
              <a:defRPr/>
            </a:pPr>
            <a:r>
              <a:rPr kumimoji="0" lang="en-US" sz="2400" b="0" i="0" u="none" strike="noStrike" cap="none" spc="0" normalizeH="0" baseline="0" noProof="0" dirty="0" err="1">
                <a:ln>
                  <a:noFill/>
                </a:ln>
                <a:solidFill>
                  <a:schemeClr val="tx1"/>
                </a:solidFill>
                <a:effectLst/>
                <a:uLnTx/>
                <a:uFillTx/>
                <a:latin typeface="+mn-lt"/>
              </a:rPr>
              <a:t>FieldPrint</a:t>
            </a:r>
            <a:endParaRPr kumimoji="0" lang="en-US" sz="2400" b="0" i="0" u="none" strike="noStrike" cap="none" spc="0" normalizeH="0" baseline="0" noProof="0" dirty="0">
              <a:ln>
                <a:noFill/>
              </a:ln>
              <a:solidFill>
                <a:schemeClr val="tx1"/>
              </a:solidFill>
              <a:effectLst/>
              <a:uLnTx/>
              <a:uFillTx/>
              <a:latin typeface="+mn-lt"/>
            </a:endParaRPr>
          </a:p>
          <a:p>
            <a:pPr marL="457200" lvl="1">
              <a:spcBef>
                <a:spcPts val="1000"/>
              </a:spcBef>
              <a:defRPr/>
            </a:pPr>
            <a:r>
              <a:rPr kumimoji="0" lang="en-US" sz="2000" b="0" i="0" u="none" strike="noStrike" cap="none" spc="0" normalizeH="0" baseline="0" noProof="0" dirty="0">
                <a:ln>
                  <a:noFill/>
                </a:ln>
                <a:solidFill>
                  <a:schemeClr val="tx1"/>
                </a:solidFill>
                <a:effectLst/>
                <a:uLnTx/>
                <a:uFillTx/>
                <a:latin typeface="+mn-lt"/>
              </a:rPr>
              <a:t>(3</a:t>
            </a:r>
            <a:r>
              <a:rPr kumimoji="0" lang="en-US" sz="2000" b="0" i="0" u="none" strike="noStrike" cap="none" spc="0" normalizeH="0" baseline="30000" noProof="0" dirty="0">
                <a:ln>
                  <a:noFill/>
                </a:ln>
                <a:solidFill>
                  <a:schemeClr val="tx1"/>
                </a:solidFill>
                <a:effectLst/>
                <a:uLnTx/>
                <a:uFillTx/>
                <a:latin typeface="+mn-lt"/>
              </a:rPr>
              <a:t>rd</a:t>
            </a:r>
            <a:r>
              <a:rPr kumimoji="0" lang="en-US" sz="2000" b="0" i="0" u="none" strike="noStrike" cap="none" spc="0" normalizeH="0" baseline="0" noProof="0" dirty="0">
                <a:ln>
                  <a:noFill/>
                </a:ln>
                <a:solidFill>
                  <a:schemeClr val="tx1"/>
                </a:solidFill>
                <a:effectLst/>
                <a:uLnTx/>
                <a:uFillTx/>
                <a:latin typeface="+mn-lt"/>
              </a:rPr>
              <a:t> Party Provider)</a:t>
            </a:r>
          </a:p>
        </p:txBody>
      </p:sp>
    </p:spTree>
    <p:extLst>
      <p:ext uri="{BB962C8B-B14F-4D97-AF65-F5344CB8AC3E}">
        <p14:creationId xmlns:p14="http://schemas.microsoft.com/office/powerpoint/2010/main" val="3803194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C9629-00A7-42F8-C813-E4B5C7ECC520}"/>
              </a:ext>
            </a:extLst>
          </p:cNvPr>
          <p:cNvSpPr>
            <a:spLocks noGrp="1"/>
          </p:cNvSpPr>
          <p:nvPr>
            <p:ph type="title"/>
          </p:nvPr>
        </p:nvSpPr>
        <p:spPr/>
        <p:txBody>
          <a:bodyPr/>
          <a:lstStyle/>
          <a:p>
            <a:r>
              <a:rPr lang="en-US" dirty="0"/>
              <a:t>Need Assistance?</a:t>
            </a:r>
          </a:p>
        </p:txBody>
      </p:sp>
      <p:sp>
        <p:nvSpPr>
          <p:cNvPr id="3" name="Content Placeholder 2">
            <a:extLst>
              <a:ext uri="{FF2B5EF4-FFF2-40B4-BE49-F238E27FC236}">
                <a16:creationId xmlns:a16="http://schemas.microsoft.com/office/drawing/2014/main" id="{91B76A24-EF0A-0431-4E0B-4E6661D1B38A}"/>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3400" dirty="0"/>
              <a:t>Background Screening</a:t>
            </a:r>
          </a:p>
          <a:p>
            <a:pPr marL="0" indent="0" algn="ctr">
              <a:buNone/>
            </a:pPr>
            <a:r>
              <a:rPr lang="en-US" sz="3000" dirty="0"/>
              <a:t>Talent Acquisition and Onboarding</a:t>
            </a:r>
          </a:p>
          <a:p>
            <a:pPr marL="0" indent="0" algn="ctr">
              <a:buNone/>
            </a:pPr>
            <a:r>
              <a:rPr lang="en-US" sz="3000" dirty="0"/>
              <a:t>Email: </a:t>
            </a:r>
            <a:r>
              <a:rPr lang="en-US" dirty="0">
                <a:hlinkClick r:id="rId2"/>
              </a:rPr>
              <a:t>HRBackgrounds@admin.ufl.edu</a:t>
            </a:r>
            <a:endParaRPr lang="en-US" dirty="0"/>
          </a:p>
          <a:p>
            <a:pPr marL="0" indent="0" algn="ctr">
              <a:buNone/>
            </a:pPr>
            <a:r>
              <a:rPr lang="en-US" dirty="0"/>
              <a:t>Phone: (352) 392-2477</a:t>
            </a:r>
          </a:p>
        </p:txBody>
      </p:sp>
    </p:spTree>
    <p:extLst>
      <p:ext uri="{BB962C8B-B14F-4D97-AF65-F5344CB8AC3E}">
        <p14:creationId xmlns:p14="http://schemas.microsoft.com/office/powerpoint/2010/main" val="1949057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F5A0D4D0-DC11-4CAA-AA17-A6B0C2B4F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209277-7212-0DF6-42A0-ECD1BF2B930D}"/>
              </a:ext>
            </a:extLst>
          </p:cNvPr>
          <p:cNvSpPr>
            <a:spLocks noGrp="1"/>
          </p:cNvSpPr>
          <p:nvPr>
            <p:ph type="title"/>
          </p:nvPr>
        </p:nvSpPr>
        <p:spPr>
          <a:xfrm>
            <a:off x="2572543" y="188635"/>
            <a:ext cx="2474913" cy="778425"/>
          </a:xfrm>
        </p:spPr>
        <p:txBody>
          <a:bodyPr vert="horz" lIns="91440" tIns="45720" rIns="91440" bIns="45720" rtlCol="0" anchor="b">
            <a:normAutofit/>
          </a:bodyPr>
          <a:lstStyle/>
          <a:p>
            <a:r>
              <a:rPr lang="en-US" sz="4400" dirty="0">
                <a:solidFill>
                  <a:schemeClr val="bg1"/>
                </a:solidFill>
                <a:latin typeface="+mj-lt"/>
              </a:rPr>
              <a:t>Agenda:</a:t>
            </a:r>
          </a:p>
        </p:txBody>
      </p:sp>
      <p:sp>
        <p:nvSpPr>
          <p:cNvPr id="3" name="Text Placeholder 2">
            <a:extLst>
              <a:ext uri="{FF2B5EF4-FFF2-40B4-BE49-F238E27FC236}">
                <a16:creationId xmlns:a16="http://schemas.microsoft.com/office/drawing/2014/main" id="{76FBBE2C-67B9-85BA-49CA-49FC7E7043E6}"/>
              </a:ext>
            </a:extLst>
          </p:cNvPr>
          <p:cNvSpPr>
            <a:spLocks noGrp="1"/>
          </p:cNvSpPr>
          <p:nvPr>
            <p:ph type="body" idx="1"/>
          </p:nvPr>
        </p:nvSpPr>
        <p:spPr>
          <a:xfrm>
            <a:off x="233362" y="1155694"/>
            <a:ext cx="7153276" cy="5232403"/>
          </a:xfrm>
        </p:spPr>
        <p:txBody>
          <a:bodyPr vert="horz" lIns="91440" tIns="45720" rIns="91440" bIns="45720" rtlCol="0">
            <a:normAutofit fontScale="92500" lnSpcReduction="10000"/>
          </a:bodyPr>
          <a:lstStyle/>
          <a:p>
            <a:r>
              <a:rPr lang="en-US" b="1" dirty="0">
                <a:solidFill>
                  <a:schemeClr val="accent2"/>
                </a:solidFill>
                <a:latin typeface="+mn-lt"/>
              </a:rPr>
              <a:t>Talent Acquisition &amp; Onboarding | Youth Compliance</a:t>
            </a:r>
          </a:p>
          <a:p>
            <a:pPr marL="342900" lvl="1" indent="-342900">
              <a:spcBef>
                <a:spcPts val="1000"/>
              </a:spcBef>
              <a:buFont typeface="Arial" panose="020B0604020202020204" pitchFamily="34" charset="0"/>
              <a:buChar char="•"/>
            </a:pPr>
            <a:r>
              <a:rPr lang="en-US" sz="2400" dirty="0">
                <a:solidFill>
                  <a:schemeClr val="bg1"/>
                </a:solidFill>
                <a:latin typeface="+mn-lt"/>
              </a:rPr>
              <a:t>John Sun | Sophia Andrews</a:t>
            </a:r>
          </a:p>
          <a:p>
            <a:r>
              <a:rPr lang="en-US" b="1" dirty="0">
                <a:solidFill>
                  <a:schemeClr val="accent2"/>
                </a:solidFill>
                <a:latin typeface="+mn-lt"/>
              </a:rPr>
              <a:t>Environmental Health &amp; Safety</a:t>
            </a:r>
          </a:p>
          <a:p>
            <a:pPr marL="342900" lvl="1" indent="-342900">
              <a:spcBef>
                <a:spcPts val="1000"/>
              </a:spcBef>
              <a:buFont typeface="Arial" panose="020B0604020202020204" pitchFamily="34" charset="0"/>
              <a:buChar char="•"/>
            </a:pPr>
            <a:r>
              <a:rPr lang="en-US" sz="2400" dirty="0">
                <a:solidFill>
                  <a:schemeClr val="bg1"/>
                </a:solidFill>
                <a:latin typeface="+mn-lt"/>
              </a:rPr>
              <a:t>Tara </a:t>
            </a:r>
            <a:r>
              <a:rPr lang="en-US" sz="2400" dirty="0" err="1">
                <a:solidFill>
                  <a:schemeClr val="bg1"/>
                </a:solidFill>
                <a:latin typeface="+mn-lt"/>
              </a:rPr>
              <a:t>Hetsler</a:t>
            </a:r>
            <a:r>
              <a:rPr lang="en-US" sz="2400" dirty="0">
                <a:solidFill>
                  <a:schemeClr val="bg1"/>
                </a:solidFill>
                <a:latin typeface="+mn-lt"/>
              </a:rPr>
              <a:t> | Amber Wuertz</a:t>
            </a:r>
          </a:p>
          <a:p>
            <a:pPr marL="0" lvl="1">
              <a:spcBef>
                <a:spcPts val="1000"/>
              </a:spcBef>
            </a:pPr>
            <a:r>
              <a:rPr lang="en-US" sz="2400" b="1" dirty="0">
                <a:solidFill>
                  <a:schemeClr val="accent2"/>
                </a:solidFill>
                <a:latin typeface="+mn-lt"/>
              </a:rPr>
              <a:t>Employment Operations &amp; Records</a:t>
            </a:r>
          </a:p>
          <a:p>
            <a:pPr marL="342900" lvl="1" indent="-342900">
              <a:spcBef>
                <a:spcPts val="1000"/>
              </a:spcBef>
              <a:buFont typeface="Arial" panose="020B0604020202020204" pitchFamily="34" charset="0"/>
              <a:buChar char="•"/>
            </a:pPr>
            <a:r>
              <a:rPr lang="en-US" sz="2400" dirty="0">
                <a:solidFill>
                  <a:schemeClr val="bg1"/>
                </a:solidFill>
                <a:latin typeface="+mn-lt"/>
              </a:rPr>
              <a:t>Johannes </a:t>
            </a:r>
            <a:r>
              <a:rPr lang="en-US" sz="2400" dirty="0" err="1">
                <a:solidFill>
                  <a:schemeClr val="bg1"/>
                </a:solidFill>
                <a:latin typeface="+mn-lt"/>
              </a:rPr>
              <a:t>Traster</a:t>
            </a:r>
            <a:endParaRPr lang="en-US" sz="2400" dirty="0">
              <a:solidFill>
                <a:schemeClr val="bg1"/>
              </a:solidFill>
              <a:latin typeface="+mn-lt"/>
            </a:endParaRPr>
          </a:p>
          <a:p>
            <a:pPr marL="0" lvl="1">
              <a:spcBef>
                <a:spcPts val="1000"/>
              </a:spcBef>
            </a:pPr>
            <a:r>
              <a:rPr lang="en-US" sz="2400" b="1" dirty="0">
                <a:solidFill>
                  <a:schemeClr val="accent2"/>
                </a:solidFill>
                <a:latin typeface="+mn-lt"/>
              </a:rPr>
              <a:t>Training &amp; Organizational Development</a:t>
            </a:r>
          </a:p>
          <a:p>
            <a:pPr marL="342900" lvl="1" indent="-342900">
              <a:spcBef>
                <a:spcPts val="1000"/>
              </a:spcBef>
              <a:buFont typeface="Arial" panose="020B0604020202020204" pitchFamily="34" charset="0"/>
              <a:buChar char="•"/>
            </a:pPr>
            <a:r>
              <a:rPr lang="en-US" sz="2400" dirty="0">
                <a:solidFill>
                  <a:schemeClr val="bg1"/>
                </a:solidFill>
                <a:latin typeface="+mn-lt"/>
              </a:rPr>
              <a:t>Bob Parks | Shannon Powell</a:t>
            </a:r>
          </a:p>
          <a:p>
            <a:pPr marL="0" lvl="1">
              <a:spcBef>
                <a:spcPts val="1000"/>
              </a:spcBef>
            </a:pPr>
            <a:r>
              <a:rPr lang="en-US" sz="2400" b="1" dirty="0">
                <a:solidFill>
                  <a:schemeClr val="accent2"/>
                </a:solidFill>
                <a:latin typeface="+mn-lt"/>
              </a:rPr>
              <a:t>Classification &amp; Compensation</a:t>
            </a:r>
          </a:p>
          <a:p>
            <a:pPr marL="342900" lvl="1" indent="-342900">
              <a:spcBef>
                <a:spcPts val="1000"/>
              </a:spcBef>
              <a:buFont typeface="Arial" panose="020B0604020202020204" pitchFamily="34" charset="0"/>
              <a:buChar char="•"/>
            </a:pPr>
            <a:r>
              <a:rPr lang="en-US" sz="2400" dirty="0">
                <a:solidFill>
                  <a:schemeClr val="bg1"/>
                </a:solidFill>
                <a:latin typeface="+mn-lt"/>
              </a:rPr>
              <a:t>Kenya Williams</a:t>
            </a:r>
          </a:p>
          <a:p>
            <a:pPr marL="0" lvl="1">
              <a:spcBef>
                <a:spcPts val="1000"/>
              </a:spcBef>
            </a:pPr>
            <a:r>
              <a:rPr lang="en-US" sz="2400" b="1" dirty="0">
                <a:solidFill>
                  <a:schemeClr val="accent2"/>
                </a:solidFill>
                <a:latin typeface="+mn-lt"/>
              </a:rPr>
              <a:t>Benefits</a:t>
            </a:r>
          </a:p>
          <a:p>
            <a:pPr marL="342900" lvl="1" indent="-342900">
              <a:spcBef>
                <a:spcPts val="1000"/>
              </a:spcBef>
              <a:buFont typeface="Arial" panose="020B0604020202020204" pitchFamily="34" charset="0"/>
              <a:buChar char="•"/>
            </a:pPr>
            <a:r>
              <a:rPr lang="en-US" sz="2400" dirty="0">
                <a:solidFill>
                  <a:schemeClr val="bg1"/>
                </a:solidFill>
                <a:latin typeface="+mn-lt"/>
              </a:rPr>
              <a:t>Crystal Roncek</a:t>
            </a:r>
          </a:p>
          <a:p>
            <a:r>
              <a:rPr lang="en-US" b="1" dirty="0">
                <a:solidFill>
                  <a:schemeClr val="accent2"/>
                </a:solidFill>
                <a:latin typeface="+mn-lt"/>
              </a:rPr>
              <a:t>Important Dates</a:t>
            </a:r>
          </a:p>
          <a:p>
            <a:endParaRPr lang="en-US" dirty="0">
              <a:solidFill>
                <a:schemeClr val="bg1"/>
              </a:solidFill>
              <a:latin typeface="+mn-lt"/>
            </a:endParaRPr>
          </a:p>
        </p:txBody>
      </p:sp>
      <p:pic>
        <p:nvPicPr>
          <p:cNvPr id="5" name="Picture 4" descr="Kumquats on the tree">
            <a:extLst>
              <a:ext uri="{FF2B5EF4-FFF2-40B4-BE49-F238E27FC236}">
                <a16:creationId xmlns:a16="http://schemas.microsoft.com/office/drawing/2014/main" id="{6F36C68E-D2E6-4357-9AB1-28A9D871417A}"/>
              </a:ext>
            </a:extLst>
          </p:cNvPr>
          <p:cNvPicPr>
            <a:picLocks noChangeAspect="1"/>
          </p:cNvPicPr>
          <p:nvPr/>
        </p:nvPicPr>
        <p:blipFill rotWithShape="1">
          <a:blip r:embed="rId3"/>
          <a:srcRect l="37620" r="18355" b="-1"/>
          <a:stretch/>
        </p:blipFill>
        <p:spPr>
          <a:xfrm>
            <a:off x="7668829" y="10"/>
            <a:ext cx="4523171" cy="6857990"/>
          </a:xfrm>
          <a:custGeom>
            <a:avLst/>
            <a:gdLst/>
            <a:ahLst/>
            <a:cxnLst/>
            <a:rect l="l" t="t" r="r" b="b"/>
            <a:pathLst>
              <a:path w="4523171"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1"/>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1"/>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5"/>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5"/>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4" y="2435912"/>
                </a:cubicBezTo>
                <a:lnTo>
                  <a:pt x="415304" y="2435912"/>
                </a:lnTo>
                <a:lnTo>
                  <a:pt x="415303" y="2435912"/>
                </a:lnTo>
                <a:lnTo>
                  <a:pt x="412309" y="2449831"/>
                </a:lnTo>
                <a:lnTo>
                  <a:pt x="409472" y="2463016"/>
                </a:lnTo>
                <a:lnTo>
                  <a:pt x="409472" y="2463017"/>
                </a:lnTo>
                <a:lnTo>
                  <a:pt x="411535" y="2490550"/>
                </a:lnTo>
                <a:lnTo>
                  <a:pt x="418115" y="2518262"/>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2"/>
                </a:lnTo>
                <a:lnTo>
                  <a:pt x="409472" y="2463017"/>
                </a:lnTo>
                <a:lnTo>
                  <a:pt x="412309" y="2449831"/>
                </a:lnTo>
                <a:lnTo>
                  <a:pt x="415304"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3" y="338902"/>
                </a:lnTo>
                <a:lnTo>
                  <a:pt x="778363" y="367327"/>
                </a:lnTo>
                <a:lnTo>
                  <a:pt x="774553" y="395639"/>
                </a:lnTo>
                <a:lnTo>
                  <a:pt x="784453" y="338902"/>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23171" y="1"/>
                </a:lnTo>
                <a:lnTo>
                  <a:pt x="4523171"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effectLst>
            <a:outerShdw blurRad="381000" dist="152400" dir="10800000" algn="r" rotWithShape="0">
              <a:prstClr val="black">
                <a:alpha val="10000"/>
              </a:prstClr>
            </a:outerShdw>
          </a:effectLst>
        </p:spPr>
      </p:pic>
      <p:grpSp>
        <p:nvGrpSpPr>
          <p:cNvPr id="36" name="Group 35">
            <a:extLst>
              <a:ext uri="{FF2B5EF4-FFF2-40B4-BE49-F238E27FC236}">
                <a16:creationId xmlns:a16="http://schemas.microsoft.com/office/drawing/2014/main" id="{564DEED3-BC52-4F15-8426-D33275CB0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37" name="Freeform: Shape 36">
              <a:extLst>
                <a:ext uri="{FF2B5EF4-FFF2-40B4-BE49-F238E27FC236}">
                  <a16:creationId xmlns:a16="http://schemas.microsoft.com/office/drawing/2014/main" id="{937D94AD-9CD7-4F7F-B13A-399B37840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37">
              <a:extLst>
                <a:ext uri="{FF2B5EF4-FFF2-40B4-BE49-F238E27FC236}">
                  <a16:creationId xmlns:a16="http://schemas.microsoft.com/office/drawing/2014/main" id="{DF6D3FDC-6FDD-4615-B246-1FC651E95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3525807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edlings growing in a garden with sunlight">
            <a:extLst>
              <a:ext uri="{FF2B5EF4-FFF2-40B4-BE49-F238E27FC236}">
                <a16:creationId xmlns:a16="http://schemas.microsoft.com/office/drawing/2014/main" id="{77C7F96C-5DE4-4911-B3EE-677CA0B3240B}"/>
              </a:ext>
            </a:extLst>
          </p:cNvPr>
          <p:cNvPicPr>
            <a:picLocks noChangeAspect="1"/>
          </p:cNvPicPr>
          <p:nvPr/>
        </p:nvPicPr>
        <p:blipFill>
          <a:blip r:embed="rId2"/>
          <a:srcRect l="7846" r="7846"/>
          <a:stretch/>
        </p:blipFill>
        <p:spPr>
          <a:xfrm>
            <a:off x="3523488" y="10"/>
            <a:ext cx="8668512" cy="6857990"/>
          </a:xfrm>
          <a:prstGeom prst="rect">
            <a:avLst/>
          </a:prstGeom>
        </p:spPr>
      </p:pic>
      <p:sp>
        <p:nvSpPr>
          <p:cNvPr id="23" name="Rectangle 2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217D1E6-80C4-42DC-AD68-32D436D7239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solidFill>
                  <a:schemeClr val="tx1"/>
                </a:solidFill>
                <a:latin typeface="+mj-lt"/>
              </a:rPr>
              <a:t>Environmental Health &amp; Safety</a:t>
            </a:r>
          </a:p>
        </p:txBody>
      </p:sp>
      <p:sp>
        <p:nvSpPr>
          <p:cNvPr id="5" name="Text Placeholder 4">
            <a:extLst>
              <a:ext uri="{FF2B5EF4-FFF2-40B4-BE49-F238E27FC236}">
                <a16:creationId xmlns:a16="http://schemas.microsoft.com/office/drawing/2014/main" id="{582F70EA-433B-4D82-BD46-FE059CBA6B34}"/>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dirty="0">
                <a:solidFill>
                  <a:schemeClr val="tx1"/>
                </a:solidFill>
                <a:latin typeface="+mn-lt"/>
              </a:rPr>
              <a:t>Amber Wuertz | Tara </a:t>
            </a:r>
            <a:r>
              <a:rPr lang="en-US" sz="2000" dirty="0" err="1">
                <a:solidFill>
                  <a:schemeClr val="tx1"/>
                </a:solidFill>
                <a:latin typeface="+mn-lt"/>
              </a:rPr>
              <a:t>Hetsler</a:t>
            </a:r>
            <a:endParaRPr lang="en-US" sz="2000" dirty="0">
              <a:solidFill>
                <a:schemeClr val="tx1"/>
              </a:solidFill>
              <a:latin typeface="+mn-lt"/>
            </a:endParaRP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2471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5ADE85-0050-4436-BE3C-C3DB710EBEBD}"/>
              </a:ext>
            </a:extLst>
          </p:cNvPr>
          <p:cNvSpPr>
            <a:spLocks noGrp="1"/>
          </p:cNvSpPr>
          <p:nvPr>
            <p:ph type="title"/>
          </p:nvPr>
        </p:nvSpPr>
        <p:spPr/>
        <p:txBody>
          <a:bodyPr/>
          <a:lstStyle/>
          <a:p>
            <a:r>
              <a:rPr lang="en-US" dirty="0"/>
              <a:t>Health Assessments</a:t>
            </a:r>
            <a:br>
              <a:rPr lang="en-US" dirty="0"/>
            </a:br>
            <a:r>
              <a:rPr lang="en-US" sz="1800" b="0" dirty="0"/>
              <a:t>UFHR – Amber Wuertz</a:t>
            </a:r>
          </a:p>
        </p:txBody>
      </p:sp>
      <p:sp>
        <p:nvSpPr>
          <p:cNvPr id="6" name="Content Placeholder 5">
            <a:extLst>
              <a:ext uri="{FF2B5EF4-FFF2-40B4-BE49-F238E27FC236}">
                <a16:creationId xmlns:a16="http://schemas.microsoft.com/office/drawing/2014/main" id="{15F4821D-33A7-47E5-9CD8-60BE46806804}"/>
              </a:ext>
            </a:extLst>
          </p:cNvPr>
          <p:cNvSpPr>
            <a:spLocks noGrp="1"/>
          </p:cNvSpPr>
          <p:nvPr>
            <p:ph idx="1"/>
          </p:nvPr>
        </p:nvSpPr>
        <p:spPr>
          <a:xfrm>
            <a:off x="838200" y="1825624"/>
            <a:ext cx="10515600" cy="4850383"/>
          </a:xfrm>
        </p:spPr>
        <p:txBody>
          <a:bodyPr>
            <a:normAutofit/>
          </a:bodyPr>
          <a:lstStyle/>
          <a:p>
            <a:pPr marL="0" indent="0">
              <a:buNone/>
            </a:pPr>
            <a:r>
              <a:rPr lang="en-US" sz="3200" dirty="0"/>
              <a:t>Process Change:</a:t>
            </a:r>
          </a:p>
          <a:p>
            <a:r>
              <a:rPr lang="en-US" sz="2000" dirty="0">
                <a:latin typeface="Gentona Book" panose="00000500000000000000" pitchFamily="50" charset="0"/>
              </a:rPr>
              <a:t>Shift from pre-employment to </a:t>
            </a:r>
            <a:r>
              <a:rPr lang="en-US" sz="2000" dirty="0">
                <a:solidFill>
                  <a:schemeClr val="accent2"/>
                </a:solidFill>
                <a:latin typeface="Gentona Book" panose="00000500000000000000" pitchFamily="50" charset="0"/>
              </a:rPr>
              <a:t>post-employment</a:t>
            </a:r>
            <a:r>
              <a:rPr lang="en-US" sz="2000" dirty="0">
                <a:latin typeface="Gentona Book" panose="00000500000000000000" pitchFamily="50" charset="0"/>
              </a:rPr>
              <a:t> health assessments as part of the onboarding process (in most cases*). </a:t>
            </a:r>
            <a:r>
              <a:rPr lang="en-US" sz="2000" dirty="0">
                <a:effectLst/>
                <a:latin typeface="Gentona Book" panose="00000500000000000000" pitchFamily="50" charset="0"/>
                <a:ea typeface="Calibri" panose="020F0502020204030204" pitchFamily="34" charset="0"/>
              </a:rPr>
              <a:t>Departments can require health assessments pre-employment by position type at their discretion. </a:t>
            </a:r>
            <a:endParaRPr lang="en-US" sz="2000" dirty="0">
              <a:latin typeface="Gentona Book" panose="00000500000000000000" pitchFamily="50" charset="0"/>
            </a:endParaRPr>
          </a:p>
          <a:p>
            <a:pPr lvl="1"/>
            <a:r>
              <a:rPr lang="en-US" sz="2000" dirty="0"/>
              <a:t>Excludes*: Scientific Divers, CDL, Law Enforcement</a:t>
            </a:r>
          </a:p>
          <a:p>
            <a:pPr marL="285750" indent="-285750">
              <a:buFont typeface="Arial" panose="020B0604020202020204" pitchFamily="34" charset="0"/>
              <a:buChar char="•"/>
            </a:pPr>
            <a:r>
              <a:rPr lang="en-US" sz="2000" dirty="0"/>
              <a:t>The clinic will continue to enter final clearance(s) information into myUFL once all results are received.</a:t>
            </a:r>
          </a:p>
          <a:p>
            <a:pPr marL="285750" indent="-285750">
              <a:buFont typeface="Arial" panose="020B0604020202020204" pitchFamily="34" charset="0"/>
              <a:buChar char="•"/>
            </a:pPr>
            <a:r>
              <a:rPr lang="en-US" sz="2000" dirty="0"/>
              <a:t>Website updates are ongoing, and forms will be updated with this language shortly.</a:t>
            </a:r>
          </a:p>
          <a:p>
            <a:pPr marL="0" indent="0">
              <a:buNone/>
            </a:pPr>
            <a:endParaRPr lang="en-US" dirty="0"/>
          </a:p>
        </p:txBody>
      </p:sp>
    </p:spTree>
    <p:extLst>
      <p:ext uri="{BB962C8B-B14F-4D97-AF65-F5344CB8AC3E}">
        <p14:creationId xmlns:p14="http://schemas.microsoft.com/office/powerpoint/2010/main" val="273456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7D4CC-474A-4E01-8BC9-BCD188686517}"/>
              </a:ext>
            </a:extLst>
          </p:cNvPr>
          <p:cNvSpPr>
            <a:spLocks noGrp="1"/>
          </p:cNvSpPr>
          <p:nvPr>
            <p:ph type="title"/>
          </p:nvPr>
        </p:nvSpPr>
        <p:spPr/>
        <p:txBody>
          <a:bodyPr/>
          <a:lstStyle/>
          <a:p>
            <a:r>
              <a:rPr lang="en-US" sz="4400" b="1" dirty="0"/>
              <a:t>CareSpot Transition</a:t>
            </a:r>
            <a:br>
              <a:rPr lang="en-US" sz="4400" b="1" dirty="0"/>
            </a:br>
            <a:r>
              <a:rPr lang="en-US" sz="1800" b="0" dirty="0"/>
              <a:t>EHS – Tara </a:t>
            </a:r>
            <a:r>
              <a:rPr lang="en-US" sz="1800" b="0" dirty="0" err="1"/>
              <a:t>Hetsler</a:t>
            </a:r>
            <a:endParaRPr lang="en-US" sz="1800" b="0" dirty="0"/>
          </a:p>
        </p:txBody>
      </p:sp>
      <p:sp>
        <p:nvSpPr>
          <p:cNvPr id="3" name="Content Placeholder 2">
            <a:extLst>
              <a:ext uri="{FF2B5EF4-FFF2-40B4-BE49-F238E27FC236}">
                <a16:creationId xmlns:a16="http://schemas.microsoft.com/office/drawing/2014/main" id="{C1C85900-3D23-481B-96F8-C27AFBEC442E}"/>
              </a:ext>
            </a:extLst>
          </p:cNvPr>
          <p:cNvSpPr>
            <a:spLocks noGrp="1"/>
          </p:cNvSpPr>
          <p:nvPr>
            <p:ph idx="1"/>
          </p:nvPr>
        </p:nvSpPr>
        <p:spPr/>
        <p:txBody>
          <a:bodyPr>
            <a:normAutofit/>
          </a:bodyPr>
          <a:lstStyle/>
          <a:p>
            <a:pPr marL="0" indent="0" algn="ctr">
              <a:buNone/>
            </a:pPr>
            <a:r>
              <a:rPr lang="en-US" dirty="0">
                <a:solidFill>
                  <a:schemeClr val="accent2"/>
                </a:solidFill>
              </a:rPr>
              <a:t>Feedback is positive!</a:t>
            </a:r>
          </a:p>
          <a:p>
            <a:pPr marL="285750" indent="-285750">
              <a:buFont typeface="Arial" panose="020B0604020202020204" pitchFamily="34" charset="0"/>
              <a:buChar char="•"/>
            </a:pPr>
            <a:r>
              <a:rPr lang="en-US" sz="2400" dirty="0"/>
              <a:t>Weekly check-ins continue with CareSpot Customer Service Teams-Feedback is welcomed!</a:t>
            </a:r>
          </a:p>
          <a:p>
            <a:pPr marL="285750" indent="-285750">
              <a:buFont typeface="Arial" panose="020B0604020202020204" pitchFamily="34" charset="0"/>
              <a:buChar char="•"/>
            </a:pPr>
            <a:r>
              <a:rPr lang="en-US" sz="2400" dirty="0"/>
              <a:t>Personal Health Information (PHI):  Results will be sent to OccMed Clinic via secure portal.  </a:t>
            </a:r>
          </a:p>
          <a:p>
            <a:pPr marL="742950" lvl="1" indent="-285750"/>
            <a:r>
              <a:rPr lang="en-US" sz="2000" dirty="0"/>
              <a:t>If employee tries to “give” results to department, please ask them to keep the results.  </a:t>
            </a:r>
          </a:p>
          <a:p>
            <a:pPr marL="285750" indent="-285750">
              <a:buFont typeface="Arial" panose="020B0604020202020204" pitchFamily="34" charset="0"/>
              <a:buChar char="•"/>
            </a:pPr>
            <a:r>
              <a:rPr lang="en-US" sz="2400" dirty="0"/>
              <a:t>Please contact EH&amp;S and we will help fast track your results.</a:t>
            </a:r>
          </a:p>
          <a:p>
            <a:pPr marL="285750" indent="-285750">
              <a:buFont typeface="Arial" panose="020B0604020202020204" pitchFamily="34" charset="0"/>
              <a:buChar char="•"/>
            </a:pPr>
            <a:r>
              <a:rPr lang="en-US" sz="2400" dirty="0"/>
              <a:t>Additional changes will be occurring soon, more to come!</a:t>
            </a:r>
          </a:p>
          <a:p>
            <a:pPr marL="0" indent="0">
              <a:buNone/>
            </a:pPr>
            <a:endParaRPr lang="en-US" sz="2400" dirty="0"/>
          </a:p>
        </p:txBody>
      </p:sp>
    </p:spTree>
    <p:extLst>
      <p:ext uri="{BB962C8B-B14F-4D97-AF65-F5344CB8AC3E}">
        <p14:creationId xmlns:p14="http://schemas.microsoft.com/office/powerpoint/2010/main" val="2934594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BB3522-C8A7-4E98-9E4D-926BDE6D3B02}"/>
              </a:ext>
            </a:extLst>
          </p:cNvPr>
          <p:cNvSpPr>
            <a:spLocks noGrp="1"/>
          </p:cNvSpPr>
          <p:nvPr>
            <p:ph type="title"/>
          </p:nvPr>
        </p:nvSpPr>
        <p:spPr/>
        <p:txBody>
          <a:bodyPr/>
          <a:lstStyle/>
          <a:p>
            <a:r>
              <a:rPr lang="en-US" dirty="0"/>
              <a:t>Friendly Reminder</a:t>
            </a:r>
          </a:p>
        </p:txBody>
      </p:sp>
      <p:sp>
        <p:nvSpPr>
          <p:cNvPr id="5" name="Content Placeholder 4">
            <a:extLst>
              <a:ext uri="{FF2B5EF4-FFF2-40B4-BE49-F238E27FC236}">
                <a16:creationId xmlns:a16="http://schemas.microsoft.com/office/drawing/2014/main" id="{65650208-D3A7-4606-8530-D5FE9D077ED3}"/>
              </a:ext>
            </a:extLst>
          </p:cNvPr>
          <p:cNvSpPr>
            <a:spLocks noGrp="1"/>
          </p:cNvSpPr>
          <p:nvPr>
            <p:ph sz="half" idx="1"/>
          </p:nvPr>
        </p:nvSpPr>
        <p:spPr/>
        <p:txBody>
          <a:bodyPr>
            <a:normAutofit lnSpcReduction="10000"/>
          </a:bodyPr>
          <a:lstStyle/>
          <a:p>
            <a:pPr marL="0" indent="0">
              <a:buNone/>
            </a:pPr>
            <a:r>
              <a:rPr lang="en-US" sz="2000" dirty="0">
                <a:latin typeface="Gentona Book" panose="00000500000000000000" pitchFamily="50" charset="0"/>
              </a:rPr>
              <a:t>For all </a:t>
            </a:r>
            <a:r>
              <a:rPr lang="en-US" sz="2000" b="1" dirty="0">
                <a:solidFill>
                  <a:schemeClr val="accent2"/>
                </a:solidFill>
                <a:latin typeface="Gentona Book" panose="00000500000000000000" pitchFamily="50" charset="0"/>
              </a:rPr>
              <a:t>OPS</a:t>
            </a:r>
            <a:r>
              <a:rPr lang="en-US" sz="2000" dirty="0">
                <a:latin typeface="Gentona Book" panose="00000500000000000000" pitchFamily="50" charset="0"/>
              </a:rPr>
              <a:t> hires, please remember to send an </a:t>
            </a:r>
            <a:r>
              <a:rPr lang="en-US" sz="2000" b="1" dirty="0">
                <a:solidFill>
                  <a:schemeClr val="accent2"/>
                </a:solidFill>
                <a:latin typeface="Gentona Book" panose="00000500000000000000" pitchFamily="50" charset="0"/>
              </a:rPr>
              <a:t>INOP</a:t>
            </a:r>
            <a:r>
              <a:rPr lang="en-US" sz="2000" dirty="0">
                <a:latin typeface="Gentona Book" panose="00000500000000000000" pitchFamily="50" charset="0"/>
              </a:rPr>
              <a:t> form via </a:t>
            </a:r>
            <a:r>
              <a:rPr lang="en-US" sz="2000" dirty="0" err="1">
                <a:latin typeface="Gentona Book" panose="00000500000000000000" pitchFamily="50" charset="0"/>
              </a:rPr>
              <a:t>Sharepoint</a:t>
            </a:r>
            <a:r>
              <a:rPr lang="en-US" sz="2000" dirty="0">
                <a:latin typeface="Gentona Book" panose="00000500000000000000" pitchFamily="50" charset="0"/>
              </a:rPr>
              <a:t>, so that the OccMed Clinic will know what duties are required for the position, even if you are working with CareSpot only.</a:t>
            </a:r>
          </a:p>
          <a:p>
            <a:endParaRPr lang="en-US" sz="2000" dirty="0">
              <a:latin typeface="Gentona Book" panose="00000500000000000000" pitchFamily="50" charset="0"/>
            </a:endParaRPr>
          </a:p>
          <a:p>
            <a:pPr marL="0" indent="0">
              <a:buNone/>
            </a:pPr>
            <a:r>
              <a:rPr lang="en-US" sz="2000" dirty="0">
                <a:latin typeface="Gentona Book" panose="00000500000000000000" pitchFamily="50" charset="0"/>
              </a:rPr>
              <a:t>This will help reduce emails and calls to departments and result in a shorter turn-around time for your results.  Help us help you!</a:t>
            </a:r>
          </a:p>
          <a:p>
            <a:pPr marL="0" indent="0">
              <a:buNone/>
            </a:pPr>
            <a:endParaRPr lang="en-US" sz="2000" dirty="0">
              <a:latin typeface="Gentona Book" panose="00000500000000000000" pitchFamily="50" charset="0"/>
            </a:endParaRPr>
          </a:p>
          <a:p>
            <a:pPr marL="0" indent="0" algn="ctr">
              <a:buNone/>
            </a:pPr>
            <a:r>
              <a:rPr lang="en-US" sz="1800" b="1" dirty="0"/>
              <a:t>Questions</a:t>
            </a:r>
            <a:r>
              <a:rPr lang="en-US" sz="1800" dirty="0"/>
              <a:t>  </a:t>
            </a:r>
          </a:p>
          <a:p>
            <a:pPr marL="0" indent="0">
              <a:buNone/>
            </a:pPr>
            <a:r>
              <a:rPr lang="en-US" sz="1800" dirty="0"/>
              <a:t>Phone: (352) 392-1591 </a:t>
            </a:r>
          </a:p>
          <a:p>
            <a:pPr marL="0" indent="0">
              <a:buNone/>
            </a:pPr>
            <a:r>
              <a:rPr lang="en-US" sz="1800" dirty="0"/>
              <a:t>Email:  </a:t>
            </a:r>
            <a:r>
              <a:rPr lang="en-US" sz="1800" dirty="0">
                <a:hlinkClick r:id="rId2"/>
              </a:rPr>
              <a:t>Thetsler@ehs.ufl.edu</a:t>
            </a:r>
            <a:endParaRPr lang="en-US" sz="1800" dirty="0"/>
          </a:p>
          <a:p>
            <a:pPr marL="0" indent="0">
              <a:buNone/>
            </a:pPr>
            <a:endParaRPr lang="en-US" sz="2000" dirty="0">
              <a:latin typeface="Gentona Book" panose="00000500000000000000" pitchFamily="50" charset="0"/>
            </a:endParaRPr>
          </a:p>
          <a:p>
            <a:pPr marL="0" indent="0">
              <a:buNone/>
            </a:pPr>
            <a:endParaRPr lang="en-US" sz="2000" dirty="0">
              <a:latin typeface="Gentona Book" panose="00000500000000000000" pitchFamily="50" charset="0"/>
            </a:endParaRPr>
          </a:p>
          <a:p>
            <a:endParaRPr lang="en-US" sz="2000" dirty="0"/>
          </a:p>
        </p:txBody>
      </p:sp>
      <p:pic>
        <p:nvPicPr>
          <p:cNvPr id="7" name="Content Placeholder 6">
            <a:extLst>
              <a:ext uri="{FF2B5EF4-FFF2-40B4-BE49-F238E27FC236}">
                <a16:creationId xmlns:a16="http://schemas.microsoft.com/office/drawing/2014/main" id="{16A0D1EC-0A2B-40EA-A389-17717A6D4F4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681925" y="1421893"/>
            <a:ext cx="4548327" cy="4755070"/>
          </a:xfrm>
          <a:prstGeom prst="rect">
            <a:avLst/>
          </a:prstGeom>
          <a:ln>
            <a:solidFill>
              <a:schemeClr val="accent1">
                <a:shade val="5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3885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Blue flowers in a garden">
            <a:extLst>
              <a:ext uri="{FF2B5EF4-FFF2-40B4-BE49-F238E27FC236}">
                <a16:creationId xmlns:a16="http://schemas.microsoft.com/office/drawing/2014/main" id="{FEFC27B5-5BBD-81B8-A3F0-C4A1A99CB8A0}"/>
              </a:ext>
            </a:extLst>
          </p:cNvPr>
          <p:cNvPicPr>
            <a:picLocks noChangeAspect="1"/>
          </p:cNvPicPr>
          <p:nvPr/>
        </p:nvPicPr>
        <p:blipFill>
          <a:blip r:embed="rId2"/>
          <a:srcRect l="7815" r="7815"/>
          <a:stretch/>
        </p:blipFill>
        <p:spPr>
          <a:xfrm>
            <a:off x="3523488" y="10"/>
            <a:ext cx="8668512" cy="685799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EB140D-89AC-45AB-BE3F-05253B1107F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tx1"/>
                </a:solidFill>
                <a:latin typeface="+mj-lt"/>
              </a:rPr>
              <a:t>Employment Operations &amp; Records</a:t>
            </a:r>
          </a:p>
        </p:txBody>
      </p:sp>
      <p:sp>
        <p:nvSpPr>
          <p:cNvPr id="3" name="Text Placeholder 2">
            <a:extLst>
              <a:ext uri="{FF2B5EF4-FFF2-40B4-BE49-F238E27FC236}">
                <a16:creationId xmlns:a16="http://schemas.microsoft.com/office/drawing/2014/main" id="{0C57B583-EB68-4480-83AC-64A29DA21244}"/>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a:solidFill>
                  <a:schemeClr val="tx1"/>
                </a:solidFill>
                <a:latin typeface="+mn-lt"/>
              </a:rPr>
              <a:t>Johannes Traster</a:t>
            </a: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9631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838200" y="365125"/>
            <a:ext cx="9388876" cy="1325563"/>
          </a:xfrm>
        </p:spPr>
        <p:txBody>
          <a:bodyPr/>
          <a:lstStyle/>
          <a:p>
            <a:r>
              <a:rPr lang="en-US" sz="4400" b="1" dirty="0"/>
              <a:t>Short Work Break Reminders!</a:t>
            </a:r>
            <a:endParaRPr lang="en-US" dirty="0"/>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199" y="1877119"/>
            <a:ext cx="11075633" cy="4443782"/>
          </a:xfrm>
        </p:spPr>
        <p:txBody>
          <a:bodyPr>
            <a:normAutofit/>
          </a:bodyPr>
          <a:lstStyle/>
          <a:p>
            <a:pPr marL="0" indent="0">
              <a:lnSpc>
                <a:spcPct val="80000"/>
              </a:lnSpc>
              <a:buNone/>
              <a:defRPr/>
            </a:pPr>
            <a:r>
              <a:rPr lang="en-US" sz="2900" b="1" dirty="0"/>
              <a:t>Upcoming Action Items</a:t>
            </a:r>
            <a:br>
              <a:rPr lang="en-US" sz="2000" b="1" dirty="0"/>
            </a:br>
            <a:endParaRPr lang="en-US" sz="2000" b="1" dirty="0"/>
          </a:p>
          <a:p>
            <a:pPr marL="400050" indent="-342900">
              <a:buFont typeface="Wingdings" panose="05000000000000000000" pitchFamily="2" charset="2"/>
              <a:buChar char="q"/>
              <a:defRPr/>
            </a:pPr>
            <a:r>
              <a:rPr lang="en-US" sz="2500" dirty="0"/>
              <a:t>Short Work Break file will take place on </a:t>
            </a:r>
            <a:r>
              <a:rPr lang="en-US" sz="2500" b="1" dirty="0"/>
              <a:t>April 20, 2023</a:t>
            </a:r>
          </a:p>
          <a:p>
            <a:pPr marL="40005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lang="en-US" sz="2500" dirty="0"/>
              <a:t>Action Needed by Departments</a:t>
            </a:r>
          </a:p>
          <a:p>
            <a:pPr marL="857250" lvl="1" indent="-342900">
              <a:spcBef>
                <a:spcPts val="1000"/>
              </a:spcBef>
              <a:buFont typeface="Wingdings" panose="05000000000000000000" pitchFamily="2" charset="2"/>
              <a:buChar char="q"/>
              <a:defRPr/>
            </a:pPr>
            <a:r>
              <a:rPr lang="en-US" sz="2100" dirty="0"/>
              <a:t>Verify all 9- and 10-month employees (faculty, graduate assistants, and TEAMS) who will not return after Spring 2023 are terminated in myUFL</a:t>
            </a:r>
          </a:p>
          <a:p>
            <a:pPr marL="857250" lvl="1" indent="-342900">
              <a:spcBef>
                <a:spcPts val="1000"/>
              </a:spcBef>
              <a:buFont typeface="Wingdings" panose="05000000000000000000" pitchFamily="2" charset="2"/>
              <a:buChar char="q"/>
              <a:defRPr/>
            </a:pPr>
            <a:r>
              <a:rPr lang="en-US" sz="2100" dirty="0"/>
              <a:t>If necessary, enter end-of-semester terminations PRIOR to </a:t>
            </a:r>
            <a:r>
              <a:rPr lang="en-US" sz="2100" b="1" dirty="0"/>
              <a:t>April 18, 2023</a:t>
            </a:r>
          </a:p>
        </p:txBody>
      </p:sp>
    </p:spTree>
    <p:extLst>
      <p:ext uri="{BB962C8B-B14F-4D97-AF65-F5344CB8AC3E}">
        <p14:creationId xmlns:p14="http://schemas.microsoft.com/office/powerpoint/2010/main" val="3377714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838200" y="365125"/>
            <a:ext cx="9388876" cy="1325563"/>
          </a:xfrm>
        </p:spPr>
        <p:txBody>
          <a:bodyPr/>
          <a:lstStyle/>
          <a:p>
            <a:r>
              <a:rPr lang="en-US" sz="4400" b="1" dirty="0"/>
              <a:t>Short Work Break Reminders!</a:t>
            </a:r>
            <a:endParaRPr lang="en-US" dirty="0"/>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199" y="1877119"/>
            <a:ext cx="11075633" cy="4443782"/>
          </a:xfrm>
        </p:spPr>
        <p:txBody>
          <a:bodyPr>
            <a:normAutofit/>
          </a:bodyPr>
          <a:lstStyle/>
          <a:p>
            <a:pPr marL="57150" indent="0">
              <a:buNone/>
              <a:defRPr/>
            </a:pPr>
            <a:r>
              <a:rPr lang="en-US" b="1" dirty="0"/>
              <a:t>Navigation &amp; Resources</a:t>
            </a:r>
            <a:endParaRPr lang="en-US" sz="2500" dirty="0"/>
          </a:p>
          <a:p>
            <a:pPr marL="400050" indent="-342900">
              <a:buFont typeface="Wingdings" panose="05000000000000000000" pitchFamily="2" charset="2"/>
              <a:buChar char="q"/>
              <a:defRPr/>
            </a:pPr>
            <a:r>
              <a:rPr lang="en-US" sz="2500" dirty="0"/>
              <a:t>To review employees on Short Work Break </a:t>
            </a:r>
            <a:r>
              <a:rPr lang="en-US" sz="2500" u="sng" dirty="0"/>
              <a:t>after</a:t>
            </a:r>
            <a:r>
              <a:rPr lang="en-US" sz="2500" dirty="0"/>
              <a:t> April 20</a:t>
            </a:r>
            <a:r>
              <a:rPr lang="en-US" sz="2500" baseline="30000" dirty="0"/>
              <a:t>th</a:t>
            </a:r>
            <a:endParaRPr lang="en-US" sz="2500" dirty="0">
              <a:highlight>
                <a:srgbClr val="FFFF00"/>
              </a:highlight>
            </a:endParaRPr>
          </a:p>
          <a:p>
            <a:pPr marL="857250" lvl="1" indent="-342900">
              <a:buFont typeface="Wingdings" panose="05000000000000000000" pitchFamily="2" charset="2"/>
              <a:buChar char="q"/>
              <a:defRPr/>
            </a:pPr>
            <a:r>
              <a:rPr lang="en-US" sz="2100" dirty="0"/>
              <a:t>Main Menu &gt; Enterprise Analytics &gt; Access Enterprise Analytics &gt; Team Content &gt; Human Resources Information &gt; Workforce Information &gt; Short Work Break – Return From Break Report</a:t>
            </a:r>
          </a:p>
          <a:p>
            <a:pPr marL="40005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lang="en-US" sz="2500" dirty="0"/>
              <a:t>Instruction Guide</a:t>
            </a:r>
          </a:p>
          <a:p>
            <a:pPr marL="857250" lvl="1" indent="-342900">
              <a:spcBef>
                <a:spcPts val="1000"/>
              </a:spcBef>
              <a:buFont typeface="Wingdings" panose="05000000000000000000" pitchFamily="2" charset="2"/>
              <a:buChar char="q"/>
              <a:defRPr/>
            </a:pPr>
            <a:r>
              <a:rPr lang="en-US" sz="2100" dirty="0">
                <a:hlinkClick r:id="rId2"/>
              </a:rPr>
              <a:t>http://training.hr.ufl.edu/instructionguides/job_position_actions/shortworkbreak.pdf</a:t>
            </a:r>
            <a:r>
              <a:rPr lang="en-US" sz="2100" dirty="0"/>
              <a:t> </a:t>
            </a:r>
            <a:endParaRPr lang="en-US" sz="1600" dirty="0"/>
          </a:p>
        </p:txBody>
      </p:sp>
    </p:spTree>
    <p:extLst>
      <p:ext uri="{BB962C8B-B14F-4D97-AF65-F5344CB8AC3E}">
        <p14:creationId xmlns:p14="http://schemas.microsoft.com/office/powerpoint/2010/main" val="3744121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5DCD-8CC9-42B4-AA3C-786281674C89}"/>
              </a:ext>
            </a:extLst>
          </p:cNvPr>
          <p:cNvSpPr>
            <a:spLocks noGrp="1"/>
          </p:cNvSpPr>
          <p:nvPr>
            <p:ph type="title"/>
          </p:nvPr>
        </p:nvSpPr>
        <p:spPr>
          <a:xfrm>
            <a:off x="4553733" y="548464"/>
            <a:ext cx="6798541" cy="1675623"/>
          </a:xfrm>
        </p:spPr>
        <p:txBody>
          <a:bodyPr anchor="b">
            <a:normAutofit/>
          </a:bodyPr>
          <a:lstStyle/>
          <a:p>
            <a:r>
              <a:rPr lang="en-US" sz="4000"/>
              <a:t>Faculty &amp; GA Summer Appointment Reminders!</a:t>
            </a:r>
          </a:p>
        </p:txBody>
      </p:sp>
      <p:pic>
        <p:nvPicPr>
          <p:cNvPr id="12" name="Picture 4" descr="Calendar">
            <a:extLst>
              <a:ext uri="{FF2B5EF4-FFF2-40B4-BE49-F238E27FC236}">
                <a16:creationId xmlns:a16="http://schemas.microsoft.com/office/drawing/2014/main" id="{E2B47E80-8236-797A-F771-2BB7B66E29DC}"/>
              </a:ext>
            </a:extLst>
          </p:cNvPr>
          <p:cNvPicPr>
            <a:picLocks noChangeAspect="1"/>
          </p:cNvPicPr>
          <p:nvPr/>
        </p:nvPicPr>
        <p:blipFill rotWithShape="1">
          <a:blip r:embed="rId2"/>
          <a:srcRect l="31547" r="27607" b="-1"/>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B576A9C2-A677-4D1E-BF9E-EE7086DF0A7E}"/>
              </a:ext>
            </a:extLst>
          </p:cNvPr>
          <p:cNvSpPr>
            <a:spLocks noGrp="1"/>
          </p:cNvSpPr>
          <p:nvPr>
            <p:ph idx="1"/>
          </p:nvPr>
        </p:nvSpPr>
        <p:spPr>
          <a:xfrm>
            <a:off x="4553734" y="2409830"/>
            <a:ext cx="6798539" cy="3705217"/>
          </a:xfrm>
        </p:spPr>
        <p:txBody>
          <a:bodyPr>
            <a:normAutofit/>
          </a:bodyPr>
          <a:lstStyle/>
          <a:p>
            <a:pPr marL="0" indent="0">
              <a:buNone/>
            </a:pPr>
            <a:r>
              <a:rPr lang="en-US" sz="2000" b="1" dirty="0"/>
              <a:t>Summer Job File</a:t>
            </a:r>
          </a:p>
          <a:p>
            <a:pPr marL="400050" marR="0" lvl="0" indent="-342900" defTabSz="914400" rtl="0" eaLnBrk="1" fontAlgn="auto" latinLnBrk="0" hangingPunct="1">
              <a:spcBef>
                <a:spcPts val="1000"/>
              </a:spcBef>
              <a:spcAft>
                <a:spcPts val="0"/>
              </a:spcAft>
              <a:buClrTx/>
              <a:buSzTx/>
              <a:buFont typeface="Wingdings" panose="05000000000000000000" pitchFamily="2" charset="2"/>
              <a:buChar char="q"/>
              <a:tabLst/>
              <a:defRPr/>
            </a:pPr>
            <a:r>
              <a:rPr lang="en-US" sz="2000" dirty="0"/>
              <a:t>Summer appointments for 9-month faculty and graduate assistants may be processed via the summer job file</a:t>
            </a:r>
          </a:p>
          <a:p>
            <a:pPr marL="857250" lvl="1" indent="-342900">
              <a:spcBef>
                <a:spcPts val="1000"/>
              </a:spcBef>
              <a:buFont typeface="Wingdings" panose="05000000000000000000" pitchFamily="2" charset="2"/>
              <a:buChar char="q"/>
              <a:defRPr/>
            </a:pPr>
            <a:r>
              <a:rPr lang="en-US" sz="2000" dirty="0"/>
              <a:t>Summer appointments may also be entered as a Hire </a:t>
            </a:r>
            <a:r>
              <a:rPr lang="en-US" sz="2000" dirty="0" err="1"/>
              <a:t>ePAF</a:t>
            </a:r>
            <a:endParaRPr lang="en-US" sz="2000" dirty="0"/>
          </a:p>
          <a:p>
            <a:pPr marL="400050" marR="0" lvl="0" indent="-342900" defTabSz="914400" rtl="0" eaLnBrk="1" fontAlgn="auto" latinLnBrk="0" hangingPunct="1">
              <a:spcBef>
                <a:spcPts val="1000"/>
              </a:spcBef>
              <a:spcAft>
                <a:spcPts val="0"/>
              </a:spcAft>
              <a:buClrTx/>
              <a:buSzTx/>
              <a:buFont typeface="Wingdings" panose="05000000000000000000" pitchFamily="2" charset="2"/>
              <a:buChar char="q"/>
              <a:tabLst/>
              <a:defRPr/>
            </a:pPr>
            <a:r>
              <a:rPr lang="en-US" sz="2000" dirty="0"/>
              <a:t>File opens </a:t>
            </a:r>
            <a:r>
              <a:rPr lang="en-US" sz="2000" b="1" dirty="0"/>
              <a:t>April 21, 2023</a:t>
            </a:r>
          </a:p>
          <a:p>
            <a:pPr marL="400050" marR="0" lvl="0" indent="-342900" defTabSz="914400" rtl="0" eaLnBrk="1" fontAlgn="auto" latinLnBrk="0" hangingPunct="1">
              <a:spcBef>
                <a:spcPts val="1000"/>
              </a:spcBef>
              <a:spcAft>
                <a:spcPts val="0"/>
              </a:spcAft>
              <a:buClrTx/>
              <a:buSzTx/>
              <a:buFont typeface="Wingdings" panose="05000000000000000000" pitchFamily="2" charset="2"/>
              <a:buChar char="q"/>
              <a:tabLst/>
              <a:defRPr/>
            </a:pPr>
            <a:r>
              <a:rPr lang="en-US" sz="2000" dirty="0"/>
              <a:t>File closes </a:t>
            </a:r>
            <a:r>
              <a:rPr lang="en-US" sz="2000" b="1" dirty="0"/>
              <a:t>May 11, 2023</a:t>
            </a:r>
          </a:p>
          <a:p>
            <a:pPr marL="400050" marR="0" lvl="0" indent="-342900" defTabSz="914400" rtl="0" eaLnBrk="1" fontAlgn="auto" latinLnBrk="0" hangingPunct="1">
              <a:spcBef>
                <a:spcPts val="1000"/>
              </a:spcBef>
              <a:spcAft>
                <a:spcPts val="0"/>
              </a:spcAft>
              <a:buClrTx/>
              <a:buSzTx/>
              <a:buFont typeface="Wingdings" panose="05000000000000000000" pitchFamily="2" charset="2"/>
              <a:buChar char="q"/>
              <a:tabLst/>
              <a:defRPr/>
            </a:pPr>
            <a:r>
              <a:rPr lang="en-US" sz="2000" dirty="0"/>
              <a:t>Summer appointments will load in Job Data on the afternoon of </a:t>
            </a:r>
            <a:r>
              <a:rPr lang="en-US" sz="2000" b="1" dirty="0"/>
              <a:t>May 15th, 2023</a:t>
            </a:r>
          </a:p>
        </p:txBody>
      </p:sp>
    </p:spTree>
    <p:extLst>
      <p:ext uri="{BB962C8B-B14F-4D97-AF65-F5344CB8AC3E}">
        <p14:creationId xmlns:p14="http://schemas.microsoft.com/office/powerpoint/2010/main" val="1672409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5DCD-8CC9-42B4-AA3C-786281674C89}"/>
              </a:ext>
            </a:extLst>
          </p:cNvPr>
          <p:cNvSpPr>
            <a:spLocks noGrp="1"/>
          </p:cNvSpPr>
          <p:nvPr>
            <p:ph type="title"/>
          </p:nvPr>
        </p:nvSpPr>
        <p:spPr>
          <a:xfrm>
            <a:off x="838200" y="365125"/>
            <a:ext cx="10809848" cy="1325563"/>
          </a:xfrm>
        </p:spPr>
        <p:txBody>
          <a:bodyPr>
            <a:normAutofit/>
          </a:bodyPr>
          <a:lstStyle/>
          <a:p>
            <a:r>
              <a:rPr lang="en-US" sz="4200" dirty="0"/>
              <a:t>Faculty &amp; GA Summer Appointment Reminders!</a:t>
            </a:r>
          </a:p>
        </p:txBody>
      </p:sp>
      <p:sp>
        <p:nvSpPr>
          <p:cNvPr id="3" name="Content Placeholder 2">
            <a:extLst>
              <a:ext uri="{FF2B5EF4-FFF2-40B4-BE49-F238E27FC236}">
                <a16:creationId xmlns:a16="http://schemas.microsoft.com/office/drawing/2014/main" id="{B576A9C2-A677-4D1E-BF9E-EE7086DF0A7E}"/>
              </a:ext>
            </a:extLst>
          </p:cNvPr>
          <p:cNvSpPr>
            <a:spLocks noGrp="1"/>
          </p:cNvSpPr>
          <p:nvPr>
            <p:ph idx="1"/>
          </p:nvPr>
        </p:nvSpPr>
        <p:spPr>
          <a:xfrm>
            <a:off x="838200" y="1825625"/>
            <a:ext cx="10809849" cy="4351338"/>
          </a:xfrm>
        </p:spPr>
        <p:txBody>
          <a:bodyPr>
            <a:normAutofit/>
          </a:bodyPr>
          <a:lstStyle/>
          <a:p>
            <a:pPr marL="0" indent="0">
              <a:buNone/>
            </a:pPr>
            <a:r>
              <a:rPr lang="en-US" sz="2900" b="1" dirty="0"/>
              <a:t>Summer Job File</a:t>
            </a:r>
          </a:p>
          <a:p>
            <a:pPr marL="40005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lang="en-US" sz="2500" dirty="0"/>
              <a:t>The file will be available via myUFL system</a:t>
            </a:r>
          </a:p>
          <a:p>
            <a:pPr marL="857250" lvl="1" indent="-342900">
              <a:spcBef>
                <a:spcPts val="1000"/>
              </a:spcBef>
              <a:buFont typeface="Wingdings" panose="05000000000000000000" pitchFamily="2" charset="2"/>
              <a:buChar char="q"/>
              <a:defRPr/>
            </a:pPr>
            <a:r>
              <a:rPr lang="en-US" sz="2100" dirty="0"/>
              <a:t>Main Menu &gt; Human Resources &gt; Workforce Administration &gt; Job Information &gt; UF Summer Job Review</a:t>
            </a:r>
          </a:p>
          <a:p>
            <a:pPr marL="400050" indent="-342900">
              <a:buFont typeface="Wingdings" panose="05000000000000000000" pitchFamily="2" charset="2"/>
              <a:buChar char="q"/>
              <a:defRPr/>
            </a:pPr>
            <a:r>
              <a:rPr lang="en-US" sz="2500" dirty="0"/>
              <a:t>Instruction Guide</a:t>
            </a:r>
          </a:p>
          <a:p>
            <a:pPr marL="857250" lvl="1" indent="-342900">
              <a:spcBef>
                <a:spcPts val="1000"/>
              </a:spcBef>
              <a:buFont typeface="Wingdings" panose="05000000000000000000" pitchFamily="2" charset="2"/>
              <a:buChar char="q"/>
              <a:defRPr/>
            </a:pPr>
            <a:r>
              <a:rPr lang="en-US" sz="2100" dirty="0">
                <a:hlinkClick r:id="rId2"/>
              </a:rPr>
              <a:t>http://training.hr.ufl.edu/instructionguides/job_position_actions/summerjobreview.pdf</a:t>
            </a:r>
            <a:r>
              <a:rPr lang="en-US" sz="2100" dirty="0"/>
              <a:t> </a:t>
            </a:r>
          </a:p>
          <a:p>
            <a:pPr marL="40005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lang="en-US" sz="2500" dirty="0"/>
              <a:t>Departments will be contacted by EOR if there are employees who do not load and may need additional action on your part</a:t>
            </a:r>
          </a:p>
        </p:txBody>
      </p:sp>
    </p:spTree>
    <p:extLst>
      <p:ext uri="{BB962C8B-B14F-4D97-AF65-F5344CB8AC3E}">
        <p14:creationId xmlns:p14="http://schemas.microsoft.com/office/powerpoint/2010/main" val="1356102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5DCD-8CC9-42B4-AA3C-786281674C89}"/>
              </a:ext>
            </a:extLst>
          </p:cNvPr>
          <p:cNvSpPr>
            <a:spLocks noGrp="1"/>
          </p:cNvSpPr>
          <p:nvPr>
            <p:ph type="title"/>
          </p:nvPr>
        </p:nvSpPr>
        <p:spPr>
          <a:xfrm>
            <a:off x="640080" y="325369"/>
            <a:ext cx="4368602" cy="1956841"/>
          </a:xfrm>
        </p:spPr>
        <p:txBody>
          <a:bodyPr anchor="b">
            <a:normAutofit fontScale="90000"/>
          </a:bodyPr>
          <a:lstStyle/>
          <a:p>
            <a:r>
              <a:rPr lang="en-US" sz="4200"/>
              <a:t>Spring Cleaning: </a:t>
            </a:r>
            <a:br>
              <a:rPr lang="en-US" sz="4200"/>
            </a:br>
            <a:r>
              <a:rPr lang="en-US" sz="4200"/>
              <a:t>New Hire Checklist &amp; GatorStart</a:t>
            </a:r>
          </a:p>
        </p:txBody>
      </p:sp>
      <p:sp>
        <p:nvSpPr>
          <p:cNvPr id="3" name="Content Placeholder 2">
            <a:extLst>
              <a:ext uri="{FF2B5EF4-FFF2-40B4-BE49-F238E27FC236}">
                <a16:creationId xmlns:a16="http://schemas.microsoft.com/office/drawing/2014/main" id="{B576A9C2-A677-4D1E-BF9E-EE7086DF0A7E}"/>
              </a:ext>
            </a:extLst>
          </p:cNvPr>
          <p:cNvSpPr>
            <a:spLocks noGrp="1"/>
          </p:cNvSpPr>
          <p:nvPr>
            <p:ph idx="1"/>
          </p:nvPr>
        </p:nvSpPr>
        <p:spPr>
          <a:xfrm>
            <a:off x="640080" y="2872899"/>
            <a:ext cx="4243589" cy="3320668"/>
          </a:xfrm>
        </p:spPr>
        <p:txBody>
          <a:bodyPr>
            <a:normAutofit lnSpcReduction="10000"/>
          </a:bodyPr>
          <a:lstStyle/>
          <a:p>
            <a:pPr marL="0" indent="0">
              <a:buNone/>
            </a:pPr>
            <a:r>
              <a:rPr lang="en-US" sz="1400" b="1" dirty="0"/>
              <a:t>New Hire Checklist</a:t>
            </a:r>
          </a:p>
          <a:p>
            <a:pPr marL="400050" marR="0" lvl="0" indent="-342900" defTabSz="914400" rtl="0" eaLnBrk="1" fontAlgn="auto" latinLnBrk="0" hangingPunct="1">
              <a:spcBef>
                <a:spcPts val="1000"/>
              </a:spcBef>
              <a:spcAft>
                <a:spcPts val="0"/>
              </a:spcAft>
              <a:buClrTx/>
              <a:buSzTx/>
              <a:buFont typeface="Wingdings" panose="05000000000000000000" pitchFamily="2" charset="2"/>
              <a:buChar char="q"/>
              <a:tabLst/>
              <a:defRPr/>
            </a:pPr>
            <a:r>
              <a:rPr lang="en-US" sz="1400" dirty="0"/>
              <a:t>Updates to the </a:t>
            </a:r>
            <a:r>
              <a:rPr lang="en-US" sz="1400" dirty="0">
                <a:hlinkClick r:id="rId2"/>
              </a:rPr>
              <a:t>New Hire Checklist </a:t>
            </a:r>
            <a:r>
              <a:rPr lang="en-US" sz="1400" dirty="0"/>
              <a:t>include revised instructions by appointment type, new checklist tabs for Post-Doc Associates and Courtesy Faculty, and updated links to forms and additional resources</a:t>
            </a:r>
          </a:p>
          <a:p>
            <a:pPr marL="0" indent="0">
              <a:buNone/>
            </a:pPr>
            <a:r>
              <a:rPr lang="en-US" sz="1400" b="1" dirty="0"/>
              <a:t>GatorStart</a:t>
            </a:r>
          </a:p>
          <a:p>
            <a:pPr marL="400050" marR="0" lvl="0" indent="-342900" defTabSz="914400" rtl="0" eaLnBrk="1" fontAlgn="auto" latinLnBrk="0" hangingPunct="1">
              <a:spcBef>
                <a:spcPts val="1000"/>
              </a:spcBef>
              <a:spcAft>
                <a:spcPts val="0"/>
              </a:spcAft>
              <a:buClrTx/>
              <a:buSzTx/>
              <a:buFont typeface="Wingdings" panose="05000000000000000000" pitchFamily="2" charset="2"/>
              <a:buChar char="q"/>
              <a:tabLst/>
              <a:defRPr/>
            </a:pPr>
            <a:r>
              <a:rPr lang="en-US" sz="1400" dirty="0"/>
              <a:t>All packet types were recently updated for general maintenance for instructions, links, and imagery</a:t>
            </a:r>
          </a:p>
          <a:p>
            <a:pPr marL="400050" indent="-342900">
              <a:buFont typeface="Wingdings" panose="05000000000000000000" pitchFamily="2" charset="2"/>
              <a:buChar char="q"/>
              <a:defRPr/>
            </a:pPr>
            <a:r>
              <a:rPr lang="en-US" sz="1400" dirty="0"/>
              <a:t>Intellectual Property Agreement is now placed in all packet types | </a:t>
            </a:r>
            <a:r>
              <a:rPr lang="en-US" sz="1400" b="1" dirty="0">
                <a:solidFill>
                  <a:schemeClr val="accent2"/>
                </a:solidFill>
              </a:rPr>
              <a:t>New!</a:t>
            </a:r>
          </a:p>
          <a:p>
            <a:pPr marL="400050" marR="0" lvl="0" indent="-342900" defTabSz="914400" rtl="0" eaLnBrk="1" fontAlgn="auto" latinLnBrk="0" hangingPunct="1">
              <a:spcBef>
                <a:spcPts val="1000"/>
              </a:spcBef>
              <a:spcAft>
                <a:spcPts val="0"/>
              </a:spcAft>
              <a:buClrTx/>
              <a:buSzTx/>
              <a:buFont typeface="Wingdings" panose="05000000000000000000" pitchFamily="2" charset="2"/>
              <a:buChar char="q"/>
              <a:tabLst/>
              <a:defRPr/>
            </a:pPr>
            <a:r>
              <a:rPr lang="en-US" sz="1400" dirty="0"/>
              <a:t>Welcome invitation email currently going through a redesign | </a:t>
            </a:r>
            <a:r>
              <a:rPr lang="en-US" sz="1400" b="1" dirty="0">
                <a:solidFill>
                  <a:srgbClr val="FF0000"/>
                </a:solidFill>
              </a:rPr>
              <a:t>Coming Soon!</a:t>
            </a:r>
          </a:p>
          <a:p>
            <a:pPr marL="400050" marR="0" lvl="0" indent="-342900" defTabSz="914400" rtl="0" eaLnBrk="1" fontAlgn="auto" latinLnBrk="0" hangingPunct="1">
              <a:spcBef>
                <a:spcPts val="1000"/>
              </a:spcBef>
              <a:spcAft>
                <a:spcPts val="0"/>
              </a:spcAft>
              <a:buClrTx/>
              <a:buSzTx/>
              <a:buFont typeface="Wingdings" panose="05000000000000000000" pitchFamily="2" charset="2"/>
              <a:buChar char="q"/>
              <a:tabLst/>
              <a:defRPr/>
            </a:pPr>
            <a:endParaRPr lang="en-US" sz="1400" dirty="0">
              <a:highlight>
                <a:srgbClr val="FFFF00"/>
              </a:highlight>
            </a:endParaRPr>
          </a:p>
        </p:txBody>
      </p:sp>
      <p:pic>
        <p:nvPicPr>
          <p:cNvPr id="5" name="Picture 4" descr="A field of yellow flowers&#10;&#10;Description automatically generated">
            <a:extLst>
              <a:ext uri="{FF2B5EF4-FFF2-40B4-BE49-F238E27FC236}">
                <a16:creationId xmlns:a16="http://schemas.microsoft.com/office/drawing/2014/main" id="{478883A4-B9E8-D182-F2B1-9E82CC6AFC26}"/>
              </a:ext>
            </a:extLst>
          </p:cNvPr>
          <p:cNvPicPr>
            <a:picLocks noChangeAspect="1"/>
          </p:cNvPicPr>
          <p:nvPr/>
        </p:nvPicPr>
        <p:blipFill rotWithShape="1">
          <a:blip r:embed="rId3"/>
          <a:srcRect l="13641" r="1940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7280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ld watering a plant">
            <a:extLst>
              <a:ext uri="{FF2B5EF4-FFF2-40B4-BE49-F238E27FC236}">
                <a16:creationId xmlns:a16="http://schemas.microsoft.com/office/drawing/2014/main" id="{62E7208D-0EDD-0F8F-B3C1-102AE06E7C79}"/>
              </a:ext>
            </a:extLst>
          </p:cNvPr>
          <p:cNvPicPr>
            <a:picLocks noChangeAspect="1"/>
          </p:cNvPicPr>
          <p:nvPr/>
        </p:nvPicPr>
        <p:blipFill>
          <a:blip r:embed="rId3"/>
          <a:srcRect l="10859" r="10859"/>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929A8-ABDF-4F9F-A3CF-1AC4609D3C70}"/>
              </a:ext>
            </a:extLst>
          </p:cNvPr>
          <p:cNvSpPr>
            <a:spLocks noGrp="1"/>
          </p:cNvSpPr>
          <p:nvPr>
            <p:ph type="title"/>
          </p:nvPr>
        </p:nvSpPr>
        <p:spPr>
          <a:xfrm>
            <a:off x="477981" y="1122363"/>
            <a:ext cx="4307083" cy="3204134"/>
          </a:xfrm>
        </p:spPr>
        <p:txBody>
          <a:bodyPr vert="horz" lIns="91440" tIns="45720" rIns="91440" bIns="45720" rtlCol="0" anchor="b">
            <a:normAutofit/>
          </a:bodyPr>
          <a:lstStyle/>
          <a:p>
            <a:r>
              <a:rPr lang="en-US" sz="4400" dirty="0">
                <a:solidFill>
                  <a:schemeClr val="tx1"/>
                </a:solidFill>
                <a:latin typeface="+mj-lt"/>
              </a:rPr>
              <a:t>Talent Acquisition &amp; Onboarding | Youth Compliance</a:t>
            </a:r>
          </a:p>
        </p:txBody>
      </p:sp>
      <p:sp>
        <p:nvSpPr>
          <p:cNvPr id="3" name="Text Placeholder 2">
            <a:extLst>
              <a:ext uri="{FF2B5EF4-FFF2-40B4-BE49-F238E27FC236}">
                <a16:creationId xmlns:a16="http://schemas.microsoft.com/office/drawing/2014/main" id="{160B32D1-E924-44E8-A274-FD9717CD92AD}"/>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a:solidFill>
                  <a:schemeClr val="tx1"/>
                </a:solidFill>
                <a:latin typeface="+mn-lt"/>
              </a:rPr>
              <a:t>John Sun | Sophia Andrews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107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5DCD-8CC9-42B4-AA3C-786281674C89}"/>
              </a:ext>
            </a:extLst>
          </p:cNvPr>
          <p:cNvSpPr>
            <a:spLocks noGrp="1"/>
          </p:cNvSpPr>
          <p:nvPr>
            <p:ph type="title"/>
          </p:nvPr>
        </p:nvSpPr>
        <p:spPr>
          <a:xfrm>
            <a:off x="838200" y="365125"/>
            <a:ext cx="10809848" cy="1325563"/>
          </a:xfrm>
        </p:spPr>
        <p:txBody>
          <a:bodyPr>
            <a:normAutofit/>
          </a:bodyPr>
          <a:lstStyle/>
          <a:p>
            <a:r>
              <a:rPr lang="en-US" sz="4400" b="1"/>
              <a:t>Update—Notarized Four-in-One Form</a:t>
            </a:r>
            <a:endParaRPr lang="en-US" sz="4200" dirty="0"/>
          </a:p>
        </p:txBody>
      </p:sp>
      <p:sp>
        <p:nvSpPr>
          <p:cNvPr id="3" name="Content Placeholder 2">
            <a:extLst>
              <a:ext uri="{FF2B5EF4-FFF2-40B4-BE49-F238E27FC236}">
                <a16:creationId xmlns:a16="http://schemas.microsoft.com/office/drawing/2014/main" id="{B576A9C2-A677-4D1E-BF9E-EE7086DF0A7E}"/>
              </a:ext>
            </a:extLst>
          </p:cNvPr>
          <p:cNvSpPr>
            <a:spLocks noGrp="1"/>
          </p:cNvSpPr>
          <p:nvPr>
            <p:ph idx="1"/>
          </p:nvPr>
        </p:nvSpPr>
        <p:spPr>
          <a:xfrm>
            <a:off x="838200" y="1562470"/>
            <a:ext cx="10809849" cy="4614493"/>
          </a:xfrm>
        </p:spPr>
        <p:txBody>
          <a:bodyPr>
            <a:normAutofit fontScale="77500" lnSpcReduction="20000"/>
          </a:bodyPr>
          <a:lstStyle/>
          <a:p>
            <a:pPr marL="0" indent="0">
              <a:buNone/>
            </a:pPr>
            <a:endParaRPr lang="en-US" sz="2700" dirty="0"/>
          </a:p>
          <a:p>
            <a:pPr marL="0" indent="0">
              <a:buNone/>
            </a:pPr>
            <a:r>
              <a:rPr lang="en-US" sz="2700" dirty="0"/>
              <a:t>The notarized Four-in-One form is no longer required for hire </a:t>
            </a:r>
            <a:r>
              <a:rPr lang="en-US" sz="2700" dirty="0" err="1"/>
              <a:t>ePAFs</a:t>
            </a:r>
            <a:r>
              <a:rPr lang="en-US" sz="2700" dirty="0"/>
              <a:t> created </a:t>
            </a:r>
            <a:r>
              <a:rPr lang="en-US" sz="2700" b="1" dirty="0">
                <a:solidFill>
                  <a:srgbClr val="00B050"/>
                </a:solidFill>
              </a:rPr>
              <a:t>on/after April 5</a:t>
            </a:r>
            <a:r>
              <a:rPr lang="en-US" sz="2700" b="1" baseline="30000" dirty="0">
                <a:solidFill>
                  <a:srgbClr val="00B050"/>
                </a:solidFill>
              </a:rPr>
              <a:t>th</a:t>
            </a:r>
            <a:r>
              <a:rPr lang="en-US" sz="2700" b="1" dirty="0">
                <a:solidFill>
                  <a:srgbClr val="00B050"/>
                </a:solidFill>
              </a:rPr>
              <a:t> </a:t>
            </a:r>
            <a:r>
              <a:rPr lang="en-US" sz="2700" dirty="0"/>
              <a:t>as the IP agreement has moved to GatorStart and there is a new loyalty oath form.</a:t>
            </a:r>
          </a:p>
          <a:p>
            <a:pPr marL="0" indent="0">
              <a:buNone/>
            </a:pPr>
            <a:endParaRPr lang="en-US" sz="2700" dirty="0"/>
          </a:p>
          <a:p>
            <a:pPr marL="0" indent="0">
              <a:buNone/>
            </a:pPr>
            <a:r>
              <a:rPr lang="en-US" sz="2900" b="1" dirty="0"/>
              <a:t>Intellectual Property Agreement</a:t>
            </a:r>
          </a:p>
          <a:p>
            <a:pPr marL="40005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lang="en-US" sz="2500" dirty="0"/>
              <a:t>Revised language</a:t>
            </a:r>
          </a:p>
          <a:p>
            <a:pPr marL="857250" lvl="1" indent="-342900">
              <a:spcBef>
                <a:spcPts val="1000"/>
              </a:spcBef>
              <a:buFont typeface="Wingdings" panose="05000000000000000000" pitchFamily="2" charset="2"/>
              <a:buChar char="q"/>
              <a:defRPr/>
            </a:pPr>
            <a:r>
              <a:rPr lang="en-US" sz="2100" dirty="0"/>
              <a:t>Increased readability while simplifying statements</a:t>
            </a:r>
          </a:p>
          <a:p>
            <a:pPr marL="400050" indent="-342900">
              <a:buFont typeface="Wingdings" panose="05000000000000000000" pitchFamily="2" charset="2"/>
              <a:buChar char="q"/>
              <a:defRPr/>
            </a:pPr>
            <a:r>
              <a:rPr lang="en-US" sz="2500" dirty="0"/>
              <a:t>Notarization no longer needed</a:t>
            </a:r>
          </a:p>
          <a:p>
            <a:pPr marL="400050" indent="-342900">
              <a:buFont typeface="Wingdings" panose="05000000000000000000" pitchFamily="2" charset="2"/>
              <a:buChar char="q"/>
              <a:defRPr/>
            </a:pPr>
            <a:r>
              <a:rPr lang="en-US" sz="2500" dirty="0"/>
              <a:t>Now located in every GatorStart packet</a:t>
            </a:r>
            <a:br>
              <a:rPr lang="en-US" sz="2500" dirty="0"/>
            </a:br>
            <a:endParaRPr lang="en-US" sz="2100" dirty="0"/>
          </a:p>
          <a:p>
            <a:pPr marL="0" indent="0">
              <a:buNone/>
            </a:pPr>
            <a:r>
              <a:rPr lang="en-US" sz="2900" b="1" dirty="0"/>
              <a:t>Loyalty Oath Form</a:t>
            </a:r>
          </a:p>
          <a:p>
            <a:pPr marL="400050" marR="0" lvl="0" indent="-342900" fontAlgn="auto">
              <a:spcAft>
                <a:spcPts val="0"/>
              </a:spcAft>
              <a:buClrTx/>
              <a:buSzTx/>
              <a:buFont typeface="Wingdings" panose="05000000000000000000" pitchFamily="2" charset="2"/>
              <a:buChar char="q"/>
              <a:tabLst/>
              <a:defRPr/>
            </a:pPr>
            <a:r>
              <a:rPr lang="en-US" sz="2500" dirty="0"/>
              <a:t>Notarization still required</a:t>
            </a:r>
          </a:p>
          <a:p>
            <a:pPr marL="400050" marR="0" lvl="0" indent="-342900" fontAlgn="auto">
              <a:spcAft>
                <a:spcPts val="0"/>
              </a:spcAft>
              <a:buClrTx/>
              <a:buSzTx/>
              <a:buFont typeface="Wingdings" panose="05000000000000000000" pitchFamily="2" charset="2"/>
              <a:buChar char="q"/>
              <a:tabLst/>
              <a:defRPr/>
            </a:pPr>
            <a:r>
              <a:rPr lang="en-US" sz="2500" dirty="0"/>
              <a:t>Statement slightly revised with notary instructions</a:t>
            </a:r>
          </a:p>
          <a:p>
            <a:pPr marL="857250" lvl="1" indent="-342900">
              <a:buFont typeface="Wingdings" panose="05000000000000000000" pitchFamily="2" charset="2"/>
              <a:buChar char="q"/>
              <a:defRPr/>
            </a:pPr>
            <a:r>
              <a:rPr lang="en-US" sz="2100" dirty="0"/>
              <a:t>New Form: </a:t>
            </a:r>
            <a:r>
              <a:rPr lang="en-US" sz="2100" dirty="0">
                <a:hlinkClick r:id="rId2"/>
              </a:rPr>
              <a:t>https://hr.ufl.edu/wp-content/uploads/2023/03/Loyalty-Oath_3-30-23.pdf</a:t>
            </a:r>
            <a:r>
              <a:rPr lang="en-US" sz="2100" dirty="0"/>
              <a:t> </a:t>
            </a:r>
          </a:p>
          <a:p>
            <a:pPr marL="40005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endParaRPr lang="en-US" sz="2100" dirty="0"/>
          </a:p>
          <a:p>
            <a:pPr marL="400050" indent="-342900">
              <a:buFont typeface="Wingdings" panose="05000000000000000000" pitchFamily="2" charset="2"/>
              <a:buChar char="q"/>
              <a:defRPr/>
            </a:pPr>
            <a:endParaRPr lang="en-US" sz="2500" dirty="0"/>
          </a:p>
        </p:txBody>
      </p:sp>
    </p:spTree>
    <p:extLst>
      <p:ext uri="{BB962C8B-B14F-4D97-AF65-F5344CB8AC3E}">
        <p14:creationId xmlns:p14="http://schemas.microsoft.com/office/powerpoint/2010/main" val="859496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5DCD-8CC9-42B4-AA3C-786281674C89}"/>
              </a:ext>
            </a:extLst>
          </p:cNvPr>
          <p:cNvSpPr>
            <a:spLocks noGrp="1"/>
          </p:cNvSpPr>
          <p:nvPr>
            <p:ph type="title"/>
          </p:nvPr>
        </p:nvSpPr>
        <p:spPr>
          <a:xfrm>
            <a:off x="838199" y="365125"/>
            <a:ext cx="11004613" cy="1325563"/>
          </a:xfrm>
        </p:spPr>
        <p:txBody>
          <a:bodyPr>
            <a:normAutofit/>
          </a:bodyPr>
          <a:lstStyle/>
          <a:p>
            <a:pPr algn="ctr"/>
            <a:r>
              <a:rPr lang="en-US" sz="4200" dirty="0"/>
              <a:t>Redesign: GatorStart Welcome Invitation</a:t>
            </a:r>
          </a:p>
        </p:txBody>
      </p:sp>
      <p:pic>
        <p:nvPicPr>
          <p:cNvPr id="7" name="Content Placeholder 6">
            <a:extLst>
              <a:ext uri="{FF2B5EF4-FFF2-40B4-BE49-F238E27FC236}">
                <a16:creationId xmlns:a16="http://schemas.microsoft.com/office/drawing/2014/main" id="{5563BE02-B320-7B3C-7650-F031A502753E}"/>
              </a:ext>
            </a:extLst>
          </p:cNvPr>
          <p:cNvPicPr>
            <a:picLocks noGrp="1" noChangeAspect="1"/>
          </p:cNvPicPr>
          <p:nvPr>
            <p:ph idx="1"/>
          </p:nvPr>
        </p:nvPicPr>
        <p:blipFill>
          <a:blip r:embed="rId2"/>
          <a:stretch>
            <a:fillRect/>
          </a:stretch>
        </p:blipFill>
        <p:spPr>
          <a:xfrm>
            <a:off x="838199" y="1965903"/>
            <a:ext cx="10809288" cy="4136354"/>
          </a:xfrm>
        </p:spPr>
      </p:pic>
      <p:sp>
        <p:nvSpPr>
          <p:cNvPr id="10" name="TextBox 9">
            <a:extLst>
              <a:ext uri="{FF2B5EF4-FFF2-40B4-BE49-F238E27FC236}">
                <a16:creationId xmlns:a16="http://schemas.microsoft.com/office/drawing/2014/main" id="{CA43E6E4-ECEA-B399-4338-A792756D5869}"/>
              </a:ext>
            </a:extLst>
          </p:cNvPr>
          <p:cNvSpPr txBox="1"/>
          <p:nvPr/>
        </p:nvSpPr>
        <p:spPr>
          <a:xfrm>
            <a:off x="705034" y="1384917"/>
            <a:ext cx="3582881" cy="538609"/>
          </a:xfrm>
          <a:prstGeom prst="rect">
            <a:avLst/>
          </a:prstGeom>
          <a:noFill/>
        </p:spPr>
        <p:txBody>
          <a:bodyPr wrap="square" rtlCol="0">
            <a:spAutoFit/>
          </a:bodyPr>
          <a:lstStyle/>
          <a:p>
            <a:r>
              <a:rPr lang="en-US" sz="2900" b="1" dirty="0">
                <a:solidFill>
                  <a:srgbClr val="4D4D4D"/>
                </a:solidFill>
                <a:latin typeface="Gentona Book" pitchFamily="2" charset="77"/>
              </a:rPr>
              <a:t>Current State</a:t>
            </a:r>
          </a:p>
        </p:txBody>
      </p:sp>
    </p:spTree>
    <p:extLst>
      <p:ext uri="{BB962C8B-B14F-4D97-AF65-F5344CB8AC3E}">
        <p14:creationId xmlns:p14="http://schemas.microsoft.com/office/powerpoint/2010/main" val="1266691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5DCD-8CC9-42B4-AA3C-786281674C89}"/>
              </a:ext>
            </a:extLst>
          </p:cNvPr>
          <p:cNvSpPr>
            <a:spLocks noGrp="1"/>
          </p:cNvSpPr>
          <p:nvPr>
            <p:ph type="title"/>
          </p:nvPr>
        </p:nvSpPr>
        <p:spPr/>
        <p:txBody>
          <a:bodyPr>
            <a:normAutofit/>
          </a:bodyPr>
          <a:lstStyle/>
          <a:p>
            <a:r>
              <a:rPr lang="en-US" sz="4200" dirty="0"/>
              <a:t>Redesign: GatorStart Welcome Invitation</a:t>
            </a:r>
          </a:p>
        </p:txBody>
      </p:sp>
      <p:pic>
        <p:nvPicPr>
          <p:cNvPr id="9" name="Content Placeholder 8">
            <a:extLst>
              <a:ext uri="{FF2B5EF4-FFF2-40B4-BE49-F238E27FC236}">
                <a16:creationId xmlns:a16="http://schemas.microsoft.com/office/drawing/2014/main" id="{9B24362C-7EB4-1696-5F81-5D7FAC8B368E}"/>
              </a:ext>
            </a:extLst>
          </p:cNvPr>
          <p:cNvPicPr>
            <a:picLocks noGrp="1" noChangeAspect="1"/>
          </p:cNvPicPr>
          <p:nvPr>
            <p:ph sz="half" idx="1"/>
          </p:nvPr>
        </p:nvPicPr>
        <p:blipFill>
          <a:blip r:embed="rId2"/>
          <a:stretch>
            <a:fillRect/>
          </a:stretch>
        </p:blipFill>
        <p:spPr>
          <a:xfrm>
            <a:off x="906239" y="1923526"/>
            <a:ext cx="5113562" cy="4351338"/>
          </a:xfrm>
        </p:spPr>
      </p:pic>
      <p:pic>
        <p:nvPicPr>
          <p:cNvPr id="12" name="Content Placeholder 11">
            <a:extLst>
              <a:ext uri="{FF2B5EF4-FFF2-40B4-BE49-F238E27FC236}">
                <a16:creationId xmlns:a16="http://schemas.microsoft.com/office/drawing/2014/main" id="{677CA43B-7387-CB6A-0575-FFD0CBCCCCBB}"/>
              </a:ext>
            </a:extLst>
          </p:cNvPr>
          <p:cNvPicPr>
            <a:picLocks noGrp="1" noChangeAspect="1"/>
          </p:cNvPicPr>
          <p:nvPr>
            <p:ph sz="half" idx="2"/>
          </p:nvPr>
        </p:nvPicPr>
        <p:blipFill>
          <a:blip r:embed="rId3"/>
          <a:stretch>
            <a:fillRect/>
          </a:stretch>
        </p:blipFill>
        <p:spPr>
          <a:xfrm>
            <a:off x="6172200" y="2089744"/>
            <a:ext cx="5181600" cy="3823100"/>
          </a:xfrm>
        </p:spPr>
      </p:pic>
      <p:sp>
        <p:nvSpPr>
          <p:cNvPr id="10" name="TextBox 9">
            <a:extLst>
              <a:ext uri="{FF2B5EF4-FFF2-40B4-BE49-F238E27FC236}">
                <a16:creationId xmlns:a16="http://schemas.microsoft.com/office/drawing/2014/main" id="{CA43E6E4-ECEA-B399-4338-A792756D5869}"/>
              </a:ext>
            </a:extLst>
          </p:cNvPr>
          <p:cNvSpPr txBox="1"/>
          <p:nvPr/>
        </p:nvSpPr>
        <p:spPr>
          <a:xfrm>
            <a:off x="705034" y="1384917"/>
            <a:ext cx="3582881" cy="538609"/>
          </a:xfrm>
          <a:prstGeom prst="rect">
            <a:avLst/>
          </a:prstGeom>
          <a:noFill/>
        </p:spPr>
        <p:txBody>
          <a:bodyPr wrap="square" rtlCol="0">
            <a:spAutoFit/>
          </a:bodyPr>
          <a:lstStyle/>
          <a:p>
            <a:r>
              <a:rPr lang="en-US" sz="2900" b="1" dirty="0">
                <a:solidFill>
                  <a:srgbClr val="4D4D4D"/>
                </a:solidFill>
                <a:latin typeface="Gentona Book" pitchFamily="2" charset="77"/>
              </a:rPr>
              <a:t>  Future State (Draft)</a:t>
            </a:r>
          </a:p>
        </p:txBody>
      </p:sp>
    </p:spTree>
    <p:extLst>
      <p:ext uri="{BB962C8B-B14F-4D97-AF65-F5344CB8AC3E}">
        <p14:creationId xmlns:p14="http://schemas.microsoft.com/office/powerpoint/2010/main" val="1427955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a blue flower">
            <a:extLst>
              <a:ext uri="{FF2B5EF4-FFF2-40B4-BE49-F238E27FC236}">
                <a16:creationId xmlns:a16="http://schemas.microsoft.com/office/drawing/2014/main" id="{005939C0-E2C5-8AC4-EE8E-09070BFB4C55}"/>
              </a:ext>
            </a:extLst>
          </p:cNvPr>
          <p:cNvPicPr>
            <a:picLocks noChangeAspect="1"/>
          </p:cNvPicPr>
          <p:nvPr/>
        </p:nvPicPr>
        <p:blipFill>
          <a:blip r:embed="rId2"/>
          <a:srcRect l="8031" r="803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D3287F-FCFA-41BB-912F-6F68B4B612F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tx1"/>
                </a:solidFill>
                <a:latin typeface="+mj-lt"/>
              </a:rPr>
              <a:t>Training &amp; Organizational Development</a:t>
            </a:r>
          </a:p>
        </p:txBody>
      </p:sp>
      <p:sp>
        <p:nvSpPr>
          <p:cNvPr id="3" name="Text Placeholder 2">
            <a:extLst>
              <a:ext uri="{FF2B5EF4-FFF2-40B4-BE49-F238E27FC236}">
                <a16:creationId xmlns:a16="http://schemas.microsoft.com/office/drawing/2014/main" id="{80C4C439-0210-4497-951A-7CC95B05C17F}"/>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a:solidFill>
                  <a:schemeClr val="tx1"/>
                </a:solidFill>
                <a:latin typeface="+mn-lt"/>
              </a:rPr>
              <a:t>Bob Parks | Shannon Powell</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779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a:extLst>
              <a:ext uri="{FF2B5EF4-FFF2-40B4-BE49-F238E27FC236}">
                <a16:creationId xmlns:a16="http://schemas.microsoft.com/office/drawing/2014/main" id="{356AEDD2-681C-4239-88AD-D09780DB10CB}"/>
              </a:ext>
            </a:extLst>
          </p:cNvPr>
          <p:cNvSpPr>
            <a:spLocks noGrp="1"/>
          </p:cNvSpPr>
          <p:nvPr>
            <p:ph type="title"/>
          </p:nvPr>
        </p:nvSpPr>
        <p:spPr>
          <a:xfrm>
            <a:off x="838200" y="365125"/>
            <a:ext cx="10515600" cy="1325563"/>
          </a:xfrm>
        </p:spPr>
        <p:txBody>
          <a:bodyPr/>
          <a:lstStyle/>
          <a:p>
            <a:r>
              <a:rPr lang="en-US" altLang="en-US" dirty="0"/>
              <a:t>Leadership Program Applications</a:t>
            </a:r>
          </a:p>
        </p:txBody>
      </p:sp>
      <p:graphicFrame>
        <p:nvGraphicFramePr>
          <p:cNvPr id="5126" name="Content Placeholder 2">
            <a:extLst>
              <a:ext uri="{FF2B5EF4-FFF2-40B4-BE49-F238E27FC236}">
                <a16:creationId xmlns:a16="http://schemas.microsoft.com/office/drawing/2014/main" id="{95F7E4F9-40A0-DDAA-5D8F-00615F88C572}"/>
              </a:ext>
            </a:extLst>
          </p:cNvPr>
          <p:cNvGraphicFramePr>
            <a:graphicFrameLocks noGrp="1"/>
          </p:cNvGraphicFramePr>
          <p:nvPr>
            <p:ph idx="1"/>
          </p:nvPr>
        </p:nvGraphicFramePr>
        <p:xfrm>
          <a:off x="838200" y="1825625"/>
          <a:ext cx="10515600"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a:extLst>
              <a:ext uri="{FF2B5EF4-FFF2-40B4-BE49-F238E27FC236}">
                <a16:creationId xmlns:a16="http://schemas.microsoft.com/office/drawing/2014/main" id="{4862962C-1613-413B-B042-2F8CB59DB639}"/>
              </a:ext>
            </a:extLst>
          </p:cNvPr>
          <p:cNvSpPr>
            <a:spLocks noGrp="1"/>
          </p:cNvSpPr>
          <p:nvPr>
            <p:ph type="title"/>
          </p:nvPr>
        </p:nvSpPr>
        <p:spPr/>
        <p:txBody>
          <a:bodyPr/>
          <a:lstStyle/>
          <a:p>
            <a:r>
              <a:rPr lang="en-US" altLang="en-US" dirty="0"/>
              <a:t>Leadership Program Applications</a:t>
            </a:r>
          </a:p>
        </p:txBody>
      </p:sp>
      <p:sp>
        <p:nvSpPr>
          <p:cNvPr id="6148" name="Content Placeholder 2">
            <a:extLst>
              <a:ext uri="{FF2B5EF4-FFF2-40B4-BE49-F238E27FC236}">
                <a16:creationId xmlns:a16="http://schemas.microsoft.com/office/drawing/2014/main" id="{CB7BF3D9-41C3-4C25-AA07-B37EA651C035}"/>
              </a:ext>
            </a:extLst>
          </p:cNvPr>
          <p:cNvSpPr>
            <a:spLocks noGrp="1"/>
          </p:cNvSpPr>
          <p:nvPr>
            <p:ph idx="1"/>
          </p:nvPr>
        </p:nvSpPr>
        <p:spPr/>
        <p:txBody>
          <a:bodyPr/>
          <a:lstStyle/>
          <a:p>
            <a:r>
              <a:rPr lang="en-US" altLang="en-US" dirty="0"/>
              <a:t>UF Academy</a:t>
            </a:r>
          </a:p>
          <a:p>
            <a:pPr lvl="1"/>
            <a:r>
              <a:rPr lang="en-US" altLang="en-US" dirty="0"/>
              <a:t>Entering its 20</a:t>
            </a:r>
            <a:r>
              <a:rPr lang="en-US" altLang="en-US" baseline="30000" dirty="0"/>
              <a:t>th</a:t>
            </a:r>
            <a:r>
              <a:rPr lang="en-US" altLang="en-US" dirty="0"/>
              <a:t> year</a:t>
            </a:r>
          </a:p>
          <a:p>
            <a:pPr lvl="1"/>
            <a:r>
              <a:rPr lang="en-US" altLang="en-US" dirty="0"/>
              <a:t>Designed for faculty and professional </a:t>
            </a:r>
            <a:br>
              <a:rPr lang="en-US" altLang="en-US" dirty="0"/>
            </a:br>
            <a:r>
              <a:rPr lang="en-US" altLang="en-US" dirty="0"/>
              <a:t>staff who are “emerging leaders”</a:t>
            </a:r>
          </a:p>
        </p:txBody>
      </p:sp>
      <p:pic>
        <p:nvPicPr>
          <p:cNvPr id="4" name="Picture 3" descr="A group of people sitting at a table&#10;&#10;Description automatically generated with low confidence">
            <a:extLst>
              <a:ext uri="{FF2B5EF4-FFF2-40B4-BE49-F238E27FC236}">
                <a16:creationId xmlns:a16="http://schemas.microsoft.com/office/drawing/2014/main" id="{3B0ECE14-C1B1-4891-AC51-DD654926D9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7990" y="1924082"/>
            <a:ext cx="5088636" cy="339242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a:extLst>
              <a:ext uri="{FF2B5EF4-FFF2-40B4-BE49-F238E27FC236}">
                <a16:creationId xmlns:a16="http://schemas.microsoft.com/office/drawing/2014/main" id="{C35E6D02-1449-4569-ACB0-FADCAAB3D4C1}"/>
              </a:ext>
            </a:extLst>
          </p:cNvPr>
          <p:cNvSpPr>
            <a:spLocks noGrp="1"/>
          </p:cNvSpPr>
          <p:nvPr>
            <p:ph type="title"/>
          </p:nvPr>
        </p:nvSpPr>
        <p:spPr/>
        <p:txBody>
          <a:bodyPr/>
          <a:lstStyle/>
          <a:p>
            <a:r>
              <a:rPr lang="en-US" altLang="en-US" dirty="0"/>
              <a:t>Leadership Program Applications</a:t>
            </a:r>
          </a:p>
        </p:txBody>
      </p:sp>
      <p:sp>
        <p:nvSpPr>
          <p:cNvPr id="7172" name="Content Placeholder 2">
            <a:extLst>
              <a:ext uri="{FF2B5EF4-FFF2-40B4-BE49-F238E27FC236}">
                <a16:creationId xmlns:a16="http://schemas.microsoft.com/office/drawing/2014/main" id="{864685DB-3CC7-4E63-A62F-01CD796D1177}"/>
              </a:ext>
            </a:extLst>
          </p:cNvPr>
          <p:cNvSpPr>
            <a:spLocks noGrp="1"/>
          </p:cNvSpPr>
          <p:nvPr>
            <p:ph idx="1"/>
          </p:nvPr>
        </p:nvSpPr>
        <p:spPr/>
        <p:txBody>
          <a:bodyPr/>
          <a:lstStyle/>
          <a:p>
            <a:r>
              <a:rPr lang="en-US" altLang="en-US" dirty="0"/>
              <a:t>Advanced Leadership for Academics and Professionals (ALAP)</a:t>
            </a:r>
          </a:p>
          <a:p>
            <a:pPr lvl="1"/>
            <a:r>
              <a:rPr lang="en-US" altLang="en-US" dirty="0"/>
              <a:t>Entering its 15</a:t>
            </a:r>
            <a:r>
              <a:rPr lang="en-US" altLang="en-US" baseline="30000" dirty="0"/>
              <a:t>th</a:t>
            </a:r>
            <a:r>
              <a:rPr lang="en-US" altLang="en-US" dirty="0"/>
              <a:t> year</a:t>
            </a:r>
          </a:p>
          <a:p>
            <a:pPr lvl="1"/>
            <a:r>
              <a:rPr lang="en-US" altLang="en-US" dirty="0"/>
              <a:t>Designed for established UF </a:t>
            </a:r>
            <a:br>
              <a:rPr lang="en-US" altLang="en-US" dirty="0"/>
            </a:br>
            <a:r>
              <a:rPr lang="en-US" altLang="en-US" dirty="0"/>
              <a:t>professional and academic leaders </a:t>
            </a:r>
            <a:br>
              <a:rPr lang="en-US" altLang="en-US" dirty="0"/>
            </a:br>
            <a:r>
              <a:rPr lang="en-US" altLang="en-US" dirty="0"/>
              <a:t>looking to further develop leadership </a:t>
            </a:r>
            <a:br>
              <a:rPr lang="en-US" altLang="en-US" dirty="0"/>
            </a:br>
            <a:r>
              <a:rPr lang="en-US" altLang="en-US" dirty="0"/>
              <a:t>skills</a:t>
            </a:r>
          </a:p>
        </p:txBody>
      </p:sp>
      <p:pic>
        <p:nvPicPr>
          <p:cNvPr id="3" name="Picture 2">
            <a:extLst>
              <a:ext uri="{FF2B5EF4-FFF2-40B4-BE49-F238E27FC236}">
                <a16:creationId xmlns:a16="http://schemas.microsoft.com/office/drawing/2014/main" id="{A39002AA-6582-4BE8-95FC-437803496A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3735" y="2341501"/>
            <a:ext cx="4979377" cy="331958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CDBB-3BAE-43D1-97AE-240F8B169AE7}"/>
              </a:ext>
            </a:extLst>
          </p:cNvPr>
          <p:cNvSpPr>
            <a:spLocks noGrp="1"/>
          </p:cNvSpPr>
          <p:nvPr>
            <p:ph type="title"/>
          </p:nvPr>
        </p:nvSpPr>
        <p:spPr/>
        <p:txBody>
          <a:bodyPr/>
          <a:lstStyle/>
          <a:p>
            <a:r>
              <a:rPr lang="en-US" altLang="en-US" dirty="0"/>
              <a:t>Leadership Program Applications</a:t>
            </a:r>
            <a:endParaRPr lang="en-US" dirty="0"/>
          </a:p>
        </p:txBody>
      </p:sp>
      <p:sp>
        <p:nvSpPr>
          <p:cNvPr id="3" name="Content Placeholder 2">
            <a:extLst>
              <a:ext uri="{FF2B5EF4-FFF2-40B4-BE49-F238E27FC236}">
                <a16:creationId xmlns:a16="http://schemas.microsoft.com/office/drawing/2014/main" id="{BFFB3AEC-7747-4E0C-99EC-046CCB19909A}"/>
              </a:ext>
            </a:extLst>
          </p:cNvPr>
          <p:cNvSpPr>
            <a:spLocks noGrp="1"/>
          </p:cNvSpPr>
          <p:nvPr>
            <p:ph idx="1"/>
          </p:nvPr>
        </p:nvSpPr>
        <p:spPr/>
        <p:txBody>
          <a:bodyPr/>
          <a:lstStyle/>
          <a:p>
            <a:r>
              <a:rPr lang="en-US" dirty="0"/>
              <a:t>Managers Cohort</a:t>
            </a:r>
          </a:p>
          <a:p>
            <a:pPr lvl="1"/>
            <a:r>
              <a:rPr lang="en-US" dirty="0"/>
              <a:t>Entering its 13</a:t>
            </a:r>
            <a:r>
              <a:rPr lang="en-US" baseline="30000" dirty="0"/>
              <a:t>th</a:t>
            </a:r>
            <a:r>
              <a:rPr lang="en-US" dirty="0"/>
              <a:t> year</a:t>
            </a:r>
          </a:p>
          <a:p>
            <a:pPr lvl="1"/>
            <a:r>
              <a:rPr lang="en-US" dirty="0"/>
              <a:t>Managers can participate in the Managing at UF curriculum as a </a:t>
            </a:r>
            <a:br>
              <a:rPr lang="en-US" dirty="0"/>
            </a:br>
            <a:r>
              <a:rPr lang="en-US" dirty="0"/>
              <a:t>cohort</a:t>
            </a:r>
          </a:p>
        </p:txBody>
      </p:sp>
      <p:pic>
        <p:nvPicPr>
          <p:cNvPr id="7" name="Picture 6" descr="A group of people sitting at tables&#10;&#10;Description automatically generated with low confidence">
            <a:extLst>
              <a:ext uri="{FF2B5EF4-FFF2-40B4-BE49-F238E27FC236}">
                <a16:creationId xmlns:a16="http://schemas.microsoft.com/office/drawing/2014/main" id="{653413B8-39C1-A191-480F-D6E18A102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824" y="3580943"/>
            <a:ext cx="8267701" cy="3014955"/>
          </a:xfrm>
          <a:prstGeom prst="rect">
            <a:avLst/>
          </a:prstGeom>
        </p:spPr>
      </p:pic>
    </p:spTree>
    <p:extLst>
      <p:ext uri="{BB962C8B-B14F-4D97-AF65-F5344CB8AC3E}">
        <p14:creationId xmlns:p14="http://schemas.microsoft.com/office/powerpoint/2010/main" val="2923822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a:extLst>
              <a:ext uri="{FF2B5EF4-FFF2-40B4-BE49-F238E27FC236}">
                <a16:creationId xmlns:a16="http://schemas.microsoft.com/office/drawing/2014/main" id="{E8AF91D5-501D-469C-8565-A63EF4A2780D}"/>
              </a:ext>
            </a:extLst>
          </p:cNvPr>
          <p:cNvSpPr>
            <a:spLocks noGrp="1"/>
          </p:cNvSpPr>
          <p:nvPr>
            <p:ph type="title"/>
          </p:nvPr>
        </p:nvSpPr>
        <p:spPr/>
        <p:txBody>
          <a:bodyPr/>
          <a:lstStyle/>
          <a:p>
            <a:r>
              <a:rPr lang="en-US" altLang="en-US" dirty="0"/>
              <a:t>Leadership Program Applications</a:t>
            </a:r>
          </a:p>
        </p:txBody>
      </p:sp>
      <p:sp>
        <p:nvSpPr>
          <p:cNvPr id="8196" name="Content Placeholder 2">
            <a:extLst>
              <a:ext uri="{FF2B5EF4-FFF2-40B4-BE49-F238E27FC236}">
                <a16:creationId xmlns:a16="http://schemas.microsoft.com/office/drawing/2014/main" id="{00E50414-C17E-4E62-9937-7C758E9EB829}"/>
              </a:ext>
            </a:extLst>
          </p:cNvPr>
          <p:cNvSpPr>
            <a:spLocks noGrp="1"/>
          </p:cNvSpPr>
          <p:nvPr>
            <p:ph idx="1"/>
          </p:nvPr>
        </p:nvSpPr>
        <p:spPr/>
        <p:txBody>
          <a:bodyPr/>
          <a:lstStyle/>
          <a:p>
            <a:r>
              <a:rPr lang="en-US" altLang="en-US" dirty="0"/>
              <a:t>For more information or to access the application, </a:t>
            </a:r>
            <a:br>
              <a:rPr lang="en-US" altLang="en-US" dirty="0"/>
            </a:br>
            <a:r>
              <a:rPr lang="en-US" altLang="en-US" dirty="0"/>
              <a:t>visit the </a:t>
            </a:r>
            <a:r>
              <a:rPr lang="en-US" altLang="en-US" dirty="0" err="1"/>
              <a:t>Leadership@UF</a:t>
            </a:r>
            <a:r>
              <a:rPr lang="en-US" altLang="en-US" dirty="0"/>
              <a:t> program page </a:t>
            </a:r>
            <a:br>
              <a:rPr lang="en-US" altLang="en-US" dirty="0"/>
            </a:br>
            <a:r>
              <a:rPr lang="en-US" altLang="en-US" dirty="0"/>
              <a:t>on the UFHR site</a:t>
            </a:r>
            <a:br>
              <a:rPr lang="en-US" altLang="en-US" dirty="0"/>
            </a:br>
            <a:r>
              <a:rPr lang="en-US" altLang="en-US" dirty="0">
                <a:hlinkClick r:id="rId2"/>
              </a:rPr>
              <a:t>https://leadership.hr.ufl.edu/programs/</a:t>
            </a:r>
            <a:r>
              <a:rPr lang="en-US" altLang="en-US" dirty="0"/>
              <a:t> </a:t>
            </a:r>
            <a:endParaRPr lang="en-US" altLang="en-US" sz="2400" dirty="0"/>
          </a:p>
        </p:txBody>
      </p:sp>
      <p:pic>
        <p:nvPicPr>
          <p:cNvPr id="2" name="Picture 1">
            <a:extLst>
              <a:ext uri="{FF2B5EF4-FFF2-40B4-BE49-F238E27FC236}">
                <a16:creationId xmlns:a16="http://schemas.microsoft.com/office/drawing/2014/main" id="{91AAD992-3A5C-4562-934C-1A4D5A0399FA}"/>
              </a:ext>
            </a:extLst>
          </p:cNvPr>
          <p:cNvPicPr>
            <a:picLocks noChangeAspect="1"/>
          </p:cNvPicPr>
          <p:nvPr/>
        </p:nvPicPr>
        <p:blipFill>
          <a:blip r:embed="rId3"/>
          <a:stretch>
            <a:fillRect/>
          </a:stretch>
        </p:blipFill>
        <p:spPr>
          <a:xfrm>
            <a:off x="8191500" y="2901978"/>
            <a:ext cx="3108254" cy="31082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Summer Calendar</a:t>
            </a:r>
          </a:p>
        </p:txBody>
      </p:sp>
      <p:sp>
        <p:nvSpPr>
          <p:cNvPr id="14" name="Content Placeholder 2">
            <a:extLst>
              <a:ext uri="{FF2B5EF4-FFF2-40B4-BE49-F238E27FC236}">
                <a16:creationId xmlns:a16="http://schemas.microsoft.com/office/drawing/2014/main" id="{CA7940AB-ABA3-4027-A40D-634B08D6E303}"/>
              </a:ext>
            </a:extLst>
          </p:cNvPr>
          <p:cNvSpPr>
            <a:spLocks noGrp="1"/>
          </p:cNvSpPr>
          <p:nvPr>
            <p:ph idx="1"/>
          </p:nvPr>
        </p:nvSpPr>
        <p:spPr/>
        <p:txBody>
          <a:bodyPr/>
          <a:lstStyle/>
          <a:p>
            <a:r>
              <a:rPr lang="en-US" dirty="0"/>
              <a:t>Summer calendar of courses available for </a:t>
            </a:r>
            <a:br>
              <a:rPr lang="en-US" dirty="0"/>
            </a:br>
            <a:r>
              <a:rPr lang="en-US" dirty="0"/>
              <a:t>registration</a:t>
            </a:r>
          </a:p>
          <a:p>
            <a:r>
              <a:rPr lang="en-US" dirty="0"/>
              <a:t>Register in </a:t>
            </a:r>
            <a:r>
              <a:rPr lang="en-US" dirty="0" err="1"/>
              <a:t>myTraining</a:t>
            </a:r>
            <a:endParaRPr lang="en-US" dirty="0"/>
          </a:p>
          <a:p>
            <a:r>
              <a:rPr lang="en-US" dirty="0"/>
              <a:t>View HR calendar for course dates (</a:t>
            </a:r>
            <a:r>
              <a:rPr lang="en-US" dirty="0">
                <a:hlinkClick r:id="rId3"/>
              </a:rPr>
              <a:t>https://calendar.hr.ufl.edu/events/category/training-organizational-development/</a:t>
            </a:r>
            <a:r>
              <a:rPr lang="en-US" dirty="0"/>
              <a:t>)</a:t>
            </a:r>
            <a:br>
              <a:rPr lang="en-US" dirty="0"/>
            </a:br>
            <a:r>
              <a:rPr lang="en-US" dirty="0"/>
              <a:t>						</a:t>
            </a:r>
          </a:p>
        </p:txBody>
      </p:sp>
      <p:pic>
        <p:nvPicPr>
          <p:cNvPr id="9" name="Picture 8" descr="A picture containing drawing&#10;&#10;Description automatically generated">
            <a:extLst>
              <a:ext uri="{FF2B5EF4-FFF2-40B4-BE49-F238E27FC236}">
                <a16:creationId xmlns:a16="http://schemas.microsoft.com/office/drawing/2014/main" id="{09613F8E-E085-412D-BD35-8FCC14BB4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550" y="1997388"/>
            <a:ext cx="1651376" cy="1270289"/>
          </a:xfrm>
          <a:prstGeom prst="rect">
            <a:avLst/>
          </a:prstGeom>
        </p:spPr>
      </p:pic>
      <p:pic>
        <p:nvPicPr>
          <p:cNvPr id="11" name="Picture 10">
            <a:extLst>
              <a:ext uri="{FF2B5EF4-FFF2-40B4-BE49-F238E27FC236}">
                <a16:creationId xmlns:a16="http://schemas.microsoft.com/office/drawing/2014/main" id="{1E53BF3C-F44D-4717-BA4E-10093DA7BFE8}"/>
              </a:ext>
            </a:extLst>
          </p:cNvPr>
          <p:cNvPicPr>
            <a:picLocks noChangeAspect="1"/>
          </p:cNvPicPr>
          <p:nvPr/>
        </p:nvPicPr>
        <p:blipFill>
          <a:blip r:embed="rId5"/>
          <a:stretch>
            <a:fillRect/>
          </a:stretch>
        </p:blipFill>
        <p:spPr>
          <a:xfrm>
            <a:off x="9788263" y="2832741"/>
            <a:ext cx="2266950" cy="2190750"/>
          </a:xfrm>
          <a:prstGeom prst="rect">
            <a:avLst/>
          </a:prstGeom>
        </p:spPr>
      </p:pic>
      <p:pic>
        <p:nvPicPr>
          <p:cNvPr id="1026" name="Picture 2" descr="Pro 3 logo">
            <a:extLst>
              <a:ext uri="{FF2B5EF4-FFF2-40B4-BE49-F238E27FC236}">
                <a16:creationId xmlns:a16="http://schemas.microsoft.com/office/drawing/2014/main" id="{13D89A3F-E08F-4D56-A08B-A8700D77F2D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065860" y="5220865"/>
            <a:ext cx="3303811" cy="1011792"/>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Gators together logo">
            <a:extLst>
              <a:ext uri="{FF2B5EF4-FFF2-40B4-BE49-F238E27FC236}">
                <a16:creationId xmlns:a16="http://schemas.microsoft.com/office/drawing/2014/main" id="{0AA3E9B4-5BF3-4558-B4F7-3774B15398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8316" y="5238488"/>
            <a:ext cx="4173415" cy="93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917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1033" name="Freeform: Shape 1032">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5" name="Freeform: Shape 1034">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1E940C-406C-3F30-A19C-F384796374FF}"/>
              </a:ext>
            </a:extLst>
          </p:cNvPr>
          <p:cNvSpPr>
            <a:spLocks noGrp="1"/>
          </p:cNvSpPr>
          <p:nvPr>
            <p:ph type="title"/>
          </p:nvPr>
        </p:nvSpPr>
        <p:spPr>
          <a:xfrm>
            <a:off x="481029" y="2711772"/>
            <a:ext cx="4023360" cy="1686039"/>
          </a:xfrm>
        </p:spPr>
        <p:txBody>
          <a:bodyPr vert="horz" lIns="91440" tIns="45720" rIns="91440" bIns="45720" rtlCol="0" anchor="b">
            <a:normAutofit/>
          </a:bodyPr>
          <a:lstStyle/>
          <a:p>
            <a:r>
              <a:rPr lang="en-US" sz="4800" kern="1200" dirty="0">
                <a:solidFill>
                  <a:schemeClr val="tx1"/>
                </a:solidFill>
                <a:latin typeface="Gentona Book" panose="00000500000000000000" pitchFamily="50" charset="0"/>
              </a:rPr>
              <a:t>Youth Compliance </a:t>
            </a:r>
          </a:p>
        </p:txBody>
      </p:sp>
      <p:sp>
        <p:nvSpPr>
          <p:cNvPr id="1037" name="Rectangle 10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9" name="Rectangle 10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5BC67602-3A42-6CBA-F225-96A6BF85221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210"/>
          <a:stretch/>
        </p:blipFill>
        <p:spPr bwMode="auto">
          <a:xfrm>
            <a:off x="6814010" y="1276202"/>
            <a:ext cx="4594881" cy="5212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FEFB190-5F47-684C-3F0B-AF737F138AF6}"/>
              </a:ext>
            </a:extLst>
          </p:cNvPr>
          <p:cNvPicPr>
            <a:picLocks noChangeAspect="1"/>
          </p:cNvPicPr>
          <p:nvPr/>
        </p:nvPicPr>
        <p:blipFill>
          <a:blip r:embed="rId3"/>
          <a:stretch>
            <a:fillRect/>
          </a:stretch>
        </p:blipFill>
        <p:spPr>
          <a:xfrm>
            <a:off x="6469143" y="333075"/>
            <a:ext cx="4791456" cy="731520"/>
          </a:xfrm>
          <a:prstGeom prst="rect">
            <a:avLst/>
          </a:prstGeom>
        </p:spPr>
      </p:pic>
    </p:spTree>
    <p:extLst>
      <p:ext uri="{BB962C8B-B14F-4D97-AF65-F5344CB8AC3E}">
        <p14:creationId xmlns:p14="http://schemas.microsoft.com/office/powerpoint/2010/main" val="3036670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ield of wildflowers">
            <a:extLst>
              <a:ext uri="{FF2B5EF4-FFF2-40B4-BE49-F238E27FC236}">
                <a16:creationId xmlns:a16="http://schemas.microsoft.com/office/drawing/2014/main" id="{FF9FD40F-929D-1182-EA9A-6F0506A5E3EE}"/>
              </a:ext>
            </a:extLst>
          </p:cNvPr>
          <p:cNvPicPr>
            <a:picLocks noChangeAspect="1"/>
          </p:cNvPicPr>
          <p:nvPr/>
        </p:nvPicPr>
        <p:blipFill rotWithShape="1">
          <a:blip r:embed="rId2"/>
          <a:srcRect t="7379" r="23010" b="1027"/>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488E56C-D57D-453D-9D49-7A31D3EC8FAE}"/>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tx1"/>
                </a:solidFill>
                <a:latin typeface="+mj-lt"/>
              </a:rPr>
              <a:t>GBAS </a:t>
            </a:r>
            <a:br>
              <a:rPr lang="en-US" sz="4800">
                <a:solidFill>
                  <a:schemeClr val="tx1"/>
                </a:solidFill>
                <a:latin typeface="+mj-lt"/>
              </a:rPr>
            </a:br>
            <a:r>
              <a:rPr lang="en-US" sz="4800">
                <a:solidFill>
                  <a:schemeClr val="tx1"/>
                </a:solidFill>
                <a:latin typeface="+mj-lt"/>
              </a:rPr>
              <a:t>Spring Institute</a:t>
            </a:r>
          </a:p>
        </p:txBody>
      </p:sp>
      <p:sp>
        <p:nvSpPr>
          <p:cNvPr id="5" name="Text Placeholder 4">
            <a:extLst>
              <a:ext uri="{FF2B5EF4-FFF2-40B4-BE49-F238E27FC236}">
                <a16:creationId xmlns:a16="http://schemas.microsoft.com/office/drawing/2014/main" id="{66698F94-9F79-4B84-B1A0-A4F20C03E610}"/>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a:solidFill>
                  <a:schemeClr val="tx1"/>
                </a:solidFill>
                <a:latin typeface="+mn-lt"/>
              </a:rPr>
              <a:t>Shannon Powell</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2129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D46A-BC45-BF60-19D7-DD142E26D78B}"/>
              </a:ext>
            </a:extLst>
          </p:cNvPr>
          <p:cNvSpPr>
            <a:spLocks noGrp="1"/>
          </p:cNvSpPr>
          <p:nvPr>
            <p:ph type="title"/>
          </p:nvPr>
        </p:nvSpPr>
        <p:spPr/>
        <p:txBody>
          <a:bodyPr/>
          <a:lstStyle/>
          <a:p>
            <a:r>
              <a:rPr lang="en-US" sz="3200"/>
              <a:t>GBAS Institute Spring 2023</a:t>
            </a:r>
            <a:br>
              <a:rPr lang="en-US"/>
            </a:br>
            <a:r>
              <a:rPr lang="en-US"/>
              <a:t>Foundations for the Future</a:t>
            </a:r>
          </a:p>
        </p:txBody>
      </p:sp>
      <p:graphicFrame>
        <p:nvGraphicFramePr>
          <p:cNvPr id="3" name="Table 4">
            <a:extLst>
              <a:ext uri="{FF2B5EF4-FFF2-40B4-BE49-F238E27FC236}">
                <a16:creationId xmlns:a16="http://schemas.microsoft.com/office/drawing/2014/main" id="{DE74DF95-87DD-84C8-BC9F-B670F1AE8AB0}"/>
              </a:ext>
            </a:extLst>
          </p:cNvPr>
          <p:cNvGraphicFramePr>
            <a:graphicFrameLocks noGrp="1"/>
          </p:cNvGraphicFramePr>
          <p:nvPr/>
        </p:nvGraphicFramePr>
        <p:xfrm>
          <a:off x="838200" y="2254214"/>
          <a:ext cx="10804452" cy="4433666"/>
        </p:xfrm>
        <a:graphic>
          <a:graphicData uri="http://schemas.openxmlformats.org/drawingml/2006/table">
            <a:tbl>
              <a:tblPr>
                <a:tableStyleId>{073A0DAA-6AF3-43AB-8588-CEC1D06C72B9}</a:tableStyleId>
              </a:tblPr>
              <a:tblGrid>
                <a:gridCol w="1262617">
                  <a:extLst>
                    <a:ext uri="{9D8B030D-6E8A-4147-A177-3AD203B41FA5}">
                      <a16:colId xmlns:a16="http://schemas.microsoft.com/office/drawing/2014/main" val="3505545333"/>
                    </a:ext>
                  </a:extLst>
                </a:gridCol>
                <a:gridCol w="9541835">
                  <a:extLst>
                    <a:ext uri="{9D8B030D-6E8A-4147-A177-3AD203B41FA5}">
                      <a16:colId xmlns:a16="http://schemas.microsoft.com/office/drawing/2014/main" val="609897139"/>
                    </a:ext>
                  </a:extLst>
                </a:gridCol>
              </a:tblGrid>
              <a:tr h="586809">
                <a:tc>
                  <a:txBody>
                    <a:bodyPr/>
                    <a:lstStyle/>
                    <a:p>
                      <a:r>
                        <a:rPr lang="en-US" sz="2400" b="1" kern="1200">
                          <a:solidFill>
                            <a:srgbClr val="4D4D4D"/>
                          </a:solidFill>
                          <a:latin typeface="Gentona Book" pitchFamily="2" charset="77"/>
                          <a:ea typeface="+mn-ea"/>
                          <a:cs typeface="+mn-cs"/>
                        </a:rPr>
                        <a:t>Format: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u="sng" kern="1200">
                          <a:solidFill>
                            <a:srgbClr val="4D4D4D"/>
                          </a:solidFill>
                          <a:latin typeface="Gentona Book" pitchFamily="2" charset="77"/>
                          <a:ea typeface="+mn-ea"/>
                          <a:cs typeface="+mn-cs"/>
                        </a:rPr>
                        <a:t>Hybrid event </a:t>
                      </a:r>
                      <a:r>
                        <a:rPr lang="en-US" sz="2400" kern="1200">
                          <a:solidFill>
                            <a:srgbClr val="4D4D4D"/>
                          </a:solidFill>
                          <a:latin typeface="Gentona Book" pitchFamily="2" charset="77"/>
                          <a:ea typeface="+mn-ea"/>
                          <a:cs typeface="+mn-cs"/>
                        </a:rPr>
                        <a:t>with both in-person and online offerings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4392737"/>
                  </a:ext>
                </a:extLst>
              </a:tr>
              <a:tr h="586809">
                <a:tc>
                  <a:txBody>
                    <a:bodyPr/>
                    <a:lstStyle/>
                    <a:p>
                      <a:r>
                        <a:rPr lang="en-US" sz="2400" b="1" kern="1200">
                          <a:solidFill>
                            <a:srgbClr val="4D4D4D"/>
                          </a:solidFill>
                          <a:latin typeface="Gentona Book" pitchFamily="2" charset="77"/>
                          <a:ea typeface="+mn-ea"/>
                          <a:cs typeface="+mn-cs"/>
                        </a:rPr>
                        <a:t>Where: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kern="1200">
                          <a:solidFill>
                            <a:srgbClr val="4D4D4D"/>
                          </a:solidFill>
                          <a:latin typeface="Gentona Book" pitchFamily="2" charset="77"/>
                          <a:ea typeface="+mn-ea"/>
                          <a:cs typeface="+mn-cs"/>
                        </a:rPr>
                        <a:t>Emerson Alumni Hall </a:t>
                      </a:r>
                      <a:r>
                        <a:rPr lang="en-US" sz="2400" b="1" u="sng" kern="1200">
                          <a:solidFill>
                            <a:srgbClr val="4D4D4D"/>
                          </a:solidFill>
                          <a:latin typeface="Gentona Book" pitchFamily="2" charset="77"/>
                          <a:ea typeface="+mn-ea"/>
                          <a:cs typeface="+mn-cs"/>
                        </a:rPr>
                        <a:t>OR</a:t>
                      </a:r>
                      <a:r>
                        <a:rPr lang="en-US" sz="2400" kern="1200">
                          <a:solidFill>
                            <a:srgbClr val="4D4D4D"/>
                          </a:solidFill>
                          <a:latin typeface="Gentona Book" pitchFamily="2" charset="77"/>
                          <a:ea typeface="+mn-ea"/>
                          <a:cs typeface="+mn-cs"/>
                        </a:rPr>
                        <a:t> Virtually on Zoom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140929"/>
                  </a:ext>
                </a:extLst>
              </a:tr>
              <a:tr h="1108416">
                <a:tc>
                  <a:txBody>
                    <a:bodyPr/>
                    <a:lstStyle/>
                    <a:p>
                      <a:r>
                        <a:rPr lang="en-US" sz="2400" b="1" kern="1200">
                          <a:solidFill>
                            <a:srgbClr val="4D4D4D"/>
                          </a:solidFill>
                          <a:latin typeface="Gentona Book" pitchFamily="2" charset="77"/>
                          <a:ea typeface="+mn-ea"/>
                          <a:cs typeface="+mn-cs"/>
                        </a:rPr>
                        <a:t>When: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kern="1200">
                          <a:solidFill>
                            <a:srgbClr val="4D4D4D"/>
                          </a:solidFill>
                          <a:latin typeface="Gentona Book" pitchFamily="2" charset="77"/>
                          <a:ea typeface="+mn-ea"/>
                          <a:cs typeface="+mn-cs"/>
                        </a:rPr>
                        <a:t>Tuesday, April 25, 2023</a:t>
                      </a:r>
                    </a:p>
                    <a:p>
                      <a:r>
                        <a:rPr lang="en-US" sz="2400" kern="1200">
                          <a:solidFill>
                            <a:srgbClr val="4D4D4D"/>
                          </a:solidFill>
                          <a:latin typeface="Gentona Book" pitchFamily="2" charset="77"/>
                          <a:ea typeface="+mn-ea"/>
                          <a:cs typeface="+mn-cs"/>
                        </a:rPr>
                        <a:t>8:30 a.m. – 3:30 p.m. </a:t>
                      </a:r>
                    </a:p>
                    <a:p>
                      <a:r>
                        <a:rPr lang="en-US" sz="1800" kern="1200">
                          <a:solidFill>
                            <a:srgbClr val="4D4D4D"/>
                          </a:solidFill>
                          <a:latin typeface="Gentona Book" pitchFamily="2" charset="77"/>
                          <a:ea typeface="+mn-ea"/>
                          <a:cs typeface="+mn-cs"/>
                        </a:rPr>
                        <a:t>(For in-person: 8-8:30 a.m. coffee and networking, lunch provided)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3569823"/>
                  </a:ext>
                </a:extLst>
              </a:tr>
              <a:tr h="2151632">
                <a:tc>
                  <a:txBody>
                    <a:bodyPr/>
                    <a:lstStyle/>
                    <a:p>
                      <a:r>
                        <a:rPr lang="en-US" sz="2400" b="1" kern="1200">
                          <a:solidFill>
                            <a:srgbClr val="4D4D4D"/>
                          </a:solidFill>
                          <a:latin typeface="Gentona Book" pitchFamily="2" charset="77"/>
                          <a:ea typeface="+mn-ea"/>
                          <a:cs typeface="+mn-cs"/>
                        </a:rPr>
                        <a:t>Who: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kern="1200">
                          <a:solidFill>
                            <a:srgbClr val="4D4D4D"/>
                          </a:solidFill>
                          <a:latin typeface="Gentona Book" pitchFamily="2" charset="77"/>
                          <a:ea typeface="+mn-ea"/>
                          <a:cs typeface="+mn-cs"/>
                        </a:rPr>
                        <a:t>All business administrators in the areas of HR, Finance, and Sponsored Programs are welcomed</a:t>
                      </a:r>
                    </a:p>
                    <a:p>
                      <a:endParaRPr lang="en-US" sz="2400" kern="1200">
                        <a:solidFill>
                          <a:srgbClr val="4D4D4D"/>
                        </a:solidFill>
                        <a:latin typeface="Gentona Book" pitchFamily="2" charset="77"/>
                        <a:ea typeface="+mn-ea"/>
                        <a:cs typeface="+mn-cs"/>
                      </a:endParaRPr>
                    </a:p>
                    <a:p>
                      <a:endParaRPr lang="en-US" sz="2400" kern="1200">
                        <a:solidFill>
                          <a:srgbClr val="4D4D4D"/>
                        </a:solidFill>
                        <a:latin typeface="Gentona Book"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6864820"/>
                  </a:ext>
                </a:extLst>
              </a:tr>
            </a:tbl>
          </a:graphicData>
        </a:graphic>
      </p:graphicFrame>
    </p:spTree>
    <p:custDataLst>
      <p:tags r:id="rId1"/>
    </p:custDataLst>
    <p:extLst>
      <p:ext uri="{BB962C8B-B14F-4D97-AF65-F5344CB8AC3E}">
        <p14:creationId xmlns:p14="http://schemas.microsoft.com/office/powerpoint/2010/main" val="212558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08D8F89-DE00-DDBB-11D3-EF26FCFFD0E1}"/>
              </a:ext>
            </a:extLst>
          </p:cNvPr>
          <p:cNvSpPr>
            <a:spLocks noGrp="1"/>
          </p:cNvSpPr>
          <p:nvPr>
            <p:ph type="dt" sz="half" idx="4294967295"/>
          </p:nvPr>
        </p:nvSpPr>
        <p:spPr>
          <a:xfrm>
            <a:off x="278964" y="6268154"/>
            <a:ext cx="10515599" cy="365125"/>
          </a:xfrm>
        </p:spPr>
        <p:txBody>
          <a:bodyPr/>
          <a:lstStyle/>
          <a:p>
            <a:pPr algn="l"/>
            <a:fld id="{83E22579-B468-2048-BB22-52BB8068EEEB}" type="datetime1">
              <a:rPr lang="en-US" smtClean="0"/>
              <a:t>4/5/2023</a:t>
            </a:fld>
            <a:endParaRPr lang="en-US"/>
          </a:p>
        </p:txBody>
      </p:sp>
      <p:pic>
        <p:nvPicPr>
          <p:cNvPr id="3" name="Content Placeholder 2">
            <a:extLst>
              <a:ext uri="{FF2B5EF4-FFF2-40B4-BE49-F238E27FC236}">
                <a16:creationId xmlns:a16="http://schemas.microsoft.com/office/drawing/2014/main" id="{68E79002-FB94-BF23-07BC-20F65FFE2B5D}"/>
              </a:ext>
            </a:extLst>
          </p:cNvPr>
          <p:cNvPicPr>
            <a:picLocks noGrp="1" noChangeAspect="1"/>
          </p:cNvPicPr>
          <p:nvPr>
            <p:ph idx="1"/>
          </p:nvPr>
        </p:nvPicPr>
        <p:blipFill rotWithShape="1">
          <a:blip r:embed="rId3"/>
          <a:srcRect t="11937"/>
          <a:stretch/>
        </p:blipFill>
        <p:spPr>
          <a:xfrm>
            <a:off x="1017498" y="224720"/>
            <a:ext cx="9777065" cy="6633279"/>
          </a:xfrm>
        </p:spPr>
      </p:pic>
    </p:spTree>
    <p:custDataLst>
      <p:tags r:id="rId1"/>
    </p:custDataLst>
    <p:extLst>
      <p:ext uri="{BB962C8B-B14F-4D97-AF65-F5344CB8AC3E}">
        <p14:creationId xmlns:p14="http://schemas.microsoft.com/office/powerpoint/2010/main" val="37784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607A-62C0-0952-7705-55AB18F57724}"/>
              </a:ext>
            </a:extLst>
          </p:cNvPr>
          <p:cNvSpPr>
            <a:spLocks noGrp="1"/>
          </p:cNvSpPr>
          <p:nvPr>
            <p:ph type="title"/>
          </p:nvPr>
        </p:nvSpPr>
        <p:spPr/>
        <p:txBody>
          <a:bodyPr/>
          <a:lstStyle/>
          <a:p>
            <a:r>
              <a:rPr lang="en-US" dirty="0"/>
              <a:t>GBAS Institute: Registration Links</a:t>
            </a:r>
          </a:p>
        </p:txBody>
      </p:sp>
      <p:sp>
        <p:nvSpPr>
          <p:cNvPr id="3" name="Content Placeholder 2">
            <a:extLst>
              <a:ext uri="{FF2B5EF4-FFF2-40B4-BE49-F238E27FC236}">
                <a16:creationId xmlns:a16="http://schemas.microsoft.com/office/drawing/2014/main" id="{AD581F2B-23C7-EB97-62D4-08D772FBA721}"/>
              </a:ext>
            </a:extLst>
          </p:cNvPr>
          <p:cNvSpPr>
            <a:spLocks noGrp="1"/>
          </p:cNvSpPr>
          <p:nvPr>
            <p:ph idx="1"/>
          </p:nvPr>
        </p:nvSpPr>
        <p:spPr>
          <a:xfrm>
            <a:off x="947056" y="1690688"/>
            <a:ext cx="10630655" cy="4035199"/>
          </a:xfrm>
        </p:spPr>
        <p:txBody>
          <a:bodyPr>
            <a:noAutofit/>
          </a:bodyPr>
          <a:lstStyle/>
          <a:p>
            <a:pPr marL="0" marR="0" indent="0">
              <a:spcAft>
                <a:spcPts val="0"/>
              </a:spcAft>
              <a:buNone/>
            </a:pPr>
            <a:r>
              <a:rPr lang="en-US" sz="2000" dirty="0">
                <a:latin typeface="Gentona Book" panose="00000500000000000000" pitchFamily="50" charset="0"/>
              </a:rPr>
              <a:t>Morning Session Registration Links:</a:t>
            </a:r>
          </a:p>
          <a:p>
            <a:pPr marL="0" marR="0" indent="0">
              <a:spcAft>
                <a:spcPts val="0"/>
              </a:spcAft>
              <a:buNone/>
            </a:pPr>
            <a:r>
              <a:rPr lang="en-US" sz="2000" b="1" cap="all" dirty="0">
                <a:solidFill>
                  <a:srgbClr val="4472C4"/>
                </a:solidFill>
                <a:effectLst/>
                <a:latin typeface="Gentona Book" panose="00000500000000000000" pitchFamily="50" charset="0"/>
                <a:ea typeface="Calibri" panose="020F0502020204030204" pitchFamily="34" charset="0"/>
              </a:rPr>
              <a:t>[in-person] </a:t>
            </a:r>
            <a:r>
              <a:rPr lang="en-US" sz="2000" b="1" u="sng" cap="all" dirty="0">
                <a:solidFill>
                  <a:srgbClr val="FF0000"/>
                </a:solidFill>
                <a:effectLst/>
                <a:highlight>
                  <a:srgbClr val="FFFF00"/>
                </a:highlight>
                <a:latin typeface="Gentona Book" panose="00000500000000000000" pitchFamily="50" charset="0"/>
                <a:ea typeface="Calibri" panose="020F0502020204030204" pitchFamily="34" charset="0"/>
                <a:hlinkClick r:id="rId3"/>
              </a:rPr>
              <a:t>Click here to register FOR one IN-PERSON MORNING breakout SESSION</a:t>
            </a:r>
            <a:endParaRPr lang="en-US" sz="2000" dirty="0">
              <a:highlight>
                <a:srgbClr val="FFFF00"/>
              </a:highlight>
              <a:latin typeface="Gentona Book" panose="00000500000000000000" pitchFamily="50" charset="0"/>
              <a:ea typeface="Calibri" panose="020F0502020204030204" pitchFamily="34" charset="0"/>
            </a:endParaRPr>
          </a:p>
          <a:p>
            <a:pPr marL="0" marR="0" indent="0">
              <a:spcAft>
                <a:spcPts val="0"/>
              </a:spcAft>
              <a:buNone/>
            </a:pPr>
            <a:r>
              <a:rPr lang="en-US" sz="2000" b="1" u="sng" cap="all" dirty="0">
                <a:solidFill>
                  <a:srgbClr val="C00000"/>
                </a:solidFill>
                <a:effectLst/>
                <a:latin typeface="Gentona Book" panose="00000500000000000000" pitchFamily="50" charset="0"/>
                <a:ea typeface="Calibri" panose="020F0502020204030204" pitchFamily="34" charset="0"/>
              </a:rPr>
              <a:t>OR</a:t>
            </a:r>
            <a:endParaRPr lang="en-US" sz="2000" u="sng" dirty="0">
              <a:latin typeface="Gentona Book" panose="00000500000000000000" pitchFamily="50" charset="0"/>
              <a:ea typeface="Calibri" panose="020F0502020204030204" pitchFamily="34" charset="0"/>
            </a:endParaRPr>
          </a:p>
          <a:p>
            <a:pPr marL="0" marR="0" indent="0">
              <a:spcAft>
                <a:spcPts val="0"/>
              </a:spcAft>
              <a:buNone/>
            </a:pPr>
            <a:r>
              <a:rPr lang="en-US" sz="2000" b="1" cap="all" dirty="0">
                <a:solidFill>
                  <a:srgbClr val="4472C4"/>
                </a:solidFill>
                <a:effectLst/>
                <a:latin typeface="Gentona Book" panose="00000500000000000000" pitchFamily="50" charset="0"/>
                <a:ea typeface="Calibri" panose="020F0502020204030204" pitchFamily="34" charset="0"/>
              </a:rPr>
              <a:t>[Virtual] </a:t>
            </a:r>
            <a:r>
              <a:rPr lang="en-US" sz="2000" b="1" u="sng" cap="all" dirty="0">
                <a:solidFill>
                  <a:srgbClr val="FF0000"/>
                </a:solidFill>
                <a:effectLst/>
                <a:highlight>
                  <a:srgbClr val="FFFF00"/>
                </a:highlight>
                <a:latin typeface="Gentona Book" panose="00000500000000000000" pitchFamily="50" charset="0"/>
                <a:ea typeface="Calibri" panose="020F0502020204030204" pitchFamily="34" charset="0"/>
                <a:hlinkClick r:id="rId4"/>
              </a:rPr>
              <a:t>CLICK HERE TO REGISTER FOR one VIRTUAL MORNING breakout session</a:t>
            </a:r>
            <a:endParaRPr lang="en-US" sz="2000" dirty="0">
              <a:effectLst/>
              <a:latin typeface="Gentona Book" panose="00000500000000000000" pitchFamily="50" charset="0"/>
              <a:ea typeface="Calibri" panose="020F0502020204030204" pitchFamily="34" charset="0"/>
            </a:endParaRPr>
          </a:p>
          <a:p>
            <a:pPr marL="0" indent="0">
              <a:buNone/>
            </a:pPr>
            <a:endParaRPr lang="en-US" sz="2000" dirty="0">
              <a:latin typeface="Gentona Book" panose="00000500000000000000" pitchFamily="50" charset="0"/>
            </a:endParaRPr>
          </a:p>
          <a:p>
            <a:pPr marL="0" indent="0">
              <a:buNone/>
            </a:pPr>
            <a:r>
              <a:rPr lang="en-US" sz="2000" dirty="0">
                <a:latin typeface="Gentona Book" panose="00000500000000000000" pitchFamily="50" charset="0"/>
              </a:rPr>
              <a:t>Afternoon Session Registration Links:</a:t>
            </a:r>
          </a:p>
          <a:p>
            <a:pPr marL="0" indent="0">
              <a:buNone/>
            </a:pPr>
            <a:r>
              <a:rPr lang="en-US" sz="2000" b="1" cap="all" dirty="0">
                <a:solidFill>
                  <a:srgbClr val="4472C4"/>
                </a:solidFill>
                <a:effectLst/>
                <a:latin typeface="Gentona Book" panose="00000500000000000000" pitchFamily="50" charset="0"/>
                <a:ea typeface="Calibri" panose="020F0502020204030204" pitchFamily="34" charset="0"/>
              </a:rPr>
              <a:t>[in-person] </a:t>
            </a:r>
            <a:r>
              <a:rPr lang="en-US" sz="2000" b="1" u="sng" cap="all" dirty="0">
                <a:solidFill>
                  <a:srgbClr val="FF0000"/>
                </a:solidFill>
                <a:effectLst/>
                <a:highlight>
                  <a:srgbClr val="FFFF00"/>
                </a:highlight>
                <a:latin typeface="Gentona Book" panose="00000500000000000000" pitchFamily="50" charset="0"/>
                <a:ea typeface="Calibri" panose="020F0502020204030204" pitchFamily="34" charset="0"/>
                <a:hlinkClick r:id="rId5"/>
              </a:rPr>
              <a:t>Click here to register FOR one IN-PERSON Afternoon breakout SESSION</a:t>
            </a:r>
            <a:endParaRPr lang="en-US" sz="2000" dirty="0">
              <a:highlight>
                <a:srgbClr val="FFFF00"/>
              </a:highlight>
              <a:latin typeface="Gentona Book" panose="00000500000000000000" pitchFamily="50" charset="0"/>
              <a:ea typeface="Calibri" panose="020F0502020204030204" pitchFamily="34" charset="0"/>
            </a:endParaRPr>
          </a:p>
          <a:p>
            <a:pPr marL="0" indent="0">
              <a:buNone/>
            </a:pPr>
            <a:r>
              <a:rPr lang="en-US" sz="2000" b="1" u="sng" cap="all" dirty="0">
                <a:solidFill>
                  <a:srgbClr val="C00000"/>
                </a:solidFill>
                <a:effectLst/>
                <a:latin typeface="Gentona Book" panose="00000500000000000000" pitchFamily="50" charset="0"/>
                <a:ea typeface="Calibri" panose="020F0502020204030204" pitchFamily="34" charset="0"/>
              </a:rPr>
              <a:t>OR</a:t>
            </a:r>
            <a:endParaRPr lang="en-US" sz="2000" u="sng" dirty="0">
              <a:latin typeface="Gentona Book" panose="00000500000000000000" pitchFamily="50" charset="0"/>
              <a:ea typeface="Calibri" panose="020F0502020204030204" pitchFamily="34" charset="0"/>
            </a:endParaRPr>
          </a:p>
          <a:p>
            <a:pPr marL="0" indent="0">
              <a:buNone/>
            </a:pPr>
            <a:r>
              <a:rPr lang="en-US" sz="2000" b="1" cap="all" dirty="0">
                <a:solidFill>
                  <a:srgbClr val="4472C4"/>
                </a:solidFill>
                <a:effectLst/>
                <a:latin typeface="Gentona Book" panose="00000500000000000000" pitchFamily="50" charset="0"/>
                <a:ea typeface="Calibri" panose="020F0502020204030204" pitchFamily="34" charset="0"/>
              </a:rPr>
              <a:t>[Virtual] </a:t>
            </a:r>
            <a:r>
              <a:rPr lang="en-US" sz="2000" b="1" u="sng" cap="all" dirty="0">
                <a:solidFill>
                  <a:srgbClr val="FF0000"/>
                </a:solidFill>
                <a:effectLst/>
                <a:highlight>
                  <a:srgbClr val="FFFF00"/>
                </a:highlight>
                <a:latin typeface="Gentona Book" panose="00000500000000000000" pitchFamily="50" charset="0"/>
                <a:ea typeface="Calibri" panose="020F0502020204030204" pitchFamily="34" charset="0"/>
                <a:hlinkClick r:id="rId6"/>
              </a:rPr>
              <a:t>CLICK HERE TO REGISTER FOR one VIRTUAL afternoon breakout session</a:t>
            </a:r>
            <a:endParaRPr lang="en-US" sz="2000" dirty="0">
              <a:effectLst/>
              <a:latin typeface="Gentona Book" panose="00000500000000000000" pitchFamily="50" charset="0"/>
              <a:ea typeface="Calibri" panose="020F0502020204030204" pitchFamily="34" charset="0"/>
            </a:endParaRPr>
          </a:p>
          <a:p>
            <a:pPr marL="0" indent="0">
              <a:buNone/>
            </a:pPr>
            <a:endParaRPr lang="en-US" sz="2000" dirty="0">
              <a:latin typeface="Gentona Book" panose="00000500000000000000" pitchFamily="50" charset="0"/>
            </a:endParaRPr>
          </a:p>
        </p:txBody>
      </p:sp>
    </p:spTree>
    <p:custDataLst>
      <p:tags r:id="rId1"/>
    </p:custDataLst>
    <p:extLst>
      <p:ext uri="{BB962C8B-B14F-4D97-AF65-F5344CB8AC3E}">
        <p14:creationId xmlns:p14="http://schemas.microsoft.com/office/powerpoint/2010/main" val="3369324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ws of colorful flowers in bloom">
            <a:extLst>
              <a:ext uri="{FF2B5EF4-FFF2-40B4-BE49-F238E27FC236}">
                <a16:creationId xmlns:a16="http://schemas.microsoft.com/office/drawing/2014/main" id="{FE5DB1B6-0A8F-B872-2E1A-1E1B75C41B7D}"/>
              </a:ext>
            </a:extLst>
          </p:cNvPr>
          <p:cNvPicPr>
            <a:picLocks noChangeAspect="1"/>
          </p:cNvPicPr>
          <p:nvPr/>
        </p:nvPicPr>
        <p:blipFill>
          <a:blip r:embed="rId2"/>
          <a:srcRect l="7883" r="7883"/>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D3D9FF-4939-410A-9528-D32EAE35A44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tx1"/>
                </a:solidFill>
                <a:latin typeface="+mj-lt"/>
              </a:rPr>
              <a:t>Classification &amp; Compensation</a:t>
            </a:r>
          </a:p>
        </p:txBody>
      </p:sp>
      <p:sp>
        <p:nvSpPr>
          <p:cNvPr id="3" name="Text Placeholder 2">
            <a:extLst>
              <a:ext uri="{FF2B5EF4-FFF2-40B4-BE49-F238E27FC236}">
                <a16:creationId xmlns:a16="http://schemas.microsoft.com/office/drawing/2014/main" id="{BF5BB0E5-693E-429B-B8F2-598060D5F340}"/>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a:solidFill>
                  <a:schemeClr val="tx1"/>
                </a:solidFill>
                <a:latin typeface="+mn-lt"/>
              </a:rPr>
              <a:t>Kenya Williams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851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838200" y="365126"/>
            <a:ext cx="10515600" cy="939277"/>
          </a:xfrm>
        </p:spPr>
        <p:txBody>
          <a:bodyPr/>
          <a:lstStyle/>
          <a:p>
            <a:r>
              <a:rPr lang="en-US" dirty="0"/>
              <a:t>Florida Minimum Wage Reminder</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200" y="1464816"/>
            <a:ext cx="10515600" cy="4048217"/>
          </a:xfrm>
        </p:spPr>
        <p:txBody>
          <a:bodyPr>
            <a:normAutofit/>
          </a:bodyPr>
          <a:lstStyle/>
          <a:p>
            <a:pPr>
              <a:lnSpc>
                <a:spcPct val="80000"/>
              </a:lnSpc>
              <a:spcAft>
                <a:spcPts val="800"/>
              </a:spcAft>
              <a:defRPr/>
            </a:pPr>
            <a:r>
              <a:rPr lang="en-US" sz="2200" dirty="0"/>
              <a:t>Florida voters approved an amendment in November 2020 that increases the minimum wage each year until it reaches $15 per hour in 2026</a:t>
            </a:r>
          </a:p>
          <a:p>
            <a:pPr>
              <a:lnSpc>
                <a:spcPct val="80000"/>
              </a:lnSpc>
              <a:spcAft>
                <a:spcPts val="800"/>
              </a:spcAft>
              <a:defRPr/>
            </a:pPr>
            <a:r>
              <a:rPr lang="en-US" sz="2200" dirty="0"/>
              <a:t>Effective September 30, 2023, the minimum wage will increase to $12 per hour</a:t>
            </a:r>
          </a:p>
          <a:p>
            <a:pPr>
              <a:lnSpc>
                <a:spcPct val="80000"/>
              </a:lnSpc>
              <a:spcAft>
                <a:spcPts val="800"/>
              </a:spcAft>
              <a:defRPr/>
            </a:pPr>
            <a:r>
              <a:rPr lang="en-US" sz="2200" dirty="0"/>
              <a:t>As of March 30, we identified 2,053 appointments below the new minimum wage</a:t>
            </a:r>
          </a:p>
          <a:p>
            <a:pPr lvl="1">
              <a:lnSpc>
                <a:spcPct val="80000"/>
              </a:lnSpc>
              <a:spcAft>
                <a:spcPts val="800"/>
              </a:spcAft>
              <a:defRPr/>
            </a:pPr>
            <a:r>
              <a:rPr lang="en-US" sz="1800" dirty="0"/>
              <a:t>Division of Student Life</a:t>
            </a:r>
          </a:p>
          <a:p>
            <a:pPr lvl="1">
              <a:lnSpc>
                <a:spcPct val="80000"/>
              </a:lnSpc>
              <a:spcAft>
                <a:spcPts val="800"/>
              </a:spcAft>
              <a:defRPr/>
            </a:pPr>
            <a:r>
              <a:rPr lang="en-US" sz="1800" dirty="0"/>
              <a:t>Housing &amp; Resident Life </a:t>
            </a:r>
          </a:p>
          <a:p>
            <a:pPr lvl="1">
              <a:lnSpc>
                <a:spcPct val="80000"/>
              </a:lnSpc>
              <a:spcAft>
                <a:spcPts val="800"/>
              </a:spcAft>
              <a:defRPr/>
            </a:pPr>
            <a:r>
              <a:rPr lang="en-US" sz="1800" dirty="0"/>
              <a:t>College of Law</a:t>
            </a:r>
          </a:p>
          <a:p>
            <a:pPr lvl="1">
              <a:lnSpc>
                <a:spcPct val="80000"/>
              </a:lnSpc>
              <a:spcAft>
                <a:spcPts val="800"/>
              </a:spcAft>
              <a:defRPr/>
            </a:pPr>
            <a:r>
              <a:rPr lang="en-US" sz="1800" dirty="0"/>
              <a:t>Warrington College of Business </a:t>
            </a:r>
          </a:p>
          <a:p>
            <a:pPr>
              <a:lnSpc>
                <a:spcPct val="80000"/>
              </a:lnSpc>
              <a:spcAft>
                <a:spcPts val="800"/>
              </a:spcAft>
              <a:defRPr/>
            </a:pPr>
            <a:r>
              <a:rPr lang="en-US" sz="2200" dirty="0"/>
              <a:t>The cost including fringe of increasing the population to the new minimum wage is approximate $1.87M</a:t>
            </a:r>
          </a:p>
          <a:p>
            <a:pPr marL="457200" lvl="1" indent="0">
              <a:lnSpc>
                <a:spcPct val="80000"/>
              </a:lnSpc>
              <a:spcAft>
                <a:spcPts val="800"/>
              </a:spcAft>
              <a:buNone/>
              <a:defRPr/>
            </a:pPr>
            <a:endParaRPr lang="en-US" sz="1600" dirty="0"/>
          </a:p>
          <a:p>
            <a:pPr marL="0" indent="0">
              <a:lnSpc>
                <a:spcPct val="80000"/>
              </a:lnSpc>
              <a:spcAft>
                <a:spcPts val="800"/>
              </a:spcAft>
              <a:buNone/>
              <a:defRPr/>
            </a:pPr>
            <a:endParaRPr lang="en-US" sz="2000" dirty="0"/>
          </a:p>
        </p:txBody>
      </p:sp>
      <p:sp>
        <p:nvSpPr>
          <p:cNvPr id="5" name="TextBox 4">
            <a:extLst>
              <a:ext uri="{FF2B5EF4-FFF2-40B4-BE49-F238E27FC236}">
                <a16:creationId xmlns:a16="http://schemas.microsoft.com/office/drawing/2014/main" id="{5CADA78F-7CAC-4282-ABFF-21D478149CF5}"/>
              </a:ext>
            </a:extLst>
          </p:cNvPr>
          <p:cNvSpPr txBox="1"/>
          <p:nvPr/>
        </p:nvSpPr>
        <p:spPr>
          <a:xfrm>
            <a:off x="696157" y="5673446"/>
            <a:ext cx="10028068" cy="400110"/>
          </a:xfrm>
          <a:prstGeom prst="rect">
            <a:avLst/>
          </a:prstGeom>
          <a:noFill/>
          <a:ln w="28575">
            <a:solidFill>
              <a:srgbClr val="FA4616"/>
            </a:solidFill>
          </a:ln>
        </p:spPr>
        <p:txBody>
          <a:bodyPr wrap="square" rtlCol="0">
            <a:spAutoFit/>
          </a:bodyPr>
          <a:lstStyle/>
          <a:p>
            <a:pPr algn="ctr"/>
            <a:r>
              <a:rPr lang="fr-FR" sz="2000" dirty="0">
                <a:solidFill>
                  <a:srgbClr val="4D4D4D"/>
                </a:solidFill>
                <a:latin typeface="Gentona Book" pitchFamily="2" charset="77"/>
              </a:rPr>
              <a:t>Questions? Classification &amp; Compensation - </a:t>
            </a:r>
            <a:r>
              <a:rPr lang="fr-FR" dirty="0">
                <a:solidFill>
                  <a:schemeClr val="accent1"/>
                </a:solidFill>
                <a:hlinkClick r:id="rId2">
                  <a:extLst>
                    <a:ext uri="{A12FA001-AC4F-418D-AE19-62706E023703}">
                      <ahyp:hlinkClr xmlns:ahyp="http://schemas.microsoft.com/office/drawing/2018/hyperlinkcolor" val="tx"/>
                    </a:ext>
                  </a:extLst>
                </a:hlinkClick>
              </a:rPr>
              <a:t>compensation@ufl.edu</a:t>
            </a:r>
            <a:r>
              <a:rPr lang="fr-FR" dirty="0">
                <a:solidFill>
                  <a:schemeClr val="accent1"/>
                </a:solidFill>
              </a:rPr>
              <a:t> </a:t>
            </a:r>
            <a:r>
              <a:rPr lang="fr-FR" sz="2000" dirty="0">
                <a:solidFill>
                  <a:srgbClr val="4D4D4D"/>
                </a:solidFill>
                <a:latin typeface="Gentona Book" pitchFamily="2" charset="77"/>
              </a:rPr>
              <a:t>– 352-273-2842</a:t>
            </a:r>
          </a:p>
        </p:txBody>
      </p:sp>
    </p:spTree>
    <p:extLst>
      <p:ext uri="{BB962C8B-B14F-4D97-AF65-F5344CB8AC3E}">
        <p14:creationId xmlns:p14="http://schemas.microsoft.com/office/powerpoint/2010/main" val="633735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oden bridge with cherry blossom on both sides">
            <a:extLst>
              <a:ext uri="{FF2B5EF4-FFF2-40B4-BE49-F238E27FC236}">
                <a16:creationId xmlns:a16="http://schemas.microsoft.com/office/drawing/2014/main" id="{3B3C83EE-8303-D62A-0607-C9C60C0678C5}"/>
              </a:ext>
            </a:extLst>
          </p:cNvPr>
          <p:cNvPicPr>
            <a:picLocks noChangeAspect="1"/>
          </p:cNvPicPr>
          <p:nvPr/>
        </p:nvPicPr>
        <p:blipFill>
          <a:blip r:embed="rId2"/>
          <a:srcRect l="7846" r="7846"/>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B1183C-13E7-4100-875D-AA3C7C1C092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tx1"/>
                </a:solidFill>
                <a:latin typeface="+mj-lt"/>
              </a:rPr>
              <a:t>University Benefits</a:t>
            </a:r>
          </a:p>
        </p:txBody>
      </p:sp>
      <p:sp>
        <p:nvSpPr>
          <p:cNvPr id="3" name="Text Placeholder 2">
            <a:extLst>
              <a:ext uri="{FF2B5EF4-FFF2-40B4-BE49-F238E27FC236}">
                <a16:creationId xmlns:a16="http://schemas.microsoft.com/office/drawing/2014/main" id="{CCE80C87-36AC-486A-B322-4DBDE22D519D}"/>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a:solidFill>
                  <a:schemeClr val="tx1"/>
                </a:solidFill>
                <a:latin typeface="+mn-lt"/>
              </a:rPr>
              <a:t>Crystal Roncek | Brook Mercier</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965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9F4C-E88C-53B9-CCE0-189A2B8A95C2}"/>
              </a:ext>
            </a:extLst>
          </p:cNvPr>
          <p:cNvSpPr>
            <a:spLocks noGrp="1"/>
          </p:cNvSpPr>
          <p:nvPr>
            <p:ph type="title"/>
          </p:nvPr>
        </p:nvSpPr>
        <p:spPr>
          <a:xfrm>
            <a:off x="479913" y="337350"/>
            <a:ext cx="7901128" cy="1100925"/>
          </a:xfrm>
        </p:spPr>
        <p:txBody>
          <a:bodyPr vert="horz" lIns="91440" tIns="45720" rIns="91440" bIns="45720" rtlCol="0" anchor="b">
            <a:normAutofit/>
          </a:bodyPr>
          <a:lstStyle/>
          <a:p>
            <a:pPr algn="l"/>
            <a:r>
              <a:rPr lang="en-US" sz="4000" dirty="0">
                <a:latin typeface="Gentona Book" panose="00000500000000000000" pitchFamily="50" charset="0"/>
              </a:rPr>
              <a:t>Open Enrollment </a:t>
            </a:r>
            <a:br>
              <a:rPr lang="en-US" sz="3600" dirty="0">
                <a:latin typeface="Gentona Book" panose="00000500000000000000" pitchFamily="50" charset="0"/>
              </a:rPr>
            </a:br>
            <a:endParaRPr lang="en-US" sz="2800" b="0" kern="1200" dirty="0">
              <a:solidFill>
                <a:srgbClr val="FA4616"/>
              </a:solidFill>
              <a:latin typeface="Gentona Book" panose="00000500000000000000" pitchFamily="50" charset="0"/>
            </a:endParaRPr>
          </a:p>
        </p:txBody>
      </p:sp>
      <p:sp>
        <p:nvSpPr>
          <p:cNvPr id="7" name="Rectangle 3">
            <a:extLst>
              <a:ext uri="{FF2B5EF4-FFF2-40B4-BE49-F238E27FC236}">
                <a16:creationId xmlns:a16="http://schemas.microsoft.com/office/drawing/2014/main" id="{78018D44-54D1-094D-A636-F7632C0DE21D}"/>
              </a:ext>
            </a:extLst>
          </p:cNvPr>
          <p:cNvSpPr>
            <a:spLocks noChangeArrowheads="1"/>
          </p:cNvSpPr>
          <p:nvPr/>
        </p:nvSpPr>
        <p:spPr bwMode="auto">
          <a:xfrm>
            <a:off x="479913" y="1461982"/>
            <a:ext cx="10171798" cy="424731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schemeClr val="accent2"/>
                </a:solidFill>
                <a:effectLst/>
                <a:uLnTx/>
                <a:uFillTx/>
                <a:latin typeface="Gentona Book" panose="00000500000000000000" pitchFamily="50" charset="0"/>
                <a:ea typeface="Times New Roman" panose="02020603050405020304" pitchFamily="18" charset="0"/>
              </a:rPr>
              <a:t>Open Enrollment </a:t>
            </a: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Times New Roman" panose="02020603050405020304" pitchFamily="18" charset="0"/>
              </a:rPr>
              <a:t>(OE) will run from Monday, </a:t>
            </a:r>
            <a:r>
              <a:rPr kumimoji="0" lang="en-US" sz="1800" b="0" i="0" u="none" strike="noStrike" kern="1200" cap="none" spc="0" normalizeH="0" baseline="0" noProof="0" dirty="0">
                <a:ln>
                  <a:noFill/>
                </a:ln>
                <a:solidFill>
                  <a:schemeClr val="accent2"/>
                </a:solidFill>
                <a:effectLst/>
                <a:uLnTx/>
                <a:uFillTx/>
                <a:latin typeface="Gentona Book" panose="00000500000000000000" pitchFamily="50" charset="0"/>
                <a:ea typeface="Times New Roman" panose="02020603050405020304" pitchFamily="18" charset="0"/>
              </a:rPr>
              <a:t>October 9 – Thursday, October 27, 2023 </a:t>
            </a:r>
            <a:endParaRPr kumimoji="0" lang="en-US" sz="1800" b="0" i="0" u="none" strike="noStrike" kern="1200" cap="none" spc="0" normalizeH="0" baseline="0" noProof="0" dirty="0">
              <a:ln>
                <a:noFill/>
              </a:ln>
              <a:solidFill>
                <a:schemeClr val="accent2"/>
              </a:solidFill>
              <a:effectLst/>
              <a:uLnTx/>
              <a:uFillTx/>
              <a:latin typeface="Gentona Book" panose="00000500000000000000" pitchFamily="50" charset="0"/>
              <a:ea typeface="Calibri" panose="020F0502020204030204" pitchFamily="34" charset="0"/>
            </a:endParaRPr>
          </a:p>
          <a:p>
            <a:pPr marL="800100" lvl="1" indent="-342900">
              <a:buFont typeface="Symbol" panose="05050102010706020507" pitchFamily="18" charset="2"/>
              <a:buChar char=""/>
            </a:pPr>
            <a:r>
              <a:rPr kumimoji="0" lang="en-US" b="0" i="0" u="none" strike="noStrike" kern="1200" cap="none" spc="0" normalizeH="0" baseline="0" noProof="0" dirty="0">
                <a:ln>
                  <a:noFill/>
                </a:ln>
                <a:solidFill>
                  <a:srgbClr val="00346A"/>
                </a:solidFill>
                <a:effectLst/>
                <a:uLnTx/>
                <a:uFillTx/>
                <a:latin typeface="Gentona Book" panose="00000500000000000000" pitchFamily="50" charset="0"/>
              </a:rPr>
              <a:t>Elections must be made by 6:00 pm on October 27</a:t>
            </a:r>
          </a:p>
          <a:p>
            <a:pPr marL="800100" lvl="1" indent="-342900">
              <a:buFont typeface="Symbol" panose="05050102010706020507" pitchFamily="18" charset="2"/>
              <a:buChar char=""/>
            </a:pPr>
            <a:r>
              <a:rPr kumimoji="0" lang="en-US" b="0" i="0" u="none" strike="noStrike" kern="1200" cap="none" spc="0" normalizeH="0" baseline="0" noProof="0" dirty="0">
                <a:ln>
                  <a:noFill/>
                </a:ln>
                <a:solidFill>
                  <a:srgbClr val="00346A"/>
                </a:solidFill>
                <a:effectLst/>
                <a:uLnTx/>
                <a:uFillTx/>
                <a:latin typeface="Gentona Book" panose="00000500000000000000" pitchFamily="50" charset="0"/>
              </a:rPr>
              <a:t>Elections during OE are effective 1/1/2024 </a:t>
            </a:r>
          </a:p>
          <a:p>
            <a:pPr marL="800100" lvl="1" indent="-342900">
              <a:buFont typeface="Symbol" panose="05050102010706020507" pitchFamily="18" charset="2"/>
              <a:buChar char=""/>
            </a:pPr>
            <a:r>
              <a:rPr kumimoji="0" lang="en-US" b="0" i="0" u="none" strike="noStrike" kern="1200" cap="none" spc="0" normalizeH="0" baseline="0" noProof="0" dirty="0">
                <a:ln>
                  <a:noFill/>
                </a:ln>
                <a:solidFill>
                  <a:srgbClr val="00346A"/>
                </a:solidFill>
                <a:effectLst/>
                <a:uLnTx/>
                <a:uFillTx/>
                <a:latin typeface="Gentona Book" panose="00000500000000000000" pitchFamily="50" charset="0"/>
              </a:rPr>
              <a:t>Carefully read all materials sent to you from UFHR University Benefits and other vendors </a:t>
            </a:r>
          </a:p>
          <a:p>
            <a:pPr marL="800100" lvl="1" indent="-342900">
              <a:buFont typeface="Symbol" panose="05050102010706020507" pitchFamily="18" charset="2"/>
              <a:buChar char=""/>
            </a:pPr>
            <a:r>
              <a:rPr kumimoji="0" lang="en-US" b="0" i="0" u="none" strike="noStrike" kern="1200" cap="none" spc="0" normalizeH="0" baseline="0" noProof="0" dirty="0">
                <a:ln>
                  <a:noFill/>
                </a:ln>
                <a:solidFill>
                  <a:srgbClr val="00346A"/>
                </a:solidFill>
                <a:effectLst/>
                <a:uLnTx/>
                <a:uFillTx/>
                <a:latin typeface="Gentona Book" panose="00000500000000000000" pitchFamily="50" charset="0"/>
              </a:rPr>
              <a:t>Outside of OE, you may only make changes if you have a qualifying status change (marriage, birth, adoption, etc.) </a:t>
            </a: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rPr>
              <a:t>In </a:t>
            </a:r>
            <a:r>
              <a:rPr kumimoji="0" lang="en-US" sz="1800" b="0" i="0" u="none" strike="noStrike" kern="1200" cap="none" spc="0" normalizeH="0" baseline="0" noProof="0" dirty="0">
                <a:ln>
                  <a:noFill/>
                </a:ln>
                <a:solidFill>
                  <a:schemeClr val="accent2"/>
                </a:solidFill>
                <a:effectLst/>
                <a:uLnTx/>
                <a:uFillTx/>
                <a:latin typeface="Gentona Book" panose="00000500000000000000" pitchFamily="50" charset="0"/>
              </a:rPr>
              <a:t>July 2023</a:t>
            </a: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rPr>
              <a:t>, University Benefits will begin to schedule OE presentations with colleges &amp; departments to discuss updates</a:t>
            </a:r>
          </a:p>
          <a:p>
            <a:pPr marL="800100" marR="0" lvl="1"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rPr>
              <a:t>The State of Florida has already indicated that they expect to make changes to the medical, prescription, dental, and life insurance plans. Further updates will be shared when the State notifies all FRS participating employers in the summer. </a:t>
            </a:r>
            <a:endPar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Times New Roman" panose="02020603050405020304" pitchFamily="18" charset="0"/>
              </a:rPr>
              <a:t>The </a:t>
            </a:r>
            <a:r>
              <a:rPr kumimoji="0" lang="en-US" sz="1800" b="0" i="0" u="none" strike="noStrike" kern="1200" cap="none" spc="0" normalizeH="0" baseline="0" noProof="0" dirty="0">
                <a:ln>
                  <a:noFill/>
                </a:ln>
                <a:solidFill>
                  <a:schemeClr val="accent2"/>
                </a:solidFill>
                <a:effectLst/>
                <a:uLnTx/>
                <a:uFillTx/>
                <a:latin typeface="Gentona Book" panose="00000500000000000000" pitchFamily="50" charset="0"/>
                <a:ea typeface="Times New Roman" panose="02020603050405020304" pitchFamily="18" charset="0"/>
              </a:rPr>
              <a:t>Benefits &amp; Wellness Fair </a:t>
            </a: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Times New Roman" panose="02020603050405020304" pitchFamily="18" charset="0"/>
              </a:rPr>
              <a:t>will be held on Friday, </a:t>
            </a:r>
            <a:r>
              <a:rPr kumimoji="0" lang="en-US" sz="1800" b="0" i="0" u="none" strike="noStrike" kern="1200" cap="none" spc="0" normalizeH="0" baseline="0" noProof="0" dirty="0">
                <a:ln>
                  <a:noFill/>
                </a:ln>
                <a:solidFill>
                  <a:schemeClr val="accent2"/>
                </a:solidFill>
                <a:effectLst/>
                <a:uLnTx/>
                <a:uFillTx/>
                <a:latin typeface="Gentona Book" panose="00000500000000000000" pitchFamily="50" charset="0"/>
                <a:ea typeface="Times New Roman" panose="02020603050405020304" pitchFamily="18" charset="0"/>
              </a:rPr>
              <a:t>October 13, 2023</a:t>
            </a:r>
          </a:p>
          <a:p>
            <a:pPr marL="800100" marR="0" lvl="1"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Times New Roman" panose="02020603050405020304" pitchFamily="18" charset="0"/>
              </a:rPr>
              <a:t>Location: The Evans Champions Club at Ben Hill Griffin Stadium</a:t>
            </a:r>
          </a:p>
          <a:p>
            <a:pPr marL="800100" marR="0" lvl="1"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Times New Roman" panose="02020603050405020304" pitchFamily="18" charset="0"/>
              </a:rPr>
              <a:t>Hours: 9:00 a.m. to 3:00 p.m.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346A"/>
                </a:solidFill>
                <a:effectLst/>
                <a:uLnTx/>
                <a:uFillTx/>
                <a:latin typeface="Gentona Book" panose="00000500000000000000" pitchFamily="50" charset="0"/>
              </a:rPr>
              <a:t>  </a:t>
            </a:r>
            <a:r>
              <a:rPr kumimoji="0" lang="en-US" altLang="en-US" sz="100" b="0" i="0" u="none" strike="noStrike" kern="1200" cap="none" spc="0" normalizeH="0" baseline="0" noProof="0" dirty="0">
                <a:ln>
                  <a:noFill/>
                </a:ln>
                <a:solidFill>
                  <a:srgbClr val="00346A"/>
                </a:solidFill>
                <a:effectLst/>
                <a:uLnTx/>
                <a:uFillTx/>
                <a:latin typeface="Gentona Book" panose="00000500000000000000" pitchFamily="50" charset="0"/>
              </a:rPr>
              <a:t> </a:t>
            </a:r>
            <a:endParaRPr kumimoji="0" lang="en-US" altLang="en-US" sz="1800" b="0" i="0" u="none" strike="noStrike" kern="1200" cap="none" spc="0" normalizeH="0" baseline="0" noProof="0" dirty="0">
              <a:ln>
                <a:noFill/>
              </a:ln>
              <a:solidFill>
                <a:srgbClr val="00346A"/>
              </a:solidFill>
              <a:effectLst/>
              <a:uLnTx/>
              <a:uFillTx/>
              <a:latin typeface="Gentona Book" panose="00000500000000000000" pitchFamily="50" charset="0"/>
            </a:endParaRPr>
          </a:p>
        </p:txBody>
      </p:sp>
    </p:spTree>
    <p:extLst>
      <p:ext uri="{BB962C8B-B14F-4D97-AF65-F5344CB8AC3E}">
        <p14:creationId xmlns:p14="http://schemas.microsoft.com/office/powerpoint/2010/main" val="3968689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489F4C-E88C-53B9-CCE0-189A2B8A95C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Gentona Book" panose="00000500000000000000" pitchFamily="50" charset="0"/>
              </a:rPr>
              <a:t>UF 2023 Holidays</a:t>
            </a:r>
            <a:br>
              <a:rPr lang="en-US" sz="4000" kern="1200" dirty="0">
                <a:solidFill>
                  <a:srgbClr val="FFFFFF"/>
                </a:solidFill>
                <a:latin typeface="Gentona Book" panose="00000500000000000000" pitchFamily="50" charset="0"/>
              </a:rPr>
            </a:br>
            <a:endParaRPr lang="en-US" sz="4000" b="0" kern="1200" dirty="0">
              <a:solidFill>
                <a:srgbClr val="FFFFFF"/>
              </a:solidFill>
              <a:latin typeface="Gentona Book" panose="00000500000000000000" pitchFamily="50" charset="0"/>
            </a:endParaRPr>
          </a:p>
        </p:txBody>
      </p:sp>
      <p:sp>
        <p:nvSpPr>
          <p:cNvPr id="7" name="Rectangle 3">
            <a:extLst>
              <a:ext uri="{FF2B5EF4-FFF2-40B4-BE49-F238E27FC236}">
                <a16:creationId xmlns:a16="http://schemas.microsoft.com/office/drawing/2014/main" id="{78018D44-54D1-094D-A636-F7632C0DE21D}"/>
              </a:ext>
            </a:extLst>
          </p:cNvPr>
          <p:cNvSpPr>
            <a:spLocks noChangeArrowheads="1"/>
          </p:cNvSpPr>
          <p:nvPr/>
        </p:nvSpPr>
        <p:spPr bwMode="auto">
          <a:xfrm>
            <a:off x="4810259" y="649480"/>
            <a:ext cx="6555347" cy="5546047"/>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34290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cap="none" spc="0" normalizeH="0" baseline="0" noProof="0" dirty="0">
              <a:ln>
                <a:noFill/>
              </a:ln>
              <a:effectLst/>
              <a:uLnTx/>
              <a:uFillTx/>
              <a:latin typeface="Gentona Book" panose="00000500000000000000" pitchFamily="50" charset="0"/>
            </a:endParaRPr>
          </a:p>
          <a:p>
            <a:pPr marL="114300" marR="0" lvl="0" fontAlgn="auto">
              <a:lnSpc>
                <a:spcPct val="90000"/>
              </a:lnSpc>
              <a:spcBef>
                <a:spcPts val="0"/>
              </a:spcBef>
              <a:spcAft>
                <a:spcPts val="600"/>
              </a:spcAft>
              <a:buClrTx/>
              <a:buSzTx/>
              <a:tabLst/>
              <a:defRPr/>
            </a:pPr>
            <a:r>
              <a:rPr lang="en-US" sz="2400" dirty="0">
                <a:latin typeface="Gentona Book" panose="00000500000000000000" pitchFamily="50" charset="0"/>
              </a:rPr>
              <a:t>UF Homecoming – October 6, 2023</a:t>
            </a:r>
          </a:p>
          <a:p>
            <a:pPr marL="800100" lvl="1" indent="-228600">
              <a:lnSpc>
                <a:spcPct val="90000"/>
              </a:lnSpc>
              <a:spcAft>
                <a:spcPts val="600"/>
              </a:spcAft>
              <a:buFont typeface="Arial" panose="020B0604020202020204" pitchFamily="34" charset="0"/>
              <a:buChar char="•"/>
              <a:defRPr/>
            </a:pPr>
            <a:r>
              <a:rPr lang="en-US" sz="2400" dirty="0">
                <a:latin typeface="Gentona Book" panose="00000500000000000000" pitchFamily="50" charset="0"/>
              </a:rPr>
              <a:t>myUFL</a:t>
            </a:r>
            <a:r>
              <a:rPr kumimoji="0" lang="en-US" sz="2400" b="0" i="0" u="none" strike="noStrike" cap="none" spc="0" normalizeH="0" baseline="0" noProof="0" dirty="0">
                <a:ln>
                  <a:noFill/>
                </a:ln>
                <a:effectLst/>
                <a:uLnTx/>
                <a:uFillTx/>
                <a:latin typeface="Gentona Book" panose="00000500000000000000" pitchFamily="50" charset="0"/>
              </a:rPr>
              <a:t> and the HR website has been updated for all 2023 UF holidays, including UF Homecoming</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cap="none" spc="0" normalizeH="0" baseline="0" noProof="0" dirty="0">
              <a:ln>
                <a:noFill/>
              </a:ln>
              <a:effectLst/>
              <a:uLnTx/>
              <a:uFillTx/>
              <a:latin typeface="Gentona Book" panose="00000500000000000000" pitchFamily="50" charset="0"/>
            </a:endParaRPr>
          </a:p>
          <a:p>
            <a:pPr marL="457200" marR="0" lvl="1" indent="-228600" fontAlgn="auto">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cap="none" spc="0" normalizeH="0" baseline="0" noProof="0" dirty="0">
              <a:ln>
                <a:noFill/>
              </a:ln>
              <a:effectLst/>
              <a:uLnTx/>
              <a:uFillTx/>
              <a:latin typeface="Gentona Book" panose="00000500000000000000" pitchFamily="50" charset="0"/>
            </a:endParaRPr>
          </a:p>
          <a:p>
            <a:pPr marL="228600" marR="0" lvl="1" fontAlgn="auto">
              <a:lnSpc>
                <a:spcPct val="90000"/>
              </a:lnSpc>
              <a:spcBef>
                <a:spcPts val="0"/>
              </a:spcBef>
              <a:spcAft>
                <a:spcPts val="600"/>
              </a:spcAft>
              <a:buClrTx/>
              <a:buSzTx/>
              <a:tabLst/>
              <a:defRPr/>
            </a:pPr>
            <a:r>
              <a:rPr kumimoji="0" lang="en-US" sz="1600" b="0" i="0" u="none" strike="noStrike" cap="none" spc="0" normalizeH="0" baseline="0" noProof="0" dirty="0">
                <a:ln>
                  <a:noFill/>
                </a:ln>
                <a:effectLst/>
                <a:uLnTx/>
                <a:uFillTx/>
                <a:latin typeface="Gentona Book" panose="00000500000000000000" pitchFamily="50" charset="0"/>
                <a:hlinkClick r:id="rId2"/>
              </a:rPr>
              <a:t>Holidays and Personal Leave Days – HR Benefits and Rewards (ufl.edu)</a:t>
            </a:r>
            <a:endParaRPr kumimoji="0" lang="en-US" sz="1600" b="0" i="0" u="none" strike="noStrike" cap="none" spc="0" normalizeH="0" baseline="0" noProof="0" dirty="0">
              <a:ln>
                <a:noFill/>
              </a:ln>
              <a:effectLst/>
              <a:uLnTx/>
              <a:uFillTx/>
              <a:latin typeface="Gentona Book" panose="00000500000000000000" pitchFamily="50" charset="0"/>
            </a:endParaRPr>
          </a:p>
        </p:txBody>
      </p:sp>
    </p:spTree>
    <p:extLst>
      <p:ext uri="{BB962C8B-B14F-4D97-AF65-F5344CB8AC3E}">
        <p14:creationId xmlns:p14="http://schemas.microsoft.com/office/powerpoint/2010/main" val="2390228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9F4C-E88C-53B9-CCE0-189A2B8A95C2}"/>
              </a:ext>
            </a:extLst>
          </p:cNvPr>
          <p:cNvSpPr>
            <a:spLocks noGrp="1"/>
          </p:cNvSpPr>
          <p:nvPr>
            <p:ph type="title"/>
          </p:nvPr>
        </p:nvSpPr>
        <p:spPr>
          <a:xfrm>
            <a:off x="479912" y="337350"/>
            <a:ext cx="10384246" cy="1100925"/>
          </a:xfrm>
        </p:spPr>
        <p:txBody>
          <a:bodyPr vert="horz" lIns="91440" tIns="45720" rIns="91440" bIns="45720" rtlCol="0" anchor="b">
            <a:normAutofit fontScale="90000"/>
          </a:bodyPr>
          <a:lstStyle/>
          <a:p>
            <a:pPr algn="l"/>
            <a:r>
              <a:rPr lang="en-US" sz="4000" dirty="0">
                <a:latin typeface="Gentona Book" panose="00000500000000000000" pitchFamily="50" charset="0"/>
              </a:rPr>
              <a:t>Florida Prepaid Plan &amp; the Florida 529 Savings Plan</a:t>
            </a:r>
            <a:br>
              <a:rPr lang="en-US" sz="3600" dirty="0">
                <a:latin typeface="Gentona Book" panose="00000500000000000000" pitchFamily="50" charset="0"/>
              </a:rPr>
            </a:br>
            <a:endParaRPr lang="en-US" sz="2800" b="0" kern="1200" dirty="0">
              <a:solidFill>
                <a:srgbClr val="FA4616"/>
              </a:solidFill>
              <a:latin typeface="Gentona Book" panose="00000500000000000000" pitchFamily="50" charset="0"/>
            </a:endParaRPr>
          </a:p>
        </p:txBody>
      </p:sp>
      <p:sp>
        <p:nvSpPr>
          <p:cNvPr id="7" name="Rectangle 3">
            <a:extLst>
              <a:ext uri="{FF2B5EF4-FFF2-40B4-BE49-F238E27FC236}">
                <a16:creationId xmlns:a16="http://schemas.microsoft.com/office/drawing/2014/main" id="{78018D44-54D1-094D-A636-F7632C0DE21D}"/>
              </a:ext>
            </a:extLst>
          </p:cNvPr>
          <p:cNvSpPr>
            <a:spLocks noChangeArrowheads="1"/>
          </p:cNvSpPr>
          <p:nvPr/>
        </p:nvSpPr>
        <p:spPr bwMode="auto">
          <a:xfrm>
            <a:off x="416538" y="1857840"/>
            <a:ext cx="10782300" cy="39703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Calibri" panose="020F0502020204030204" pitchFamily="34" charset="0"/>
              </a:rPr>
              <a:t>Florida Prepaid Plan – You may enroll at any time; however, to </a:t>
            </a:r>
            <a:r>
              <a:rPr kumimoji="0" lang="en-US" sz="1800" b="0" i="0" u="none" strike="noStrike" kern="1200" cap="none" spc="0" normalizeH="0" baseline="0" noProof="0" dirty="0">
                <a:ln>
                  <a:noFill/>
                </a:ln>
                <a:solidFill>
                  <a:schemeClr val="accent2"/>
                </a:solidFill>
                <a:effectLst/>
                <a:uLnTx/>
                <a:uFillTx/>
                <a:latin typeface="Gentona Book" panose="00000500000000000000" pitchFamily="50" charset="0"/>
                <a:ea typeface="Calibri" panose="020F0502020204030204" pitchFamily="34" charset="0"/>
              </a:rPr>
              <a:t>lock into 2023 rates</a:t>
            </a: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Calibri" panose="020F0502020204030204" pitchFamily="34" charset="0"/>
              </a:rPr>
              <a:t>, you must enroll during the annual Open Enrollment Period, which </a:t>
            </a:r>
            <a:r>
              <a:rPr kumimoji="0" lang="en-US" sz="1800" b="0" i="0" u="none" strike="noStrike" kern="1200" cap="none" spc="0" normalizeH="0" baseline="0" noProof="0" dirty="0">
                <a:ln>
                  <a:noFill/>
                </a:ln>
                <a:solidFill>
                  <a:schemeClr val="accent2"/>
                </a:solidFill>
                <a:effectLst/>
                <a:uLnTx/>
                <a:uFillTx/>
                <a:latin typeface="Gentona Book" panose="00000500000000000000" pitchFamily="50" charset="0"/>
                <a:ea typeface="Calibri" panose="020F0502020204030204" pitchFamily="34" charset="0"/>
              </a:rPr>
              <a:t>ends April 30</a:t>
            </a:r>
            <a:r>
              <a:rPr kumimoji="0" lang="en-US" sz="1800" b="0" i="0" u="none" strike="noStrike" kern="1200" cap="none" spc="0" normalizeH="0" baseline="30000" noProof="0" dirty="0">
                <a:ln>
                  <a:noFill/>
                </a:ln>
                <a:solidFill>
                  <a:schemeClr val="accent2"/>
                </a:solidFill>
                <a:effectLst/>
                <a:uLnTx/>
                <a:uFillTx/>
                <a:latin typeface="Gentona Book" panose="00000500000000000000" pitchFamily="50" charset="0"/>
                <a:ea typeface="Calibri" panose="020F0502020204030204" pitchFamily="34" charset="0"/>
              </a:rPr>
              <a:t>th</a:t>
            </a:r>
            <a:endParaRPr kumimoji="0" lang="en-US" sz="1800" b="0" i="0" u="none" strike="noStrike" kern="1200" cap="none" spc="0" normalizeH="0" baseline="0" noProof="0" dirty="0">
              <a:ln>
                <a:noFill/>
              </a:ln>
              <a:solidFill>
                <a:schemeClr val="accent2"/>
              </a:solidFill>
              <a:effectLst/>
              <a:uLnTx/>
              <a:uFillTx/>
              <a:latin typeface="Gentona Book" panose="00000500000000000000" pitchFamily="50"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Calibri" panose="020F0502020204030204" pitchFamily="34" charset="0"/>
              </a:rPr>
              <a:t>Florida 529 Savings Plan – You may enroll any time. Enrollment is offered year-round.</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Calibri" panose="020F0502020204030204" pitchFamily="34" charset="0"/>
              </a:rPr>
              <a:t>Both options provide for affordable ways to save for your child’s future college expenses, and convenient payroll deductions.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Calibri" panose="020F0502020204030204" pitchFamily="34" charset="0"/>
              </a:rPr>
              <a:t>To learn more about these plans, please visit:</a:t>
            </a:r>
          </a:p>
          <a:p>
            <a:pPr marL="800100" marR="0" lvl="1"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Calibri" panose="020F0502020204030204" pitchFamily="34" charset="0"/>
              </a:rPr>
              <a:t>Florida Prepaid Plan - </a:t>
            </a: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hlinkClick r:id="rId2"/>
              </a:rPr>
              <a:t>Prepaid Plans - Florida Prepaid College Board (myfloridaprepaid.com)</a:t>
            </a:r>
            <a:endPar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ndParaRPr>
          </a:p>
          <a:p>
            <a:pPr marL="800100" marR="0" lvl="1"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Calibri" panose="020F0502020204030204" pitchFamily="34" charset="0"/>
              </a:rPr>
              <a:t>Florida 529 Savings Plan - </a:t>
            </a:r>
            <a:r>
              <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hlinkClick r:id="rId3"/>
              </a:rPr>
              <a:t>About 529 College Savings | Florida 529 Plan | Florida Prepaid (myfloridaprepaid.com)</a:t>
            </a:r>
            <a:endPar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46A"/>
              </a:solidFill>
              <a:effectLst/>
              <a:uLnTx/>
              <a:uFillTx/>
              <a:latin typeface="Gentona Book" panose="00000500000000000000" pitchFamily="50" charset="0"/>
              <a:ea typeface="Times New Roman" panose="02020603050405020304" pitchFamily="18" charset="0"/>
            </a:endParaRPr>
          </a:p>
        </p:txBody>
      </p:sp>
    </p:spTree>
    <p:extLst>
      <p:ext uri="{BB962C8B-B14F-4D97-AF65-F5344CB8AC3E}">
        <p14:creationId xmlns:p14="http://schemas.microsoft.com/office/powerpoint/2010/main" val="3192292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p:txBody>
          <a:bodyPr/>
          <a:lstStyle/>
          <a:p>
            <a:r>
              <a:rPr lang="en-US" dirty="0"/>
              <a:t>Summer Camps</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p:txBody>
          <a:bodyPr>
            <a:normAutofit/>
          </a:bodyPr>
          <a:lstStyle/>
          <a:p>
            <a:r>
              <a:rPr lang="en-US" dirty="0"/>
              <a:t>Recreational, educational, and other enrichment programs operated during summer vacations </a:t>
            </a:r>
          </a:p>
          <a:p>
            <a:pPr marL="0" indent="0">
              <a:buNone/>
            </a:pPr>
            <a:r>
              <a:rPr lang="en-US" dirty="0"/>
              <a:t>	</a:t>
            </a:r>
            <a:r>
              <a:rPr lang="en-US" sz="2000" dirty="0"/>
              <a:t>F.S. 409.175 F.S </a:t>
            </a:r>
            <a:endParaRPr lang="en-US" dirty="0"/>
          </a:p>
          <a:p>
            <a:r>
              <a:rPr lang="en-US" dirty="0"/>
              <a:t>Summer day camps</a:t>
            </a:r>
          </a:p>
          <a:p>
            <a:r>
              <a:rPr lang="en-US" dirty="0"/>
              <a:t>Summer 24-hour camps</a:t>
            </a:r>
          </a:p>
          <a:p>
            <a:endParaRPr lang="en-US" sz="2400" dirty="0"/>
          </a:p>
        </p:txBody>
      </p:sp>
    </p:spTree>
    <p:extLst>
      <p:ext uri="{BB962C8B-B14F-4D97-AF65-F5344CB8AC3E}">
        <p14:creationId xmlns:p14="http://schemas.microsoft.com/office/powerpoint/2010/main" val="3480046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5" name="Group 14">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23" name="Freeform: Shape 22">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6" name="Group 15">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7" name="Group 16">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1" name="Freeform: Shape 20">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 name="Group 17">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9" name="Freeform: Shape 18">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3D489F4C-E88C-53B9-CCE0-189A2B8A95C2}"/>
              </a:ext>
            </a:extLst>
          </p:cNvPr>
          <p:cNvSpPr>
            <a:spLocks noGrp="1"/>
          </p:cNvSpPr>
          <p:nvPr>
            <p:ph type="title"/>
          </p:nvPr>
        </p:nvSpPr>
        <p:spPr>
          <a:xfrm>
            <a:off x="263236" y="2289397"/>
            <a:ext cx="4106430" cy="3213277"/>
          </a:xfrm>
        </p:spPr>
        <p:txBody>
          <a:bodyPr vert="horz" lIns="91440" tIns="45720" rIns="91440" bIns="45720" rtlCol="0" anchor="t">
            <a:normAutofit/>
          </a:bodyPr>
          <a:lstStyle/>
          <a:p>
            <a:pPr algn="l"/>
            <a:r>
              <a:rPr lang="en-US" sz="3700" kern="1200" dirty="0">
                <a:solidFill>
                  <a:schemeClr val="tx1"/>
                </a:solidFill>
                <a:latin typeface="Gentona Book" panose="00000500000000000000" pitchFamily="50" charset="0"/>
              </a:rPr>
              <a:t>Accessibility to </a:t>
            </a:r>
            <a:br>
              <a:rPr lang="en-US" sz="3700" kern="1200" dirty="0">
                <a:solidFill>
                  <a:schemeClr val="tx1"/>
                </a:solidFill>
                <a:latin typeface="Gentona Book" panose="00000500000000000000" pitchFamily="50" charset="0"/>
              </a:rPr>
            </a:br>
            <a:r>
              <a:rPr lang="en-US" sz="3700" kern="1200" dirty="0">
                <a:solidFill>
                  <a:schemeClr val="tx1"/>
                </a:solidFill>
                <a:latin typeface="Gentona Book" panose="00000500000000000000" pitchFamily="50" charset="0"/>
              </a:rPr>
              <a:t>University Benefits Staff</a:t>
            </a:r>
            <a:br>
              <a:rPr lang="en-US" sz="3700" kern="1200" dirty="0">
                <a:solidFill>
                  <a:schemeClr val="tx1"/>
                </a:solidFill>
                <a:latin typeface="Gentona Book" panose="00000500000000000000" pitchFamily="50" charset="0"/>
              </a:rPr>
            </a:br>
            <a:endParaRPr lang="en-US" sz="3700" b="0" kern="1200" dirty="0">
              <a:solidFill>
                <a:schemeClr val="tx1"/>
              </a:solidFill>
              <a:latin typeface="Gentona Book" panose="00000500000000000000" pitchFamily="50" charset="0"/>
            </a:endParaRPr>
          </a:p>
        </p:txBody>
      </p:sp>
      <p:sp>
        <p:nvSpPr>
          <p:cNvPr id="7" name="Rectangle 3">
            <a:extLst>
              <a:ext uri="{FF2B5EF4-FFF2-40B4-BE49-F238E27FC236}">
                <a16:creationId xmlns:a16="http://schemas.microsoft.com/office/drawing/2014/main" id="{78018D44-54D1-094D-A636-F7632C0DE21D}"/>
              </a:ext>
            </a:extLst>
          </p:cNvPr>
          <p:cNvSpPr>
            <a:spLocks noChangeArrowheads="1"/>
          </p:cNvSpPr>
          <p:nvPr/>
        </p:nvSpPr>
        <p:spPr bwMode="auto">
          <a:xfrm>
            <a:off x="5038581" y="509155"/>
            <a:ext cx="6696363" cy="597477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114300" marR="0" lvl="0" fontAlgn="auto">
              <a:lnSpc>
                <a:spcPct val="90000"/>
              </a:lnSpc>
              <a:spcBef>
                <a:spcPts val="0"/>
              </a:spcBef>
              <a:spcAft>
                <a:spcPts val="600"/>
              </a:spcAft>
              <a:buClrTx/>
              <a:buSzTx/>
              <a:tabLst/>
              <a:defRPr/>
            </a:pPr>
            <a:r>
              <a:rPr kumimoji="0" lang="en-US" sz="2000" b="0" i="0" u="none" strike="noStrike" cap="none" spc="0" normalizeH="0" baseline="0" noProof="0" dirty="0">
                <a:ln>
                  <a:noFill/>
                </a:ln>
                <a:solidFill>
                  <a:schemeClr val="tx1">
                    <a:alpha val="80000"/>
                  </a:schemeClr>
                </a:solidFill>
                <a:effectLst/>
                <a:uLnTx/>
                <a:uFillTx/>
                <a:latin typeface="Gentona Book" panose="00000500000000000000" pitchFamily="50" charset="0"/>
              </a:rPr>
              <a:t>Thank you for your feedback during the Benefits Listening </a:t>
            </a:r>
            <a:r>
              <a:rPr lang="en-US" sz="2000" dirty="0">
                <a:solidFill>
                  <a:schemeClr val="tx1">
                    <a:alpha val="80000"/>
                  </a:schemeClr>
                </a:solidFill>
                <a:latin typeface="Gentona Book" panose="00000500000000000000" pitchFamily="50" charset="0"/>
              </a:rPr>
              <a:t>t</a:t>
            </a:r>
            <a:r>
              <a:rPr kumimoji="0" lang="en-US" sz="2000" b="0" i="0" u="none" strike="noStrike" cap="none" spc="0" normalizeH="0" baseline="0" noProof="0" dirty="0">
                <a:ln>
                  <a:noFill/>
                </a:ln>
                <a:solidFill>
                  <a:schemeClr val="tx1">
                    <a:alpha val="80000"/>
                  </a:schemeClr>
                </a:solidFill>
                <a:effectLst/>
                <a:uLnTx/>
                <a:uFillTx/>
                <a:latin typeface="Gentona Book" panose="00000500000000000000" pitchFamily="50" charset="0"/>
              </a:rPr>
              <a:t>our with Crystal, Brook, Amber, and Florencia</a:t>
            </a:r>
          </a:p>
          <a:p>
            <a:pPr marR="0" lvl="0" fontAlgn="auto">
              <a:lnSpc>
                <a:spcPct val="90000"/>
              </a:lnSpc>
              <a:spcBef>
                <a:spcPts val="0"/>
              </a:spcBef>
              <a:spcAft>
                <a:spcPts val="600"/>
              </a:spcAft>
              <a:buClrTx/>
              <a:buSzTx/>
              <a:tabLst/>
              <a:defRPr/>
            </a:pPr>
            <a:endParaRPr kumimoji="0" lang="en-US" sz="2000" b="0" i="0" u="none" strike="noStrike" cap="none" spc="0" normalizeH="0" baseline="0" noProof="0" dirty="0">
              <a:ln>
                <a:noFill/>
              </a:ln>
              <a:solidFill>
                <a:schemeClr val="tx1">
                  <a:alpha val="80000"/>
                </a:schemeClr>
              </a:solidFill>
              <a:effectLst/>
              <a:uLnTx/>
              <a:uFillTx/>
              <a:latin typeface="Gentona Book" panose="00000500000000000000" pitchFamily="50" charset="0"/>
            </a:endParaRPr>
          </a:p>
          <a:p>
            <a:pPr marL="114300" marR="0" lvl="0" fontAlgn="auto">
              <a:lnSpc>
                <a:spcPct val="90000"/>
              </a:lnSpc>
              <a:spcBef>
                <a:spcPts val="0"/>
              </a:spcBef>
              <a:spcAft>
                <a:spcPts val="600"/>
              </a:spcAft>
              <a:buClrTx/>
              <a:buSzTx/>
              <a:tabLst/>
              <a:defRPr/>
            </a:pPr>
            <a:r>
              <a:rPr kumimoji="0" lang="en-US" sz="2000" i="0" strike="noStrike" cap="none" spc="0" normalizeH="0" baseline="0" noProof="0" dirty="0">
                <a:ln>
                  <a:noFill/>
                </a:ln>
                <a:solidFill>
                  <a:schemeClr val="accent2"/>
                </a:solidFill>
                <a:effectLst/>
                <a:uLnTx/>
                <a:uFillTx/>
                <a:latin typeface="Gentona Book" panose="00000500000000000000" pitchFamily="50" charset="0"/>
              </a:rPr>
              <a:t>Improved</a:t>
            </a:r>
            <a:r>
              <a:rPr kumimoji="0" lang="en-US" sz="2000" b="0" i="0" u="none" strike="noStrike" cap="none" spc="0" normalizeH="0" baseline="0" noProof="0" dirty="0">
                <a:ln>
                  <a:noFill/>
                </a:ln>
                <a:solidFill>
                  <a:schemeClr val="accent2"/>
                </a:solidFill>
                <a:effectLst/>
                <a:uLnTx/>
                <a:uFillTx/>
                <a:latin typeface="Gentona Book" panose="00000500000000000000" pitchFamily="50" charset="0"/>
              </a:rPr>
              <a:t> Accessibility for Employees:</a:t>
            </a:r>
          </a:p>
          <a:p>
            <a:pPr marL="800100" marR="0" lvl="1"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solidFill>
                  <a:schemeClr val="tx1">
                    <a:alpha val="80000"/>
                  </a:schemeClr>
                </a:solidFill>
                <a:effectLst/>
                <a:uLnTx/>
                <a:uFillTx/>
                <a:latin typeface="Gentona Book" panose="00000500000000000000" pitchFamily="50" charset="0"/>
              </a:rPr>
              <a:t>Phone</a:t>
            </a:r>
          </a:p>
          <a:p>
            <a:pPr marL="800100" marR="0" lvl="1"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solidFill>
                  <a:schemeClr val="tx1">
                    <a:alpha val="80000"/>
                  </a:schemeClr>
                </a:solidFill>
                <a:effectLst/>
                <a:uLnTx/>
                <a:uFillTx/>
                <a:latin typeface="Gentona Book" panose="00000500000000000000" pitchFamily="50" charset="0"/>
              </a:rPr>
              <a:t>Walk-in</a:t>
            </a:r>
          </a:p>
          <a:p>
            <a:pPr marL="800100" marR="0" lvl="1"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solidFill>
                  <a:schemeClr val="tx1">
                    <a:alpha val="80000"/>
                  </a:schemeClr>
                </a:solidFill>
                <a:effectLst/>
                <a:uLnTx/>
                <a:uFillTx/>
                <a:latin typeface="Gentona Book" panose="00000500000000000000" pitchFamily="50" charset="0"/>
              </a:rPr>
              <a:t>Online Appointment Scheduler</a:t>
            </a:r>
          </a:p>
          <a:p>
            <a:pPr marL="800100" marR="0" lvl="1"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solidFill>
                  <a:schemeClr val="tx1">
                    <a:alpha val="80000"/>
                  </a:schemeClr>
                </a:solidFill>
                <a:effectLst/>
                <a:uLnTx/>
                <a:uFillTx/>
                <a:latin typeface="Gentona Book" panose="00000500000000000000" pitchFamily="50" charset="0"/>
              </a:rPr>
              <a:t>Fax</a:t>
            </a:r>
          </a:p>
          <a:p>
            <a:pPr marL="800100" marR="0" lvl="1"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solidFill>
                  <a:schemeClr val="tx1">
                    <a:alpha val="80000"/>
                  </a:schemeClr>
                </a:solidFill>
                <a:effectLst/>
                <a:uLnTx/>
                <a:uFillTx/>
                <a:latin typeface="Gentona Book" panose="00000500000000000000" pitchFamily="50" charset="0"/>
              </a:rPr>
              <a:t>Mail</a:t>
            </a:r>
          </a:p>
          <a:p>
            <a:pPr marL="800100" marR="0" lvl="1"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solidFill>
                  <a:schemeClr val="tx1">
                    <a:alpha val="80000"/>
                  </a:schemeClr>
                </a:solidFill>
                <a:effectLst/>
                <a:uLnTx/>
                <a:uFillTx/>
                <a:latin typeface="Gentona Book" panose="00000500000000000000" pitchFamily="50" charset="0"/>
              </a:rPr>
              <a:t>Salesforce – case management</a:t>
            </a:r>
          </a:p>
          <a:p>
            <a:pPr marL="1257300" marR="0" lvl="2"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solidFill>
                  <a:schemeClr val="tx1">
                    <a:alpha val="80000"/>
                  </a:schemeClr>
                </a:solidFill>
                <a:effectLst/>
                <a:uLnTx/>
                <a:uFillTx/>
                <a:latin typeface="Gentona Book" panose="00000500000000000000" pitchFamily="50" charset="0"/>
              </a:rPr>
              <a:t>Microsoft Teams Instant Messenger will be disabled</a:t>
            </a:r>
          </a:p>
          <a:p>
            <a:pPr marL="1257300" marR="0" lvl="2"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dirty="0">
              <a:ln>
                <a:noFill/>
              </a:ln>
              <a:solidFill>
                <a:schemeClr val="tx1">
                  <a:alpha val="80000"/>
                </a:schemeClr>
              </a:solidFill>
              <a:effectLst/>
              <a:uLnTx/>
              <a:uFillTx/>
              <a:latin typeface="Gentona Book" panose="00000500000000000000" pitchFamily="50" charset="0"/>
            </a:endParaRPr>
          </a:p>
          <a:p>
            <a:pPr marL="228600" marR="0" lvl="1" fontAlgn="auto">
              <a:lnSpc>
                <a:spcPct val="90000"/>
              </a:lnSpc>
              <a:spcBef>
                <a:spcPts val="0"/>
              </a:spcBef>
              <a:spcAft>
                <a:spcPts val="600"/>
              </a:spcAft>
              <a:buClrTx/>
              <a:buSzTx/>
              <a:tabLst/>
              <a:defRPr/>
            </a:pPr>
            <a:endParaRPr kumimoji="0" lang="en-US" sz="2000" b="0" i="0" u="none" strike="noStrike" cap="none" spc="0" normalizeH="0" baseline="0" noProof="0" dirty="0">
              <a:ln>
                <a:noFill/>
              </a:ln>
              <a:solidFill>
                <a:schemeClr val="tx1">
                  <a:alpha val="80000"/>
                </a:schemeClr>
              </a:solidFill>
              <a:effectLst/>
              <a:uLnTx/>
              <a:uFillTx/>
              <a:latin typeface="Gentona Book" panose="00000500000000000000" pitchFamily="50" charset="0"/>
            </a:endParaRPr>
          </a:p>
        </p:txBody>
      </p:sp>
    </p:spTree>
    <p:extLst>
      <p:ext uri="{BB962C8B-B14F-4D97-AF65-F5344CB8AC3E}">
        <p14:creationId xmlns:p14="http://schemas.microsoft.com/office/powerpoint/2010/main" val="16305017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ird in a flowering bush with a green background">
            <a:extLst>
              <a:ext uri="{FF2B5EF4-FFF2-40B4-BE49-F238E27FC236}">
                <a16:creationId xmlns:a16="http://schemas.microsoft.com/office/drawing/2014/main" id="{BFAEDFDA-B54D-4DB6-9D04-881D9A9C01BE}"/>
              </a:ext>
            </a:extLst>
          </p:cNvPr>
          <p:cNvPicPr>
            <a:picLocks noChangeAspect="1"/>
          </p:cNvPicPr>
          <p:nvPr/>
        </p:nvPicPr>
        <p:blipFill rotWithShape="1">
          <a:blip r:embed="rId2">
            <a:duotone>
              <a:schemeClr val="accent1">
                <a:shade val="45000"/>
                <a:satMod val="135000"/>
              </a:schemeClr>
              <a:prstClr val="white"/>
            </a:duotone>
          </a:blip>
          <a:srcRect r="1302" b="1"/>
          <a:stretch/>
        </p:blipFill>
        <p:spPr>
          <a:xfrm>
            <a:off x="2511776"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654646-098A-4EA2-ABF6-BF1FD9A775A2}"/>
              </a:ext>
            </a:extLst>
          </p:cNvPr>
          <p:cNvSpPr>
            <a:spLocks noGrp="1"/>
          </p:cNvSpPr>
          <p:nvPr>
            <p:ph type="title"/>
          </p:nvPr>
        </p:nvSpPr>
        <p:spPr>
          <a:xfrm>
            <a:off x="164479" y="80455"/>
            <a:ext cx="4534172" cy="1090620"/>
          </a:xfrm>
          <a:noFill/>
        </p:spPr>
        <p:txBody>
          <a:bodyPr vert="horz" lIns="91440" tIns="45720" rIns="91440" bIns="45720" rtlCol="0" anchor="b">
            <a:normAutofit/>
          </a:bodyPr>
          <a:lstStyle/>
          <a:p>
            <a:r>
              <a:rPr lang="en-US" sz="5200" dirty="0">
                <a:solidFill>
                  <a:schemeClr val="accent2"/>
                </a:solidFill>
                <a:latin typeface="+mj-lt"/>
              </a:rPr>
              <a:t>Important Dates</a:t>
            </a:r>
          </a:p>
        </p:txBody>
      </p:sp>
      <p:sp>
        <p:nvSpPr>
          <p:cNvPr id="3" name="Text Placeholder 2">
            <a:extLst>
              <a:ext uri="{FF2B5EF4-FFF2-40B4-BE49-F238E27FC236}">
                <a16:creationId xmlns:a16="http://schemas.microsoft.com/office/drawing/2014/main" id="{458085E9-79FA-4C9B-8B88-E89256BD2802}"/>
              </a:ext>
            </a:extLst>
          </p:cNvPr>
          <p:cNvSpPr>
            <a:spLocks noGrp="1"/>
          </p:cNvSpPr>
          <p:nvPr>
            <p:ph type="body" idx="1"/>
          </p:nvPr>
        </p:nvSpPr>
        <p:spPr>
          <a:xfrm>
            <a:off x="286107" y="1360431"/>
            <a:ext cx="5377846" cy="4569853"/>
          </a:xfrm>
          <a:noFill/>
        </p:spPr>
        <p:txBody>
          <a:bodyPr vert="horz" lIns="91440" tIns="45720" rIns="91440" bIns="45720" rtlCol="0">
            <a:normAutofit/>
          </a:bodyPr>
          <a:lstStyle/>
          <a:p>
            <a:endParaRPr lang="en-US" dirty="0">
              <a:solidFill>
                <a:schemeClr val="tx1"/>
              </a:solidFill>
              <a:latin typeface="+mn-lt"/>
            </a:endParaRPr>
          </a:p>
          <a:p>
            <a:r>
              <a:rPr lang="en-US" dirty="0">
                <a:solidFill>
                  <a:schemeClr val="accent2"/>
                </a:solidFill>
                <a:latin typeface="+mn-lt"/>
              </a:rPr>
              <a:t>Now thru 5/5 </a:t>
            </a:r>
            <a:endParaRPr lang="en-US" dirty="0">
              <a:solidFill>
                <a:schemeClr val="tx1"/>
              </a:solidFill>
              <a:latin typeface="+mn-lt"/>
            </a:endParaRPr>
          </a:p>
          <a:p>
            <a:pPr marL="342900" indent="-342900">
              <a:buFont typeface="Arial" panose="020B0604020202020204" pitchFamily="34" charset="0"/>
              <a:buChar char="•"/>
            </a:pPr>
            <a:r>
              <a:rPr lang="en-US" dirty="0">
                <a:solidFill>
                  <a:schemeClr val="tx1"/>
                </a:solidFill>
                <a:latin typeface="+mn-lt"/>
              </a:rPr>
              <a:t>Leadership Program Applications Open</a:t>
            </a:r>
          </a:p>
          <a:p>
            <a:r>
              <a:rPr lang="en-US" dirty="0">
                <a:solidFill>
                  <a:schemeClr val="accent2"/>
                </a:solidFill>
                <a:latin typeface="+mn-lt"/>
              </a:rPr>
              <a:t>April 21</a:t>
            </a:r>
            <a:r>
              <a:rPr lang="en-US" baseline="30000" dirty="0">
                <a:solidFill>
                  <a:schemeClr val="accent2"/>
                </a:solidFill>
                <a:latin typeface="+mn-lt"/>
              </a:rPr>
              <a:t>st</a:t>
            </a:r>
            <a:r>
              <a:rPr lang="en-US" dirty="0">
                <a:solidFill>
                  <a:schemeClr val="accent2"/>
                </a:solidFill>
                <a:latin typeface="+mn-lt"/>
              </a:rPr>
              <a:t> </a:t>
            </a:r>
            <a:endParaRPr lang="en-US" dirty="0">
              <a:solidFill>
                <a:schemeClr val="tx1"/>
              </a:solidFill>
              <a:latin typeface="+mn-lt"/>
            </a:endParaRPr>
          </a:p>
          <a:p>
            <a:pPr marL="342900" indent="-342900">
              <a:buFont typeface="Arial" panose="020B0604020202020204" pitchFamily="34" charset="0"/>
              <a:buChar char="•"/>
            </a:pPr>
            <a:r>
              <a:rPr lang="en-US" dirty="0">
                <a:solidFill>
                  <a:schemeClr val="tx1"/>
                </a:solidFill>
                <a:latin typeface="+mn-lt"/>
              </a:rPr>
              <a:t>Summer Job File Opens</a:t>
            </a:r>
          </a:p>
          <a:p>
            <a:r>
              <a:rPr lang="en-US" dirty="0">
                <a:solidFill>
                  <a:schemeClr val="accent2"/>
                </a:solidFill>
                <a:latin typeface="+mn-lt"/>
              </a:rPr>
              <a:t>April 25</a:t>
            </a:r>
            <a:r>
              <a:rPr lang="en-US" baseline="30000" dirty="0">
                <a:solidFill>
                  <a:schemeClr val="accent2"/>
                </a:solidFill>
                <a:latin typeface="+mn-lt"/>
              </a:rPr>
              <a:t>th</a:t>
            </a:r>
            <a:r>
              <a:rPr lang="en-US" dirty="0">
                <a:solidFill>
                  <a:schemeClr val="accent2"/>
                </a:solidFill>
                <a:latin typeface="+mn-lt"/>
              </a:rPr>
              <a:t> </a:t>
            </a:r>
            <a:r>
              <a:rPr lang="en-US" dirty="0">
                <a:solidFill>
                  <a:schemeClr val="tx1"/>
                </a:solidFill>
                <a:latin typeface="+mn-lt"/>
              </a:rPr>
              <a:t> </a:t>
            </a:r>
          </a:p>
          <a:p>
            <a:pPr marL="342900" indent="-342900">
              <a:buFont typeface="Arial" panose="020B0604020202020204" pitchFamily="34" charset="0"/>
              <a:buChar char="•"/>
            </a:pPr>
            <a:r>
              <a:rPr lang="en-US" dirty="0">
                <a:solidFill>
                  <a:schemeClr val="tx1"/>
                </a:solidFill>
                <a:latin typeface="+mn-lt"/>
              </a:rPr>
              <a:t>GBAS Spring Institute</a:t>
            </a:r>
          </a:p>
          <a:p>
            <a:r>
              <a:rPr lang="en-US" dirty="0">
                <a:solidFill>
                  <a:schemeClr val="accent2"/>
                </a:solidFill>
                <a:latin typeface="+mn-lt"/>
              </a:rPr>
              <a:t>May 3</a:t>
            </a:r>
            <a:r>
              <a:rPr lang="en-US" baseline="30000" dirty="0">
                <a:solidFill>
                  <a:schemeClr val="accent2"/>
                </a:solidFill>
                <a:latin typeface="+mn-lt"/>
              </a:rPr>
              <a:t>rd</a:t>
            </a:r>
            <a:r>
              <a:rPr lang="en-US" dirty="0">
                <a:solidFill>
                  <a:schemeClr val="accent2"/>
                </a:solidFill>
                <a:latin typeface="+mn-lt"/>
              </a:rPr>
              <a:t>  </a:t>
            </a:r>
            <a:endParaRPr lang="en-US" dirty="0">
              <a:solidFill>
                <a:schemeClr val="tx1"/>
              </a:solidFill>
              <a:latin typeface="+mn-lt"/>
            </a:endParaRPr>
          </a:p>
          <a:p>
            <a:pPr marL="342900" indent="-342900">
              <a:buFont typeface="Arial" panose="020B0604020202020204" pitchFamily="34" charset="0"/>
              <a:buChar char="•"/>
            </a:pPr>
            <a:r>
              <a:rPr lang="en-US" dirty="0">
                <a:solidFill>
                  <a:schemeClr val="tx1"/>
                </a:solidFill>
                <a:latin typeface="+mn-lt"/>
              </a:rPr>
              <a:t>Next HR Forum</a:t>
            </a:r>
          </a:p>
          <a:p>
            <a:endParaRPr lang="en-US" dirty="0">
              <a:solidFill>
                <a:schemeClr val="tx1"/>
              </a:solidFill>
              <a:latin typeface="+mn-lt"/>
            </a:endParaRPr>
          </a:p>
        </p:txBody>
      </p:sp>
      <p:pic>
        <p:nvPicPr>
          <p:cNvPr id="8" name="Picture 7" descr="A picture containing logo&#10;&#10;Description automatically generated">
            <a:extLst>
              <a:ext uri="{FF2B5EF4-FFF2-40B4-BE49-F238E27FC236}">
                <a16:creationId xmlns:a16="http://schemas.microsoft.com/office/drawing/2014/main" id="{BB63593A-4693-4ED7-A2E9-194D120AAF52}"/>
              </a:ext>
            </a:extLst>
          </p:cNvPr>
          <p:cNvPicPr>
            <a:picLocks noChangeAspect="1"/>
          </p:cNvPicPr>
          <p:nvPr/>
        </p:nvPicPr>
        <p:blipFill>
          <a:blip r:embed="rId3"/>
          <a:stretch>
            <a:fillRect/>
          </a:stretch>
        </p:blipFill>
        <p:spPr>
          <a:xfrm>
            <a:off x="7066978" y="6045484"/>
            <a:ext cx="5053263" cy="708172"/>
          </a:xfrm>
          <a:prstGeom prst="rect">
            <a:avLst/>
          </a:prstGeom>
        </p:spPr>
      </p:pic>
    </p:spTree>
    <p:extLst>
      <p:ext uri="{BB962C8B-B14F-4D97-AF65-F5344CB8AC3E}">
        <p14:creationId xmlns:p14="http://schemas.microsoft.com/office/powerpoint/2010/main" val="3831261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61496-F7E5-61B7-08A7-D4869B58AFF3}"/>
              </a:ext>
            </a:extLst>
          </p:cNvPr>
          <p:cNvSpPr>
            <a:spLocks noGrp="1"/>
          </p:cNvSpPr>
          <p:nvPr>
            <p:ph type="title"/>
          </p:nvPr>
        </p:nvSpPr>
        <p:spPr/>
        <p:txBody>
          <a:bodyPr/>
          <a:lstStyle/>
          <a:p>
            <a:r>
              <a:rPr lang="en-US" dirty="0"/>
              <a:t>UF Summer Camps</a:t>
            </a:r>
          </a:p>
        </p:txBody>
      </p:sp>
      <p:sp>
        <p:nvSpPr>
          <p:cNvPr id="3" name="Content Placeholder 2">
            <a:extLst>
              <a:ext uri="{FF2B5EF4-FFF2-40B4-BE49-F238E27FC236}">
                <a16:creationId xmlns:a16="http://schemas.microsoft.com/office/drawing/2014/main" id="{B3A5E67D-B404-C463-E90C-B9E240DDF120}"/>
              </a:ext>
            </a:extLst>
          </p:cNvPr>
          <p:cNvSpPr>
            <a:spLocks noGrp="1"/>
          </p:cNvSpPr>
          <p:nvPr>
            <p:ph idx="1"/>
          </p:nvPr>
        </p:nvSpPr>
        <p:spPr/>
        <p:txBody>
          <a:bodyPr/>
          <a:lstStyle/>
          <a:p>
            <a:r>
              <a:rPr lang="en-US" sz="3200" dirty="0"/>
              <a:t>Typically take place April 1 to September 1</a:t>
            </a:r>
          </a:p>
          <a:p>
            <a:r>
              <a:rPr lang="en-US" sz="3200" dirty="0"/>
              <a:t>Must be registered with Youth Compliance</a:t>
            </a:r>
          </a:p>
          <a:p>
            <a:pPr lvl="1"/>
            <a:r>
              <a:rPr lang="en-US" sz="2800" dirty="0"/>
              <a:t>Registration (30 days prior to start of event)</a:t>
            </a:r>
          </a:p>
          <a:p>
            <a:pPr lvl="1"/>
            <a:r>
              <a:rPr lang="en-US" sz="2800" dirty="0"/>
              <a:t>Supervision (No one-on-one interactions)</a:t>
            </a:r>
          </a:p>
          <a:p>
            <a:pPr lvl="1"/>
            <a:r>
              <a:rPr lang="en-US" sz="2800" dirty="0"/>
              <a:t>Youth Protection Training (annual YCS800)</a:t>
            </a:r>
          </a:p>
          <a:p>
            <a:pPr lvl="1"/>
            <a:r>
              <a:rPr lang="en-US" sz="2800" dirty="0"/>
              <a:t>Parental Consent / Liability Waivers (approved by GC)</a:t>
            </a:r>
          </a:p>
          <a:p>
            <a:pPr lvl="1"/>
            <a:r>
              <a:rPr lang="en-US" sz="2800" dirty="0"/>
              <a:t>Background Screenings</a:t>
            </a:r>
          </a:p>
          <a:p>
            <a:endParaRPr lang="en-US" dirty="0"/>
          </a:p>
          <a:p>
            <a:endParaRPr lang="en-US" dirty="0"/>
          </a:p>
        </p:txBody>
      </p:sp>
    </p:spTree>
    <p:extLst>
      <p:ext uri="{BB962C8B-B14F-4D97-AF65-F5344CB8AC3E}">
        <p14:creationId xmlns:p14="http://schemas.microsoft.com/office/powerpoint/2010/main" val="99127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mping tents hit by the sun rays">
            <a:extLst>
              <a:ext uri="{FF2B5EF4-FFF2-40B4-BE49-F238E27FC236}">
                <a16:creationId xmlns:a16="http://schemas.microsoft.com/office/drawing/2014/main" id="{9053D20D-2790-E7A4-A06D-ACE6964CFD15}"/>
              </a:ext>
            </a:extLst>
          </p:cNvPr>
          <p:cNvPicPr>
            <a:picLocks noChangeAspect="1"/>
          </p:cNvPicPr>
          <p:nvPr/>
        </p:nvPicPr>
        <p:blipFill rotWithShape="1">
          <a:blip r:embed="rId2"/>
          <a:srcRect r="15617" b="-1"/>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5E3F61-8F6B-3B86-96DA-88E1E5A2CA22}"/>
              </a:ext>
            </a:extLst>
          </p:cNvPr>
          <p:cNvSpPr>
            <a:spLocks noGrp="1"/>
          </p:cNvSpPr>
          <p:nvPr>
            <p:ph type="title"/>
          </p:nvPr>
        </p:nvSpPr>
        <p:spPr>
          <a:xfrm>
            <a:off x="371094" y="1161288"/>
            <a:ext cx="3438144" cy="1124712"/>
          </a:xfrm>
        </p:spPr>
        <p:txBody>
          <a:bodyPr anchor="b">
            <a:normAutofit/>
          </a:bodyPr>
          <a:lstStyle/>
          <a:p>
            <a:r>
              <a:rPr lang="en-US" sz="2800"/>
              <a:t>DCF Oversight of Summer Camps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8C44046-92F3-139E-6D1D-CD47E27D58ED}"/>
              </a:ext>
            </a:extLst>
          </p:cNvPr>
          <p:cNvSpPr>
            <a:spLocks noGrp="1"/>
          </p:cNvSpPr>
          <p:nvPr>
            <p:ph idx="1"/>
          </p:nvPr>
        </p:nvSpPr>
        <p:spPr>
          <a:xfrm>
            <a:off x="371094" y="2718053"/>
            <a:ext cx="4845142" cy="3651573"/>
          </a:xfrm>
        </p:spPr>
        <p:txBody>
          <a:bodyPr anchor="t">
            <a:normAutofit/>
          </a:bodyPr>
          <a:lstStyle/>
          <a:p>
            <a:r>
              <a:rPr lang="en-US" sz="2400" dirty="0">
                <a:solidFill>
                  <a:schemeClr val="tx1"/>
                </a:solidFill>
              </a:rPr>
              <a:t>Summer camps are not licensed by the state</a:t>
            </a:r>
          </a:p>
          <a:p>
            <a:pPr lvl="1"/>
            <a:r>
              <a:rPr lang="en-US" dirty="0">
                <a:solidFill>
                  <a:schemeClr val="tx1"/>
                </a:solidFill>
              </a:rPr>
              <a:t>DCF requires a Level 2 background screening in the Clearinghouse</a:t>
            </a:r>
          </a:p>
          <a:p>
            <a:pPr lvl="1"/>
            <a:r>
              <a:rPr lang="en-US" dirty="0">
                <a:solidFill>
                  <a:schemeClr val="tx1"/>
                </a:solidFill>
              </a:rPr>
              <a:t>Failure to background screen camp staff and volunteers can result in a DCF investigation   </a:t>
            </a:r>
          </a:p>
        </p:txBody>
      </p:sp>
    </p:spTree>
    <p:extLst>
      <p:ext uri="{BB962C8B-B14F-4D97-AF65-F5344CB8AC3E}">
        <p14:creationId xmlns:p14="http://schemas.microsoft.com/office/powerpoint/2010/main" val="33112592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lasses on top of a book">
            <a:extLst>
              <a:ext uri="{FF2B5EF4-FFF2-40B4-BE49-F238E27FC236}">
                <a16:creationId xmlns:a16="http://schemas.microsoft.com/office/drawing/2014/main" id="{A19BABFA-9FA7-5515-08AD-67932F6A7325}"/>
              </a:ext>
            </a:extLst>
          </p:cNvPr>
          <p:cNvPicPr>
            <a:picLocks noChangeAspect="1"/>
          </p:cNvPicPr>
          <p:nvPr/>
        </p:nvPicPr>
        <p:blipFill rotWithShape="1">
          <a:blip r:embed="rId2"/>
          <a:srcRect l="11203" r="36535" b="-1"/>
          <a:stretch/>
        </p:blipFill>
        <p:spPr>
          <a:xfrm>
            <a:off x="20" y="10"/>
            <a:ext cx="5409897" cy="6857989"/>
          </a:xfrm>
          <a:prstGeom prst="rect">
            <a:avLst/>
          </a:prstGeom>
        </p:spPr>
      </p:pic>
      <p:sp>
        <p:nvSpPr>
          <p:cNvPr id="11" name="Rectangle 10">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65" y="685800"/>
            <a:ext cx="5409636"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9A021E-15BF-F411-A03B-01837DFDDAA0}"/>
              </a:ext>
            </a:extLst>
          </p:cNvPr>
          <p:cNvSpPr>
            <a:spLocks noGrp="1"/>
          </p:cNvSpPr>
          <p:nvPr>
            <p:ph type="title"/>
          </p:nvPr>
        </p:nvSpPr>
        <p:spPr>
          <a:xfrm>
            <a:off x="6746000" y="1166884"/>
            <a:ext cx="4110197" cy="993581"/>
          </a:xfrm>
        </p:spPr>
        <p:txBody>
          <a:bodyPr anchor="b">
            <a:normAutofit/>
          </a:bodyPr>
          <a:lstStyle/>
          <a:p>
            <a:pPr algn="ctr"/>
            <a:r>
              <a:rPr lang="en-US" sz="2800" dirty="0">
                <a:solidFill>
                  <a:schemeClr val="bg1">
                    <a:alpha val="60000"/>
                  </a:schemeClr>
                </a:solidFill>
              </a:rPr>
              <a:t>Consult with Youth Compliance</a:t>
            </a:r>
          </a:p>
        </p:txBody>
      </p:sp>
      <p:sp>
        <p:nvSpPr>
          <p:cNvPr id="3" name="Content Placeholder 2">
            <a:extLst>
              <a:ext uri="{FF2B5EF4-FFF2-40B4-BE49-F238E27FC236}">
                <a16:creationId xmlns:a16="http://schemas.microsoft.com/office/drawing/2014/main" id="{C8E8AC42-FE28-4E69-A859-6A96A9FEE11D}"/>
              </a:ext>
            </a:extLst>
          </p:cNvPr>
          <p:cNvSpPr>
            <a:spLocks noGrp="1"/>
          </p:cNvSpPr>
          <p:nvPr>
            <p:ph idx="1"/>
          </p:nvPr>
        </p:nvSpPr>
        <p:spPr>
          <a:xfrm>
            <a:off x="6244936" y="2447336"/>
            <a:ext cx="5261265" cy="3589781"/>
          </a:xfrm>
        </p:spPr>
        <p:txBody>
          <a:bodyPr anchor="t">
            <a:normAutofit/>
          </a:bodyPr>
          <a:lstStyle/>
          <a:p>
            <a:r>
              <a:rPr lang="en-US" sz="2000" dirty="0">
                <a:solidFill>
                  <a:schemeClr val="bg1"/>
                </a:solidFill>
              </a:rPr>
              <a:t>Prior to requesting a summer camp/youth activity background screening</a:t>
            </a:r>
          </a:p>
          <a:p>
            <a:r>
              <a:rPr lang="en-US" sz="2000" dirty="0">
                <a:solidFill>
                  <a:schemeClr val="bg1"/>
                </a:solidFill>
              </a:rPr>
              <a:t>If your unit hosts youth activities in any capacity</a:t>
            </a:r>
          </a:p>
          <a:p>
            <a:r>
              <a:rPr lang="en-US" sz="2000" dirty="0">
                <a:solidFill>
                  <a:schemeClr val="bg1"/>
                </a:solidFill>
              </a:rPr>
              <a:t>All faculty, staff, volunteers, and students who will engage with minors must complete the annual Youth Protection Training (YCS800)</a:t>
            </a:r>
          </a:p>
          <a:p>
            <a:r>
              <a:rPr lang="en-US" sz="2000" dirty="0">
                <a:solidFill>
                  <a:schemeClr val="bg1"/>
                </a:solidFill>
              </a:rPr>
              <a:t>Receive departmental approval and Youth Compliance clearance prior to initiating activities with minors </a:t>
            </a:r>
          </a:p>
        </p:txBody>
      </p:sp>
    </p:spTree>
    <p:extLst>
      <p:ext uri="{BB962C8B-B14F-4D97-AF65-F5344CB8AC3E}">
        <p14:creationId xmlns:p14="http://schemas.microsoft.com/office/powerpoint/2010/main" val="4045052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0133FB-A865-C415-AB4C-14B816AFF0B8}"/>
              </a:ext>
            </a:extLst>
          </p:cNvPr>
          <p:cNvSpPr>
            <a:spLocks noGrp="1"/>
          </p:cNvSpPr>
          <p:nvPr>
            <p:ph type="title"/>
          </p:nvPr>
        </p:nvSpPr>
        <p:spPr>
          <a:xfrm>
            <a:off x="908453" y="2275609"/>
            <a:ext cx="5959933" cy="2306782"/>
          </a:xfrm>
        </p:spPr>
        <p:txBody>
          <a:bodyPr vert="horz" lIns="91440" tIns="45720" rIns="91440" bIns="45720" rtlCol="0" anchor="b">
            <a:normAutofit/>
          </a:bodyPr>
          <a:lstStyle/>
          <a:p>
            <a:r>
              <a:rPr lang="en-US" sz="3100" dirty="0">
                <a:solidFill>
                  <a:schemeClr val="bg1"/>
                </a:solidFill>
                <a:latin typeface="+mj-lt"/>
              </a:rPr>
              <a:t>For more information: </a:t>
            </a:r>
            <a:br>
              <a:rPr lang="en-US" sz="3100" dirty="0">
                <a:solidFill>
                  <a:schemeClr val="bg1"/>
                </a:solidFill>
                <a:latin typeface="+mj-lt"/>
              </a:rPr>
            </a:br>
            <a:r>
              <a:rPr lang="en-US" sz="3100" dirty="0">
                <a:solidFill>
                  <a:schemeClr val="bg1"/>
                </a:solidFill>
                <a:latin typeface="+mj-lt"/>
              </a:rPr>
              <a:t>Phone: (352) 294-8720</a:t>
            </a:r>
            <a:br>
              <a:rPr lang="en-US" sz="3100" dirty="0">
                <a:solidFill>
                  <a:schemeClr val="bg1"/>
                </a:solidFill>
                <a:latin typeface="+mj-lt"/>
              </a:rPr>
            </a:br>
            <a:r>
              <a:rPr lang="en-US" sz="3100" dirty="0">
                <a:solidFill>
                  <a:schemeClr val="bg1"/>
                </a:solidFill>
                <a:latin typeface="+mj-lt"/>
              </a:rPr>
              <a:t>Email: </a:t>
            </a:r>
            <a:r>
              <a:rPr lang="en-US" sz="3100" dirty="0">
                <a:solidFill>
                  <a:schemeClr val="bg1"/>
                </a:solidFill>
                <a:latin typeface="+mj-lt"/>
                <a:hlinkClick r:id="rId2"/>
              </a:rPr>
              <a:t>youth-compliance@ufl.edu</a:t>
            </a:r>
            <a:br>
              <a:rPr lang="en-US" sz="3100" dirty="0">
                <a:solidFill>
                  <a:schemeClr val="bg1"/>
                </a:solidFill>
                <a:latin typeface="+mj-lt"/>
              </a:rPr>
            </a:br>
            <a:r>
              <a:rPr lang="en-US" sz="3100" dirty="0">
                <a:solidFill>
                  <a:schemeClr val="bg1"/>
                </a:solidFill>
                <a:latin typeface="+mj-lt"/>
              </a:rPr>
              <a:t>Web: youth.compliance.ufl.edu   </a:t>
            </a:r>
          </a:p>
        </p:txBody>
      </p:sp>
      <p:pic>
        <p:nvPicPr>
          <p:cNvPr id="4" name="Content Placeholder 3">
            <a:extLst>
              <a:ext uri="{FF2B5EF4-FFF2-40B4-BE49-F238E27FC236}">
                <a16:creationId xmlns:a16="http://schemas.microsoft.com/office/drawing/2014/main" id="{BFB07B93-988E-EB71-8FED-1C0CDCE2BF2D}"/>
              </a:ext>
            </a:extLst>
          </p:cNvPr>
          <p:cNvPicPr>
            <a:picLocks noGrp="1" noChangeAspect="1"/>
          </p:cNvPicPr>
          <p:nvPr>
            <p:ph idx="1"/>
          </p:nvPr>
        </p:nvPicPr>
        <p:blipFill rotWithShape="1">
          <a:blip r:embed="rId3">
            <a:alphaModFix/>
          </a:blip>
          <a:srcRect r="3617"/>
          <a:stretch/>
        </p:blipFill>
        <p:spPr>
          <a:xfrm>
            <a:off x="7115177" y="115193"/>
            <a:ext cx="4950618" cy="6627614"/>
          </a:xfrm>
          <a:prstGeom prst="rect">
            <a:avLst/>
          </a:prstGeom>
        </p:spPr>
      </p:pic>
      <p:cxnSp>
        <p:nvCxnSpPr>
          <p:cNvPr id="29" name="Straight Connector 28">
            <a:extLst>
              <a:ext uri="{FF2B5EF4-FFF2-40B4-BE49-F238E27FC236}">
                <a16:creationId xmlns:a16="http://schemas.microsoft.com/office/drawing/2014/main" id="{AC65C03C-3F17-45DC-A1B9-35ACA4339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5176"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4A161CC-6DC5-4863-B213-94529D6E0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110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UF Human Resources">
      <a:dk1>
        <a:srgbClr val="00346A"/>
      </a:dk1>
      <a:lt1>
        <a:srgbClr val="FFFFFF"/>
      </a:lt1>
      <a:dk2>
        <a:srgbClr val="002657"/>
      </a:dk2>
      <a:lt2>
        <a:srgbClr val="FFFFFF"/>
      </a:lt2>
      <a:accent1>
        <a:srgbClr val="005496"/>
      </a:accent1>
      <a:accent2>
        <a:srgbClr val="FF4616"/>
      </a:accent2>
      <a:accent3>
        <a:srgbClr val="C7C9C8"/>
      </a:accent3>
      <a:accent4>
        <a:srgbClr val="FFC000"/>
      </a:accent4>
      <a:accent5>
        <a:srgbClr val="2091D0"/>
      </a:accent5>
      <a:accent6>
        <a:srgbClr val="70AD47"/>
      </a:accent6>
      <a:hlink>
        <a:srgbClr val="70AD47"/>
      </a:hlink>
      <a:folHlink>
        <a:srgbClr val="FF46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10199</TotalTime>
  <Words>2518</Words>
  <Application>Microsoft Office PowerPoint</Application>
  <PresentationFormat>Widescreen</PresentationFormat>
  <Paragraphs>303</Paragraphs>
  <Slides>51</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Calibri</vt:lpstr>
      <vt:lpstr>Calibri Light</vt:lpstr>
      <vt:lpstr>gentona</vt:lpstr>
      <vt:lpstr>Gentona Book</vt:lpstr>
      <vt:lpstr>Symbol</vt:lpstr>
      <vt:lpstr>Wingdings</vt:lpstr>
      <vt:lpstr>Office Theme</vt:lpstr>
      <vt:lpstr>UFHR Forum</vt:lpstr>
      <vt:lpstr>Agenda:</vt:lpstr>
      <vt:lpstr>Talent Acquisition &amp; Onboarding | Youth Compliance</vt:lpstr>
      <vt:lpstr>Youth Compliance </vt:lpstr>
      <vt:lpstr>Summer Camps</vt:lpstr>
      <vt:lpstr>UF Summer Camps</vt:lpstr>
      <vt:lpstr>DCF Oversight of Summer Camps</vt:lpstr>
      <vt:lpstr>Consult with Youth Compliance</vt:lpstr>
      <vt:lpstr>For more information:  Phone: (352) 294-8720 Email: youth-compliance@ufl.edu Web: youth.compliance.ufl.edu   </vt:lpstr>
      <vt:lpstr>Level 2 Screening</vt:lpstr>
      <vt:lpstr>What is level 2 screening?</vt:lpstr>
      <vt:lpstr>Type of Level 2 Screening</vt:lpstr>
      <vt:lpstr>How to Initiate Level 2?</vt:lpstr>
      <vt:lpstr>How to Initiate Level 2-DCF:</vt:lpstr>
      <vt:lpstr>How to Initiate Level 2-DCF:</vt:lpstr>
      <vt:lpstr>Screening Results</vt:lpstr>
      <vt:lpstr>Ask:  Is the employee or volunteer a minor?</vt:lpstr>
      <vt:lpstr>Where employees go?</vt:lpstr>
      <vt:lpstr>Need Assistance?</vt:lpstr>
      <vt:lpstr>Environmental Health &amp; Safety</vt:lpstr>
      <vt:lpstr>Health Assessments UFHR – Amber Wuertz</vt:lpstr>
      <vt:lpstr>CareSpot Transition EHS – Tara Hetsler</vt:lpstr>
      <vt:lpstr>Friendly Reminder</vt:lpstr>
      <vt:lpstr>Employment Operations &amp; Records</vt:lpstr>
      <vt:lpstr>Short Work Break Reminders!</vt:lpstr>
      <vt:lpstr>Short Work Break Reminders!</vt:lpstr>
      <vt:lpstr>Faculty &amp; GA Summer Appointment Reminders!</vt:lpstr>
      <vt:lpstr>Faculty &amp; GA Summer Appointment Reminders!</vt:lpstr>
      <vt:lpstr>Spring Cleaning:  New Hire Checklist &amp; GatorStart</vt:lpstr>
      <vt:lpstr>Update—Notarized Four-in-One Form</vt:lpstr>
      <vt:lpstr>Redesign: GatorStart Welcome Invitation</vt:lpstr>
      <vt:lpstr>Redesign: GatorStart Welcome Invitation</vt:lpstr>
      <vt:lpstr>Training &amp; Organizational Development</vt:lpstr>
      <vt:lpstr>Leadership Program Applications</vt:lpstr>
      <vt:lpstr>Leadership Program Applications</vt:lpstr>
      <vt:lpstr>Leadership Program Applications</vt:lpstr>
      <vt:lpstr>Leadership Program Applications</vt:lpstr>
      <vt:lpstr>Leadership Program Applications</vt:lpstr>
      <vt:lpstr>Summer Calendar</vt:lpstr>
      <vt:lpstr>GBAS  Spring Institute</vt:lpstr>
      <vt:lpstr>GBAS Institute Spring 2023 Foundations for the Future</vt:lpstr>
      <vt:lpstr>PowerPoint Presentation</vt:lpstr>
      <vt:lpstr>GBAS Institute: Registration Links</vt:lpstr>
      <vt:lpstr>Classification &amp; Compensation</vt:lpstr>
      <vt:lpstr>Florida Minimum Wage Reminder</vt:lpstr>
      <vt:lpstr>University Benefits</vt:lpstr>
      <vt:lpstr>Open Enrollment  </vt:lpstr>
      <vt:lpstr>UF 2023 Holidays </vt:lpstr>
      <vt:lpstr>Florida Prepaid Plan &amp; the Florida 529 Savings Plan </vt:lpstr>
      <vt:lpstr>Accessibility to  University Benefits Staff </vt:lpstr>
      <vt:lpstr>Important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it can be long or short</dc:title>
  <dc:creator>Bales, Rick</dc:creator>
  <cp:lastModifiedBy>Wuertz,Amber D</cp:lastModifiedBy>
  <cp:revision>142</cp:revision>
  <dcterms:created xsi:type="dcterms:W3CDTF">2022-12-01T14:34:59Z</dcterms:created>
  <dcterms:modified xsi:type="dcterms:W3CDTF">2023-04-05T15:14:34Z</dcterms:modified>
</cp:coreProperties>
</file>