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1"/>
  </p:sldMasterIdLst>
  <p:notesMasterIdLst>
    <p:notesMasterId r:id="rId37"/>
  </p:notesMasterIdLst>
  <p:sldIdLst>
    <p:sldId id="256" r:id="rId2"/>
    <p:sldId id="2147374736" r:id="rId3"/>
    <p:sldId id="2147374741" r:id="rId4"/>
    <p:sldId id="2147374748" r:id="rId5"/>
    <p:sldId id="2147374749" r:id="rId6"/>
    <p:sldId id="2147374750" r:id="rId7"/>
    <p:sldId id="2147374751" r:id="rId8"/>
    <p:sldId id="2147374752" r:id="rId9"/>
    <p:sldId id="2147374753" r:id="rId10"/>
    <p:sldId id="2147374754" r:id="rId11"/>
    <p:sldId id="2147374755" r:id="rId12"/>
    <p:sldId id="2147374756" r:id="rId13"/>
    <p:sldId id="2147374757" r:id="rId14"/>
    <p:sldId id="2147374737" r:id="rId15"/>
    <p:sldId id="2147374758" r:id="rId16"/>
    <p:sldId id="2147374738" r:id="rId17"/>
    <p:sldId id="2147374723" r:id="rId18"/>
    <p:sldId id="2147374739" r:id="rId19"/>
    <p:sldId id="264" r:id="rId20"/>
    <p:sldId id="2147374740" r:id="rId21"/>
    <p:sldId id="2147374716" r:id="rId22"/>
    <p:sldId id="272" r:id="rId23"/>
    <p:sldId id="310" r:id="rId24"/>
    <p:sldId id="307" r:id="rId25"/>
    <p:sldId id="309" r:id="rId26"/>
    <p:sldId id="311" r:id="rId27"/>
    <p:sldId id="312" r:id="rId28"/>
    <p:sldId id="303" r:id="rId29"/>
    <p:sldId id="2147374719" r:id="rId30"/>
    <p:sldId id="273" r:id="rId31"/>
    <p:sldId id="274" r:id="rId32"/>
    <p:sldId id="275" r:id="rId33"/>
    <p:sldId id="278" r:id="rId34"/>
    <p:sldId id="276" r:id="rId35"/>
    <p:sldId id="214737473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19DF1C1-3C72-E348-9D96-38FD89C045C3}">
          <p14:sldIdLst>
            <p14:sldId id="256"/>
            <p14:sldId id="2147374736"/>
          </p14:sldIdLst>
        </p14:section>
        <p14:section name="VP Office" id="{3BA9E5D2-811E-44E2-A8CF-704FC71D8AA6}">
          <p14:sldIdLst>
            <p14:sldId id="2147374741"/>
            <p14:sldId id="2147374748"/>
            <p14:sldId id="2147374749"/>
            <p14:sldId id="2147374750"/>
            <p14:sldId id="2147374751"/>
            <p14:sldId id="2147374752"/>
            <p14:sldId id="2147374753"/>
            <p14:sldId id="2147374754"/>
            <p14:sldId id="2147374755"/>
            <p14:sldId id="2147374756"/>
            <p14:sldId id="2147374757"/>
          </p14:sldIdLst>
        </p14:section>
        <p14:section name="SI" id="{D12083E6-142C-43D5-BB75-5984B864DEB1}">
          <p14:sldIdLst>
            <p14:sldId id="2147374737"/>
            <p14:sldId id="2147374758"/>
            <p14:sldId id="2147374738"/>
          </p14:sldIdLst>
        </p14:section>
        <p14:section name="Talent" id="{74DECF0C-8F1B-48D9-81E1-5EE5D86925A7}">
          <p14:sldIdLst>
            <p14:sldId id="2147374723"/>
            <p14:sldId id="2147374739"/>
            <p14:sldId id="264"/>
            <p14:sldId id="2147374740"/>
            <p14:sldId id="2147374716"/>
            <p14:sldId id="272"/>
            <p14:sldId id="310"/>
            <p14:sldId id="307"/>
            <p14:sldId id="309"/>
            <p14:sldId id="311"/>
            <p14:sldId id="312"/>
            <p14:sldId id="303"/>
          </p14:sldIdLst>
        </p14:section>
        <p14:section name="Benefits" id="{E388ECD7-96FA-489D-B7B0-6E7E58D83971}">
          <p14:sldIdLst>
            <p14:sldId id="2147374719"/>
            <p14:sldId id="273"/>
            <p14:sldId id="274"/>
            <p14:sldId id="275"/>
            <p14:sldId id="278"/>
            <p14:sldId id="276"/>
          </p14:sldIdLst>
        </p14:section>
        <p14:section name="Closing" id="{277665DD-8E71-4FDF-B712-9CE271213811}">
          <p14:sldIdLst>
            <p14:sldId id="214737473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4616"/>
    <a:srgbClr val="00346A"/>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51" autoAdjust="0"/>
    <p:restoredTop sz="84037" autoAdjust="0"/>
  </p:normalViewPr>
  <p:slideViewPr>
    <p:cSldViewPr snapToGrid="0" snapToObjects="1">
      <p:cViewPr varScale="1">
        <p:scale>
          <a:sx n="60" d="100"/>
          <a:sy n="60" d="100"/>
        </p:scale>
        <p:origin x="75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8915E-DC14-41D6-9BB5-F49E1C265163}"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n-US"/>
        </a:p>
      </dgm:t>
    </dgm:pt>
    <dgm:pt modelId="{8FE81FEC-2664-411F-AEB3-065F29F52751}">
      <dgm:prSet custT="1"/>
      <dgm:spPr>
        <a:solidFill>
          <a:schemeClr val="tx1"/>
        </a:solidFill>
        <a:ln>
          <a:noFill/>
        </a:ln>
      </dgm:spPr>
      <dgm:t>
        <a:bodyPr lIns="182880" tIns="182880" rIns="182880" bIns="182880"/>
        <a:lstStyle/>
        <a:p>
          <a:pPr marL="0" lvl="1" indent="0" algn="ctr" defTabSz="622300" rtl="0">
            <a:lnSpc>
              <a:spcPct val="90000"/>
            </a:lnSpc>
            <a:spcBef>
              <a:spcPct val="0"/>
            </a:spcBef>
            <a:spcAft>
              <a:spcPct val="15000"/>
            </a:spcAft>
            <a:buNone/>
          </a:pPr>
          <a:r>
            <a:rPr lang="en-US" sz="1400" dirty="0">
              <a:latin typeface="Tenorite" pitchFamily="2" charset="0"/>
            </a:rPr>
            <a:t>Guides, FAQs &amp;  Recording available on the website,</a:t>
          </a:r>
        </a:p>
      </dgm:t>
    </dgm:pt>
    <dgm:pt modelId="{BCBC007E-0269-421B-9C41-DE26D5C3A822}" type="parTrans" cxnId="{711E093C-AD42-45A4-8D40-A2D39702062E}">
      <dgm:prSet/>
      <dgm:spPr/>
      <dgm:t>
        <a:bodyPr/>
        <a:lstStyle/>
        <a:p>
          <a:endParaRPr lang="en-US">
            <a:latin typeface="Tenorite" pitchFamily="2" charset="0"/>
          </a:endParaRPr>
        </a:p>
      </dgm:t>
    </dgm:pt>
    <dgm:pt modelId="{80230EB7-7230-4881-A631-309C07417378}" type="sibTrans" cxnId="{711E093C-AD42-45A4-8D40-A2D39702062E}">
      <dgm:prSet/>
      <dgm:spPr/>
      <dgm:t>
        <a:bodyPr/>
        <a:lstStyle/>
        <a:p>
          <a:endParaRPr lang="en-US">
            <a:latin typeface="Tenorite" pitchFamily="2" charset="0"/>
          </a:endParaRPr>
        </a:p>
      </dgm:t>
    </dgm:pt>
    <dgm:pt modelId="{73D947E0-108F-4D20-A71E-3CF329F97212}">
      <dgm:prSet phldr="0"/>
      <dgm:spPr>
        <a:solidFill>
          <a:schemeClr val="tx2"/>
        </a:solidFill>
        <a:ln>
          <a:noFill/>
        </a:ln>
      </dgm:spPr>
      <dgm:t>
        <a:bodyPr/>
        <a:lstStyle/>
        <a:p>
          <a:pPr marL="0" algn="ctr" rtl="0">
            <a:buNone/>
          </a:pPr>
          <a:r>
            <a:rPr lang="en-US" sz="2000" dirty="0">
              <a:latin typeface="Tenorite" pitchFamily="2" charset="0"/>
            </a:rPr>
            <a:t>Go Live</a:t>
          </a:r>
        </a:p>
      </dgm:t>
    </dgm:pt>
    <dgm:pt modelId="{9D249532-A24D-4D8F-848A-9F42F2E486C9}" type="parTrans" cxnId="{A0077D09-C12C-46D0-8DF7-194B6911362A}">
      <dgm:prSet/>
      <dgm:spPr/>
      <dgm:t>
        <a:bodyPr/>
        <a:lstStyle/>
        <a:p>
          <a:endParaRPr lang="en-US">
            <a:latin typeface="Tenorite" pitchFamily="2" charset="0"/>
          </a:endParaRPr>
        </a:p>
      </dgm:t>
    </dgm:pt>
    <dgm:pt modelId="{AE813459-65AB-4FA9-B717-330DDA6DFA4E}" type="sibTrans" cxnId="{A0077D09-C12C-46D0-8DF7-194B6911362A}">
      <dgm:prSet/>
      <dgm:spPr/>
      <dgm:t>
        <a:bodyPr/>
        <a:lstStyle/>
        <a:p>
          <a:endParaRPr lang="en-US">
            <a:latin typeface="Tenorite" pitchFamily="2" charset="0"/>
          </a:endParaRPr>
        </a:p>
      </dgm:t>
    </dgm:pt>
    <dgm:pt modelId="{30A490C8-22B4-4D68-875C-0F0DE2FF864D}">
      <dgm:prSet custT="1"/>
      <dgm:spPr>
        <a:solidFill>
          <a:schemeClr val="tx2"/>
        </a:solidFill>
        <a:ln>
          <a:noFill/>
        </a:ln>
      </dgm:spPr>
      <dgm:t>
        <a:bodyPr/>
        <a:lstStyle/>
        <a:p>
          <a:pPr marL="0" algn="ctr">
            <a:buNone/>
          </a:pPr>
          <a:r>
            <a:rPr lang="en-US" sz="1400" dirty="0">
              <a:latin typeface="Tenorite" pitchFamily="2" charset="0"/>
            </a:rPr>
            <a:t>July 3, 2023</a:t>
          </a:r>
        </a:p>
      </dgm:t>
    </dgm:pt>
    <dgm:pt modelId="{035C64B0-4F0C-4FD1-BD23-B1D4C9887CBE}" type="parTrans" cxnId="{381FE1CC-8184-4745-8EB3-6DE11655998D}">
      <dgm:prSet/>
      <dgm:spPr/>
      <dgm:t>
        <a:bodyPr/>
        <a:lstStyle/>
        <a:p>
          <a:endParaRPr lang="en-US">
            <a:latin typeface="Tenorite" pitchFamily="2" charset="0"/>
          </a:endParaRPr>
        </a:p>
      </dgm:t>
    </dgm:pt>
    <dgm:pt modelId="{45495DA8-8707-41E3-A12B-FA5766269C44}" type="sibTrans" cxnId="{381FE1CC-8184-4745-8EB3-6DE11655998D}">
      <dgm:prSet/>
      <dgm:spPr/>
      <dgm:t>
        <a:bodyPr/>
        <a:lstStyle/>
        <a:p>
          <a:endParaRPr lang="en-US">
            <a:latin typeface="Tenorite" pitchFamily="2" charset="0"/>
          </a:endParaRPr>
        </a:p>
      </dgm:t>
    </dgm:pt>
    <dgm:pt modelId="{B1AFA1AF-0FF8-45B3-A6D0-0E255A2F637D}">
      <dgm:prSet phldr="0"/>
      <dgm:spPr>
        <a:solidFill>
          <a:schemeClr val="accent2"/>
        </a:solidFill>
        <a:ln>
          <a:noFill/>
        </a:ln>
      </dgm:spPr>
      <dgm:t>
        <a:bodyPr/>
        <a:lstStyle/>
        <a:p>
          <a:pPr marL="0" algn="ctr" defTabSz="889000">
            <a:spcBef>
              <a:spcPct val="0"/>
            </a:spcBef>
            <a:buNone/>
          </a:pPr>
          <a:r>
            <a:rPr lang="en-US" sz="2000" dirty="0">
              <a:latin typeface="Tenorite" pitchFamily="2" charset="0"/>
            </a:rPr>
            <a:t>Stabilization Period</a:t>
          </a:r>
        </a:p>
      </dgm:t>
    </dgm:pt>
    <dgm:pt modelId="{10C68AF5-481C-45AA-A216-8BBBB04515B9}" type="parTrans" cxnId="{F28D7702-2FC3-49BD-BB13-C989E5EE622A}">
      <dgm:prSet/>
      <dgm:spPr/>
      <dgm:t>
        <a:bodyPr/>
        <a:lstStyle/>
        <a:p>
          <a:endParaRPr lang="en-US">
            <a:latin typeface="Tenorite" pitchFamily="2" charset="0"/>
          </a:endParaRPr>
        </a:p>
      </dgm:t>
    </dgm:pt>
    <dgm:pt modelId="{88649F7A-400B-4056-965D-C9AC0B3AD942}" type="sibTrans" cxnId="{F28D7702-2FC3-49BD-BB13-C989E5EE622A}">
      <dgm:prSet/>
      <dgm:spPr/>
      <dgm:t>
        <a:bodyPr/>
        <a:lstStyle/>
        <a:p>
          <a:endParaRPr lang="en-US">
            <a:latin typeface="Tenorite" pitchFamily="2" charset="0"/>
          </a:endParaRPr>
        </a:p>
      </dgm:t>
    </dgm:pt>
    <dgm:pt modelId="{50418D2B-9486-42DE-AFDD-1D31420040FF}">
      <dgm:prSet custT="1"/>
      <dgm:spPr>
        <a:solidFill>
          <a:schemeClr val="accent2"/>
        </a:solidFill>
        <a:ln>
          <a:noFill/>
        </a:ln>
      </dgm:spPr>
      <dgm:t>
        <a:bodyPr/>
        <a:lstStyle/>
        <a:p>
          <a:pPr marL="0" algn="l" defTabSz="182880">
            <a:spcBef>
              <a:spcPts val="0"/>
            </a:spcBef>
            <a:buNone/>
          </a:pPr>
          <a:r>
            <a:rPr lang="en-US" sz="1400" dirty="0">
              <a:latin typeface="Tenorite" pitchFamily="2" charset="0"/>
            </a:rPr>
            <a:t>	</a:t>
          </a:r>
        </a:p>
      </dgm:t>
    </dgm:pt>
    <dgm:pt modelId="{D5A17F6B-93F5-442B-938A-0F38C281BE88}" type="parTrans" cxnId="{5A5BA622-5DEB-48B9-88D9-C1DE36C711E5}">
      <dgm:prSet/>
      <dgm:spPr/>
      <dgm:t>
        <a:bodyPr/>
        <a:lstStyle/>
        <a:p>
          <a:endParaRPr lang="en-US">
            <a:latin typeface="Tenorite" pitchFamily="2" charset="0"/>
          </a:endParaRPr>
        </a:p>
      </dgm:t>
    </dgm:pt>
    <dgm:pt modelId="{1D87A0A5-8024-4710-846B-D5BFAC785107}" type="sibTrans" cxnId="{5A5BA622-5DEB-48B9-88D9-C1DE36C711E5}">
      <dgm:prSet/>
      <dgm:spPr/>
      <dgm:t>
        <a:bodyPr/>
        <a:lstStyle/>
        <a:p>
          <a:endParaRPr lang="en-US">
            <a:latin typeface="Tenorite" pitchFamily="2" charset="0"/>
          </a:endParaRPr>
        </a:p>
      </dgm:t>
    </dgm:pt>
    <dgm:pt modelId="{E9682B4F-0217-4B50-923E-C104AA24290F}">
      <dgm:prSet phldr="0"/>
      <dgm:spPr>
        <a:solidFill>
          <a:schemeClr val="accent6"/>
        </a:solidFill>
        <a:ln>
          <a:noFill/>
        </a:ln>
      </dgm:spPr>
      <dgm:t>
        <a:bodyPr/>
        <a:lstStyle/>
        <a:p>
          <a:pPr marL="0" algn="ctr">
            <a:buNone/>
          </a:pPr>
          <a:r>
            <a:rPr lang="en-US" sz="2000" dirty="0">
              <a:latin typeface="Tenorite" pitchFamily="2" charset="0"/>
            </a:rPr>
            <a:t>Last Day for FADV</a:t>
          </a:r>
        </a:p>
      </dgm:t>
    </dgm:pt>
    <dgm:pt modelId="{E0F6C4AF-9BBB-4698-91D7-F9AE3EACBD5D}" type="parTrans" cxnId="{6C23D0C9-74B2-4C8B-AB2F-A03B3B0EBE56}">
      <dgm:prSet/>
      <dgm:spPr/>
      <dgm:t>
        <a:bodyPr/>
        <a:lstStyle/>
        <a:p>
          <a:endParaRPr lang="en-US">
            <a:latin typeface="Tenorite" pitchFamily="2" charset="0"/>
          </a:endParaRPr>
        </a:p>
      </dgm:t>
    </dgm:pt>
    <dgm:pt modelId="{B8632E42-D7EB-4C31-877E-6F1B2801851A}" type="sibTrans" cxnId="{6C23D0C9-74B2-4C8B-AB2F-A03B3B0EBE56}">
      <dgm:prSet/>
      <dgm:spPr/>
      <dgm:t>
        <a:bodyPr/>
        <a:lstStyle/>
        <a:p>
          <a:endParaRPr lang="en-US">
            <a:latin typeface="Tenorite" pitchFamily="2" charset="0"/>
          </a:endParaRPr>
        </a:p>
      </dgm:t>
    </dgm:pt>
    <dgm:pt modelId="{FEB4A941-E9FA-4A86-A673-85FF34B35F20}">
      <dgm:prSet phldr="0" custT="1"/>
      <dgm:spPr>
        <a:solidFill>
          <a:schemeClr val="bg1">
            <a:lumMod val="50000"/>
          </a:schemeClr>
        </a:solidFill>
        <a:ln>
          <a:noFill/>
        </a:ln>
      </dgm:spPr>
      <dgm:t>
        <a:bodyPr/>
        <a:lstStyle/>
        <a:p>
          <a:pPr marL="0" algn="ctr" rtl="0">
            <a:buNone/>
          </a:pPr>
          <a:r>
            <a:rPr lang="en-US" sz="1400" dirty="0">
              <a:latin typeface="Tenorite" pitchFamily="2" charset="0"/>
            </a:rPr>
            <a:t>July 12</a:t>
          </a:r>
          <a:r>
            <a:rPr lang="en-US" sz="1400" baseline="30000" dirty="0">
              <a:latin typeface="Tenorite" pitchFamily="2" charset="0"/>
            </a:rPr>
            <a:t>th</a:t>
          </a:r>
          <a:r>
            <a:rPr lang="en-US" sz="1400" dirty="0">
              <a:latin typeface="Tenorite" pitchFamily="2" charset="0"/>
            </a:rPr>
            <a:t> - 12:30</a:t>
          </a:r>
        </a:p>
      </dgm:t>
    </dgm:pt>
    <dgm:pt modelId="{39522508-BC4E-4DD5-A744-AFEFFE36DB74}" type="parTrans" cxnId="{F942F56C-9025-4AA1-9B36-C5AE0A93B0F5}">
      <dgm:prSet/>
      <dgm:spPr/>
      <dgm:t>
        <a:bodyPr/>
        <a:lstStyle/>
        <a:p>
          <a:endParaRPr lang="en-US">
            <a:latin typeface="Tenorite" pitchFamily="2" charset="0"/>
          </a:endParaRPr>
        </a:p>
      </dgm:t>
    </dgm:pt>
    <dgm:pt modelId="{97624CC8-6315-4683-B26C-C30D552DA5A6}" type="sibTrans" cxnId="{F942F56C-9025-4AA1-9B36-C5AE0A93B0F5}">
      <dgm:prSet/>
      <dgm:spPr/>
      <dgm:t>
        <a:bodyPr/>
        <a:lstStyle/>
        <a:p>
          <a:endParaRPr lang="en-US">
            <a:latin typeface="Tenorite" pitchFamily="2" charset="0"/>
          </a:endParaRPr>
        </a:p>
      </dgm:t>
    </dgm:pt>
    <dgm:pt modelId="{A2322D3A-7AC2-4C5C-9D7E-EAB2313D47D4}">
      <dgm:prSet phldr="0"/>
      <dgm:spPr>
        <a:solidFill>
          <a:schemeClr val="tx1"/>
        </a:solidFill>
        <a:ln>
          <a:noFill/>
        </a:ln>
      </dgm:spPr>
      <dgm:t>
        <a:bodyPr/>
        <a:lstStyle/>
        <a:p>
          <a:pPr marL="0" lvl="0" algn="ctr" defTabSz="889000">
            <a:lnSpc>
              <a:spcPct val="90000"/>
            </a:lnSpc>
            <a:spcBef>
              <a:spcPct val="0"/>
            </a:spcBef>
            <a:spcAft>
              <a:spcPct val="35000"/>
            </a:spcAft>
            <a:buNone/>
          </a:pPr>
          <a:r>
            <a:rPr lang="en-US" sz="2000" dirty="0">
              <a:latin typeface="Tenorite" pitchFamily="2" charset="0"/>
            </a:rPr>
            <a:t>Resources</a:t>
          </a:r>
        </a:p>
      </dgm:t>
    </dgm:pt>
    <dgm:pt modelId="{4A8C15D4-B36F-4764-B4FF-F2AF790D3E17}" type="parTrans" cxnId="{179FAFCF-F878-464E-A8A6-1185EFA0E380}">
      <dgm:prSet/>
      <dgm:spPr/>
      <dgm:t>
        <a:bodyPr/>
        <a:lstStyle/>
        <a:p>
          <a:endParaRPr lang="en-US">
            <a:latin typeface="Tenorite" pitchFamily="2" charset="0"/>
          </a:endParaRPr>
        </a:p>
      </dgm:t>
    </dgm:pt>
    <dgm:pt modelId="{84DE1C3A-3FC7-4DB3-88ED-33F65A71557A}" type="sibTrans" cxnId="{179FAFCF-F878-464E-A8A6-1185EFA0E380}">
      <dgm:prSet/>
      <dgm:spPr/>
      <dgm:t>
        <a:bodyPr/>
        <a:lstStyle/>
        <a:p>
          <a:endParaRPr lang="en-US">
            <a:latin typeface="Tenorite" pitchFamily="2" charset="0"/>
          </a:endParaRPr>
        </a:p>
      </dgm:t>
    </dgm:pt>
    <dgm:pt modelId="{4F85505A-81B6-4FDA-A144-900B71DAD946}">
      <dgm:prSet phldr="0"/>
      <dgm:spPr>
        <a:solidFill>
          <a:schemeClr val="bg1">
            <a:lumMod val="50000"/>
          </a:schemeClr>
        </a:solidFill>
        <a:ln>
          <a:noFill/>
        </a:ln>
      </dgm:spPr>
      <dgm:t>
        <a:bodyPr/>
        <a:lstStyle/>
        <a:p>
          <a:pPr marL="0" algn="ctr">
            <a:buNone/>
          </a:pPr>
          <a:r>
            <a:rPr lang="en-US" sz="2000" dirty="0">
              <a:latin typeface="Tenorite" pitchFamily="2" charset="0"/>
            </a:rPr>
            <a:t>Information Sessions</a:t>
          </a:r>
        </a:p>
      </dgm:t>
    </dgm:pt>
    <dgm:pt modelId="{D9A96E25-7BBE-4DDD-8DDE-B4970D4340A8}" type="parTrans" cxnId="{2D633B56-E147-4EFC-B9EE-6C0413F329B0}">
      <dgm:prSet/>
      <dgm:spPr/>
      <dgm:t>
        <a:bodyPr/>
        <a:lstStyle/>
        <a:p>
          <a:endParaRPr lang="en-US">
            <a:latin typeface="Tenorite" pitchFamily="2" charset="0"/>
          </a:endParaRPr>
        </a:p>
      </dgm:t>
    </dgm:pt>
    <dgm:pt modelId="{68F74A88-49DC-44B1-BC0D-220A7B97601C}" type="sibTrans" cxnId="{2D633B56-E147-4EFC-B9EE-6C0413F329B0}">
      <dgm:prSet/>
      <dgm:spPr/>
      <dgm:t>
        <a:bodyPr/>
        <a:lstStyle/>
        <a:p>
          <a:endParaRPr lang="en-US">
            <a:latin typeface="Tenorite" pitchFamily="2" charset="0"/>
          </a:endParaRPr>
        </a:p>
      </dgm:t>
    </dgm:pt>
    <dgm:pt modelId="{BFE368C6-F5B1-4729-95EA-38FD613DAB7E}">
      <dgm:prSet phldr="0" custT="1"/>
      <dgm:spPr>
        <a:solidFill>
          <a:schemeClr val="accent6"/>
        </a:solidFill>
        <a:ln>
          <a:noFill/>
        </a:ln>
      </dgm:spPr>
      <dgm:t>
        <a:bodyPr/>
        <a:lstStyle/>
        <a:p>
          <a:pPr marL="0" algn="ctr">
            <a:buNone/>
          </a:pPr>
          <a:endParaRPr lang="en-US" sz="1400" dirty="0">
            <a:latin typeface="Tenorite" pitchFamily="2" charset="0"/>
          </a:endParaRPr>
        </a:p>
      </dgm:t>
    </dgm:pt>
    <dgm:pt modelId="{B43D8ED5-EF27-454A-AFDF-C097E4415012}" type="parTrans" cxnId="{A1AA9AF9-1F29-4F44-B2FF-24CB48218614}">
      <dgm:prSet/>
      <dgm:spPr/>
      <dgm:t>
        <a:bodyPr/>
        <a:lstStyle/>
        <a:p>
          <a:endParaRPr lang="en-US"/>
        </a:p>
      </dgm:t>
    </dgm:pt>
    <dgm:pt modelId="{BF7D48DD-C64C-4663-99C5-5EA03463190B}" type="sibTrans" cxnId="{A1AA9AF9-1F29-4F44-B2FF-24CB48218614}">
      <dgm:prSet/>
      <dgm:spPr/>
      <dgm:t>
        <a:bodyPr/>
        <a:lstStyle/>
        <a:p>
          <a:endParaRPr lang="en-US"/>
        </a:p>
      </dgm:t>
    </dgm:pt>
    <dgm:pt modelId="{5BCF0747-8789-4CA6-93B8-4BFC308B05E7}">
      <dgm:prSet custT="1"/>
      <dgm:spPr>
        <a:solidFill>
          <a:schemeClr val="tx2"/>
        </a:solidFill>
        <a:ln>
          <a:noFill/>
        </a:ln>
      </dgm:spPr>
      <dgm:t>
        <a:bodyPr/>
        <a:lstStyle/>
        <a:p>
          <a:pPr marL="0" algn="ctr">
            <a:buNone/>
          </a:pPr>
          <a:endParaRPr lang="en-US" sz="1400" dirty="0">
            <a:latin typeface="Tenorite" pitchFamily="2" charset="0"/>
          </a:endParaRPr>
        </a:p>
      </dgm:t>
    </dgm:pt>
    <dgm:pt modelId="{D81E3517-CCA3-4E29-95DF-08B1282CCF5D}" type="parTrans" cxnId="{C67C75A9-1997-44FE-BDAB-1F9D958252C4}">
      <dgm:prSet/>
      <dgm:spPr/>
      <dgm:t>
        <a:bodyPr/>
        <a:lstStyle/>
        <a:p>
          <a:endParaRPr lang="en-US"/>
        </a:p>
      </dgm:t>
    </dgm:pt>
    <dgm:pt modelId="{42487624-A956-4F2E-BAEB-99E2D07DACA2}" type="sibTrans" cxnId="{C67C75A9-1997-44FE-BDAB-1F9D958252C4}">
      <dgm:prSet/>
      <dgm:spPr/>
      <dgm:t>
        <a:bodyPr/>
        <a:lstStyle/>
        <a:p>
          <a:endParaRPr lang="en-US"/>
        </a:p>
      </dgm:t>
    </dgm:pt>
    <dgm:pt modelId="{05CFD136-E99B-403C-813A-23A7687451CD}">
      <dgm:prSet custT="1"/>
      <dgm:spPr>
        <a:solidFill>
          <a:schemeClr val="tx2"/>
        </a:solidFill>
        <a:ln>
          <a:noFill/>
        </a:ln>
      </dgm:spPr>
      <dgm:t>
        <a:bodyPr/>
        <a:lstStyle/>
        <a:p>
          <a:pPr marL="0" algn="ctr">
            <a:buNone/>
          </a:pPr>
          <a:endParaRPr lang="en-US" sz="1400" dirty="0">
            <a:latin typeface="Tenorite" pitchFamily="2" charset="0"/>
          </a:endParaRPr>
        </a:p>
      </dgm:t>
    </dgm:pt>
    <dgm:pt modelId="{6A1FF96A-5071-4EBF-B7B4-2C66A888AFE3}" type="parTrans" cxnId="{DCE545BA-86A7-4B5B-BD5D-3F66B22EE0B9}">
      <dgm:prSet/>
      <dgm:spPr/>
      <dgm:t>
        <a:bodyPr/>
        <a:lstStyle/>
        <a:p>
          <a:endParaRPr lang="en-US"/>
        </a:p>
      </dgm:t>
    </dgm:pt>
    <dgm:pt modelId="{441E6275-1E21-4260-AEF7-12D98445D2A4}" type="sibTrans" cxnId="{DCE545BA-86A7-4B5B-BD5D-3F66B22EE0B9}">
      <dgm:prSet/>
      <dgm:spPr/>
      <dgm:t>
        <a:bodyPr/>
        <a:lstStyle/>
        <a:p>
          <a:endParaRPr lang="en-US"/>
        </a:p>
      </dgm:t>
    </dgm:pt>
    <dgm:pt modelId="{EEE389F7-F860-4C4B-AFAC-814314C21D4A}">
      <dgm:prSet custT="1"/>
      <dgm:spPr>
        <a:solidFill>
          <a:schemeClr val="tx1"/>
        </a:solidFill>
        <a:ln>
          <a:noFill/>
        </a:ln>
      </dgm:spPr>
      <dgm:t>
        <a:bodyPr lIns="182880" tIns="182880" rIns="182880" bIns="182880"/>
        <a:lstStyle/>
        <a:p>
          <a:pPr marL="0" lvl="1" indent="0" algn="ctr" defTabSz="622300" rtl="0">
            <a:lnSpc>
              <a:spcPct val="90000"/>
            </a:lnSpc>
            <a:spcBef>
              <a:spcPct val="0"/>
            </a:spcBef>
            <a:spcAft>
              <a:spcPct val="15000"/>
            </a:spcAft>
            <a:buNone/>
          </a:pPr>
          <a:endParaRPr lang="en-US" sz="1400" dirty="0">
            <a:latin typeface="Tenorite" pitchFamily="2" charset="0"/>
          </a:endParaRPr>
        </a:p>
      </dgm:t>
    </dgm:pt>
    <dgm:pt modelId="{9F6FA432-022A-41F7-8EAB-815D6D44C42C}" type="parTrans" cxnId="{B27BDB72-0224-4B5F-ACD7-A939ACA339CE}">
      <dgm:prSet/>
      <dgm:spPr/>
      <dgm:t>
        <a:bodyPr/>
        <a:lstStyle/>
        <a:p>
          <a:endParaRPr lang="en-US"/>
        </a:p>
      </dgm:t>
    </dgm:pt>
    <dgm:pt modelId="{09EBF490-341E-4D02-8D9F-D11E8A484770}" type="sibTrans" cxnId="{B27BDB72-0224-4B5F-ACD7-A939ACA339CE}">
      <dgm:prSet/>
      <dgm:spPr/>
      <dgm:t>
        <a:bodyPr/>
        <a:lstStyle/>
        <a:p>
          <a:endParaRPr lang="en-US"/>
        </a:p>
      </dgm:t>
    </dgm:pt>
    <dgm:pt modelId="{B9CA27D3-DC00-48B9-B408-3001C19D67EA}">
      <dgm:prSet custT="1"/>
      <dgm:spPr>
        <a:solidFill>
          <a:schemeClr val="tx1"/>
        </a:solidFill>
        <a:ln>
          <a:noFill/>
        </a:ln>
      </dgm:spPr>
      <dgm:t>
        <a:bodyPr lIns="182880" tIns="182880" rIns="182880" bIns="182880"/>
        <a:lstStyle/>
        <a:p>
          <a:pPr marL="0" lvl="1" indent="0" algn="ctr" defTabSz="622300" rtl="0">
            <a:lnSpc>
              <a:spcPct val="90000"/>
            </a:lnSpc>
            <a:spcBef>
              <a:spcPct val="0"/>
            </a:spcBef>
            <a:spcAft>
              <a:spcPct val="15000"/>
            </a:spcAft>
            <a:buNone/>
          </a:pPr>
          <a:r>
            <a:rPr lang="en-US" sz="1400" b="1" i="0" dirty="0">
              <a:latin typeface="Tenorite" pitchFamily="2" charset="0"/>
            </a:rPr>
            <a:t>Pre-Employment Screening Using HireRight</a:t>
          </a:r>
          <a:endParaRPr lang="en-US" sz="1400" i="0" dirty="0">
            <a:latin typeface="Tenorite" pitchFamily="2" charset="0"/>
          </a:endParaRPr>
        </a:p>
      </dgm:t>
    </dgm:pt>
    <dgm:pt modelId="{7284040D-FD40-467F-A918-31536667BE28}" type="parTrans" cxnId="{3696503D-0E86-40FF-8DA3-E48CBFAA907F}">
      <dgm:prSet/>
      <dgm:spPr/>
      <dgm:t>
        <a:bodyPr/>
        <a:lstStyle/>
        <a:p>
          <a:endParaRPr lang="en-US"/>
        </a:p>
      </dgm:t>
    </dgm:pt>
    <dgm:pt modelId="{762C5EEC-E543-4AEB-80C7-26D7211A8386}" type="sibTrans" cxnId="{3696503D-0E86-40FF-8DA3-E48CBFAA907F}">
      <dgm:prSet/>
      <dgm:spPr/>
      <dgm:t>
        <a:bodyPr/>
        <a:lstStyle/>
        <a:p>
          <a:endParaRPr lang="en-US"/>
        </a:p>
      </dgm:t>
    </dgm:pt>
    <dgm:pt modelId="{29BA11BF-7F1C-4DE9-80B2-AC3103A5AAD5}">
      <dgm:prSet custT="1"/>
      <dgm:spPr>
        <a:solidFill>
          <a:schemeClr val="tx1"/>
        </a:solidFill>
        <a:ln>
          <a:noFill/>
        </a:ln>
      </dgm:spPr>
      <dgm:t>
        <a:bodyPr lIns="182880" tIns="182880" rIns="182880" bIns="182880"/>
        <a:lstStyle/>
        <a:p>
          <a:pPr marL="0" lvl="1" indent="0" algn="ctr" defTabSz="622300" rtl="0">
            <a:lnSpc>
              <a:spcPct val="90000"/>
            </a:lnSpc>
            <a:spcBef>
              <a:spcPct val="0"/>
            </a:spcBef>
            <a:spcAft>
              <a:spcPct val="15000"/>
            </a:spcAft>
            <a:buNone/>
          </a:pPr>
          <a:endParaRPr lang="en-US" sz="1400" dirty="0">
            <a:latin typeface="Tenorite" pitchFamily="2" charset="0"/>
          </a:endParaRPr>
        </a:p>
      </dgm:t>
    </dgm:pt>
    <dgm:pt modelId="{B20F00E7-ED19-4D45-910A-F28D3DAA017B}" type="parTrans" cxnId="{03E98B20-3600-415F-942B-1787A17FC785}">
      <dgm:prSet/>
      <dgm:spPr/>
      <dgm:t>
        <a:bodyPr/>
        <a:lstStyle/>
        <a:p>
          <a:endParaRPr lang="en-US"/>
        </a:p>
      </dgm:t>
    </dgm:pt>
    <dgm:pt modelId="{217DE180-D440-4009-B34C-2D13034B7CD6}" type="sibTrans" cxnId="{03E98B20-3600-415F-942B-1787A17FC785}">
      <dgm:prSet/>
      <dgm:spPr/>
      <dgm:t>
        <a:bodyPr/>
        <a:lstStyle/>
        <a:p>
          <a:endParaRPr lang="en-US"/>
        </a:p>
      </dgm:t>
    </dgm:pt>
    <dgm:pt modelId="{B82F4B68-D41D-405E-9AD5-7BB7743EA7DD}">
      <dgm:prSet phldr="0" custT="1"/>
      <dgm:spPr>
        <a:solidFill>
          <a:schemeClr val="bg1">
            <a:lumMod val="50000"/>
          </a:schemeClr>
        </a:solidFill>
        <a:ln>
          <a:noFill/>
        </a:ln>
      </dgm:spPr>
      <dgm:t>
        <a:bodyPr/>
        <a:lstStyle/>
        <a:p>
          <a:pPr marL="0" algn="l" rtl="0">
            <a:buNone/>
          </a:pPr>
          <a:endParaRPr lang="en-US" sz="1400" dirty="0">
            <a:latin typeface="Tenorite" pitchFamily="2" charset="0"/>
          </a:endParaRPr>
        </a:p>
      </dgm:t>
    </dgm:pt>
    <dgm:pt modelId="{5DCA03E4-5C18-4CEF-9008-A606480E76D8}" type="parTrans" cxnId="{738483CF-35A5-406F-BAB1-A9FDCC508F9D}">
      <dgm:prSet/>
      <dgm:spPr/>
      <dgm:t>
        <a:bodyPr/>
        <a:lstStyle/>
        <a:p>
          <a:endParaRPr lang="en-US"/>
        </a:p>
      </dgm:t>
    </dgm:pt>
    <dgm:pt modelId="{B25B84FE-2EC2-4D3C-9980-D767C1B9178F}" type="sibTrans" cxnId="{738483CF-35A5-406F-BAB1-A9FDCC508F9D}">
      <dgm:prSet/>
      <dgm:spPr/>
      <dgm:t>
        <a:bodyPr/>
        <a:lstStyle/>
        <a:p>
          <a:endParaRPr lang="en-US"/>
        </a:p>
      </dgm:t>
    </dgm:pt>
    <dgm:pt modelId="{7485C992-97C5-4CE5-92AB-B149B371E07A}">
      <dgm:prSet phldr="0" custT="1"/>
      <dgm:spPr>
        <a:solidFill>
          <a:schemeClr val="accent6"/>
        </a:solidFill>
        <a:ln>
          <a:noFill/>
        </a:ln>
      </dgm:spPr>
      <dgm:t>
        <a:bodyPr/>
        <a:lstStyle/>
        <a:p>
          <a:pPr marL="0" algn="ctr">
            <a:buNone/>
          </a:pPr>
          <a:r>
            <a:rPr lang="en-US" sz="1400" dirty="0">
              <a:latin typeface="Tenorite" pitchFamily="2" charset="0"/>
            </a:rPr>
            <a:t>July 14, 2023</a:t>
          </a:r>
        </a:p>
      </dgm:t>
    </dgm:pt>
    <dgm:pt modelId="{0A17FE6A-1E2E-4259-961F-5FE029CBF05E}" type="parTrans" cxnId="{4D6061A2-85E6-42E8-9B9E-E68E6FFF03E6}">
      <dgm:prSet/>
      <dgm:spPr/>
      <dgm:t>
        <a:bodyPr/>
        <a:lstStyle/>
        <a:p>
          <a:endParaRPr lang="en-US"/>
        </a:p>
      </dgm:t>
    </dgm:pt>
    <dgm:pt modelId="{C9383049-2BFA-4A2B-AA65-DC6923D67E72}" type="sibTrans" cxnId="{4D6061A2-85E6-42E8-9B9E-E68E6FFF03E6}">
      <dgm:prSet/>
      <dgm:spPr/>
      <dgm:t>
        <a:bodyPr/>
        <a:lstStyle/>
        <a:p>
          <a:endParaRPr lang="en-US"/>
        </a:p>
      </dgm:t>
    </dgm:pt>
    <dgm:pt modelId="{E787BEA6-E928-404F-8079-275941BC893A}">
      <dgm:prSet custT="1"/>
      <dgm:spPr>
        <a:solidFill>
          <a:schemeClr val="accent2"/>
        </a:solidFill>
        <a:ln>
          <a:noFill/>
        </a:ln>
      </dgm:spPr>
      <dgm:t>
        <a:bodyPr/>
        <a:lstStyle/>
        <a:p>
          <a:pPr marL="0" algn="l" defTabSz="182880">
            <a:spcBef>
              <a:spcPts val="0"/>
            </a:spcBef>
            <a:buNone/>
          </a:pPr>
          <a:r>
            <a:rPr lang="en-US" sz="1400" dirty="0">
              <a:latin typeface="Tenorite" pitchFamily="2" charset="0"/>
            </a:rPr>
            <a:t>July 4th – 14</a:t>
          </a:r>
          <a:r>
            <a:rPr lang="en-US" sz="1400" baseline="30000" dirty="0">
              <a:latin typeface="Tenorite" pitchFamily="2" charset="0"/>
            </a:rPr>
            <a:t>th</a:t>
          </a:r>
          <a:r>
            <a:rPr lang="en-US" sz="1400" dirty="0">
              <a:latin typeface="Tenorite" pitchFamily="2" charset="0"/>
            </a:rPr>
            <a:t>, 2023                 </a:t>
          </a:r>
        </a:p>
      </dgm:t>
    </dgm:pt>
    <dgm:pt modelId="{31E9E4B9-FF1E-49A2-A1F3-84369DD1E64C}" type="parTrans" cxnId="{4FB5AA92-9DE3-48FF-9172-F7878EB0C79E}">
      <dgm:prSet/>
      <dgm:spPr/>
      <dgm:t>
        <a:bodyPr/>
        <a:lstStyle/>
        <a:p>
          <a:endParaRPr lang="en-US"/>
        </a:p>
      </dgm:t>
    </dgm:pt>
    <dgm:pt modelId="{4DDA0734-B668-40B8-90E4-5FC9C1F8B1F9}" type="sibTrans" cxnId="{4FB5AA92-9DE3-48FF-9172-F7878EB0C79E}">
      <dgm:prSet/>
      <dgm:spPr/>
      <dgm:t>
        <a:bodyPr/>
        <a:lstStyle/>
        <a:p>
          <a:endParaRPr lang="en-US"/>
        </a:p>
      </dgm:t>
    </dgm:pt>
    <dgm:pt modelId="{1B093F7C-65BD-4A54-8E4B-8BF487E34627}">
      <dgm:prSet phldr="0" custT="1"/>
      <dgm:spPr>
        <a:solidFill>
          <a:schemeClr val="bg1">
            <a:lumMod val="50000"/>
          </a:schemeClr>
        </a:solidFill>
        <a:ln>
          <a:noFill/>
        </a:ln>
      </dgm:spPr>
      <dgm:t>
        <a:bodyPr/>
        <a:lstStyle/>
        <a:p>
          <a:pPr marL="0" algn="ctr" rtl="0">
            <a:buNone/>
          </a:pPr>
          <a:r>
            <a:rPr lang="en-US" sz="1400" dirty="0">
              <a:latin typeface="Tenorite" pitchFamily="2" charset="0"/>
            </a:rPr>
            <a:t>July 12</a:t>
          </a:r>
          <a:r>
            <a:rPr lang="en-US" sz="1400" baseline="30000" dirty="0">
              <a:latin typeface="Tenorite" pitchFamily="2" charset="0"/>
            </a:rPr>
            <a:t>th</a:t>
          </a:r>
          <a:r>
            <a:rPr lang="en-US" sz="1400" dirty="0">
              <a:latin typeface="Tenorite" pitchFamily="2" charset="0"/>
            </a:rPr>
            <a:t> – 3:30</a:t>
          </a:r>
        </a:p>
      </dgm:t>
    </dgm:pt>
    <dgm:pt modelId="{55B5BB6C-E1BD-49D9-A312-31DA712A10E8}" type="parTrans" cxnId="{0ECD147B-7E5C-4C4F-B2D1-7281F7756207}">
      <dgm:prSet/>
      <dgm:spPr/>
      <dgm:t>
        <a:bodyPr/>
        <a:lstStyle/>
        <a:p>
          <a:endParaRPr lang="en-US"/>
        </a:p>
      </dgm:t>
    </dgm:pt>
    <dgm:pt modelId="{45F03716-793D-4C76-9A20-185888A18327}" type="sibTrans" cxnId="{0ECD147B-7E5C-4C4F-B2D1-7281F7756207}">
      <dgm:prSet/>
      <dgm:spPr/>
      <dgm:t>
        <a:bodyPr/>
        <a:lstStyle/>
        <a:p>
          <a:endParaRPr lang="en-US"/>
        </a:p>
      </dgm:t>
    </dgm:pt>
    <dgm:pt modelId="{64A1C8C7-5D62-4DAE-AE21-E62D3A7EC6F8}">
      <dgm:prSet phldr="0" custT="1"/>
      <dgm:spPr>
        <a:solidFill>
          <a:schemeClr val="bg1">
            <a:lumMod val="50000"/>
          </a:schemeClr>
        </a:solidFill>
        <a:ln>
          <a:noFill/>
        </a:ln>
      </dgm:spPr>
      <dgm:t>
        <a:bodyPr/>
        <a:lstStyle/>
        <a:p>
          <a:pPr marL="0" algn="ctr" rtl="0">
            <a:buNone/>
          </a:pPr>
          <a:r>
            <a:rPr lang="en-US" sz="1400" dirty="0">
              <a:latin typeface="Tenorite" pitchFamily="2" charset="0"/>
            </a:rPr>
            <a:t>July 13</a:t>
          </a:r>
          <a:r>
            <a:rPr lang="en-US" sz="1400" baseline="30000" dirty="0">
              <a:latin typeface="Tenorite" pitchFamily="2" charset="0"/>
            </a:rPr>
            <a:t>th</a:t>
          </a:r>
          <a:r>
            <a:rPr lang="en-US" sz="1400" dirty="0">
              <a:latin typeface="Tenorite" pitchFamily="2" charset="0"/>
            </a:rPr>
            <a:t> – 1:00</a:t>
          </a:r>
        </a:p>
      </dgm:t>
    </dgm:pt>
    <dgm:pt modelId="{D13BB420-69F5-404F-8BD8-B313AFF878B2}" type="parTrans" cxnId="{2474F2AB-D32E-4A0F-A604-8325104138DA}">
      <dgm:prSet/>
      <dgm:spPr/>
      <dgm:t>
        <a:bodyPr/>
        <a:lstStyle/>
        <a:p>
          <a:endParaRPr lang="en-US"/>
        </a:p>
      </dgm:t>
    </dgm:pt>
    <dgm:pt modelId="{8521DF57-3879-4A82-96BC-F85330ED93E9}" type="sibTrans" cxnId="{2474F2AB-D32E-4A0F-A604-8325104138DA}">
      <dgm:prSet/>
      <dgm:spPr/>
      <dgm:t>
        <a:bodyPr/>
        <a:lstStyle/>
        <a:p>
          <a:endParaRPr lang="en-US"/>
        </a:p>
      </dgm:t>
    </dgm:pt>
    <dgm:pt modelId="{A34AE8AA-FDF7-FA40-BADC-6B62C2B1DE88}" type="pres">
      <dgm:prSet presAssocID="{0DD8915E-DC14-41D6-9BB5-F49E1C265163}" presName="Name0" presStyleCnt="0">
        <dgm:presLayoutVars>
          <dgm:dir/>
          <dgm:resizeHandles val="exact"/>
        </dgm:presLayoutVars>
      </dgm:prSet>
      <dgm:spPr/>
    </dgm:pt>
    <dgm:pt modelId="{2107607C-A87A-3347-81F6-106C527DBD58}" type="pres">
      <dgm:prSet presAssocID="{0DD8915E-DC14-41D6-9BB5-F49E1C265163}" presName="fgShape" presStyleLbl="fgShp" presStyleIdx="0" presStyleCnt="1" custLinFactNeighborX="140" custLinFactNeighborY="-19001"/>
      <dgm:spPr>
        <a:solidFill>
          <a:schemeClr val="accent2">
            <a:tint val="40000"/>
            <a:hueOff val="0"/>
            <a:satOff val="0"/>
            <a:lumOff val="0"/>
            <a:alpha val="0"/>
          </a:schemeClr>
        </a:solidFill>
        <a:ln>
          <a:noFill/>
        </a:ln>
      </dgm:spPr>
    </dgm:pt>
    <dgm:pt modelId="{0955960D-7F7D-E54C-8843-B1DBEEBFB364}" type="pres">
      <dgm:prSet presAssocID="{0DD8915E-DC14-41D6-9BB5-F49E1C265163}" presName="linComp" presStyleCnt="0"/>
      <dgm:spPr/>
    </dgm:pt>
    <dgm:pt modelId="{81155D12-3CC8-3D49-B0F3-3C84AC48510A}" type="pres">
      <dgm:prSet presAssocID="{73D947E0-108F-4D20-A71E-3CF329F97212}" presName="compNode" presStyleCnt="0"/>
      <dgm:spPr/>
    </dgm:pt>
    <dgm:pt modelId="{8F8B275D-8553-0846-A316-484B7B291C97}" type="pres">
      <dgm:prSet presAssocID="{73D947E0-108F-4D20-A71E-3CF329F97212}" presName="bkgdShape" presStyleLbl="node1" presStyleIdx="0" presStyleCnt="5" custLinFactNeighborX="-757"/>
      <dgm:spPr>
        <a:prstGeom prst="rect">
          <a:avLst/>
        </a:prstGeom>
      </dgm:spPr>
    </dgm:pt>
    <dgm:pt modelId="{7DA281F5-0265-2048-A63A-727E19796F79}" type="pres">
      <dgm:prSet presAssocID="{73D947E0-108F-4D20-A71E-3CF329F97212}" presName="nodeTx" presStyleLbl="node1" presStyleIdx="0" presStyleCnt="5">
        <dgm:presLayoutVars>
          <dgm:bulletEnabled val="1"/>
        </dgm:presLayoutVars>
      </dgm:prSet>
      <dgm:spPr/>
    </dgm:pt>
    <dgm:pt modelId="{79A13FEB-C61A-0346-824D-E0457CC5B4C9}" type="pres">
      <dgm:prSet presAssocID="{73D947E0-108F-4D20-A71E-3CF329F97212}" presName="invisiNode" presStyleLbl="node1" presStyleIdx="0" presStyleCnt="5"/>
      <dgm:spPr/>
    </dgm:pt>
    <dgm:pt modelId="{A126BA88-D0F9-AF4A-A7BA-0638E32B45F8}" type="pres">
      <dgm:prSet presAssocID="{73D947E0-108F-4D20-A71E-3CF329F97212}" presName="imagNode" presStyleLbl="fgImgPlace1" presStyleIdx="0" presStyleCnt="5" custScaleX="63106" custScaleY="63106"/>
      <dgm:spPr>
        <a:solidFill>
          <a:schemeClr val="accent3"/>
        </a:solidFill>
        <a:ln>
          <a:noFill/>
        </a:ln>
      </dgm:spPr>
    </dgm:pt>
    <dgm:pt modelId="{DF3C77F5-32F3-5845-BEE2-529229516397}" type="pres">
      <dgm:prSet presAssocID="{AE813459-65AB-4FA9-B717-330DDA6DFA4E}" presName="sibTrans" presStyleLbl="sibTrans2D1" presStyleIdx="0" presStyleCnt="0"/>
      <dgm:spPr/>
    </dgm:pt>
    <dgm:pt modelId="{16FC6348-B601-E348-A50F-7576C3DDD207}" type="pres">
      <dgm:prSet presAssocID="{B1AFA1AF-0FF8-45B3-A6D0-0E255A2F637D}" presName="compNode" presStyleCnt="0"/>
      <dgm:spPr/>
    </dgm:pt>
    <dgm:pt modelId="{4DFF6703-D32F-9E47-96B8-A304C47CCB78}" type="pres">
      <dgm:prSet presAssocID="{B1AFA1AF-0FF8-45B3-A6D0-0E255A2F637D}" presName="bkgdShape" presStyleLbl="node1" presStyleIdx="1" presStyleCnt="5" custScaleX="103431" custLinFactNeighborX="-129"/>
      <dgm:spPr>
        <a:prstGeom prst="rect">
          <a:avLst/>
        </a:prstGeom>
      </dgm:spPr>
    </dgm:pt>
    <dgm:pt modelId="{BA2077AD-A827-784F-87A6-E8E29A836D84}" type="pres">
      <dgm:prSet presAssocID="{B1AFA1AF-0FF8-45B3-A6D0-0E255A2F637D}" presName="nodeTx" presStyleLbl="node1" presStyleIdx="1" presStyleCnt="5">
        <dgm:presLayoutVars>
          <dgm:bulletEnabled val="1"/>
        </dgm:presLayoutVars>
      </dgm:prSet>
      <dgm:spPr/>
    </dgm:pt>
    <dgm:pt modelId="{47276A48-75DE-FE4F-B4C6-8B77CF2957C3}" type="pres">
      <dgm:prSet presAssocID="{B1AFA1AF-0FF8-45B3-A6D0-0E255A2F637D}" presName="invisiNode" presStyleLbl="node1" presStyleIdx="1" presStyleCnt="5"/>
      <dgm:spPr/>
    </dgm:pt>
    <dgm:pt modelId="{EFEB790C-BD5C-F54D-9993-F81422A8AD8E}" type="pres">
      <dgm:prSet presAssocID="{B1AFA1AF-0FF8-45B3-A6D0-0E255A2F637D}" presName="imagNode" presStyleLbl="fgImgPlace1" presStyleIdx="1" presStyleCnt="5" custScaleX="63106" custScaleY="63106"/>
      <dgm:spPr>
        <a:solidFill>
          <a:schemeClr val="accent3"/>
        </a:solidFill>
        <a:ln>
          <a:noFill/>
        </a:ln>
      </dgm:spPr>
    </dgm:pt>
    <dgm:pt modelId="{56C7F139-002F-DF46-BB7F-23A563E7CE98}" type="pres">
      <dgm:prSet presAssocID="{88649F7A-400B-4056-965D-C9AC0B3AD942}" presName="sibTrans" presStyleLbl="sibTrans2D1" presStyleIdx="0" presStyleCnt="0"/>
      <dgm:spPr/>
    </dgm:pt>
    <dgm:pt modelId="{91E3D51E-7AB8-6349-A1D0-02F993052AB3}" type="pres">
      <dgm:prSet presAssocID="{E9682B4F-0217-4B50-923E-C104AA24290F}" presName="compNode" presStyleCnt="0"/>
      <dgm:spPr/>
    </dgm:pt>
    <dgm:pt modelId="{434ABADC-97F5-A547-823D-7594A86D79D3}" type="pres">
      <dgm:prSet presAssocID="{E9682B4F-0217-4B50-923E-C104AA24290F}" presName="bkgdShape" presStyleLbl="node1" presStyleIdx="2" presStyleCnt="5" custLinFactNeighborX="182"/>
      <dgm:spPr>
        <a:prstGeom prst="rect">
          <a:avLst/>
        </a:prstGeom>
      </dgm:spPr>
    </dgm:pt>
    <dgm:pt modelId="{BC636E4B-34B9-8543-A308-00E0D1B0D2F9}" type="pres">
      <dgm:prSet presAssocID="{E9682B4F-0217-4B50-923E-C104AA24290F}" presName="nodeTx" presStyleLbl="node1" presStyleIdx="2" presStyleCnt="5">
        <dgm:presLayoutVars>
          <dgm:bulletEnabled val="1"/>
        </dgm:presLayoutVars>
      </dgm:prSet>
      <dgm:spPr/>
    </dgm:pt>
    <dgm:pt modelId="{073A77BB-E8BD-4B4C-BFA2-7B530A2B3199}" type="pres">
      <dgm:prSet presAssocID="{E9682B4F-0217-4B50-923E-C104AA24290F}" presName="invisiNode" presStyleLbl="node1" presStyleIdx="2" presStyleCnt="5"/>
      <dgm:spPr/>
    </dgm:pt>
    <dgm:pt modelId="{CC076D56-4BB0-7246-9039-788AB439DAF0}" type="pres">
      <dgm:prSet presAssocID="{E9682B4F-0217-4B50-923E-C104AA24290F}" presName="imagNode" presStyleLbl="fgImgPlace1" presStyleIdx="2" presStyleCnt="5" custScaleX="63106" custScaleY="63106"/>
      <dgm:spPr>
        <a:solidFill>
          <a:schemeClr val="accent3"/>
        </a:solidFill>
        <a:ln>
          <a:noFill/>
        </a:ln>
      </dgm:spPr>
    </dgm:pt>
    <dgm:pt modelId="{9BFD88E3-0F90-7143-8807-6B030CF54283}" type="pres">
      <dgm:prSet presAssocID="{B8632E42-D7EB-4C31-877E-6F1B2801851A}" presName="sibTrans" presStyleLbl="sibTrans2D1" presStyleIdx="0" presStyleCnt="0"/>
      <dgm:spPr/>
    </dgm:pt>
    <dgm:pt modelId="{900296CF-6A25-E746-A345-792DBE36F92C}" type="pres">
      <dgm:prSet presAssocID="{4F85505A-81B6-4FDA-A144-900B71DAD946}" presName="compNode" presStyleCnt="0"/>
      <dgm:spPr/>
    </dgm:pt>
    <dgm:pt modelId="{028C9BA8-C3B3-F947-915F-EE2FD2FCA9A5}" type="pres">
      <dgm:prSet presAssocID="{4F85505A-81B6-4FDA-A144-900B71DAD946}" presName="bkgdShape" presStyleLbl="node1" presStyleIdx="3" presStyleCnt="5" custLinFactNeighborX="0"/>
      <dgm:spPr>
        <a:prstGeom prst="rect">
          <a:avLst/>
        </a:prstGeom>
      </dgm:spPr>
    </dgm:pt>
    <dgm:pt modelId="{9312E8E2-BBD1-104A-9F74-B0103AF69816}" type="pres">
      <dgm:prSet presAssocID="{4F85505A-81B6-4FDA-A144-900B71DAD946}" presName="nodeTx" presStyleLbl="node1" presStyleIdx="3" presStyleCnt="5">
        <dgm:presLayoutVars>
          <dgm:bulletEnabled val="1"/>
        </dgm:presLayoutVars>
      </dgm:prSet>
      <dgm:spPr/>
    </dgm:pt>
    <dgm:pt modelId="{A0D6F489-540A-D44E-B596-6A182486B777}" type="pres">
      <dgm:prSet presAssocID="{4F85505A-81B6-4FDA-A144-900B71DAD946}" presName="invisiNode" presStyleLbl="node1" presStyleIdx="3" presStyleCnt="5"/>
      <dgm:spPr/>
    </dgm:pt>
    <dgm:pt modelId="{FDF2BC93-305C-D94B-A6C2-ED9CE7F40C2F}" type="pres">
      <dgm:prSet presAssocID="{4F85505A-81B6-4FDA-A144-900B71DAD946}" presName="imagNode" presStyleLbl="fgImgPlace1" presStyleIdx="3" presStyleCnt="5" custScaleX="63106" custScaleY="63106"/>
      <dgm:spPr>
        <a:solidFill>
          <a:schemeClr val="accent3"/>
        </a:solidFill>
        <a:ln>
          <a:noFill/>
        </a:ln>
      </dgm:spPr>
    </dgm:pt>
    <dgm:pt modelId="{849C45A5-41B7-C14C-8FCB-1F684E015BD4}" type="pres">
      <dgm:prSet presAssocID="{68F74A88-49DC-44B1-BC0D-220A7B97601C}" presName="sibTrans" presStyleLbl="sibTrans2D1" presStyleIdx="0" presStyleCnt="0"/>
      <dgm:spPr/>
    </dgm:pt>
    <dgm:pt modelId="{CFB52331-3A90-8741-B893-154B21972CAC}" type="pres">
      <dgm:prSet presAssocID="{A2322D3A-7AC2-4C5C-9D7E-EAB2313D47D4}" presName="compNode" presStyleCnt="0"/>
      <dgm:spPr/>
    </dgm:pt>
    <dgm:pt modelId="{73C20AF0-FA1E-3C4A-AD07-551A27BE2B92}" type="pres">
      <dgm:prSet presAssocID="{A2322D3A-7AC2-4C5C-9D7E-EAB2313D47D4}" presName="bkgdShape" presStyleLbl="node1" presStyleIdx="4" presStyleCnt="5" custLinFactNeighborX="316" custLinFactNeighborY="407"/>
      <dgm:spPr>
        <a:prstGeom prst="rect">
          <a:avLst/>
        </a:prstGeom>
      </dgm:spPr>
    </dgm:pt>
    <dgm:pt modelId="{AF3E8B43-0466-2941-94BF-5E057B356E82}" type="pres">
      <dgm:prSet presAssocID="{A2322D3A-7AC2-4C5C-9D7E-EAB2313D47D4}" presName="nodeTx" presStyleLbl="node1" presStyleIdx="4" presStyleCnt="5">
        <dgm:presLayoutVars>
          <dgm:bulletEnabled val="1"/>
        </dgm:presLayoutVars>
      </dgm:prSet>
      <dgm:spPr/>
    </dgm:pt>
    <dgm:pt modelId="{D1AAA287-E1AF-9946-AA96-77AD6193B1DD}" type="pres">
      <dgm:prSet presAssocID="{A2322D3A-7AC2-4C5C-9D7E-EAB2313D47D4}" presName="invisiNode" presStyleLbl="node1" presStyleIdx="4" presStyleCnt="5"/>
      <dgm:spPr/>
    </dgm:pt>
    <dgm:pt modelId="{916140F0-4F43-9F45-8310-FCCA12DDE514}" type="pres">
      <dgm:prSet presAssocID="{A2322D3A-7AC2-4C5C-9D7E-EAB2313D47D4}" presName="imagNode" presStyleLbl="fgImgPlace1" presStyleIdx="4" presStyleCnt="5" custScaleX="63106" custScaleY="63106"/>
      <dgm:spPr>
        <a:solidFill>
          <a:schemeClr val="accent3"/>
        </a:solidFill>
        <a:ln>
          <a:noFill/>
        </a:ln>
      </dgm:spPr>
    </dgm:pt>
  </dgm:ptLst>
  <dgm:cxnLst>
    <dgm:cxn modelId="{F28D7702-2FC3-49BD-BB13-C989E5EE622A}" srcId="{0DD8915E-DC14-41D6-9BB5-F49E1C265163}" destId="{B1AFA1AF-0FF8-45B3-A6D0-0E255A2F637D}" srcOrd="1" destOrd="0" parTransId="{10C68AF5-481C-45AA-A216-8BBBB04515B9}" sibTransId="{88649F7A-400B-4056-965D-C9AC0B3AD942}"/>
    <dgm:cxn modelId="{EB7F4208-1B2E-4581-93DA-AF8ABFF6A4F9}" type="presOf" srcId="{B82F4B68-D41D-405E-9AD5-7BB7743EA7DD}" destId="{028C9BA8-C3B3-F947-915F-EE2FD2FCA9A5}" srcOrd="0" destOrd="1" presId="urn:microsoft.com/office/officeart/2005/8/layout/hList7"/>
    <dgm:cxn modelId="{A0077D09-C12C-46D0-8DF7-194B6911362A}" srcId="{0DD8915E-DC14-41D6-9BB5-F49E1C265163}" destId="{73D947E0-108F-4D20-A71E-3CF329F97212}" srcOrd="0" destOrd="0" parTransId="{9D249532-A24D-4D8F-848A-9F42F2E486C9}" sibTransId="{AE813459-65AB-4FA9-B717-330DDA6DFA4E}"/>
    <dgm:cxn modelId="{8994D20D-699B-6A45-8026-8CCE203E1BB5}" type="presOf" srcId="{73D947E0-108F-4D20-A71E-3CF329F97212}" destId="{7DA281F5-0265-2048-A63A-727E19796F79}" srcOrd="1" destOrd="0" presId="urn:microsoft.com/office/officeart/2005/8/layout/hList7"/>
    <dgm:cxn modelId="{0838521D-CB35-40B4-AEE6-8BBDAC7550C8}" type="presOf" srcId="{5BCF0747-8789-4CA6-93B8-4BFC308B05E7}" destId="{8F8B275D-8553-0846-A316-484B7B291C97}" srcOrd="0" destOrd="1" presId="urn:microsoft.com/office/officeart/2005/8/layout/hList7"/>
    <dgm:cxn modelId="{E5D9CC1F-E58D-2F49-A249-EA553AC96459}" type="presOf" srcId="{50418D2B-9486-42DE-AFDD-1D31420040FF}" destId="{4DFF6703-D32F-9E47-96B8-A304C47CCB78}" srcOrd="0" destOrd="1" presId="urn:microsoft.com/office/officeart/2005/8/layout/hList7"/>
    <dgm:cxn modelId="{03E98B20-3600-415F-942B-1787A17FC785}" srcId="{A2322D3A-7AC2-4C5C-9D7E-EAB2313D47D4}" destId="{29BA11BF-7F1C-4DE9-80B2-AC3103A5AAD5}" srcOrd="0" destOrd="0" parTransId="{B20F00E7-ED19-4D45-910A-F28D3DAA017B}" sibTransId="{217DE180-D440-4009-B34C-2D13034B7CD6}"/>
    <dgm:cxn modelId="{6DDAF321-46A5-4FDA-82F1-5B96965FA9AC}" type="presOf" srcId="{B9CA27D3-DC00-48B9-B408-3001C19D67EA}" destId="{73C20AF0-FA1E-3C4A-AD07-551A27BE2B92}" srcOrd="0" destOrd="3" presId="urn:microsoft.com/office/officeart/2005/8/layout/hList7"/>
    <dgm:cxn modelId="{5A5BA622-5DEB-48B9-88D9-C1DE36C711E5}" srcId="{B1AFA1AF-0FF8-45B3-A6D0-0E255A2F637D}" destId="{50418D2B-9486-42DE-AFDD-1D31420040FF}" srcOrd="0" destOrd="0" parTransId="{D5A17F6B-93F5-442B-938A-0F38C281BE88}" sibTransId="{1D87A0A5-8024-4710-846B-D5BFAC785107}"/>
    <dgm:cxn modelId="{9CE2F028-36F9-40D8-BB0A-F0797B61E199}" type="presOf" srcId="{EEE389F7-F860-4C4B-AFAC-814314C21D4A}" destId="{73C20AF0-FA1E-3C4A-AD07-551A27BE2B92}" srcOrd="0" destOrd="4" presId="urn:microsoft.com/office/officeart/2005/8/layout/hList7"/>
    <dgm:cxn modelId="{029E4233-DBFE-C64A-B874-B5F720CDE974}" type="presOf" srcId="{FEB4A941-E9FA-4A86-A673-85FF34B35F20}" destId="{9312E8E2-BBD1-104A-9F74-B0103AF69816}" srcOrd="1" destOrd="2" presId="urn:microsoft.com/office/officeart/2005/8/layout/hList7"/>
    <dgm:cxn modelId="{711E093C-AD42-45A4-8D40-A2D39702062E}" srcId="{A2322D3A-7AC2-4C5C-9D7E-EAB2313D47D4}" destId="{8FE81FEC-2664-411F-AEB3-065F29F52751}" srcOrd="1" destOrd="0" parTransId="{BCBC007E-0269-421B-9C41-DE26D5C3A822}" sibTransId="{80230EB7-7230-4881-A631-309C07417378}"/>
    <dgm:cxn modelId="{3696503D-0E86-40FF-8DA3-E48CBFAA907F}" srcId="{A2322D3A-7AC2-4C5C-9D7E-EAB2313D47D4}" destId="{B9CA27D3-DC00-48B9-B408-3001C19D67EA}" srcOrd="2" destOrd="0" parTransId="{7284040D-FD40-467F-A918-31536667BE28}" sibTransId="{762C5EEC-E543-4AEB-80C7-26D7211A8386}"/>
    <dgm:cxn modelId="{F4196061-8F22-F64C-80CC-9FC99308DC40}" type="presOf" srcId="{A2322D3A-7AC2-4C5C-9D7E-EAB2313D47D4}" destId="{AF3E8B43-0466-2941-94BF-5E057B356E82}" srcOrd="1" destOrd="0" presId="urn:microsoft.com/office/officeart/2005/8/layout/hList7"/>
    <dgm:cxn modelId="{7B65A241-59DF-43C0-A911-A95AD4F3DBB1}" type="presOf" srcId="{5BCF0747-8789-4CA6-93B8-4BFC308B05E7}" destId="{7DA281F5-0265-2048-A63A-727E19796F79}" srcOrd="1" destOrd="1" presId="urn:microsoft.com/office/officeart/2005/8/layout/hList7"/>
    <dgm:cxn modelId="{71549A62-CAF4-BE45-851A-4CCE70CE64C3}" type="presOf" srcId="{4F85505A-81B6-4FDA-A144-900B71DAD946}" destId="{028C9BA8-C3B3-F947-915F-EE2FD2FCA9A5}" srcOrd="0" destOrd="0" presId="urn:microsoft.com/office/officeart/2005/8/layout/hList7"/>
    <dgm:cxn modelId="{BA98D363-64FE-4081-B946-918CDBD0FB03}" type="presOf" srcId="{7485C992-97C5-4CE5-92AB-B149B371E07A}" destId="{BC636E4B-34B9-8543-A308-00E0D1B0D2F9}" srcOrd="1" destOrd="2" presId="urn:microsoft.com/office/officeart/2005/8/layout/hList7"/>
    <dgm:cxn modelId="{5368DE64-FD22-024A-86AC-2607350C890A}" type="presOf" srcId="{AE813459-65AB-4FA9-B717-330DDA6DFA4E}" destId="{DF3C77F5-32F3-5845-BEE2-529229516397}" srcOrd="0" destOrd="0" presId="urn:microsoft.com/office/officeart/2005/8/layout/hList7"/>
    <dgm:cxn modelId="{19BC0045-0A63-4123-AB4B-D0C111E6DF28}" type="presOf" srcId="{64A1C8C7-5D62-4DAE-AE21-E62D3A7EC6F8}" destId="{028C9BA8-C3B3-F947-915F-EE2FD2FCA9A5}" srcOrd="0" destOrd="4" presId="urn:microsoft.com/office/officeart/2005/8/layout/hList7"/>
    <dgm:cxn modelId="{0CDD0345-B9D9-564F-9C2A-594661BD7D44}" type="presOf" srcId="{73D947E0-108F-4D20-A71E-3CF329F97212}" destId="{8F8B275D-8553-0846-A316-484B7B291C97}" srcOrd="0" destOrd="0" presId="urn:microsoft.com/office/officeart/2005/8/layout/hList7"/>
    <dgm:cxn modelId="{71820947-4DF5-4A4A-94FF-77232DD9416F}" type="presOf" srcId="{E787BEA6-E928-404F-8079-275941BC893A}" destId="{4DFF6703-D32F-9E47-96B8-A304C47CCB78}" srcOrd="0" destOrd="2" presId="urn:microsoft.com/office/officeart/2005/8/layout/hList7"/>
    <dgm:cxn modelId="{80DC2967-0B8E-9442-A9E2-4F58C113FDCA}" type="presOf" srcId="{B1AFA1AF-0FF8-45B3-A6D0-0E255A2F637D}" destId="{4DFF6703-D32F-9E47-96B8-A304C47CCB78}" srcOrd="0" destOrd="0" presId="urn:microsoft.com/office/officeart/2005/8/layout/hList7"/>
    <dgm:cxn modelId="{FFD46F48-1601-3B48-AC95-844EF8053475}" type="presOf" srcId="{8FE81FEC-2664-411F-AEB3-065F29F52751}" destId="{73C20AF0-FA1E-3C4A-AD07-551A27BE2B92}" srcOrd="0" destOrd="2" presId="urn:microsoft.com/office/officeart/2005/8/layout/hList7"/>
    <dgm:cxn modelId="{FF82E56C-0E90-E648-A4FD-33776C71CA80}" type="presOf" srcId="{8FE81FEC-2664-411F-AEB3-065F29F52751}" destId="{AF3E8B43-0466-2941-94BF-5E057B356E82}" srcOrd="1" destOrd="2" presId="urn:microsoft.com/office/officeart/2005/8/layout/hList7"/>
    <dgm:cxn modelId="{F942F56C-9025-4AA1-9B36-C5AE0A93B0F5}" srcId="{4F85505A-81B6-4FDA-A144-900B71DAD946}" destId="{FEB4A941-E9FA-4A86-A673-85FF34B35F20}" srcOrd="1" destOrd="0" parTransId="{39522508-BC4E-4DD5-A744-AFEFFE36DB74}" sibTransId="{97624CC8-6315-4683-B26C-C30D552DA5A6}"/>
    <dgm:cxn modelId="{7F02B26F-B1BC-4D78-89E1-7551D9031B90}" type="presOf" srcId="{E787BEA6-E928-404F-8079-275941BC893A}" destId="{BA2077AD-A827-784F-87A6-E8E29A836D84}" srcOrd="1" destOrd="2" presId="urn:microsoft.com/office/officeart/2005/8/layout/hList7"/>
    <dgm:cxn modelId="{D7846C52-051C-7E4A-8666-A7FC857AC117}" type="presOf" srcId="{4F85505A-81B6-4FDA-A144-900B71DAD946}" destId="{9312E8E2-BBD1-104A-9F74-B0103AF69816}" srcOrd="1" destOrd="0" presId="urn:microsoft.com/office/officeart/2005/8/layout/hList7"/>
    <dgm:cxn modelId="{B27BDB72-0224-4B5F-ACD7-A939ACA339CE}" srcId="{A2322D3A-7AC2-4C5C-9D7E-EAB2313D47D4}" destId="{EEE389F7-F860-4C4B-AFAC-814314C21D4A}" srcOrd="3" destOrd="0" parTransId="{9F6FA432-022A-41F7-8EAB-815D6D44C42C}" sibTransId="{09EBF490-341E-4D02-8D9F-D11E8A484770}"/>
    <dgm:cxn modelId="{B5B1E873-9EEC-48D0-BEF3-A9D23387C593}" type="presOf" srcId="{29BA11BF-7F1C-4DE9-80B2-AC3103A5AAD5}" destId="{73C20AF0-FA1E-3C4A-AD07-551A27BE2B92}" srcOrd="0" destOrd="1" presId="urn:microsoft.com/office/officeart/2005/8/layout/hList7"/>
    <dgm:cxn modelId="{2D633B56-E147-4EFC-B9EE-6C0413F329B0}" srcId="{0DD8915E-DC14-41D6-9BB5-F49E1C265163}" destId="{4F85505A-81B6-4FDA-A144-900B71DAD946}" srcOrd="3" destOrd="0" parTransId="{D9A96E25-7BBE-4DDD-8DDE-B4970D4340A8}" sibTransId="{68F74A88-49DC-44B1-BC0D-220A7B97601C}"/>
    <dgm:cxn modelId="{903ACB76-DD93-4AC8-BD6C-4199D28EA76A}" type="presOf" srcId="{05CFD136-E99B-403C-813A-23A7687451CD}" destId="{8F8B275D-8553-0846-A316-484B7B291C97}" srcOrd="0" destOrd="2" presId="urn:microsoft.com/office/officeart/2005/8/layout/hList7"/>
    <dgm:cxn modelId="{0ECD147B-7E5C-4C4F-B2D1-7281F7756207}" srcId="{4F85505A-81B6-4FDA-A144-900B71DAD946}" destId="{1B093F7C-65BD-4A54-8E4B-8BF487E34627}" srcOrd="2" destOrd="0" parTransId="{55B5BB6C-E1BD-49D9-A312-31DA712A10E8}" sibTransId="{45F03716-793D-4C76-9A20-185888A18327}"/>
    <dgm:cxn modelId="{46D8477E-677F-4481-87CA-8B9778E20E8E}" type="presOf" srcId="{BFE368C6-F5B1-4729-95EA-38FD613DAB7E}" destId="{BC636E4B-34B9-8543-A308-00E0D1B0D2F9}" srcOrd="1" destOrd="1" presId="urn:microsoft.com/office/officeart/2005/8/layout/hList7"/>
    <dgm:cxn modelId="{28690183-A8F8-5D4A-A0A0-F1EAC1F67584}" type="presOf" srcId="{E9682B4F-0217-4B50-923E-C104AA24290F}" destId="{BC636E4B-34B9-8543-A308-00E0D1B0D2F9}" srcOrd="1" destOrd="0" presId="urn:microsoft.com/office/officeart/2005/8/layout/hList7"/>
    <dgm:cxn modelId="{982C4584-ADB4-6A42-88C0-8DDE5CF3D3B6}" type="presOf" srcId="{FEB4A941-E9FA-4A86-A673-85FF34B35F20}" destId="{028C9BA8-C3B3-F947-915F-EE2FD2FCA9A5}" srcOrd="0" destOrd="2" presId="urn:microsoft.com/office/officeart/2005/8/layout/hList7"/>
    <dgm:cxn modelId="{4FB5AA92-9DE3-48FF-9172-F7878EB0C79E}" srcId="{B1AFA1AF-0FF8-45B3-A6D0-0E255A2F637D}" destId="{E787BEA6-E928-404F-8079-275941BC893A}" srcOrd="1" destOrd="0" parTransId="{31E9E4B9-FF1E-49A2-A1F3-84369DD1E64C}" sibTransId="{4DDA0734-B668-40B8-90E4-5FC9C1F8B1F9}"/>
    <dgm:cxn modelId="{C6485397-44AD-F347-A313-AE5F356648F1}" type="presOf" srcId="{50418D2B-9486-42DE-AFDD-1D31420040FF}" destId="{BA2077AD-A827-784F-87A6-E8E29A836D84}" srcOrd="1" destOrd="1" presId="urn:microsoft.com/office/officeart/2005/8/layout/hList7"/>
    <dgm:cxn modelId="{B54EF199-B515-49E3-A0BE-55C382E53914}" type="presOf" srcId="{BFE368C6-F5B1-4729-95EA-38FD613DAB7E}" destId="{434ABADC-97F5-A547-823D-7594A86D79D3}" srcOrd="0" destOrd="1" presId="urn:microsoft.com/office/officeart/2005/8/layout/hList7"/>
    <dgm:cxn modelId="{B0D46E9B-0217-4F0E-959B-8A08B021CEAA}" type="presOf" srcId="{64A1C8C7-5D62-4DAE-AE21-E62D3A7EC6F8}" destId="{9312E8E2-BBD1-104A-9F74-B0103AF69816}" srcOrd="1" destOrd="4" presId="urn:microsoft.com/office/officeart/2005/8/layout/hList7"/>
    <dgm:cxn modelId="{781B6FA0-0F00-0D41-8C2E-EA6A255C6967}" type="presOf" srcId="{0DD8915E-DC14-41D6-9BB5-F49E1C265163}" destId="{A34AE8AA-FDF7-FA40-BADC-6B62C2B1DE88}" srcOrd="0" destOrd="0" presId="urn:microsoft.com/office/officeart/2005/8/layout/hList7"/>
    <dgm:cxn modelId="{4D6061A2-85E6-42E8-9B9E-E68E6FFF03E6}" srcId="{E9682B4F-0217-4B50-923E-C104AA24290F}" destId="{7485C992-97C5-4CE5-92AB-B149B371E07A}" srcOrd="1" destOrd="0" parTransId="{0A17FE6A-1E2E-4259-961F-5FE029CBF05E}" sibTransId="{C9383049-2BFA-4A2B-AA65-DC6923D67E72}"/>
    <dgm:cxn modelId="{956B0EA6-B0CC-A04C-AAC4-2F46E14A46D0}" type="presOf" srcId="{E9682B4F-0217-4B50-923E-C104AA24290F}" destId="{434ABADC-97F5-A547-823D-7594A86D79D3}" srcOrd="0" destOrd="0" presId="urn:microsoft.com/office/officeart/2005/8/layout/hList7"/>
    <dgm:cxn modelId="{C67C75A9-1997-44FE-BDAB-1F9D958252C4}" srcId="{73D947E0-108F-4D20-A71E-3CF329F97212}" destId="{5BCF0747-8789-4CA6-93B8-4BFC308B05E7}" srcOrd="0" destOrd="0" parTransId="{D81E3517-CCA3-4E29-95DF-08B1282CCF5D}" sibTransId="{42487624-A956-4F2E-BAEB-99E2D07DACA2}"/>
    <dgm:cxn modelId="{C85286A9-EA95-7947-BBAE-BB43E3CA7A09}" type="presOf" srcId="{30A490C8-22B4-4D68-875C-0F0DE2FF864D}" destId="{8F8B275D-8553-0846-A316-484B7B291C97}" srcOrd="0" destOrd="3" presId="urn:microsoft.com/office/officeart/2005/8/layout/hList7"/>
    <dgm:cxn modelId="{09A0D9AA-54B5-4DAA-BF74-6976D7C9912C}" type="presOf" srcId="{1B093F7C-65BD-4A54-8E4B-8BF487E34627}" destId="{9312E8E2-BBD1-104A-9F74-B0103AF69816}" srcOrd="1" destOrd="3" presId="urn:microsoft.com/office/officeart/2005/8/layout/hList7"/>
    <dgm:cxn modelId="{2474F2AB-D32E-4A0F-A604-8325104138DA}" srcId="{4F85505A-81B6-4FDA-A144-900B71DAD946}" destId="{64A1C8C7-5D62-4DAE-AE21-E62D3A7EC6F8}" srcOrd="3" destOrd="0" parTransId="{D13BB420-69F5-404F-8BD8-B313AFF878B2}" sibTransId="{8521DF57-3879-4A82-96BC-F85330ED93E9}"/>
    <dgm:cxn modelId="{C8C70BAD-94AD-4561-AAC5-D85C7CBC0637}" type="presOf" srcId="{EEE389F7-F860-4C4B-AFAC-814314C21D4A}" destId="{AF3E8B43-0466-2941-94BF-5E057B356E82}" srcOrd="1" destOrd="4" presId="urn:microsoft.com/office/officeart/2005/8/layout/hList7"/>
    <dgm:cxn modelId="{395EECB0-3DB3-4038-8148-60EF3D6E98AE}" type="presOf" srcId="{B82F4B68-D41D-405E-9AD5-7BB7743EA7DD}" destId="{9312E8E2-BBD1-104A-9F74-B0103AF69816}" srcOrd="1" destOrd="1" presId="urn:microsoft.com/office/officeart/2005/8/layout/hList7"/>
    <dgm:cxn modelId="{161425B1-9CC1-5A46-A6FE-66DDFF22F4E9}" type="presOf" srcId="{B1AFA1AF-0FF8-45B3-A6D0-0E255A2F637D}" destId="{BA2077AD-A827-784F-87A6-E8E29A836D84}" srcOrd="1" destOrd="0" presId="urn:microsoft.com/office/officeart/2005/8/layout/hList7"/>
    <dgm:cxn modelId="{E12CABB8-CF14-4612-9EF5-41945AFEBC38}" type="presOf" srcId="{7485C992-97C5-4CE5-92AB-B149B371E07A}" destId="{434ABADC-97F5-A547-823D-7594A86D79D3}" srcOrd="0" destOrd="2" presId="urn:microsoft.com/office/officeart/2005/8/layout/hList7"/>
    <dgm:cxn modelId="{E65110B9-3148-A843-8CC8-BF37AE44F247}" type="presOf" srcId="{A2322D3A-7AC2-4C5C-9D7E-EAB2313D47D4}" destId="{73C20AF0-FA1E-3C4A-AD07-551A27BE2B92}" srcOrd="0" destOrd="0" presId="urn:microsoft.com/office/officeart/2005/8/layout/hList7"/>
    <dgm:cxn modelId="{DCE545BA-86A7-4B5B-BD5D-3F66B22EE0B9}" srcId="{73D947E0-108F-4D20-A71E-3CF329F97212}" destId="{05CFD136-E99B-403C-813A-23A7687451CD}" srcOrd="1" destOrd="0" parTransId="{6A1FF96A-5071-4EBF-B7B4-2C66A888AFE3}" sibTransId="{441E6275-1E21-4260-AEF7-12D98445D2A4}"/>
    <dgm:cxn modelId="{60B1F8C7-FFE1-44F8-A4C0-00CEC7E2698A}" type="presOf" srcId="{1B093F7C-65BD-4A54-8E4B-8BF487E34627}" destId="{028C9BA8-C3B3-F947-915F-EE2FD2FCA9A5}" srcOrd="0" destOrd="3" presId="urn:microsoft.com/office/officeart/2005/8/layout/hList7"/>
    <dgm:cxn modelId="{6C23D0C9-74B2-4C8B-AB2F-A03B3B0EBE56}" srcId="{0DD8915E-DC14-41D6-9BB5-F49E1C265163}" destId="{E9682B4F-0217-4B50-923E-C104AA24290F}" srcOrd="2" destOrd="0" parTransId="{E0F6C4AF-9BBB-4698-91D7-F9AE3EACBD5D}" sibTransId="{B8632E42-D7EB-4C31-877E-6F1B2801851A}"/>
    <dgm:cxn modelId="{DF7D19CB-FE9E-4895-83E1-01F4C7438414}" type="presOf" srcId="{B9CA27D3-DC00-48B9-B408-3001C19D67EA}" destId="{AF3E8B43-0466-2941-94BF-5E057B356E82}" srcOrd="1" destOrd="3" presId="urn:microsoft.com/office/officeart/2005/8/layout/hList7"/>
    <dgm:cxn modelId="{381FE1CC-8184-4745-8EB3-6DE11655998D}" srcId="{73D947E0-108F-4D20-A71E-3CF329F97212}" destId="{30A490C8-22B4-4D68-875C-0F0DE2FF864D}" srcOrd="2" destOrd="0" parTransId="{035C64B0-4F0C-4FD1-BD23-B1D4C9887CBE}" sibTransId="{45495DA8-8707-41E3-A12B-FA5766269C44}"/>
    <dgm:cxn modelId="{738483CF-35A5-406F-BAB1-A9FDCC508F9D}" srcId="{4F85505A-81B6-4FDA-A144-900B71DAD946}" destId="{B82F4B68-D41D-405E-9AD5-7BB7743EA7DD}" srcOrd="0" destOrd="0" parTransId="{5DCA03E4-5C18-4CEF-9008-A606480E76D8}" sibTransId="{B25B84FE-2EC2-4D3C-9980-D767C1B9178F}"/>
    <dgm:cxn modelId="{179FAFCF-F878-464E-A8A6-1185EFA0E380}" srcId="{0DD8915E-DC14-41D6-9BB5-F49E1C265163}" destId="{A2322D3A-7AC2-4C5C-9D7E-EAB2313D47D4}" srcOrd="4" destOrd="0" parTransId="{4A8C15D4-B36F-4764-B4FF-F2AF790D3E17}" sibTransId="{84DE1C3A-3FC7-4DB3-88ED-33F65A71557A}"/>
    <dgm:cxn modelId="{FA1B16D5-5FB5-2047-9831-030AE6F3EAE9}" type="presOf" srcId="{30A490C8-22B4-4D68-875C-0F0DE2FF864D}" destId="{7DA281F5-0265-2048-A63A-727E19796F79}" srcOrd="1" destOrd="3" presId="urn:microsoft.com/office/officeart/2005/8/layout/hList7"/>
    <dgm:cxn modelId="{F1B56DD8-8FEA-344A-B6E7-D10401E3F2E3}" type="presOf" srcId="{B8632E42-D7EB-4C31-877E-6F1B2801851A}" destId="{9BFD88E3-0F90-7143-8807-6B030CF54283}" srcOrd="0" destOrd="0" presId="urn:microsoft.com/office/officeart/2005/8/layout/hList7"/>
    <dgm:cxn modelId="{B239ADD9-3687-490D-9707-DEE1F82B0E35}" type="presOf" srcId="{29BA11BF-7F1C-4DE9-80B2-AC3103A5AAD5}" destId="{AF3E8B43-0466-2941-94BF-5E057B356E82}" srcOrd="1" destOrd="1" presId="urn:microsoft.com/office/officeart/2005/8/layout/hList7"/>
    <dgm:cxn modelId="{B7E928E6-A2FA-4055-92DD-C91A76A8F66D}" type="presOf" srcId="{05CFD136-E99B-403C-813A-23A7687451CD}" destId="{7DA281F5-0265-2048-A63A-727E19796F79}" srcOrd="1" destOrd="2" presId="urn:microsoft.com/office/officeart/2005/8/layout/hList7"/>
    <dgm:cxn modelId="{7B012CF3-9916-9C42-A389-6EC30575190C}" type="presOf" srcId="{88649F7A-400B-4056-965D-C9AC0B3AD942}" destId="{56C7F139-002F-DF46-BB7F-23A563E7CE98}" srcOrd="0" destOrd="0" presId="urn:microsoft.com/office/officeart/2005/8/layout/hList7"/>
    <dgm:cxn modelId="{AB9B77F3-E113-9F42-AD26-5199BE35195A}" type="presOf" srcId="{68F74A88-49DC-44B1-BC0D-220A7B97601C}" destId="{849C45A5-41B7-C14C-8FCB-1F684E015BD4}" srcOrd="0" destOrd="0" presId="urn:microsoft.com/office/officeart/2005/8/layout/hList7"/>
    <dgm:cxn modelId="{A1AA9AF9-1F29-4F44-B2FF-24CB48218614}" srcId="{E9682B4F-0217-4B50-923E-C104AA24290F}" destId="{BFE368C6-F5B1-4729-95EA-38FD613DAB7E}" srcOrd="0" destOrd="0" parTransId="{B43D8ED5-EF27-454A-AFDF-C097E4415012}" sibTransId="{BF7D48DD-C64C-4663-99C5-5EA03463190B}"/>
    <dgm:cxn modelId="{E225472C-E3EE-2149-B941-7817CA44471E}" type="presParOf" srcId="{A34AE8AA-FDF7-FA40-BADC-6B62C2B1DE88}" destId="{2107607C-A87A-3347-81F6-106C527DBD58}" srcOrd="0" destOrd="0" presId="urn:microsoft.com/office/officeart/2005/8/layout/hList7"/>
    <dgm:cxn modelId="{F943B65C-83A1-794F-8716-82D6E9B90BCD}" type="presParOf" srcId="{A34AE8AA-FDF7-FA40-BADC-6B62C2B1DE88}" destId="{0955960D-7F7D-E54C-8843-B1DBEEBFB364}" srcOrd="1" destOrd="0" presId="urn:microsoft.com/office/officeart/2005/8/layout/hList7"/>
    <dgm:cxn modelId="{001D4585-DEB8-A543-8A40-05E8ABC28C57}" type="presParOf" srcId="{0955960D-7F7D-E54C-8843-B1DBEEBFB364}" destId="{81155D12-3CC8-3D49-B0F3-3C84AC48510A}" srcOrd="0" destOrd="0" presId="urn:microsoft.com/office/officeart/2005/8/layout/hList7"/>
    <dgm:cxn modelId="{1580EBFB-09CE-F344-8C03-5CB3CBE5AC98}" type="presParOf" srcId="{81155D12-3CC8-3D49-B0F3-3C84AC48510A}" destId="{8F8B275D-8553-0846-A316-484B7B291C97}" srcOrd="0" destOrd="0" presId="urn:microsoft.com/office/officeart/2005/8/layout/hList7"/>
    <dgm:cxn modelId="{842F04B3-A619-A54C-B547-B6C38B4FB951}" type="presParOf" srcId="{81155D12-3CC8-3D49-B0F3-3C84AC48510A}" destId="{7DA281F5-0265-2048-A63A-727E19796F79}" srcOrd="1" destOrd="0" presId="urn:microsoft.com/office/officeart/2005/8/layout/hList7"/>
    <dgm:cxn modelId="{08E39789-DE12-C44D-B363-AFAA969CE1E8}" type="presParOf" srcId="{81155D12-3CC8-3D49-B0F3-3C84AC48510A}" destId="{79A13FEB-C61A-0346-824D-E0457CC5B4C9}" srcOrd="2" destOrd="0" presId="urn:microsoft.com/office/officeart/2005/8/layout/hList7"/>
    <dgm:cxn modelId="{B88ECEE4-BA18-F649-9EFE-5FE2A1375A58}" type="presParOf" srcId="{81155D12-3CC8-3D49-B0F3-3C84AC48510A}" destId="{A126BA88-D0F9-AF4A-A7BA-0638E32B45F8}" srcOrd="3" destOrd="0" presId="urn:microsoft.com/office/officeart/2005/8/layout/hList7"/>
    <dgm:cxn modelId="{9B673E09-6E30-B544-9BA9-85CCFB26FC2F}" type="presParOf" srcId="{0955960D-7F7D-E54C-8843-B1DBEEBFB364}" destId="{DF3C77F5-32F3-5845-BEE2-529229516397}" srcOrd="1" destOrd="0" presId="urn:microsoft.com/office/officeart/2005/8/layout/hList7"/>
    <dgm:cxn modelId="{196FFE95-C277-344C-94D6-9114A085054E}" type="presParOf" srcId="{0955960D-7F7D-E54C-8843-B1DBEEBFB364}" destId="{16FC6348-B601-E348-A50F-7576C3DDD207}" srcOrd="2" destOrd="0" presId="urn:microsoft.com/office/officeart/2005/8/layout/hList7"/>
    <dgm:cxn modelId="{2BE2AAA5-6ADF-8C4D-955F-3EB733D7C5EB}" type="presParOf" srcId="{16FC6348-B601-E348-A50F-7576C3DDD207}" destId="{4DFF6703-D32F-9E47-96B8-A304C47CCB78}" srcOrd="0" destOrd="0" presId="urn:microsoft.com/office/officeart/2005/8/layout/hList7"/>
    <dgm:cxn modelId="{17073BDD-1BB2-3E40-B5F3-DB2DD27B70C8}" type="presParOf" srcId="{16FC6348-B601-E348-A50F-7576C3DDD207}" destId="{BA2077AD-A827-784F-87A6-E8E29A836D84}" srcOrd="1" destOrd="0" presId="urn:microsoft.com/office/officeart/2005/8/layout/hList7"/>
    <dgm:cxn modelId="{6756D7D8-C48B-024A-9259-CD45C2E2D6F3}" type="presParOf" srcId="{16FC6348-B601-E348-A50F-7576C3DDD207}" destId="{47276A48-75DE-FE4F-B4C6-8B77CF2957C3}" srcOrd="2" destOrd="0" presId="urn:microsoft.com/office/officeart/2005/8/layout/hList7"/>
    <dgm:cxn modelId="{68916BF1-7696-DF4C-AE9A-90DA1528D867}" type="presParOf" srcId="{16FC6348-B601-E348-A50F-7576C3DDD207}" destId="{EFEB790C-BD5C-F54D-9993-F81422A8AD8E}" srcOrd="3" destOrd="0" presId="urn:microsoft.com/office/officeart/2005/8/layout/hList7"/>
    <dgm:cxn modelId="{68673533-5457-724A-BD79-21053E0C5583}" type="presParOf" srcId="{0955960D-7F7D-E54C-8843-B1DBEEBFB364}" destId="{56C7F139-002F-DF46-BB7F-23A563E7CE98}" srcOrd="3" destOrd="0" presId="urn:microsoft.com/office/officeart/2005/8/layout/hList7"/>
    <dgm:cxn modelId="{EDA12534-DD6F-3D46-A33C-D2D3C096E217}" type="presParOf" srcId="{0955960D-7F7D-E54C-8843-B1DBEEBFB364}" destId="{91E3D51E-7AB8-6349-A1D0-02F993052AB3}" srcOrd="4" destOrd="0" presId="urn:microsoft.com/office/officeart/2005/8/layout/hList7"/>
    <dgm:cxn modelId="{98E12192-EF84-5E4E-8F7C-7D4B0E3B0CFB}" type="presParOf" srcId="{91E3D51E-7AB8-6349-A1D0-02F993052AB3}" destId="{434ABADC-97F5-A547-823D-7594A86D79D3}" srcOrd="0" destOrd="0" presId="urn:microsoft.com/office/officeart/2005/8/layout/hList7"/>
    <dgm:cxn modelId="{35A4D817-35C8-574E-BAE7-28EAD8E80E9E}" type="presParOf" srcId="{91E3D51E-7AB8-6349-A1D0-02F993052AB3}" destId="{BC636E4B-34B9-8543-A308-00E0D1B0D2F9}" srcOrd="1" destOrd="0" presId="urn:microsoft.com/office/officeart/2005/8/layout/hList7"/>
    <dgm:cxn modelId="{3F7650F7-8ADF-1647-ABCA-EDB62D6E6F07}" type="presParOf" srcId="{91E3D51E-7AB8-6349-A1D0-02F993052AB3}" destId="{073A77BB-E8BD-4B4C-BFA2-7B530A2B3199}" srcOrd="2" destOrd="0" presId="urn:microsoft.com/office/officeart/2005/8/layout/hList7"/>
    <dgm:cxn modelId="{A4C178E9-5B35-8046-AEA4-07EA064D48EC}" type="presParOf" srcId="{91E3D51E-7AB8-6349-A1D0-02F993052AB3}" destId="{CC076D56-4BB0-7246-9039-788AB439DAF0}" srcOrd="3" destOrd="0" presId="urn:microsoft.com/office/officeart/2005/8/layout/hList7"/>
    <dgm:cxn modelId="{23300555-E195-7745-8EAA-13C1C3D64096}" type="presParOf" srcId="{0955960D-7F7D-E54C-8843-B1DBEEBFB364}" destId="{9BFD88E3-0F90-7143-8807-6B030CF54283}" srcOrd="5" destOrd="0" presId="urn:microsoft.com/office/officeart/2005/8/layout/hList7"/>
    <dgm:cxn modelId="{67E0177E-2C5D-D84A-B206-DF756AC265E2}" type="presParOf" srcId="{0955960D-7F7D-E54C-8843-B1DBEEBFB364}" destId="{900296CF-6A25-E746-A345-792DBE36F92C}" srcOrd="6" destOrd="0" presId="urn:microsoft.com/office/officeart/2005/8/layout/hList7"/>
    <dgm:cxn modelId="{17F234B6-5CB2-694A-AE40-2EC7B6989025}" type="presParOf" srcId="{900296CF-6A25-E746-A345-792DBE36F92C}" destId="{028C9BA8-C3B3-F947-915F-EE2FD2FCA9A5}" srcOrd="0" destOrd="0" presId="urn:microsoft.com/office/officeart/2005/8/layout/hList7"/>
    <dgm:cxn modelId="{A078F003-3C00-6845-9EBD-2DC195EA7E87}" type="presParOf" srcId="{900296CF-6A25-E746-A345-792DBE36F92C}" destId="{9312E8E2-BBD1-104A-9F74-B0103AF69816}" srcOrd="1" destOrd="0" presId="urn:microsoft.com/office/officeart/2005/8/layout/hList7"/>
    <dgm:cxn modelId="{3E327DED-A1BA-5F40-88C6-420128E7987E}" type="presParOf" srcId="{900296CF-6A25-E746-A345-792DBE36F92C}" destId="{A0D6F489-540A-D44E-B596-6A182486B777}" srcOrd="2" destOrd="0" presId="urn:microsoft.com/office/officeart/2005/8/layout/hList7"/>
    <dgm:cxn modelId="{E331C05D-ABEF-784B-867C-9DAD3D7B0BF6}" type="presParOf" srcId="{900296CF-6A25-E746-A345-792DBE36F92C}" destId="{FDF2BC93-305C-D94B-A6C2-ED9CE7F40C2F}" srcOrd="3" destOrd="0" presId="urn:microsoft.com/office/officeart/2005/8/layout/hList7"/>
    <dgm:cxn modelId="{484D29F2-E93B-0044-AD3C-1B7FAE119D86}" type="presParOf" srcId="{0955960D-7F7D-E54C-8843-B1DBEEBFB364}" destId="{849C45A5-41B7-C14C-8FCB-1F684E015BD4}" srcOrd="7" destOrd="0" presId="urn:microsoft.com/office/officeart/2005/8/layout/hList7"/>
    <dgm:cxn modelId="{4D63AED0-BB7F-5648-A588-8D3CD77EDA47}" type="presParOf" srcId="{0955960D-7F7D-E54C-8843-B1DBEEBFB364}" destId="{CFB52331-3A90-8741-B893-154B21972CAC}" srcOrd="8" destOrd="0" presId="urn:microsoft.com/office/officeart/2005/8/layout/hList7"/>
    <dgm:cxn modelId="{3916CD4F-7FBF-D443-9D5A-2C269D38B5A1}" type="presParOf" srcId="{CFB52331-3A90-8741-B893-154B21972CAC}" destId="{73C20AF0-FA1E-3C4A-AD07-551A27BE2B92}" srcOrd="0" destOrd="0" presId="urn:microsoft.com/office/officeart/2005/8/layout/hList7"/>
    <dgm:cxn modelId="{793DE385-E18B-AB41-A417-ABB42E569007}" type="presParOf" srcId="{CFB52331-3A90-8741-B893-154B21972CAC}" destId="{AF3E8B43-0466-2941-94BF-5E057B356E82}" srcOrd="1" destOrd="0" presId="urn:microsoft.com/office/officeart/2005/8/layout/hList7"/>
    <dgm:cxn modelId="{C7FDE2A3-85A4-B144-B32C-7C9903F03EC5}" type="presParOf" srcId="{CFB52331-3A90-8741-B893-154B21972CAC}" destId="{D1AAA287-E1AF-9946-AA96-77AD6193B1DD}" srcOrd="2" destOrd="0" presId="urn:microsoft.com/office/officeart/2005/8/layout/hList7"/>
    <dgm:cxn modelId="{2241BB10-0DBA-6B41-9DA1-14E15CF8B34C}" type="presParOf" srcId="{CFB52331-3A90-8741-B893-154B21972CAC}" destId="{916140F0-4F43-9F45-8310-FCCA12DDE51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8B275D-8553-0846-A316-484B7B291C97}">
      <dsp:nvSpPr>
        <dsp:cNvPr id="0" name=""/>
        <dsp:cNvSpPr/>
      </dsp:nvSpPr>
      <dsp:spPr>
        <a:xfrm>
          <a:off x="0" y="0"/>
          <a:ext cx="1878262" cy="3940870"/>
        </a:xfrm>
        <a:prstGeom prst="rect">
          <a:avLst/>
        </a:prstGeom>
        <a:solidFill>
          <a:schemeClr val="tx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ctr" defTabSz="889000" rtl="0">
            <a:lnSpc>
              <a:spcPct val="90000"/>
            </a:lnSpc>
            <a:spcBef>
              <a:spcPct val="0"/>
            </a:spcBef>
            <a:spcAft>
              <a:spcPct val="35000"/>
            </a:spcAft>
            <a:buNone/>
          </a:pPr>
          <a:r>
            <a:rPr lang="en-US" sz="2000" kern="1200" dirty="0">
              <a:latin typeface="Tenorite" pitchFamily="2" charset="0"/>
            </a:rPr>
            <a:t>Go Live</a:t>
          </a:r>
        </a:p>
        <a:p>
          <a:pPr marL="0" lvl="1" indent="-114300" algn="ctr" defTabSz="622300">
            <a:lnSpc>
              <a:spcPct val="90000"/>
            </a:lnSpc>
            <a:spcBef>
              <a:spcPct val="0"/>
            </a:spcBef>
            <a:spcAft>
              <a:spcPct val="15000"/>
            </a:spcAft>
            <a:buNone/>
          </a:pPr>
          <a:endParaRPr lang="en-US" sz="1400" kern="1200" dirty="0">
            <a:latin typeface="Tenorite" pitchFamily="2" charset="0"/>
          </a:endParaRPr>
        </a:p>
        <a:p>
          <a:pPr marL="0" lvl="1" indent="-114300" algn="ctr" defTabSz="622300">
            <a:lnSpc>
              <a:spcPct val="90000"/>
            </a:lnSpc>
            <a:spcBef>
              <a:spcPct val="0"/>
            </a:spcBef>
            <a:spcAft>
              <a:spcPct val="15000"/>
            </a:spcAft>
            <a:buNone/>
          </a:pPr>
          <a:endParaRPr lang="en-US" sz="1400" kern="1200" dirty="0">
            <a:latin typeface="Tenorite" pitchFamily="2" charset="0"/>
          </a:endParaRPr>
        </a:p>
        <a:p>
          <a:pPr marL="0" lvl="1" indent="-114300" algn="ctr" defTabSz="622300">
            <a:lnSpc>
              <a:spcPct val="90000"/>
            </a:lnSpc>
            <a:spcBef>
              <a:spcPct val="0"/>
            </a:spcBef>
            <a:spcAft>
              <a:spcPct val="15000"/>
            </a:spcAft>
            <a:buNone/>
          </a:pPr>
          <a:r>
            <a:rPr lang="en-US" sz="1400" kern="1200" dirty="0">
              <a:latin typeface="Tenorite" pitchFamily="2" charset="0"/>
            </a:rPr>
            <a:t>July 3, 2023</a:t>
          </a:r>
        </a:p>
      </dsp:txBody>
      <dsp:txXfrm>
        <a:off x="0" y="1576348"/>
        <a:ext cx="1878262" cy="1576348"/>
      </dsp:txXfrm>
    </dsp:sp>
    <dsp:sp modelId="{A126BA88-D0F9-AF4A-A7BA-0638E32B45F8}">
      <dsp:nvSpPr>
        <dsp:cNvPr id="0" name=""/>
        <dsp:cNvSpPr/>
      </dsp:nvSpPr>
      <dsp:spPr>
        <a:xfrm>
          <a:off x="529171" y="478533"/>
          <a:ext cx="828146" cy="828146"/>
        </a:xfrm>
        <a:prstGeom prst="ellipse">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DFF6703-D32F-9E47-96B8-A304C47CCB78}">
      <dsp:nvSpPr>
        <dsp:cNvPr id="0" name=""/>
        <dsp:cNvSpPr/>
      </dsp:nvSpPr>
      <dsp:spPr>
        <a:xfrm>
          <a:off x="1936301" y="0"/>
          <a:ext cx="1942705" cy="3940870"/>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ctr" defTabSz="889000">
            <a:lnSpc>
              <a:spcPct val="90000"/>
            </a:lnSpc>
            <a:spcBef>
              <a:spcPct val="0"/>
            </a:spcBef>
            <a:spcAft>
              <a:spcPct val="35000"/>
            </a:spcAft>
            <a:buNone/>
          </a:pPr>
          <a:r>
            <a:rPr lang="en-US" sz="2000" kern="1200" dirty="0">
              <a:latin typeface="Tenorite" pitchFamily="2" charset="0"/>
            </a:rPr>
            <a:t>Stabilization Period</a:t>
          </a:r>
        </a:p>
        <a:p>
          <a:pPr marL="0" lvl="1" indent="-114300" algn="l" defTabSz="182880">
            <a:lnSpc>
              <a:spcPct val="90000"/>
            </a:lnSpc>
            <a:spcBef>
              <a:spcPct val="0"/>
            </a:spcBef>
            <a:spcAft>
              <a:spcPct val="15000"/>
            </a:spcAft>
            <a:buNone/>
          </a:pPr>
          <a:r>
            <a:rPr lang="en-US" sz="1400" kern="1200" dirty="0">
              <a:latin typeface="Tenorite" pitchFamily="2" charset="0"/>
            </a:rPr>
            <a:t>	</a:t>
          </a:r>
        </a:p>
        <a:p>
          <a:pPr marL="0" lvl="1" indent="-114300" algn="l" defTabSz="182880">
            <a:lnSpc>
              <a:spcPct val="90000"/>
            </a:lnSpc>
            <a:spcBef>
              <a:spcPct val="0"/>
            </a:spcBef>
            <a:spcAft>
              <a:spcPct val="15000"/>
            </a:spcAft>
            <a:buNone/>
          </a:pPr>
          <a:r>
            <a:rPr lang="en-US" sz="1400" kern="1200" dirty="0">
              <a:latin typeface="Tenorite" pitchFamily="2" charset="0"/>
            </a:rPr>
            <a:t>July 4th – 14</a:t>
          </a:r>
          <a:r>
            <a:rPr lang="en-US" sz="1400" kern="1200" baseline="30000" dirty="0">
              <a:latin typeface="Tenorite" pitchFamily="2" charset="0"/>
            </a:rPr>
            <a:t>th</a:t>
          </a:r>
          <a:r>
            <a:rPr lang="en-US" sz="1400" kern="1200" dirty="0">
              <a:latin typeface="Tenorite" pitchFamily="2" charset="0"/>
            </a:rPr>
            <a:t>, 2023                 </a:t>
          </a:r>
        </a:p>
      </dsp:txBody>
      <dsp:txXfrm>
        <a:off x="1936301" y="1576348"/>
        <a:ext cx="1942705" cy="1576348"/>
      </dsp:txXfrm>
    </dsp:sp>
    <dsp:sp modelId="{EFEB790C-BD5C-F54D-9993-F81422A8AD8E}">
      <dsp:nvSpPr>
        <dsp:cNvPr id="0" name=""/>
        <dsp:cNvSpPr/>
      </dsp:nvSpPr>
      <dsp:spPr>
        <a:xfrm>
          <a:off x="2496003" y="478533"/>
          <a:ext cx="828146" cy="828146"/>
        </a:xfrm>
        <a:prstGeom prst="ellipse">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34ABADC-97F5-A547-823D-7594A86D79D3}">
      <dsp:nvSpPr>
        <dsp:cNvPr id="0" name=""/>
        <dsp:cNvSpPr/>
      </dsp:nvSpPr>
      <dsp:spPr>
        <a:xfrm>
          <a:off x="3941196" y="0"/>
          <a:ext cx="1878262" cy="3940870"/>
        </a:xfrm>
        <a:prstGeom prst="rect">
          <a:avLst/>
        </a:prstGeom>
        <a:solidFill>
          <a:schemeClr val="accent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ctr" defTabSz="889000">
            <a:lnSpc>
              <a:spcPct val="90000"/>
            </a:lnSpc>
            <a:spcBef>
              <a:spcPct val="0"/>
            </a:spcBef>
            <a:spcAft>
              <a:spcPct val="35000"/>
            </a:spcAft>
            <a:buNone/>
          </a:pPr>
          <a:r>
            <a:rPr lang="en-US" sz="2000" kern="1200" dirty="0">
              <a:latin typeface="Tenorite" pitchFamily="2" charset="0"/>
            </a:rPr>
            <a:t>Last Day for FADV</a:t>
          </a:r>
        </a:p>
        <a:p>
          <a:pPr marL="0" lvl="1" indent="-114300" algn="ctr" defTabSz="622300">
            <a:lnSpc>
              <a:spcPct val="90000"/>
            </a:lnSpc>
            <a:spcBef>
              <a:spcPct val="0"/>
            </a:spcBef>
            <a:spcAft>
              <a:spcPct val="15000"/>
            </a:spcAft>
            <a:buNone/>
          </a:pPr>
          <a:endParaRPr lang="en-US" sz="1400" kern="1200" dirty="0">
            <a:latin typeface="Tenorite" pitchFamily="2" charset="0"/>
          </a:endParaRPr>
        </a:p>
        <a:p>
          <a:pPr marL="0" lvl="1" indent="-114300" algn="ctr" defTabSz="622300">
            <a:lnSpc>
              <a:spcPct val="90000"/>
            </a:lnSpc>
            <a:spcBef>
              <a:spcPct val="0"/>
            </a:spcBef>
            <a:spcAft>
              <a:spcPct val="15000"/>
            </a:spcAft>
            <a:buNone/>
          </a:pPr>
          <a:r>
            <a:rPr lang="en-US" sz="1400" kern="1200" dirty="0">
              <a:latin typeface="Tenorite" pitchFamily="2" charset="0"/>
            </a:rPr>
            <a:t>July 14, 2023</a:t>
          </a:r>
        </a:p>
      </dsp:txBody>
      <dsp:txXfrm>
        <a:off x="3941196" y="1576348"/>
        <a:ext cx="1878262" cy="1576348"/>
      </dsp:txXfrm>
    </dsp:sp>
    <dsp:sp modelId="{CC076D56-4BB0-7246-9039-788AB439DAF0}">
      <dsp:nvSpPr>
        <dsp:cNvPr id="0" name=""/>
        <dsp:cNvSpPr/>
      </dsp:nvSpPr>
      <dsp:spPr>
        <a:xfrm>
          <a:off x="4462836" y="478533"/>
          <a:ext cx="828146" cy="828146"/>
        </a:xfrm>
        <a:prstGeom prst="ellipse">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28C9BA8-C3B3-F947-915F-EE2FD2FCA9A5}">
      <dsp:nvSpPr>
        <dsp:cNvPr id="0" name=""/>
        <dsp:cNvSpPr/>
      </dsp:nvSpPr>
      <dsp:spPr>
        <a:xfrm>
          <a:off x="5872388" y="0"/>
          <a:ext cx="1878262" cy="3940870"/>
        </a:xfrm>
        <a:prstGeom prst="rect">
          <a:avLst/>
        </a:prstGeom>
        <a:solidFill>
          <a:schemeClr val="bg1">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ctr" defTabSz="889000">
            <a:lnSpc>
              <a:spcPct val="90000"/>
            </a:lnSpc>
            <a:spcBef>
              <a:spcPct val="0"/>
            </a:spcBef>
            <a:spcAft>
              <a:spcPct val="35000"/>
            </a:spcAft>
            <a:buNone/>
          </a:pPr>
          <a:r>
            <a:rPr lang="en-US" sz="2000" kern="1200" dirty="0">
              <a:latin typeface="Tenorite" pitchFamily="2" charset="0"/>
            </a:rPr>
            <a:t>Information Sessions</a:t>
          </a:r>
        </a:p>
        <a:p>
          <a:pPr marL="0" lvl="1" indent="-114300" algn="l" defTabSz="622300" rtl="0">
            <a:lnSpc>
              <a:spcPct val="90000"/>
            </a:lnSpc>
            <a:spcBef>
              <a:spcPct val="0"/>
            </a:spcBef>
            <a:spcAft>
              <a:spcPct val="15000"/>
            </a:spcAft>
            <a:buNone/>
          </a:pPr>
          <a:endParaRPr lang="en-US" sz="1400" kern="1200" dirty="0">
            <a:latin typeface="Tenorite" pitchFamily="2" charset="0"/>
          </a:endParaRPr>
        </a:p>
        <a:p>
          <a:pPr marL="0" lvl="1" indent="-114300" algn="ctr" defTabSz="622300" rtl="0">
            <a:lnSpc>
              <a:spcPct val="90000"/>
            </a:lnSpc>
            <a:spcBef>
              <a:spcPct val="0"/>
            </a:spcBef>
            <a:spcAft>
              <a:spcPct val="15000"/>
            </a:spcAft>
            <a:buNone/>
          </a:pPr>
          <a:r>
            <a:rPr lang="en-US" sz="1400" kern="1200" dirty="0">
              <a:latin typeface="Tenorite" pitchFamily="2" charset="0"/>
            </a:rPr>
            <a:t>July 12</a:t>
          </a:r>
          <a:r>
            <a:rPr lang="en-US" sz="1400" kern="1200" baseline="30000" dirty="0">
              <a:latin typeface="Tenorite" pitchFamily="2" charset="0"/>
            </a:rPr>
            <a:t>th</a:t>
          </a:r>
          <a:r>
            <a:rPr lang="en-US" sz="1400" kern="1200" dirty="0">
              <a:latin typeface="Tenorite" pitchFamily="2" charset="0"/>
            </a:rPr>
            <a:t> - 12:30</a:t>
          </a:r>
        </a:p>
        <a:p>
          <a:pPr marL="0" lvl="1" indent="-114300" algn="ctr" defTabSz="622300" rtl="0">
            <a:lnSpc>
              <a:spcPct val="90000"/>
            </a:lnSpc>
            <a:spcBef>
              <a:spcPct val="0"/>
            </a:spcBef>
            <a:spcAft>
              <a:spcPct val="15000"/>
            </a:spcAft>
            <a:buNone/>
          </a:pPr>
          <a:r>
            <a:rPr lang="en-US" sz="1400" kern="1200" dirty="0">
              <a:latin typeface="Tenorite" pitchFamily="2" charset="0"/>
            </a:rPr>
            <a:t>July 12</a:t>
          </a:r>
          <a:r>
            <a:rPr lang="en-US" sz="1400" kern="1200" baseline="30000" dirty="0">
              <a:latin typeface="Tenorite" pitchFamily="2" charset="0"/>
            </a:rPr>
            <a:t>th</a:t>
          </a:r>
          <a:r>
            <a:rPr lang="en-US" sz="1400" kern="1200" dirty="0">
              <a:latin typeface="Tenorite" pitchFamily="2" charset="0"/>
            </a:rPr>
            <a:t> – 3:30</a:t>
          </a:r>
        </a:p>
        <a:p>
          <a:pPr marL="0" lvl="1" indent="-114300" algn="ctr" defTabSz="622300" rtl="0">
            <a:lnSpc>
              <a:spcPct val="90000"/>
            </a:lnSpc>
            <a:spcBef>
              <a:spcPct val="0"/>
            </a:spcBef>
            <a:spcAft>
              <a:spcPct val="15000"/>
            </a:spcAft>
            <a:buNone/>
          </a:pPr>
          <a:r>
            <a:rPr lang="en-US" sz="1400" kern="1200" dirty="0">
              <a:latin typeface="Tenorite" pitchFamily="2" charset="0"/>
            </a:rPr>
            <a:t>July 13</a:t>
          </a:r>
          <a:r>
            <a:rPr lang="en-US" sz="1400" kern="1200" baseline="30000" dirty="0">
              <a:latin typeface="Tenorite" pitchFamily="2" charset="0"/>
            </a:rPr>
            <a:t>th</a:t>
          </a:r>
          <a:r>
            <a:rPr lang="en-US" sz="1400" kern="1200" dirty="0">
              <a:latin typeface="Tenorite" pitchFamily="2" charset="0"/>
            </a:rPr>
            <a:t> – 1:00</a:t>
          </a:r>
        </a:p>
      </dsp:txBody>
      <dsp:txXfrm>
        <a:off x="5872388" y="1576348"/>
        <a:ext cx="1878262" cy="1576348"/>
      </dsp:txXfrm>
    </dsp:sp>
    <dsp:sp modelId="{FDF2BC93-305C-D94B-A6C2-ED9CE7F40C2F}">
      <dsp:nvSpPr>
        <dsp:cNvPr id="0" name=""/>
        <dsp:cNvSpPr/>
      </dsp:nvSpPr>
      <dsp:spPr>
        <a:xfrm>
          <a:off x="6397446" y="478533"/>
          <a:ext cx="828146" cy="828146"/>
        </a:xfrm>
        <a:prstGeom prst="ellipse">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3C20AF0-FA1E-3C4A-AD07-551A27BE2B92}">
      <dsp:nvSpPr>
        <dsp:cNvPr id="0" name=""/>
        <dsp:cNvSpPr/>
      </dsp:nvSpPr>
      <dsp:spPr>
        <a:xfrm>
          <a:off x="7811112" y="0"/>
          <a:ext cx="1878262" cy="3940870"/>
        </a:xfrm>
        <a:prstGeom prst="rect">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ctr" defTabSz="889000">
            <a:lnSpc>
              <a:spcPct val="90000"/>
            </a:lnSpc>
            <a:spcBef>
              <a:spcPct val="0"/>
            </a:spcBef>
            <a:spcAft>
              <a:spcPct val="35000"/>
            </a:spcAft>
            <a:buNone/>
          </a:pPr>
          <a:r>
            <a:rPr lang="en-US" sz="2000" kern="1200" dirty="0">
              <a:latin typeface="Tenorite" pitchFamily="2" charset="0"/>
            </a:rPr>
            <a:t>Resources</a:t>
          </a:r>
        </a:p>
        <a:p>
          <a:pPr marL="0" lvl="1" indent="0" algn="ctr" defTabSz="622300" rtl="0">
            <a:lnSpc>
              <a:spcPct val="90000"/>
            </a:lnSpc>
            <a:spcBef>
              <a:spcPct val="0"/>
            </a:spcBef>
            <a:spcAft>
              <a:spcPct val="15000"/>
            </a:spcAft>
            <a:buNone/>
          </a:pPr>
          <a:endParaRPr lang="en-US" sz="1400" kern="1200" dirty="0">
            <a:latin typeface="Tenorite" pitchFamily="2" charset="0"/>
          </a:endParaRPr>
        </a:p>
        <a:p>
          <a:pPr marL="0" lvl="1" indent="0" algn="ctr" defTabSz="622300" rtl="0">
            <a:lnSpc>
              <a:spcPct val="90000"/>
            </a:lnSpc>
            <a:spcBef>
              <a:spcPct val="0"/>
            </a:spcBef>
            <a:spcAft>
              <a:spcPct val="15000"/>
            </a:spcAft>
            <a:buNone/>
          </a:pPr>
          <a:r>
            <a:rPr lang="en-US" sz="1400" kern="1200" dirty="0">
              <a:latin typeface="Tenorite" pitchFamily="2" charset="0"/>
            </a:rPr>
            <a:t>Guides, FAQs &amp;  Recording available on the website,</a:t>
          </a:r>
        </a:p>
        <a:p>
          <a:pPr marL="0" lvl="1" indent="0" algn="ctr" defTabSz="622300" rtl="0">
            <a:lnSpc>
              <a:spcPct val="90000"/>
            </a:lnSpc>
            <a:spcBef>
              <a:spcPct val="0"/>
            </a:spcBef>
            <a:spcAft>
              <a:spcPct val="15000"/>
            </a:spcAft>
            <a:buNone/>
          </a:pPr>
          <a:r>
            <a:rPr lang="en-US" sz="1400" b="1" i="0" kern="1200" dirty="0">
              <a:latin typeface="Tenorite" pitchFamily="2" charset="0"/>
            </a:rPr>
            <a:t>Pre-Employment Screening Using HireRight</a:t>
          </a:r>
          <a:endParaRPr lang="en-US" sz="1400" i="0" kern="1200" dirty="0">
            <a:latin typeface="Tenorite" pitchFamily="2" charset="0"/>
          </a:endParaRPr>
        </a:p>
        <a:p>
          <a:pPr marL="0" lvl="1" indent="0" algn="ctr" defTabSz="622300" rtl="0">
            <a:lnSpc>
              <a:spcPct val="90000"/>
            </a:lnSpc>
            <a:spcBef>
              <a:spcPct val="0"/>
            </a:spcBef>
            <a:spcAft>
              <a:spcPct val="15000"/>
            </a:spcAft>
            <a:buNone/>
          </a:pPr>
          <a:endParaRPr lang="en-US" sz="1400" kern="1200" dirty="0">
            <a:latin typeface="Tenorite" pitchFamily="2" charset="0"/>
          </a:endParaRPr>
        </a:p>
      </dsp:txBody>
      <dsp:txXfrm>
        <a:off x="7811112" y="1576348"/>
        <a:ext cx="1878262" cy="1576348"/>
      </dsp:txXfrm>
    </dsp:sp>
    <dsp:sp modelId="{916140F0-4F43-9F45-8310-FCCA12DDE514}">
      <dsp:nvSpPr>
        <dsp:cNvPr id="0" name=""/>
        <dsp:cNvSpPr/>
      </dsp:nvSpPr>
      <dsp:spPr>
        <a:xfrm>
          <a:off x="8332057" y="478533"/>
          <a:ext cx="828146" cy="828146"/>
        </a:xfrm>
        <a:prstGeom prst="ellipse">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107607C-A87A-3347-81F6-106C527DBD58}">
      <dsp:nvSpPr>
        <dsp:cNvPr id="0" name=""/>
        <dsp:cNvSpPr/>
      </dsp:nvSpPr>
      <dsp:spPr>
        <a:xfrm>
          <a:off x="400054" y="3040375"/>
          <a:ext cx="8914225" cy="591130"/>
        </a:xfrm>
        <a:prstGeom prst="leftRightArrow">
          <a:avLst/>
        </a:prstGeom>
        <a:solidFill>
          <a:schemeClr val="accent2">
            <a:tint val="40000"/>
            <a:hueOff val="0"/>
            <a:satOff val="0"/>
            <a:lumOff val="0"/>
            <a:alpha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C64509-94C4-044C-A847-EF05AEB6700F}" type="datetimeFigureOut">
              <a:rPr lang="en-US" smtClean="0"/>
              <a:t>7/12/2023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F35A00-287A-5042-A754-4DF9FD168970}" type="slidenum">
              <a:rPr lang="en-US" smtClean="0"/>
              <a:t>‹#›</a:t>
            </a:fld>
            <a:endParaRPr lang="en-US"/>
          </a:p>
        </p:txBody>
      </p:sp>
    </p:spTree>
    <p:extLst>
      <p:ext uri="{BB962C8B-B14F-4D97-AF65-F5344CB8AC3E}">
        <p14:creationId xmlns:p14="http://schemas.microsoft.com/office/powerpoint/2010/main" val="855235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F35A00-287A-5042-A754-4DF9FD168970}" type="slidenum">
              <a:rPr lang="en-US" smtClean="0"/>
              <a:t>2</a:t>
            </a:fld>
            <a:endParaRPr lang="en-US"/>
          </a:p>
        </p:txBody>
      </p:sp>
    </p:spTree>
    <p:extLst>
      <p:ext uri="{BB962C8B-B14F-4D97-AF65-F5344CB8AC3E}">
        <p14:creationId xmlns:p14="http://schemas.microsoft.com/office/powerpoint/2010/main" val="2193088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20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F35A00-287A-5042-A754-4DF9FD168970}" type="slidenum">
              <a:rPr lang="en-US" smtClean="0"/>
              <a:t>16</a:t>
            </a:fld>
            <a:endParaRPr lang="en-US"/>
          </a:p>
        </p:txBody>
      </p:sp>
    </p:spTree>
    <p:extLst>
      <p:ext uri="{BB962C8B-B14F-4D97-AF65-F5344CB8AC3E}">
        <p14:creationId xmlns:p14="http://schemas.microsoft.com/office/powerpoint/2010/main" val="2153851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F6042-AE3D-FB4D-B410-A4039E8EB1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033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F35A00-287A-5042-A754-4DF9FD168970}" type="slidenum">
              <a:rPr lang="en-US" smtClean="0"/>
              <a:t>18</a:t>
            </a:fld>
            <a:endParaRPr lang="en-US"/>
          </a:p>
        </p:txBody>
      </p:sp>
    </p:spTree>
    <p:extLst>
      <p:ext uri="{BB962C8B-B14F-4D97-AF65-F5344CB8AC3E}">
        <p14:creationId xmlns:p14="http://schemas.microsoft.com/office/powerpoint/2010/main" val="1732037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F35A00-287A-5042-A754-4DF9FD168970}" type="slidenum">
              <a:rPr lang="en-US" smtClean="0"/>
              <a:t>22</a:t>
            </a:fld>
            <a:endParaRPr lang="en-US"/>
          </a:p>
        </p:txBody>
      </p:sp>
    </p:spTree>
    <p:extLst>
      <p:ext uri="{BB962C8B-B14F-4D97-AF65-F5344CB8AC3E}">
        <p14:creationId xmlns:p14="http://schemas.microsoft.com/office/powerpoint/2010/main" val="3590576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F35A00-287A-5042-A754-4DF9FD168970}" type="slidenum">
              <a:rPr lang="en-US" smtClean="0"/>
              <a:t>30</a:t>
            </a:fld>
            <a:endParaRPr lang="en-US"/>
          </a:p>
        </p:txBody>
      </p:sp>
    </p:spTree>
    <p:extLst>
      <p:ext uri="{BB962C8B-B14F-4D97-AF65-F5344CB8AC3E}">
        <p14:creationId xmlns:p14="http://schemas.microsoft.com/office/powerpoint/2010/main" val="2348261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F35A00-287A-5042-A754-4DF9FD168970}" type="slidenum">
              <a:rPr lang="en-US" smtClean="0"/>
              <a:t>36</a:t>
            </a:fld>
            <a:endParaRPr lang="en-US"/>
          </a:p>
        </p:txBody>
      </p:sp>
    </p:spTree>
    <p:extLst>
      <p:ext uri="{BB962C8B-B14F-4D97-AF65-F5344CB8AC3E}">
        <p14:creationId xmlns:p14="http://schemas.microsoft.com/office/powerpoint/2010/main" val="5762060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D0FB-59B7-A190-3002-9881373B3E2D}"/>
              </a:ext>
            </a:extLst>
          </p:cNvPr>
          <p:cNvSpPr>
            <a:spLocks noGrp="1"/>
          </p:cNvSpPr>
          <p:nvPr>
            <p:ph type="ctrTitle"/>
          </p:nvPr>
        </p:nvSpPr>
        <p:spPr>
          <a:xfrm>
            <a:off x="660807" y="1363765"/>
            <a:ext cx="7056729" cy="2387600"/>
          </a:xfrm>
        </p:spPr>
        <p:txBody>
          <a:bodyPr anchor="b"/>
          <a:lstStyle>
            <a:lvl1pPr algn="l">
              <a:defRPr sz="6000" b="1">
                <a:latin typeface="Gentona Book" pitchFamily="2" charset="77"/>
              </a:defRPr>
            </a:lvl1pPr>
          </a:lstStyle>
          <a:p>
            <a:r>
              <a:rPr lang="en-US" dirty="0"/>
              <a:t>Click to edit Master title style</a:t>
            </a:r>
          </a:p>
        </p:txBody>
      </p:sp>
      <p:sp>
        <p:nvSpPr>
          <p:cNvPr id="3" name="Subtitle 2">
            <a:extLst>
              <a:ext uri="{FF2B5EF4-FFF2-40B4-BE49-F238E27FC236}">
                <a16:creationId xmlns:a16="http://schemas.microsoft.com/office/drawing/2014/main" id="{FE96FD5B-C328-A621-BE0E-8440295FF49E}"/>
              </a:ext>
            </a:extLst>
          </p:cNvPr>
          <p:cNvSpPr>
            <a:spLocks noGrp="1"/>
          </p:cNvSpPr>
          <p:nvPr>
            <p:ph type="subTitle" idx="1"/>
          </p:nvPr>
        </p:nvSpPr>
        <p:spPr>
          <a:xfrm>
            <a:off x="660807" y="3843440"/>
            <a:ext cx="7056729"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62439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7A22-5891-DEF5-D680-5D2410C71B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707842-5391-FBA0-5FFA-7C79AE3521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96625-7AAB-9F0B-2548-80ADEB2C31BA}"/>
              </a:ext>
            </a:extLst>
          </p:cNvPr>
          <p:cNvSpPr>
            <a:spLocks noGrp="1"/>
          </p:cNvSpPr>
          <p:nvPr>
            <p:ph type="dt" sz="half" idx="10"/>
          </p:nvPr>
        </p:nvSpPr>
        <p:spPr/>
        <p:txBody>
          <a:bodyPr/>
          <a:lstStyle/>
          <a:p>
            <a:r>
              <a:rPr lang="en-US" dirty="0"/>
              <a:t>HR.UFL.EDU   |   903 W University Ave. Gainesville, FL 32601-5117   |  (352) 392-2477</a:t>
            </a:r>
          </a:p>
        </p:txBody>
      </p:sp>
    </p:spTree>
    <p:extLst>
      <p:ext uri="{BB962C8B-B14F-4D97-AF65-F5344CB8AC3E}">
        <p14:creationId xmlns:p14="http://schemas.microsoft.com/office/powerpoint/2010/main" val="36198368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D3E38B-4F61-778A-F08A-40F756D6B0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0B66F2-D6F6-3CFE-4B2D-869B87273D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19FDF-5D03-A37F-ED77-EF09C4F02286}"/>
              </a:ext>
            </a:extLst>
          </p:cNvPr>
          <p:cNvSpPr>
            <a:spLocks noGrp="1"/>
          </p:cNvSpPr>
          <p:nvPr>
            <p:ph type="dt" sz="half" idx="10"/>
          </p:nvPr>
        </p:nvSpPr>
        <p:spPr/>
        <p:txBody>
          <a:bodyPr/>
          <a:lstStyle/>
          <a:p>
            <a:r>
              <a:rPr lang="en-US" dirty="0"/>
              <a:t>HR.UFL.EDU   |   903 W University Ave. Gainesville, FL 32601-5117   |  (352) 392-2477</a:t>
            </a:r>
          </a:p>
        </p:txBody>
      </p:sp>
    </p:spTree>
    <p:extLst>
      <p:ext uri="{BB962C8B-B14F-4D97-AF65-F5344CB8AC3E}">
        <p14:creationId xmlns:p14="http://schemas.microsoft.com/office/powerpoint/2010/main" val="28157977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C9EE2-9E5E-2EA7-E074-51D313588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E9A547-35E0-6EF1-3313-EC34E97AC0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1233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AFF21-FF14-1720-A538-58D1780C69FE}"/>
              </a:ext>
            </a:extLst>
          </p:cNvPr>
          <p:cNvSpPr>
            <a:spLocks noGrp="1"/>
          </p:cNvSpPr>
          <p:nvPr>
            <p:ph type="title"/>
          </p:nvPr>
        </p:nvSpPr>
        <p:spPr>
          <a:xfrm>
            <a:off x="831850" y="1168794"/>
            <a:ext cx="5264150" cy="2852737"/>
          </a:xfrm>
        </p:spPr>
        <p:txBody>
          <a:bodyPr anchor="t"/>
          <a:lstStyle>
            <a:lvl1pPr>
              <a:defRPr sz="6000">
                <a:solidFill>
                  <a:schemeClr val="bg1">
                    <a:lumMod val="95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FA1BEFF-42B3-3AF3-5D0F-17518E4CE168}"/>
              </a:ext>
            </a:extLst>
          </p:cNvPr>
          <p:cNvSpPr>
            <a:spLocks noGrp="1"/>
          </p:cNvSpPr>
          <p:nvPr>
            <p:ph type="body" idx="1"/>
          </p:nvPr>
        </p:nvSpPr>
        <p:spPr>
          <a:xfrm>
            <a:off x="831850" y="4048519"/>
            <a:ext cx="5264150" cy="1500187"/>
          </a:xfrm>
        </p:spPr>
        <p:txBody>
          <a:bodyPr/>
          <a:lstStyle>
            <a:lvl1pPr marL="0" indent="0">
              <a:buNone/>
              <a:defRPr sz="2400">
                <a:solidFill>
                  <a:schemeClr val="bg1">
                    <a:lumMod val="9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1429843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FC364-AAE5-CA96-0AE0-6C33F915C019}"/>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B3E490ED-8BBE-9EB5-AA5E-5DBD3F8E25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012922-828A-F0A9-360C-F8BF4E56E7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61677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3E39F-D944-A8C8-6EFF-5F60652F3097}"/>
              </a:ext>
            </a:extLst>
          </p:cNvPr>
          <p:cNvSpPr>
            <a:spLocks noGrp="1"/>
          </p:cNvSpPr>
          <p:nvPr>
            <p:ph type="title"/>
          </p:nvPr>
        </p:nvSpPr>
        <p:spPr>
          <a:xfrm>
            <a:off x="839788" y="365125"/>
            <a:ext cx="10515600" cy="1325563"/>
          </a:xfrm>
        </p:spPr>
        <p:txBody>
          <a:bodyPr/>
          <a:lstStyle>
            <a:lvl1pPr algn="ctr">
              <a:defRPr/>
            </a:lvl1pPr>
          </a:lstStyle>
          <a:p>
            <a:r>
              <a:rPr lang="en-US" dirty="0"/>
              <a:t>Click to edit Master title style</a:t>
            </a:r>
          </a:p>
        </p:txBody>
      </p:sp>
      <p:sp>
        <p:nvSpPr>
          <p:cNvPr id="3" name="Text Placeholder 2">
            <a:extLst>
              <a:ext uri="{FF2B5EF4-FFF2-40B4-BE49-F238E27FC236}">
                <a16:creationId xmlns:a16="http://schemas.microsoft.com/office/drawing/2014/main" id="{E742BFF4-451A-6317-5A54-23699752AF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05E9A4-C3E5-5597-8D02-8A322ABB39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BB16E-B810-16EB-88DA-C1152CBEBE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C9555B-F207-7400-5F2D-5B27709931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21727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B405-8040-D9DF-1A16-F6D749FE113F}"/>
              </a:ext>
            </a:extLst>
          </p:cNvPr>
          <p:cNvSpPr>
            <a:spLocks noGrp="1"/>
          </p:cNvSpPr>
          <p:nvPr>
            <p:ph type="title"/>
          </p:nvPr>
        </p:nvSpPr>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26059232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070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4FE0-AE1F-60DD-3E30-972833E6288E}"/>
              </a:ext>
            </a:extLst>
          </p:cNvPr>
          <p:cNvSpPr>
            <a:spLocks noGrp="1"/>
          </p:cNvSpPr>
          <p:nvPr>
            <p:ph type="title"/>
          </p:nvPr>
        </p:nvSpPr>
        <p:spPr>
          <a:xfrm>
            <a:off x="839788" y="987425"/>
            <a:ext cx="3932237" cy="1825142"/>
          </a:xfrm>
        </p:spPr>
        <p:txBody>
          <a:bodyPr anchor="t">
            <a:noAutofit/>
          </a:bodyPr>
          <a:lstStyle>
            <a:lvl1pPr>
              <a:defRPr sz="4400"/>
            </a:lvl1pPr>
          </a:lstStyle>
          <a:p>
            <a:r>
              <a:rPr lang="en-US" dirty="0"/>
              <a:t>Click to edit Master title style</a:t>
            </a:r>
          </a:p>
        </p:txBody>
      </p:sp>
      <p:sp>
        <p:nvSpPr>
          <p:cNvPr id="4" name="Text Placeholder 3">
            <a:extLst>
              <a:ext uri="{FF2B5EF4-FFF2-40B4-BE49-F238E27FC236}">
                <a16:creationId xmlns:a16="http://schemas.microsoft.com/office/drawing/2014/main" id="{07E611F3-A5F5-626C-E3ED-E35E4EEE329B}"/>
              </a:ext>
            </a:extLst>
          </p:cNvPr>
          <p:cNvSpPr>
            <a:spLocks noGrp="1"/>
          </p:cNvSpPr>
          <p:nvPr>
            <p:ph type="body" sz="half" idx="2"/>
          </p:nvPr>
        </p:nvSpPr>
        <p:spPr>
          <a:xfrm>
            <a:off x="839788" y="2958867"/>
            <a:ext cx="3932237" cy="305800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2" descr="Placeholder Images – Browse 63,238 Stock Photos, Vectors, and Video | Adobe  Stock">
            <a:extLst>
              <a:ext uri="{FF2B5EF4-FFF2-40B4-BE49-F238E27FC236}">
                <a16:creationId xmlns:a16="http://schemas.microsoft.com/office/drawing/2014/main" id="{A851F673-AEA2-5DAB-C798-B3D43ED976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19418" y="1480089"/>
            <a:ext cx="5032794" cy="3444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2534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B0EC-DED9-40C7-642C-0EA7F85BE8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1A46A4-CC34-9CBA-6433-DD860EB462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090E99-1408-3FEB-B362-B673D74495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A2E10-AD64-9A8C-7642-160BE1E32A64}"/>
              </a:ext>
            </a:extLst>
          </p:cNvPr>
          <p:cNvSpPr>
            <a:spLocks noGrp="1"/>
          </p:cNvSpPr>
          <p:nvPr>
            <p:ph type="dt" sz="half" idx="10"/>
          </p:nvPr>
        </p:nvSpPr>
        <p:spPr/>
        <p:txBody>
          <a:bodyPr/>
          <a:lstStyle/>
          <a:p>
            <a:r>
              <a:rPr lang="en-US" dirty="0"/>
              <a:t>HR.UFL.EDU   |   903 W University Ave. Gainesville, FL 32601-5117   |  (352) 392-2477</a:t>
            </a:r>
          </a:p>
        </p:txBody>
      </p:sp>
    </p:spTree>
    <p:extLst>
      <p:ext uri="{BB962C8B-B14F-4D97-AF65-F5344CB8AC3E}">
        <p14:creationId xmlns:p14="http://schemas.microsoft.com/office/powerpoint/2010/main" val="6161574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9FAA9-F34D-164E-1E1C-07E2FBDCAE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C51FA3B-8B9A-31CD-2C5F-3C4F74964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0C59A5-6080-DF18-5F5D-7648A5276015}"/>
              </a:ext>
            </a:extLst>
          </p:cNvPr>
          <p:cNvSpPr>
            <a:spLocks noGrp="1"/>
          </p:cNvSpPr>
          <p:nvPr>
            <p:ph type="dt" sz="half" idx="2"/>
          </p:nvPr>
        </p:nvSpPr>
        <p:spPr>
          <a:xfrm>
            <a:off x="838199" y="6356350"/>
            <a:ext cx="10515599" cy="365125"/>
          </a:xfrm>
          <a:prstGeom prst="rect">
            <a:avLst/>
          </a:prstGeom>
        </p:spPr>
        <p:txBody>
          <a:bodyPr vert="horz" lIns="91440" tIns="45720" rIns="91440" bIns="45720" rtlCol="0" anchor="ctr"/>
          <a:lstStyle>
            <a:lvl1pPr algn="ctr">
              <a:defRPr sz="1200">
                <a:solidFill>
                  <a:schemeClr val="accent3"/>
                </a:solidFill>
                <a:latin typeface="Gentona Book" pitchFamily="2" charset="77"/>
              </a:defRPr>
            </a:lvl1pPr>
          </a:lstStyle>
          <a:p>
            <a:r>
              <a:rPr lang="en-US" dirty="0"/>
              <a:t>HR.UFL.EDU   |   903 W University Ave. Gainesville, FL 32601-5117   |  (352) 392-2477</a:t>
            </a:r>
          </a:p>
        </p:txBody>
      </p:sp>
    </p:spTree>
    <p:extLst>
      <p:ext uri="{BB962C8B-B14F-4D97-AF65-F5344CB8AC3E}">
        <p14:creationId xmlns:p14="http://schemas.microsoft.com/office/powerpoint/2010/main" val="4278511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Gentona Boo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hub.policy.ufl.edu/s/article/Essential-Employees" TargetMode="External"/><Relationship Id="rId2" Type="http://schemas.openxmlformats.org/officeDocument/2006/relationships/image" Target="../media/image15.jp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nam10.safelinks.protection.outlook.com/?url=https%3A%2F%2Fwww.eventbrite.com%2Fe%2Fsaa-creativity-lab-i-charting-the-course-tickets-672544016257&amp;data=05%7C01%7Camccurry%40UFL.EDU%7C33ea49eb79fd4ccc1a2c08db7d95d3e2%7C0d4da0f84a314d76ace60a62331e1b84%7C0%7C0%7C638241854681763653%7CUnknown%7CTWFpbGZsb3d8eyJWIjoiMC4wLjAwMDAiLCJQIjoiV2luMzIiLCJBTiI6Ik1haWwiLCJXVCI6Mn0%3D%7C3000%7C%7C%7C&amp;sdata=sCeA3p7xN3zCi%2F46D3d6N2OVCoIMfPgH3ZqjzpYs%2B1A%3D&amp;reserved=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nam10.safelinks.protection.outlook.com/?url=https%3A%2F%2Fwww.eventbrite.com%2Fe%2Fsaa-creativity-lab-iii-the-experience-virtual-tickets-672548529757&amp;data=05%7C01%7Camccurry%40UFL.EDU%7C33ea49eb79fd4ccc1a2c08db7d95d3e2%7C0d4da0f84a314d76ace60a62331e1b84%7C0%7C0%7C638241854681763653%7CUnknown%7CTWFpbGZsb3d8eyJWIjoiMC4wLjAwMDAiLCJQIjoiV2luMzIiLCJBTiI6Ik1haWwiLCJXVCI6Mn0%3D%7C3000%7C%7C%7C&amp;sdata=EJoEjZyB4b5DFBkerdXmJz644hrnkGwcJwwftu%2FvnJQ%3D&amp;reserved=0" TargetMode="External"/><Relationship Id="rId5" Type="http://schemas.openxmlformats.org/officeDocument/2006/relationships/hyperlink" Target="https://nam10.safelinks.protection.outlook.com/?url=https%3A%2F%2Fwww.eventbrite.com%2Fe%2Fsaa-creativity-lab-iii-the-experience-in-person-tickets-672547406397&amp;data=05%7C01%7Camccurry%40UFL.EDU%7C33ea49eb79fd4ccc1a2c08db7d95d3e2%7C0d4da0f84a314d76ace60a62331e1b84%7C0%7C0%7C638241854681763653%7CUnknown%7CTWFpbGZsb3d8eyJWIjoiMC4wLjAwMDAiLCJQIjoiV2luMzIiLCJBTiI6Ik1haWwiLCJXVCI6Mn0%3D%7C3000%7C%7C%7C&amp;sdata=HvpRV2F7fUlaP6fNKb6eaB5%2FHa6zedb%2BrjGbqt5oOmk%3D&amp;reserved=0" TargetMode="External"/><Relationship Id="rId4" Type="http://schemas.openxmlformats.org/officeDocument/2006/relationships/hyperlink" Target="https://nam10.safelinks.protection.outlook.com/?url=https%3A%2F%2Fwww.eventbrite.com%2Fe%2Fsaa-creativity-lab-ii-foundational-components-tickets-672545942017&amp;data=05%7C01%7Camccurry%40UFL.EDU%7C33ea49eb79fd4ccc1a2c08db7d95d3e2%7C0d4da0f84a314d76ace60a62331e1b84%7C0%7C0%7C638241854681763653%7CUnknown%7CTWFpbGZsb3d8eyJWIjoiMC4wLjAwMDAiLCJQIjoiV2luMzIiLCJBTiI6Ik1haWwiLCJXVCI6Mn0%3D%7C3000%7C%7C%7C&amp;sdata=S3zuMh7XtWAssTER2VjTtneJDXhMiIJI36aBtCRGSFg%3D&amp;reserved=0"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hyperlink" Target="mailto:SAA@hr.ufl.edu" TargetMode="External"/><Relationship Id="rId5" Type="http://schemas.openxmlformats.org/officeDocument/2006/relationships/hyperlink" Target="https://forms.office.com/r/MbK5TxGYg2" TargetMode="Externa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hyperlink" Target="mailto:talent@hr.ufl.edu"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hr.ufl.edu/manager-resources/recruitment-staffing/hiring-center/preparing-an-offer/appointment-letter-library/" TargetMode="External"/><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hyperlink" Target="https://hr.ufl.edu/wp-content/uploads/2023/06/appt-letter-clauses_6-22-23.pdf"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hr.ufl.edu/manager-resources/recruitment-staffing/researcher-screening/" TargetMode="External"/><Relationship Id="rId2" Type="http://schemas.openxmlformats.org/officeDocument/2006/relationships/hyperlink" Target="https://explore.jobs.ufl.edu/cw/en-us/job/527535?lApplicationSubSourceID="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english.stackexchange.com/questions/373309/what-word-describes-the-traffic-when-vehicles-are-totally-stopped" TargetMode="Externa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hyperlink" Target="mailto:benefits@ufl.edu"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benefits.hr.ufl.edu/retirement/drop/"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miling woman holding sparklers">
            <a:extLst>
              <a:ext uri="{FF2B5EF4-FFF2-40B4-BE49-F238E27FC236}">
                <a16:creationId xmlns:a16="http://schemas.microsoft.com/office/drawing/2014/main" id="{AD8489DB-F9A7-4278-AE50-28CEDB565A1E}"/>
              </a:ext>
            </a:extLst>
          </p:cNvPr>
          <p:cNvPicPr>
            <a:picLocks noChangeAspect="1"/>
          </p:cNvPicPr>
          <p:nvPr/>
        </p:nvPicPr>
        <p:blipFill rotWithShape="1">
          <a:blip r:embed="rId3"/>
          <a:srcRect l="-22509" r="17907"/>
          <a:stretch/>
        </p:blipFill>
        <p:spPr>
          <a:xfrm>
            <a:off x="1431827" y="-3211"/>
            <a:ext cx="10760170"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7F4DA1-8255-79A0-B2E2-9762777642DC}"/>
              </a:ext>
            </a:extLst>
          </p:cNvPr>
          <p:cNvSpPr>
            <a:spLocks noGrp="1"/>
          </p:cNvSpPr>
          <p:nvPr>
            <p:ph type="ctrTitle"/>
          </p:nvPr>
        </p:nvSpPr>
        <p:spPr>
          <a:xfrm>
            <a:off x="477981" y="1122363"/>
            <a:ext cx="4023360" cy="3204134"/>
          </a:xfrm>
        </p:spPr>
        <p:txBody>
          <a:bodyPr anchor="b">
            <a:normAutofit/>
          </a:bodyPr>
          <a:lstStyle/>
          <a:p>
            <a:r>
              <a:rPr lang="en-US" sz="5400"/>
              <a:t>UFHR </a:t>
            </a:r>
            <a:r>
              <a:rPr lang="en-US" sz="5400" dirty="0"/>
              <a:t>Forum</a:t>
            </a:r>
          </a:p>
        </p:txBody>
      </p:sp>
      <p:sp>
        <p:nvSpPr>
          <p:cNvPr id="3" name="Subtitle 2">
            <a:extLst>
              <a:ext uri="{FF2B5EF4-FFF2-40B4-BE49-F238E27FC236}">
                <a16:creationId xmlns:a16="http://schemas.microsoft.com/office/drawing/2014/main" id="{832B6F11-5E3C-4CED-C8D4-1F83797EB222}"/>
              </a:ext>
            </a:extLst>
          </p:cNvPr>
          <p:cNvSpPr>
            <a:spLocks noGrp="1"/>
          </p:cNvSpPr>
          <p:nvPr>
            <p:ph type="subTitle" idx="1"/>
          </p:nvPr>
        </p:nvSpPr>
        <p:spPr>
          <a:xfrm>
            <a:off x="477980" y="4872923"/>
            <a:ext cx="4023359" cy="726192"/>
          </a:xfrm>
        </p:spPr>
        <p:txBody>
          <a:bodyPr>
            <a:normAutofit/>
          </a:bodyPr>
          <a:lstStyle/>
          <a:p>
            <a:r>
              <a:rPr lang="en-US" sz="3200" dirty="0">
                <a:solidFill>
                  <a:schemeClr val="accent2"/>
                </a:solidFill>
              </a:rPr>
              <a:t>July 12, 2023</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AE230394-C32C-D8AD-05A9-972B2AB5B321}"/>
              </a:ext>
            </a:extLst>
          </p:cNvPr>
          <p:cNvSpPr>
            <a:spLocks noGrp="1"/>
          </p:cNvSpPr>
          <p:nvPr>
            <p:ph type="dt" sz="half" idx="4294967295"/>
          </p:nvPr>
        </p:nvSpPr>
        <p:spPr>
          <a:xfrm>
            <a:off x="477980" y="5735637"/>
            <a:ext cx="4610854" cy="985838"/>
          </a:xfrm>
        </p:spPr>
        <p:txBody>
          <a:bodyPr>
            <a:normAutofit/>
          </a:bodyPr>
          <a:lstStyle/>
          <a:p>
            <a:pPr algn="l">
              <a:lnSpc>
                <a:spcPct val="90000"/>
              </a:lnSpc>
              <a:spcAft>
                <a:spcPts val="600"/>
              </a:spcAft>
            </a:pPr>
            <a:r>
              <a:rPr lang="en-US" sz="1600" dirty="0">
                <a:solidFill>
                  <a:schemeClr val="tx1"/>
                </a:solidFill>
              </a:rPr>
              <a:t>903 W University Ave. Gainesville, FL 32601-5117 </a:t>
            </a:r>
            <a:br>
              <a:rPr lang="en-US" sz="1600" dirty="0">
                <a:solidFill>
                  <a:schemeClr val="tx1"/>
                </a:solidFill>
              </a:rPr>
            </a:br>
            <a:r>
              <a:rPr lang="en-US" sz="1600" dirty="0">
                <a:solidFill>
                  <a:schemeClr val="tx1"/>
                </a:solidFill>
              </a:rPr>
              <a:t>HR.UFL.EDU   |  (352) 392-2477</a:t>
            </a:r>
          </a:p>
        </p:txBody>
      </p:sp>
      <p:pic>
        <p:nvPicPr>
          <p:cNvPr id="8" name="Picture 7" descr="A picture containing logo&#10;&#10;Description automatically generated">
            <a:extLst>
              <a:ext uri="{FF2B5EF4-FFF2-40B4-BE49-F238E27FC236}">
                <a16:creationId xmlns:a16="http://schemas.microsoft.com/office/drawing/2014/main" id="{4867999D-0765-46E1-BF76-9D3B27D326BB}"/>
              </a:ext>
            </a:extLst>
          </p:cNvPr>
          <p:cNvPicPr>
            <a:picLocks noChangeAspect="1"/>
          </p:cNvPicPr>
          <p:nvPr/>
        </p:nvPicPr>
        <p:blipFill>
          <a:blip r:embed="rId4"/>
          <a:stretch>
            <a:fillRect/>
          </a:stretch>
        </p:blipFill>
        <p:spPr>
          <a:xfrm>
            <a:off x="7248217" y="159841"/>
            <a:ext cx="4943780" cy="692829"/>
          </a:xfrm>
          <a:prstGeom prst="rect">
            <a:avLst/>
          </a:prstGeom>
        </p:spPr>
      </p:pic>
    </p:spTree>
    <p:extLst>
      <p:ext uri="{BB962C8B-B14F-4D97-AF65-F5344CB8AC3E}">
        <p14:creationId xmlns:p14="http://schemas.microsoft.com/office/powerpoint/2010/main" val="22206336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0FA9A9D-2F0F-488A-A2DD-015247B18FC6}"/>
              </a:ext>
            </a:extLst>
          </p:cNvPr>
          <p:cNvSpPr>
            <a:spLocks noGrp="1"/>
          </p:cNvSpPr>
          <p:nvPr>
            <p:ph type="title"/>
          </p:nvPr>
        </p:nvSpPr>
        <p:spPr>
          <a:xfrm>
            <a:off x="1137034" y="609600"/>
            <a:ext cx="6881026" cy="1322887"/>
          </a:xfrm>
        </p:spPr>
        <p:txBody>
          <a:bodyPr vert="horz" lIns="91440" tIns="45720" rIns="91440" bIns="45720" rtlCol="0" anchor="ctr">
            <a:normAutofit/>
          </a:bodyPr>
          <a:lstStyle/>
          <a:p>
            <a:pPr algn="l"/>
            <a:r>
              <a:rPr lang="en-US" kern="1200" dirty="0">
                <a:solidFill>
                  <a:schemeClr val="tx1"/>
                </a:solidFill>
                <a:latin typeface="Gentona Book" panose="00000500000000000000" pitchFamily="50" charset="0"/>
              </a:rPr>
              <a:t>ESSENTIAL EMPLOYEES</a:t>
            </a:r>
          </a:p>
        </p:txBody>
      </p:sp>
      <p:sp>
        <p:nvSpPr>
          <p:cNvPr id="3" name="Content Placeholder 2">
            <a:extLst>
              <a:ext uri="{FF2B5EF4-FFF2-40B4-BE49-F238E27FC236}">
                <a16:creationId xmlns:a16="http://schemas.microsoft.com/office/drawing/2014/main" id="{EEEC1CB0-DF8B-40E9-BC60-DE244158B81B}"/>
              </a:ext>
            </a:extLst>
          </p:cNvPr>
          <p:cNvSpPr txBox="1">
            <a:spLocks/>
          </p:cNvSpPr>
          <p:nvPr/>
        </p:nvSpPr>
        <p:spPr>
          <a:xfrm>
            <a:off x="1137034" y="2194102"/>
            <a:ext cx="6573951" cy="3908585"/>
          </a:xfrm>
          <a:prstGeom prst="rect">
            <a:avLst/>
          </a:prstGeom>
        </p:spPr>
        <p:txBody>
          <a:bodyPr vert="horz" lIns="91440" tIns="45720" rIns="91440" bIns="45720" rtlCol="0">
            <a:normAutofit/>
            <a:scene3d>
              <a:camera prst="orthographicFront">
                <a:rot lat="0" lon="0" rev="0"/>
              </a:camera>
              <a:lightRig rig="threePt" dir="t"/>
            </a:scene3d>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indent="-228600" defTabSz="914400">
              <a:lnSpc>
                <a:spcPct val="90000"/>
              </a:lnSpc>
              <a:buFont typeface="Arial" panose="020B0604020202020204" pitchFamily="34" charset="0"/>
              <a:buChar char="•"/>
            </a:pPr>
            <a:r>
              <a:rPr lang="en-US" dirty="0">
                <a:latin typeface="Gentona Book" panose="00000500000000000000" pitchFamily="50" charset="0"/>
                <a:ea typeface="+mn-ea"/>
                <a:cs typeface="+mn-cs"/>
              </a:rPr>
              <a:t>HR Liaisons record the designation in the UF Essential Employee Designation file in myUFL. </a:t>
            </a:r>
          </a:p>
          <a:p>
            <a:pPr indent="-228600" defTabSz="914400">
              <a:lnSpc>
                <a:spcPct val="90000"/>
              </a:lnSpc>
              <a:buFont typeface="Arial" panose="020B0604020202020204" pitchFamily="34" charset="0"/>
              <a:buChar char="•"/>
            </a:pPr>
            <a:endParaRPr lang="en-US" dirty="0">
              <a:latin typeface="Gentona Book" panose="00000500000000000000" pitchFamily="50" charset="0"/>
              <a:ea typeface="+mn-ea"/>
              <a:cs typeface="+mn-cs"/>
            </a:endParaRPr>
          </a:p>
          <a:p>
            <a:pPr indent="-228600" defTabSz="914400">
              <a:lnSpc>
                <a:spcPct val="90000"/>
              </a:lnSpc>
              <a:buFont typeface="Arial" panose="020B0604020202020204" pitchFamily="34" charset="0"/>
              <a:buChar char="•"/>
            </a:pPr>
            <a:r>
              <a:rPr lang="en-US" dirty="0">
                <a:latin typeface="Gentona Book" panose="00000500000000000000" pitchFamily="50" charset="0"/>
                <a:ea typeface="+mn-ea"/>
                <a:cs typeface="+mn-cs"/>
              </a:rPr>
              <a:t>Navigation-</a:t>
            </a:r>
          </a:p>
          <a:p>
            <a:pPr marL="228600" lvl="1" indent="0" defTabSz="914400">
              <a:lnSpc>
                <a:spcPct val="90000"/>
              </a:lnSpc>
              <a:buNone/>
            </a:pPr>
            <a:r>
              <a:rPr lang="en-US" sz="2000" dirty="0">
                <a:latin typeface="Gentona Book" panose="00000500000000000000" pitchFamily="50" charset="0"/>
                <a:ea typeface="+mn-ea"/>
                <a:cs typeface="+mn-cs"/>
              </a:rPr>
              <a:t>myUFL Main menu  &gt;  Human Resources  &gt;  Workforce Administration  &gt;  Job Information  &gt;  UF Essential Emp Designation</a:t>
            </a:r>
          </a:p>
          <a:p>
            <a:pPr indent="-228600" defTabSz="914400">
              <a:lnSpc>
                <a:spcPct val="90000"/>
              </a:lnSpc>
              <a:buFont typeface="Arial" panose="020B0604020202020204" pitchFamily="34" charset="0"/>
              <a:buChar char="•"/>
            </a:pPr>
            <a:endParaRPr lang="en-US" dirty="0">
              <a:latin typeface="Gentona Book" panose="00000500000000000000" pitchFamily="50" charset="0"/>
              <a:ea typeface="+mn-ea"/>
              <a:cs typeface="+mn-cs"/>
            </a:endParaRPr>
          </a:p>
        </p:txBody>
      </p:sp>
      <p:pic>
        <p:nvPicPr>
          <p:cNvPr id="4" name="Picture 3">
            <a:extLst>
              <a:ext uri="{FF2B5EF4-FFF2-40B4-BE49-F238E27FC236}">
                <a16:creationId xmlns:a16="http://schemas.microsoft.com/office/drawing/2014/main" id="{12116003-921F-401D-B03C-8EFE72D60C77}"/>
              </a:ext>
            </a:extLst>
          </p:cNvPr>
          <p:cNvPicPr>
            <a:picLocks noChangeAspect="1"/>
          </p:cNvPicPr>
          <p:nvPr/>
        </p:nvPicPr>
        <p:blipFill>
          <a:blip r:embed="rId2"/>
          <a:stretch>
            <a:fillRect/>
          </a:stretch>
        </p:blipFill>
        <p:spPr>
          <a:xfrm>
            <a:off x="8795981" y="859739"/>
            <a:ext cx="2906973" cy="5167952"/>
          </a:xfrm>
          <a:prstGeom prst="rect">
            <a:avLst/>
          </a:prstGeom>
        </p:spPr>
      </p:pic>
    </p:spTree>
    <p:extLst>
      <p:ext uri="{BB962C8B-B14F-4D97-AF65-F5344CB8AC3E}">
        <p14:creationId xmlns:p14="http://schemas.microsoft.com/office/powerpoint/2010/main" val="12645509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29EA-0C69-4CAD-8081-9BFDF846735D}"/>
              </a:ext>
            </a:extLst>
          </p:cNvPr>
          <p:cNvSpPr>
            <a:spLocks noGrp="1"/>
          </p:cNvSpPr>
          <p:nvPr>
            <p:ph type="title"/>
          </p:nvPr>
        </p:nvSpPr>
        <p:spPr/>
        <p:txBody>
          <a:bodyPr/>
          <a:lstStyle/>
          <a:p>
            <a:r>
              <a:rPr lang="en-US" dirty="0"/>
              <a:t>ESSENTIAL EMPLOYEES</a:t>
            </a:r>
          </a:p>
        </p:txBody>
      </p:sp>
      <p:grpSp>
        <p:nvGrpSpPr>
          <p:cNvPr id="6" name="Group 5">
            <a:extLst>
              <a:ext uri="{FF2B5EF4-FFF2-40B4-BE49-F238E27FC236}">
                <a16:creationId xmlns:a16="http://schemas.microsoft.com/office/drawing/2014/main" id="{2F46B8AC-C210-4C57-8756-806C976BD0B7}"/>
              </a:ext>
            </a:extLst>
          </p:cNvPr>
          <p:cNvGrpSpPr/>
          <p:nvPr/>
        </p:nvGrpSpPr>
        <p:grpSpPr>
          <a:xfrm>
            <a:off x="160421" y="1507957"/>
            <a:ext cx="11823032" cy="3416969"/>
            <a:chOff x="160421" y="1892968"/>
            <a:chExt cx="11823032" cy="3416969"/>
          </a:xfrm>
        </p:grpSpPr>
        <p:sp>
          <p:nvSpPr>
            <p:cNvPr id="4" name="Rectangle 3">
              <a:extLst>
                <a:ext uri="{FF2B5EF4-FFF2-40B4-BE49-F238E27FC236}">
                  <a16:creationId xmlns:a16="http://schemas.microsoft.com/office/drawing/2014/main" id="{9809A7AB-5529-48AB-960B-4048F81BC53F}"/>
                </a:ext>
              </a:extLst>
            </p:cNvPr>
            <p:cNvSpPr/>
            <p:nvPr/>
          </p:nvSpPr>
          <p:spPr>
            <a:xfrm>
              <a:off x="160421" y="1892968"/>
              <a:ext cx="11823032" cy="34169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DD201E3-E904-48E9-9C7A-E70EFBBFCDB4}"/>
                </a:ext>
              </a:extLst>
            </p:cNvPr>
            <p:cNvPicPr>
              <a:picLocks noChangeAspect="1"/>
            </p:cNvPicPr>
            <p:nvPr/>
          </p:nvPicPr>
          <p:blipFill>
            <a:blip r:embed="rId2"/>
            <a:stretch>
              <a:fillRect/>
            </a:stretch>
          </p:blipFill>
          <p:spPr>
            <a:xfrm>
              <a:off x="361950" y="2197434"/>
              <a:ext cx="11468100" cy="2867025"/>
            </a:xfrm>
            <a:prstGeom prst="rect">
              <a:avLst/>
            </a:prstGeom>
            <a:solidFill>
              <a:schemeClr val="tx1">
                <a:lumMod val="65000"/>
              </a:schemeClr>
            </a:solidFill>
            <a:ln>
              <a:noFill/>
            </a:ln>
          </p:spPr>
        </p:pic>
      </p:grpSp>
      <p:sp>
        <p:nvSpPr>
          <p:cNvPr id="5" name="TextBox 4">
            <a:extLst>
              <a:ext uri="{FF2B5EF4-FFF2-40B4-BE49-F238E27FC236}">
                <a16:creationId xmlns:a16="http://schemas.microsoft.com/office/drawing/2014/main" id="{67A6BC7B-57E1-41CC-B6AF-11A9F7E29ACB}"/>
              </a:ext>
            </a:extLst>
          </p:cNvPr>
          <p:cNvSpPr txBox="1"/>
          <p:nvPr/>
        </p:nvSpPr>
        <p:spPr>
          <a:xfrm>
            <a:off x="1344027" y="5229058"/>
            <a:ext cx="9503945" cy="1138773"/>
          </a:xfrm>
          <a:prstGeom prst="rect">
            <a:avLst/>
          </a:prstGeom>
          <a:noFill/>
        </p:spPr>
        <p:txBody>
          <a:bodyPr wrap="square">
            <a:spAutoFit/>
          </a:bodyPr>
          <a:lstStyle/>
          <a:p>
            <a:pPr algn="ctr"/>
            <a:r>
              <a:rPr lang="en-US" sz="2400" b="1" dirty="0">
                <a:solidFill>
                  <a:schemeClr val="tx1">
                    <a:lumMod val="65000"/>
                  </a:schemeClr>
                </a:solidFill>
                <a:latin typeface="Gentona Book" panose="00000500000000000000" pitchFamily="50" charset="0"/>
              </a:rPr>
              <a:t>Navigation</a:t>
            </a:r>
          </a:p>
          <a:p>
            <a:pPr marL="457200" lvl="1" indent="0">
              <a:buNone/>
            </a:pPr>
            <a:r>
              <a:rPr lang="en-US" sz="2200" dirty="0">
                <a:solidFill>
                  <a:schemeClr val="tx1">
                    <a:lumMod val="65000"/>
                  </a:schemeClr>
                </a:solidFill>
                <a:latin typeface="Gentona Book" panose="00000500000000000000" pitchFamily="50" charset="0"/>
              </a:rPr>
              <a:t>myUFL Main menu  &gt;  Human Resources  &gt;  Workforce Administration  &gt;  Job Information  &gt;  UF Essential Emp Designation</a:t>
            </a:r>
          </a:p>
        </p:txBody>
      </p:sp>
    </p:spTree>
    <p:extLst>
      <p:ext uri="{BB962C8B-B14F-4D97-AF65-F5344CB8AC3E}">
        <p14:creationId xmlns:p14="http://schemas.microsoft.com/office/powerpoint/2010/main" val="10999857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1ACB4-2650-4A3F-A325-826C63FBC7C2}"/>
              </a:ext>
            </a:extLst>
          </p:cNvPr>
          <p:cNvSpPr>
            <a:spLocks noGrp="1"/>
          </p:cNvSpPr>
          <p:nvPr>
            <p:ph type="title"/>
          </p:nvPr>
        </p:nvSpPr>
        <p:spPr/>
        <p:txBody>
          <a:bodyPr/>
          <a:lstStyle/>
          <a:p>
            <a:r>
              <a:rPr lang="en-US" dirty="0"/>
              <a:t>ESSENTIAL EMPLOYEES</a:t>
            </a:r>
          </a:p>
        </p:txBody>
      </p:sp>
      <p:sp>
        <p:nvSpPr>
          <p:cNvPr id="3" name="Content Placeholder 2">
            <a:extLst>
              <a:ext uri="{FF2B5EF4-FFF2-40B4-BE49-F238E27FC236}">
                <a16:creationId xmlns:a16="http://schemas.microsoft.com/office/drawing/2014/main" id="{43FC501A-0893-4A9F-9AE7-8310BA9DE5B1}"/>
              </a:ext>
            </a:extLst>
          </p:cNvPr>
          <p:cNvSpPr txBox="1">
            <a:spLocks/>
          </p:cNvSpPr>
          <p:nvPr/>
        </p:nvSpPr>
        <p:spPr>
          <a:xfrm>
            <a:off x="674346" y="1225608"/>
            <a:ext cx="11395401" cy="2867026"/>
          </a:xfrm>
          <a:prstGeom prst="rect">
            <a:avLst/>
          </a:prstGeom>
        </p:spPr>
        <p:txBody>
          <a:bodyPr vert="horz" lIns="91440" tIns="45720" rIns="91440" bIns="45720" rtlCol="0">
            <a:noAutofit/>
            <a:scene3d>
              <a:camera prst="orthographicFront">
                <a:rot lat="0" lon="0" rev="0"/>
              </a:camera>
              <a:lightRig rig="threePt" dir="t"/>
            </a:scene3d>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a:buFont typeface="Wingdings" panose="05000000000000000000" pitchFamily="2" charset="2"/>
              <a:buChar char="§"/>
            </a:pPr>
            <a:endParaRPr lang="en-US" sz="2400" dirty="0">
              <a:solidFill>
                <a:schemeClr val="tx1">
                  <a:lumMod val="65000"/>
                </a:schemeClr>
              </a:solidFill>
              <a:latin typeface="Gentona Book" panose="00000500000000000000" pitchFamily="50" charset="0"/>
            </a:endParaRPr>
          </a:p>
          <a:p>
            <a:pPr marL="0" indent="0" algn="ctr">
              <a:buNone/>
            </a:pPr>
            <a:r>
              <a:rPr lang="en-US" sz="2400" b="1" dirty="0">
                <a:solidFill>
                  <a:schemeClr val="tx1">
                    <a:lumMod val="65000"/>
                  </a:schemeClr>
                </a:solidFill>
                <a:latin typeface="Gentona Book" panose="00000500000000000000" pitchFamily="50" charset="0"/>
              </a:rPr>
              <a:t>myUFL Enterprise reporting</a:t>
            </a:r>
          </a:p>
          <a:p>
            <a:pPr marL="0" indent="0">
              <a:buNone/>
            </a:pPr>
            <a:r>
              <a:rPr lang="en-US" sz="1000" dirty="0">
                <a:solidFill>
                  <a:schemeClr val="tx1">
                    <a:lumMod val="65000"/>
                  </a:schemeClr>
                </a:solidFill>
                <a:latin typeface="Gentona Book" panose="00000500000000000000" pitchFamily="50" charset="0"/>
              </a:rPr>
              <a:t> </a:t>
            </a:r>
          </a:p>
          <a:p>
            <a:pPr marL="0" indent="0">
              <a:buNone/>
            </a:pPr>
            <a:r>
              <a:rPr lang="en-US" dirty="0">
                <a:solidFill>
                  <a:schemeClr val="tx1">
                    <a:lumMod val="65000"/>
                  </a:schemeClr>
                </a:solidFill>
                <a:latin typeface="Gentona Book" panose="00000500000000000000" pitchFamily="50" charset="0"/>
              </a:rPr>
              <a:t>Team Content  &gt;  Human Resources  Information  &gt;  Workforce Information &gt;   UF Essential Employee Designation Tracking</a:t>
            </a:r>
          </a:p>
          <a:p>
            <a:pPr>
              <a:buFont typeface="Wingdings" panose="05000000000000000000" pitchFamily="2" charset="2"/>
              <a:buChar char="§"/>
            </a:pPr>
            <a:endParaRPr lang="en-US" sz="2400" dirty="0">
              <a:solidFill>
                <a:schemeClr val="tx1">
                  <a:lumMod val="65000"/>
                </a:schemeClr>
              </a:solidFill>
              <a:latin typeface="Gentona Book" panose="00000500000000000000" pitchFamily="50" charset="0"/>
            </a:endParaRPr>
          </a:p>
        </p:txBody>
      </p:sp>
      <p:grpSp>
        <p:nvGrpSpPr>
          <p:cNvPr id="6" name="Group 5">
            <a:extLst>
              <a:ext uri="{FF2B5EF4-FFF2-40B4-BE49-F238E27FC236}">
                <a16:creationId xmlns:a16="http://schemas.microsoft.com/office/drawing/2014/main" id="{24AFE3F2-AE4F-4E41-8BBE-8CC60CCF4D75}"/>
              </a:ext>
            </a:extLst>
          </p:cNvPr>
          <p:cNvGrpSpPr/>
          <p:nvPr/>
        </p:nvGrpSpPr>
        <p:grpSpPr>
          <a:xfrm>
            <a:off x="838200" y="3429000"/>
            <a:ext cx="10515600" cy="2362200"/>
            <a:chOff x="838200" y="3429000"/>
            <a:chExt cx="10515600" cy="2362200"/>
          </a:xfrm>
        </p:grpSpPr>
        <p:sp>
          <p:nvSpPr>
            <p:cNvPr id="5" name="Rectangle 4">
              <a:extLst>
                <a:ext uri="{FF2B5EF4-FFF2-40B4-BE49-F238E27FC236}">
                  <a16:creationId xmlns:a16="http://schemas.microsoft.com/office/drawing/2014/main" id="{6E4E8569-C400-4187-A448-11D90C8F5E20}"/>
                </a:ext>
              </a:extLst>
            </p:cNvPr>
            <p:cNvSpPr/>
            <p:nvPr/>
          </p:nvSpPr>
          <p:spPr>
            <a:xfrm>
              <a:off x="838200" y="3429000"/>
              <a:ext cx="10515600" cy="2362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4D84997-4A8D-42F2-B603-BE454F3754D7}"/>
                </a:ext>
              </a:extLst>
            </p:cNvPr>
            <p:cNvPicPr>
              <a:picLocks noChangeAspect="1"/>
            </p:cNvPicPr>
            <p:nvPr/>
          </p:nvPicPr>
          <p:blipFill>
            <a:blip r:embed="rId2"/>
            <a:stretch>
              <a:fillRect/>
            </a:stretch>
          </p:blipFill>
          <p:spPr>
            <a:xfrm>
              <a:off x="1090863" y="3883472"/>
              <a:ext cx="10010274" cy="1595920"/>
            </a:xfrm>
            <a:prstGeom prst="rect">
              <a:avLst/>
            </a:prstGeom>
            <a:ln>
              <a:solidFill>
                <a:schemeClr val="bg1"/>
              </a:solidFill>
            </a:ln>
          </p:spPr>
        </p:pic>
      </p:grpSp>
    </p:spTree>
    <p:extLst>
      <p:ext uri="{BB962C8B-B14F-4D97-AF65-F5344CB8AC3E}">
        <p14:creationId xmlns:p14="http://schemas.microsoft.com/office/powerpoint/2010/main" val="39398914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of stacked books">
            <a:extLst>
              <a:ext uri="{FF2B5EF4-FFF2-40B4-BE49-F238E27FC236}">
                <a16:creationId xmlns:a16="http://schemas.microsoft.com/office/drawing/2014/main" id="{EC30DDBA-EC6B-46D0-97A7-5C5AD90F50F5}"/>
              </a:ext>
            </a:extLst>
          </p:cNvPr>
          <p:cNvPicPr>
            <a:picLocks noChangeAspect="1"/>
          </p:cNvPicPr>
          <p:nvPr/>
        </p:nvPicPr>
        <p:blipFill rotWithShape="1">
          <a:blip r:embed="rId2"/>
          <a:srcRect l="20688"/>
          <a:stretch/>
        </p:blipFill>
        <p:spPr>
          <a:xfrm>
            <a:off x="2522356" y="10"/>
            <a:ext cx="9669642" cy="6857990"/>
          </a:xfrm>
          <a:prstGeom prst="rect">
            <a:avLst/>
          </a:prstGeom>
        </p:spPr>
      </p:pic>
      <p:sp>
        <p:nvSpPr>
          <p:cNvPr id="2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DB3224-F631-4953-A4B2-B3D6C40CCF90}"/>
              </a:ext>
            </a:extLst>
          </p:cNvPr>
          <p:cNvSpPr>
            <a:spLocks noGrp="1"/>
          </p:cNvSpPr>
          <p:nvPr>
            <p:ph type="title"/>
          </p:nvPr>
        </p:nvSpPr>
        <p:spPr>
          <a:xfrm>
            <a:off x="838199" y="365125"/>
            <a:ext cx="6669505" cy="1899912"/>
          </a:xfrm>
        </p:spPr>
        <p:txBody>
          <a:bodyPr vert="horz" lIns="91440" tIns="45720" rIns="91440" bIns="45720" rtlCol="0" anchor="ctr">
            <a:normAutofit/>
          </a:bodyPr>
          <a:lstStyle/>
          <a:p>
            <a:pPr algn="l"/>
            <a:r>
              <a:rPr lang="en-US" dirty="0">
                <a:latin typeface="Gentona Book" panose="00000500000000000000" pitchFamily="50" charset="0"/>
              </a:rPr>
              <a:t>ESSENTIAL EMPLOYEES</a:t>
            </a:r>
          </a:p>
        </p:txBody>
      </p:sp>
      <p:sp>
        <p:nvSpPr>
          <p:cNvPr id="3" name="Content Placeholder 2">
            <a:extLst>
              <a:ext uri="{FF2B5EF4-FFF2-40B4-BE49-F238E27FC236}">
                <a16:creationId xmlns:a16="http://schemas.microsoft.com/office/drawing/2014/main" id="{CDF889CA-16E3-4A8C-AF5D-A677744C7224}"/>
              </a:ext>
            </a:extLst>
          </p:cNvPr>
          <p:cNvSpPr txBox="1">
            <a:spLocks/>
          </p:cNvSpPr>
          <p:nvPr/>
        </p:nvSpPr>
        <p:spPr>
          <a:xfrm>
            <a:off x="838200" y="2434201"/>
            <a:ext cx="6552062" cy="3742762"/>
          </a:xfrm>
          <a:prstGeom prst="rect">
            <a:avLst/>
          </a:prstGeom>
        </p:spPr>
        <p:txBody>
          <a:bodyPr vert="horz" lIns="91440" tIns="45720" rIns="91440" bIns="45720" rtlCol="0">
            <a:normAutofit/>
            <a:scene3d>
              <a:camera prst="orthographicFront">
                <a:rot lat="0" lon="0" rev="0"/>
              </a:camera>
              <a:lightRig rig="threePt" dir="t"/>
            </a:scene3d>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228600" algn="ctr" defTabSz="914400">
              <a:lnSpc>
                <a:spcPct val="90000"/>
              </a:lnSpc>
              <a:buFont typeface="Arial" panose="020B0604020202020204" pitchFamily="34" charset="0"/>
              <a:buChar char="•"/>
            </a:pPr>
            <a:endParaRPr lang="en-US" dirty="0">
              <a:latin typeface="Gentona Book" panose="00000500000000000000" pitchFamily="50" charset="0"/>
              <a:ea typeface="+mn-ea"/>
              <a:cs typeface="+mn-cs"/>
            </a:endParaRPr>
          </a:p>
          <a:p>
            <a:pPr marL="0" indent="-228600" algn="ctr" defTabSz="914400">
              <a:lnSpc>
                <a:spcPct val="90000"/>
              </a:lnSpc>
              <a:buFont typeface="Arial" panose="020B0604020202020204" pitchFamily="34" charset="0"/>
              <a:buChar char="•"/>
            </a:pPr>
            <a:endParaRPr lang="en-US" dirty="0">
              <a:latin typeface="Gentona Book" panose="00000500000000000000" pitchFamily="50" charset="0"/>
              <a:ea typeface="+mn-ea"/>
              <a:cs typeface="+mn-cs"/>
            </a:endParaRPr>
          </a:p>
          <a:p>
            <a:pPr marL="0" indent="0" algn="ctr" defTabSz="914400">
              <a:lnSpc>
                <a:spcPct val="90000"/>
              </a:lnSpc>
              <a:buNone/>
            </a:pPr>
            <a:r>
              <a:rPr lang="en-US" sz="2800" dirty="0">
                <a:latin typeface="Gentona Book" panose="00000500000000000000" pitchFamily="50" charset="0"/>
                <a:ea typeface="+mn-ea"/>
                <a:cs typeface="+mn-cs"/>
              </a:rPr>
              <a:t>Available Resources</a:t>
            </a:r>
          </a:p>
          <a:p>
            <a:pPr marL="0" indent="0" algn="ctr" defTabSz="914400">
              <a:lnSpc>
                <a:spcPct val="90000"/>
              </a:lnSpc>
              <a:buNone/>
            </a:pPr>
            <a:endParaRPr lang="en-US" dirty="0">
              <a:latin typeface="Gentona Book" panose="00000500000000000000" pitchFamily="50" charset="0"/>
              <a:ea typeface="+mn-ea"/>
              <a:cs typeface="+mn-cs"/>
            </a:endParaRPr>
          </a:p>
          <a:p>
            <a:pPr marL="0" indent="0" algn="ctr" defTabSz="914400">
              <a:lnSpc>
                <a:spcPct val="90000"/>
              </a:lnSpc>
              <a:buNone/>
            </a:pPr>
            <a:r>
              <a:rPr lang="en-US" dirty="0">
                <a:latin typeface="Gentona Book" panose="00000500000000000000" pitchFamily="50" charset="0"/>
                <a:ea typeface="+mn-ea"/>
                <a:cs typeface="+mn-cs"/>
              </a:rPr>
              <a:t> </a:t>
            </a:r>
            <a:r>
              <a:rPr lang="en-US" dirty="0">
                <a:latin typeface="Gentona Book" panose="00000500000000000000" pitchFamily="50" charset="0"/>
                <a:ea typeface="+mn-ea"/>
                <a:cs typeface="+mn-cs"/>
                <a:hlinkClick r:id="rId3"/>
              </a:rPr>
              <a:t>https://hub.policy.ufl.edu/s/article/Essential-Employees</a:t>
            </a:r>
            <a:r>
              <a:rPr lang="en-US" dirty="0">
                <a:latin typeface="Gentona Book" panose="00000500000000000000" pitchFamily="50" charset="0"/>
                <a:ea typeface="+mn-ea"/>
                <a:cs typeface="+mn-cs"/>
              </a:rPr>
              <a:t> </a:t>
            </a:r>
          </a:p>
        </p:txBody>
      </p:sp>
      <p:pic>
        <p:nvPicPr>
          <p:cNvPr id="15" name="Picture 14">
            <a:extLst>
              <a:ext uri="{FF2B5EF4-FFF2-40B4-BE49-F238E27FC236}">
                <a16:creationId xmlns:a16="http://schemas.microsoft.com/office/drawing/2014/main" id="{136FE8CF-13A5-45EE-87B5-9C3CE740583E}"/>
              </a:ext>
            </a:extLst>
          </p:cNvPr>
          <p:cNvPicPr>
            <a:picLocks noChangeAspect="1"/>
          </p:cNvPicPr>
          <p:nvPr/>
        </p:nvPicPr>
        <p:blipFill>
          <a:blip r:embed="rId4"/>
          <a:srcRect/>
          <a:stretch/>
        </p:blipFill>
        <p:spPr>
          <a:xfrm>
            <a:off x="7142005" y="6007748"/>
            <a:ext cx="4943780" cy="692828"/>
          </a:xfrm>
          <a:prstGeom prst="rect">
            <a:avLst/>
          </a:prstGeom>
        </p:spPr>
      </p:pic>
    </p:spTree>
    <p:extLst>
      <p:ext uri="{BB962C8B-B14F-4D97-AF65-F5344CB8AC3E}">
        <p14:creationId xmlns:p14="http://schemas.microsoft.com/office/powerpoint/2010/main" val="15268170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Hand with ice cream cone">
            <a:extLst>
              <a:ext uri="{FF2B5EF4-FFF2-40B4-BE49-F238E27FC236}">
                <a16:creationId xmlns:a16="http://schemas.microsoft.com/office/drawing/2014/main" id="{005939C0-E2C5-8AC4-EE8E-09070BFB4C55}"/>
              </a:ext>
            </a:extLst>
          </p:cNvPr>
          <p:cNvPicPr>
            <a:picLocks noChangeAspect="1"/>
          </p:cNvPicPr>
          <p:nvPr/>
        </p:nvPicPr>
        <p:blipFill rotWithShape="1">
          <a:blip r:embed="rId2"/>
          <a:srcRect l="881" r="14885"/>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D3287F-FCFA-41BB-912F-6F68B4B612FB}"/>
              </a:ext>
            </a:extLst>
          </p:cNvPr>
          <p:cNvSpPr>
            <a:spLocks noGrp="1"/>
          </p:cNvSpPr>
          <p:nvPr>
            <p:ph type="title"/>
          </p:nvPr>
        </p:nvSpPr>
        <p:spPr>
          <a:xfrm>
            <a:off x="477981" y="1122363"/>
            <a:ext cx="4218306" cy="3204134"/>
          </a:xfrm>
        </p:spPr>
        <p:txBody>
          <a:bodyPr vert="horz" lIns="91440" tIns="45720" rIns="91440" bIns="45720" rtlCol="0" anchor="b">
            <a:normAutofit/>
          </a:bodyPr>
          <a:lstStyle/>
          <a:p>
            <a:r>
              <a:rPr lang="en-US" sz="4800" dirty="0">
                <a:solidFill>
                  <a:schemeClr val="tx1"/>
                </a:solidFill>
                <a:latin typeface="Gentona Book" panose="00000500000000000000" pitchFamily="50" charset="0"/>
              </a:rPr>
              <a:t>Strategic Initiatives</a:t>
            </a:r>
          </a:p>
        </p:txBody>
      </p:sp>
      <p:sp>
        <p:nvSpPr>
          <p:cNvPr id="3" name="Text Placeholder 2">
            <a:extLst>
              <a:ext uri="{FF2B5EF4-FFF2-40B4-BE49-F238E27FC236}">
                <a16:creationId xmlns:a16="http://schemas.microsoft.com/office/drawing/2014/main" id="{80C4C439-0210-4497-951A-7CC95B05C17F}"/>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3200" dirty="0">
                <a:solidFill>
                  <a:schemeClr val="accent2"/>
                </a:solidFill>
                <a:latin typeface="+mn-lt"/>
              </a:rPr>
              <a:t>Amber </a:t>
            </a:r>
            <a:r>
              <a:rPr lang="en-US" sz="3200" dirty="0" err="1">
                <a:solidFill>
                  <a:schemeClr val="accent2"/>
                </a:solidFill>
                <a:latin typeface="+mn-lt"/>
              </a:rPr>
              <a:t>Wuertz</a:t>
            </a:r>
            <a:endParaRPr lang="en-US" sz="3200" dirty="0">
              <a:solidFill>
                <a:schemeClr val="accent2"/>
              </a:solidFill>
              <a:latin typeface="+mn-lt"/>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FB26EC2-15D5-421B-845E-3FB0DE117C21}"/>
              </a:ext>
            </a:extLst>
          </p:cNvPr>
          <p:cNvPicPr>
            <a:picLocks noChangeAspect="1"/>
          </p:cNvPicPr>
          <p:nvPr/>
        </p:nvPicPr>
        <p:blipFill>
          <a:blip r:embed="rId3"/>
          <a:srcRect/>
          <a:stretch/>
        </p:blipFill>
        <p:spPr>
          <a:xfrm>
            <a:off x="7142005" y="6007748"/>
            <a:ext cx="4943780" cy="692828"/>
          </a:xfrm>
          <a:prstGeom prst="rect">
            <a:avLst/>
          </a:prstGeom>
        </p:spPr>
      </p:pic>
    </p:spTree>
    <p:extLst>
      <p:ext uri="{BB962C8B-B14F-4D97-AF65-F5344CB8AC3E}">
        <p14:creationId xmlns:p14="http://schemas.microsoft.com/office/powerpoint/2010/main" val="35667733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0D10D-0388-4290-A505-9D146E017A3B}"/>
              </a:ext>
            </a:extLst>
          </p:cNvPr>
          <p:cNvSpPr>
            <a:spLocks noGrp="1"/>
          </p:cNvSpPr>
          <p:nvPr>
            <p:ph type="title"/>
          </p:nvPr>
        </p:nvSpPr>
        <p:spPr>
          <a:xfrm>
            <a:off x="368968" y="175376"/>
            <a:ext cx="10515600" cy="1325563"/>
          </a:xfrm>
        </p:spPr>
        <p:txBody>
          <a:bodyPr/>
          <a:lstStyle/>
          <a:p>
            <a:r>
              <a:rPr lang="en-US" dirty="0"/>
              <a:t>Superior Accomplishment Awards</a:t>
            </a:r>
          </a:p>
        </p:txBody>
      </p:sp>
      <p:sp>
        <p:nvSpPr>
          <p:cNvPr id="3" name="Content Placeholder 2">
            <a:extLst>
              <a:ext uri="{FF2B5EF4-FFF2-40B4-BE49-F238E27FC236}">
                <a16:creationId xmlns:a16="http://schemas.microsoft.com/office/drawing/2014/main" id="{69594CD9-D23D-473E-B387-23FE4E006819}"/>
              </a:ext>
            </a:extLst>
          </p:cNvPr>
          <p:cNvSpPr>
            <a:spLocks noGrp="1"/>
          </p:cNvSpPr>
          <p:nvPr>
            <p:ph idx="1"/>
          </p:nvPr>
        </p:nvSpPr>
        <p:spPr>
          <a:xfrm>
            <a:off x="368968" y="1292225"/>
            <a:ext cx="10515600" cy="5088522"/>
          </a:xfrm>
        </p:spPr>
        <p:txBody>
          <a:bodyPr>
            <a:noAutofit/>
          </a:bodyPr>
          <a:lstStyle/>
          <a:p>
            <a:r>
              <a:rPr lang="en-US" sz="2000" dirty="0">
                <a:effectLst/>
                <a:latin typeface="Gentona Book" panose="00000500000000000000" pitchFamily="50" charset="0"/>
                <a:ea typeface="Calibri" panose="020F0502020204030204" pitchFamily="34" charset="0"/>
              </a:rPr>
              <a:t>UFHR will be hosting a series of creativity labs to thoughtfully and creatively discuss how we can enhance and revitalize SAA in both the short-term and long-term.</a:t>
            </a:r>
          </a:p>
          <a:p>
            <a:r>
              <a:rPr lang="en-US" sz="2000" dirty="0">
                <a:latin typeface="Gentona Book" panose="00000500000000000000" pitchFamily="50" charset="0"/>
                <a:ea typeface="Calibri" panose="020F0502020204030204" pitchFamily="34" charset="0"/>
              </a:rPr>
              <a:t>T</a:t>
            </a:r>
            <a:r>
              <a:rPr lang="en-US" sz="2000" dirty="0">
                <a:effectLst/>
                <a:latin typeface="Gentona Book" panose="00000500000000000000" pitchFamily="50" charset="0"/>
                <a:ea typeface="Calibri" panose="020F0502020204030204" pitchFamily="34" charset="0"/>
              </a:rPr>
              <a:t>hree separate labs, each with a specific focus. The goal is to elevate the program and enhance the employee experience.</a:t>
            </a:r>
          </a:p>
          <a:p>
            <a:pPr marL="0" marR="0">
              <a:spcBef>
                <a:spcPts val="0"/>
              </a:spcBef>
              <a:spcAft>
                <a:spcPts val="0"/>
              </a:spcAft>
            </a:pPr>
            <a:endParaRPr lang="en-US" sz="2000" dirty="0">
              <a:effectLst/>
              <a:latin typeface="Gentona Book" panose="00000500000000000000" pitchFamily="50" charset="0"/>
              <a:ea typeface="Calibri" panose="020F0502020204030204" pitchFamily="34" charset="0"/>
            </a:endParaRPr>
          </a:p>
          <a:p>
            <a:pPr marL="0" marR="0" indent="0">
              <a:spcBef>
                <a:spcPts val="0"/>
              </a:spcBef>
              <a:spcAft>
                <a:spcPts val="0"/>
              </a:spcAft>
              <a:buNone/>
            </a:pPr>
            <a:endParaRPr lang="en-US" sz="2000" dirty="0">
              <a:latin typeface="Gentona Book" panose="00000500000000000000" pitchFamily="50" charset="0"/>
              <a:ea typeface="Calibri" panose="020F0502020204030204" pitchFamily="34" charset="0"/>
            </a:endParaRPr>
          </a:p>
          <a:p>
            <a:pPr marL="0" marR="0" indent="0">
              <a:spcBef>
                <a:spcPts val="0"/>
              </a:spcBef>
              <a:spcAft>
                <a:spcPts val="0"/>
              </a:spcAft>
              <a:buNone/>
            </a:pPr>
            <a:endParaRPr lang="en-US" sz="2000" dirty="0">
              <a:effectLst/>
              <a:latin typeface="Gentona Book" panose="00000500000000000000" pitchFamily="50" charset="0"/>
              <a:ea typeface="Calibri" panose="020F0502020204030204" pitchFamily="34" charset="0"/>
            </a:endParaRPr>
          </a:p>
          <a:p>
            <a:pPr marL="0" marR="0" indent="0">
              <a:spcBef>
                <a:spcPts val="0"/>
              </a:spcBef>
              <a:spcAft>
                <a:spcPts val="0"/>
              </a:spcAft>
              <a:buNone/>
            </a:pPr>
            <a:r>
              <a:rPr lang="en-US" sz="2000" dirty="0">
                <a:effectLst/>
                <a:latin typeface="Gentona Book" panose="00000500000000000000" pitchFamily="50" charset="0"/>
                <a:ea typeface="Calibri" panose="020F0502020204030204" pitchFamily="34" charset="0"/>
              </a:rPr>
              <a:t>Here is the schedule for the labs, along with Eventbrite links to register, space is limited so </a:t>
            </a:r>
            <a:r>
              <a:rPr lang="en-US" sz="2000" b="1" dirty="0">
                <a:solidFill>
                  <a:schemeClr val="accent2"/>
                </a:solidFill>
                <a:effectLst/>
                <a:latin typeface="Gentona Book" panose="00000500000000000000" pitchFamily="50" charset="0"/>
                <a:ea typeface="Calibri" panose="020F0502020204030204" pitchFamily="34" charset="0"/>
              </a:rPr>
              <a:t>enroll now:</a:t>
            </a:r>
          </a:p>
          <a:p>
            <a:pPr marL="342900" marR="0" lvl="0" indent="-342900">
              <a:spcBef>
                <a:spcPts val="0"/>
              </a:spcBef>
              <a:spcAft>
                <a:spcPts val="0"/>
              </a:spcAft>
              <a:buFont typeface="Symbol" panose="05050102010706020507" pitchFamily="18" charset="2"/>
              <a:buChar char=""/>
            </a:pPr>
            <a:r>
              <a:rPr lang="en-US" sz="2000" dirty="0">
                <a:effectLst/>
                <a:latin typeface="Gentona Book" panose="00000500000000000000" pitchFamily="50" charset="0"/>
                <a:ea typeface="Times New Roman" panose="02020603050405020304" pitchFamily="18" charset="0"/>
              </a:rPr>
              <a:t>Lab I: Charting the Course – </a:t>
            </a:r>
            <a:r>
              <a:rPr lang="en-US" sz="2000" u="sng" dirty="0">
                <a:solidFill>
                  <a:srgbClr val="0563C1"/>
                </a:solidFill>
                <a:effectLst/>
                <a:latin typeface="Gentona Book" panose="00000500000000000000" pitchFamily="50" charset="0"/>
                <a:ea typeface="Times New Roman" panose="02020603050405020304" pitchFamily="18" charset="0"/>
                <a:hlinkClick r:id="rId3"/>
              </a:rPr>
              <a:t>Wednesday, July 26 from 10am-12pm</a:t>
            </a:r>
            <a:r>
              <a:rPr lang="en-US" sz="2000" dirty="0">
                <a:effectLst/>
                <a:latin typeface="Gentona Book" panose="00000500000000000000" pitchFamily="50" charset="0"/>
                <a:ea typeface="Times New Roman" panose="02020603050405020304" pitchFamily="18" charset="0"/>
              </a:rPr>
              <a:t> in UFHR Building (Room 120)</a:t>
            </a:r>
            <a:endParaRPr lang="en-US" sz="2000" dirty="0">
              <a:effectLst/>
              <a:latin typeface="Gentona Book" panose="00000500000000000000" pitchFamily="50"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000" dirty="0">
                <a:effectLst/>
                <a:latin typeface="Gentona Book" panose="00000500000000000000" pitchFamily="50" charset="0"/>
                <a:ea typeface="Times New Roman" panose="02020603050405020304" pitchFamily="18" charset="0"/>
              </a:rPr>
              <a:t>Lab II: Foundational Components – </a:t>
            </a:r>
            <a:r>
              <a:rPr lang="en-US" sz="2000" u="sng" dirty="0">
                <a:solidFill>
                  <a:srgbClr val="0563C1"/>
                </a:solidFill>
                <a:effectLst/>
                <a:latin typeface="Gentona Book" panose="00000500000000000000" pitchFamily="50" charset="0"/>
                <a:ea typeface="Times New Roman" panose="02020603050405020304" pitchFamily="18" charset="0"/>
                <a:hlinkClick r:id="rId4"/>
              </a:rPr>
              <a:t>Monday, July 31 from 10am-12pm</a:t>
            </a:r>
            <a:r>
              <a:rPr lang="en-US" sz="2000" dirty="0">
                <a:effectLst/>
                <a:latin typeface="Gentona Book" panose="00000500000000000000" pitchFamily="50" charset="0"/>
                <a:ea typeface="Times New Roman" panose="02020603050405020304" pitchFamily="18" charset="0"/>
              </a:rPr>
              <a:t> in UFHR Building (Room 120)</a:t>
            </a:r>
            <a:endParaRPr lang="en-US" sz="2000" dirty="0">
              <a:effectLst/>
              <a:latin typeface="Gentona Book" panose="00000500000000000000" pitchFamily="50"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000" dirty="0">
                <a:effectLst/>
                <a:latin typeface="Gentona Book" panose="00000500000000000000" pitchFamily="50" charset="0"/>
                <a:ea typeface="Times New Roman" panose="02020603050405020304" pitchFamily="18" charset="0"/>
              </a:rPr>
              <a:t>Lab III: The Experience (in-person) – </a:t>
            </a:r>
            <a:r>
              <a:rPr lang="en-US" sz="2000" u="sng" dirty="0">
                <a:solidFill>
                  <a:srgbClr val="0563C1"/>
                </a:solidFill>
                <a:effectLst/>
                <a:latin typeface="Gentona Book" panose="00000500000000000000" pitchFamily="50" charset="0"/>
                <a:ea typeface="Times New Roman" panose="02020603050405020304" pitchFamily="18" charset="0"/>
                <a:hlinkClick r:id="rId5"/>
              </a:rPr>
              <a:t>Thursday, August 10 from 2pm-4pm</a:t>
            </a:r>
            <a:r>
              <a:rPr lang="en-US" sz="2000" dirty="0">
                <a:effectLst/>
                <a:latin typeface="Gentona Book" panose="00000500000000000000" pitchFamily="50" charset="0"/>
                <a:ea typeface="Times New Roman" panose="02020603050405020304" pitchFamily="18" charset="0"/>
              </a:rPr>
              <a:t> in UFHR Building (Room 120)</a:t>
            </a:r>
            <a:endParaRPr lang="en-US" sz="2000" dirty="0">
              <a:effectLst/>
              <a:latin typeface="Gentona Book" panose="00000500000000000000" pitchFamily="50"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000" dirty="0">
                <a:effectLst/>
                <a:latin typeface="Gentona Book" panose="00000500000000000000" pitchFamily="50" charset="0"/>
                <a:ea typeface="Times New Roman" panose="02020603050405020304" pitchFamily="18" charset="0"/>
              </a:rPr>
              <a:t>Lab III: The Experience (virtual) – </a:t>
            </a:r>
            <a:r>
              <a:rPr lang="en-US" sz="2000" u="sng" dirty="0">
                <a:solidFill>
                  <a:srgbClr val="0563C1"/>
                </a:solidFill>
                <a:effectLst/>
                <a:latin typeface="Gentona Book" panose="00000500000000000000" pitchFamily="50" charset="0"/>
                <a:ea typeface="Times New Roman" panose="02020603050405020304" pitchFamily="18" charset="0"/>
                <a:hlinkClick r:id="rId6"/>
              </a:rPr>
              <a:t>Tuesday, August 15 from 2pm-4pm</a:t>
            </a:r>
            <a:r>
              <a:rPr lang="en-US" sz="2000" dirty="0">
                <a:effectLst/>
                <a:latin typeface="Gentona Book" panose="00000500000000000000" pitchFamily="50" charset="0"/>
                <a:ea typeface="Times New Roman" panose="02020603050405020304" pitchFamily="18" charset="0"/>
              </a:rPr>
              <a:t> via Zoom</a:t>
            </a:r>
            <a:endParaRPr lang="en-US" sz="2000" dirty="0">
              <a:effectLst/>
              <a:latin typeface="Gentona Book" panose="00000500000000000000" pitchFamily="50" charset="0"/>
              <a:ea typeface="Calibri" panose="020F0502020204030204" pitchFamily="34" charset="0"/>
            </a:endParaRPr>
          </a:p>
          <a:p>
            <a:pPr marL="0" indent="0">
              <a:buNone/>
            </a:pPr>
            <a:endParaRPr lang="en-US" sz="2000" dirty="0">
              <a:latin typeface="Gentona Book" panose="00000500000000000000" pitchFamily="50" charset="0"/>
            </a:endParaRPr>
          </a:p>
        </p:txBody>
      </p:sp>
    </p:spTree>
    <p:extLst>
      <p:ext uri="{BB962C8B-B14F-4D97-AF65-F5344CB8AC3E}">
        <p14:creationId xmlns:p14="http://schemas.microsoft.com/office/powerpoint/2010/main" val="7658274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A pool with blue letters&#10;&#10;Description automatically generated">
            <a:extLst>
              <a:ext uri="{FF2B5EF4-FFF2-40B4-BE49-F238E27FC236}">
                <a16:creationId xmlns:a16="http://schemas.microsoft.com/office/drawing/2014/main" id="{6D25ABBB-1C99-4D02-B14D-C506DA09A087}"/>
              </a:ext>
            </a:extLst>
          </p:cNvPr>
          <p:cNvPicPr>
            <a:picLocks noChangeAspect="1"/>
          </p:cNvPicPr>
          <p:nvPr/>
        </p:nvPicPr>
        <p:blipFill rotWithShape="1">
          <a:blip r:embed="rId4">
            <a:alphaModFix amt="69000"/>
          </a:blip>
          <a:srcRect l="7924" r="3631" b="-1"/>
          <a:stretch/>
        </p:blipFill>
        <p:spPr>
          <a:xfrm>
            <a:off x="-1" y="10"/>
            <a:ext cx="12192001" cy="6857990"/>
          </a:xfrm>
          <a:prstGeom prst="rect">
            <a:avLst/>
          </a:prstGeom>
        </p:spPr>
      </p:pic>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a:xfrm>
            <a:off x="134508" y="230070"/>
            <a:ext cx="11002679" cy="879539"/>
          </a:xfrm>
        </p:spPr>
        <p:txBody>
          <a:bodyPr anchor="t">
            <a:normAutofit/>
          </a:bodyPr>
          <a:lstStyle/>
          <a:p>
            <a:r>
              <a:rPr lang="en-US" dirty="0">
                <a:solidFill>
                  <a:schemeClr val="accent2"/>
                </a:solidFill>
              </a:rPr>
              <a:t>Superior Accomplishment Awards</a:t>
            </a:r>
          </a:p>
        </p:txBody>
      </p:sp>
      <p:sp>
        <p:nvSpPr>
          <p:cNvPr id="3" name="Content Placeholder 2">
            <a:extLst>
              <a:ext uri="{FF2B5EF4-FFF2-40B4-BE49-F238E27FC236}">
                <a16:creationId xmlns:a16="http://schemas.microsoft.com/office/drawing/2014/main" id="{6BD68B0C-0DBD-1ED8-5076-B189E19778A5}"/>
              </a:ext>
            </a:extLst>
          </p:cNvPr>
          <p:cNvSpPr>
            <a:spLocks noGrp="1"/>
          </p:cNvSpPr>
          <p:nvPr>
            <p:ph idx="1"/>
          </p:nvPr>
        </p:nvSpPr>
        <p:spPr>
          <a:xfrm>
            <a:off x="134508" y="983198"/>
            <a:ext cx="11208162" cy="5641614"/>
          </a:xfrm>
        </p:spPr>
        <p:txBody>
          <a:bodyPr>
            <a:normAutofit/>
          </a:bodyPr>
          <a:lstStyle/>
          <a:p>
            <a:pPr marL="0" indent="0">
              <a:buNone/>
            </a:pPr>
            <a:r>
              <a:rPr lang="en-US" sz="2000" b="1" dirty="0">
                <a:solidFill>
                  <a:srgbClr val="FFFFFF"/>
                </a:solidFill>
              </a:rPr>
              <a:t>Intentional focus on enhancing UF’s long-standing employee recognition program. </a:t>
            </a:r>
          </a:p>
          <a:p>
            <a:r>
              <a:rPr lang="en-US" sz="2000" dirty="0">
                <a:solidFill>
                  <a:srgbClr val="FFFFFF"/>
                </a:solidFill>
              </a:rPr>
              <a:t>Goal is to refresh and improve the program through Creativity Labs this summer.</a:t>
            </a:r>
          </a:p>
          <a:p>
            <a:pPr marL="0" indent="0">
              <a:buNone/>
            </a:pPr>
            <a:r>
              <a:rPr lang="en-US" sz="2000" b="1" dirty="0">
                <a:solidFill>
                  <a:srgbClr val="FFFFFF"/>
                </a:solidFill>
              </a:rPr>
              <a:t>Share your thoughts with us: </a:t>
            </a:r>
          </a:p>
          <a:p>
            <a:r>
              <a:rPr lang="en-US" sz="2000" b="1" dirty="0">
                <a:solidFill>
                  <a:srgbClr val="FFFFFF"/>
                </a:solidFill>
              </a:rPr>
              <a:t>What do you like? What do you think could be better?</a:t>
            </a:r>
          </a:p>
          <a:p>
            <a:pPr lvl="1"/>
            <a:r>
              <a:rPr lang="en-US" sz="2000" dirty="0">
                <a:solidFill>
                  <a:srgbClr val="FFFFFF"/>
                </a:solidFill>
              </a:rPr>
              <a:t>Submit your feedback through our </a:t>
            </a:r>
            <a:r>
              <a:rPr lang="en-US" sz="2000" dirty="0">
                <a:solidFill>
                  <a:srgbClr val="FFFFFF"/>
                </a:solidFill>
                <a:hlinkClick r:id="rId5"/>
              </a:rPr>
              <a:t>anonymous feedback form</a:t>
            </a:r>
            <a:r>
              <a:rPr lang="en-US" sz="2000" dirty="0">
                <a:solidFill>
                  <a:srgbClr val="FFFFFF"/>
                </a:solidFill>
              </a:rPr>
              <a:t>. </a:t>
            </a:r>
          </a:p>
          <a:p>
            <a:pPr marL="0" indent="0">
              <a:buNone/>
            </a:pPr>
            <a:endParaRPr lang="en-US" sz="2000" b="1" dirty="0">
              <a:solidFill>
                <a:srgbClr val="FFFFFF"/>
              </a:solidFill>
            </a:endParaRPr>
          </a:p>
          <a:p>
            <a:pPr marL="0" indent="0">
              <a:buNone/>
            </a:pPr>
            <a:endParaRPr lang="en-US" sz="2000" b="1" dirty="0">
              <a:solidFill>
                <a:srgbClr val="FFFFFF"/>
              </a:solidFill>
            </a:endParaRPr>
          </a:p>
          <a:p>
            <a:pPr marL="0" indent="0">
              <a:buNone/>
            </a:pPr>
            <a:endParaRPr lang="en-US" sz="2000" b="1" dirty="0">
              <a:solidFill>
                <a:srgbClr val="FFFFFF"/>
              </a:solidFill>
            </a:endParaRPr>
          </a:p>
          <a:p>
            <a:pPr marL="0" indent="0">
              <a:buNone/>
            </a:pPr>
            <a:endParaRPr lang="en-US" sz="2000" b="1" dirty="0">
              <a:solidFill>
                <a:srgbClr val="FFFFFF"/>
              </a:solidFill>
            </a:endParaRPr>
          </a:p>
          <a:p>
            <a:pPr marL="0" indent="0">
              <a:buNone/>
            </a:pPr>
            <a:endParaRPr lang="en-US" sz="2000" b="1" dirty="0">
              <a:solidFill>
                <a:srgbClr val="FFFFFF"/>
              </a:solidFill>
            </a:endParaRPr>
          </a:p>
          <a:p>
            <a:pPr marL="0" indent="0">
              <a:buNone/>
            </a:pPr>
            <a:endParaRPr lang="en-US" sz="2000" b="1" dirty="0">
              <a:solidFill>
                <a:srgbClr val="FFFFFF"/>
              </a:solidFill>
            </a:endParaRPr>
          </a:p>
          <a:p>
            <a:pPr marL="0" indent="0">
              <a:buNone/>
            </a:pPr>
            <a:endParaRPr lang="en-US" sz="2000" b="1" dirty="0">
              <a:solidFill>
                <a:srgbClr val="FFFFFF"/>
              </a:solidFill>
            </a:endParaRPr>
          </a:p>
          <a:p>
            <a:pPr marL="0" indent="0" algn="ctr">
              <a:buNone/>
            </a:pPr>
            <a:r>
              <a:rPr lang="en-US" sz="3600" b="1" dirty="0">
                <a:solidFill>
                  <a:srgbClr val="FFFFFF"/>
                </a:solidFill>
              </a:rPr>
              <a:t>Questions? </a:t>
            </a:r>
            <a:r>
              <a:rPr lang="en-US" sz="3600" dirty="0">
                <a:solidFill>
                  <a:srgbClr val="FFFFFF"/>
                </a:solidFill>
              </a:rPr>
              <a:t>Email </a:t>
            </a:r>
            <a:r>
              <a:rPr lang="en-US" sz="3600" dirty="0">
                <a:solidFill>
                  <a:srgbClr val="FFFFFF"/>
                </a:solidFill>
                <a:hlinkClick r:id="rId6"/>
              </a:rPr>
              <a:t>SAA@hr.ufl.edu</a:t>
            </a:r>
            <a:r>
              <a:rPr lang="en-US" sz="3600" dirty="0">
                <a:solidFill>
                  <a:srgbClr val="FFFFFF"/>
                </a:solidFill>
              </a:rPr>
              <a:t>. </a:t>
            </a:r>
          </a:p>
        </p:txBody>
      </p:sp>
    </p:spTree>
    <p:custDataLst>
      <p:tags r:id="rId1"/>
    </p:custDataLst>
    <p:extLst>
      <p:ext uri="{BB962C8B-B14F-4D97-AF65-F5344CB8AC3E}">
        <p14:creationId xmlns:p14="http://schemas.microsoft.com/office/powerpoint/2010/main" val="32080743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olleyball setup on sandy beach">
            <a:extLst>
              <a:ext uri="{FF2B5EF4-FFF2-40B4-BE49-F238E27FC236}">
                <a16:creationId xmlns:a16="http://schemas.microsoft.com/office/drawing/2014/main" id="{3B3C83EE-8303-D62A-0607-C9C60C0678C5}"/>
              </a:ext>
            </a:extLst>
          </p:cNvPr>
          <p:cNvPicPr>
            <a:picLocks noChangeAspect="1"/>
          </p:cNvPicPr>
          <p:nvPr/>
        </p:nvPicPr>
        <p:blipFill>
          <a:blip r:embed="rId3"/>
          <a:srcRect l="7871" r="787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B1183C-13E7-4100-875D-AA3C7C1C0921}"/>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solidFill>
                  <a:schemeClr val="tx1"/>
                </a:solidFill>
                <a:latin typeface="Gentona Book" panose="00000500000000000000" pitchFamily="50" charset="0"/>
              </a:rPr>
              <a:t>Talent Acquisition &amp; Onboarding</a:t>
            </a:r>
          </a:p>
        </p:txBody>
      </p:sp>
      <p:sp>
        <p:nvSpPr>
          <p:cNvPr id="3" name="Text Placeholder 2">
            <a:extLst>
              <a:ext uri="{FF2B5EF4-FFF2-40B4-BE49-F238E27FC236}">
                <a16:creationId xmlns:a16="http://schemas.microsoft.com/office/drawing/2014/main" id="{CCE80C87-36AC-486A-B322-4DBDE22D519D}"/>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3200" dirty="0">
                <a:solidFill>
                  <a:schemeClr val="accent2"/>
                </a:solidFill>
                <a:latin typeface="+mn-lt"/>
              </a:rPr>
              <a:t>John Sun</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E71A7E4-8D2C-4C53-89D2-07E1071E9952}"/>
              </a:ext>
            </a:extLst>
          </p:cNvPr>
          <p:cNvPicPr>
            <a:picLocks noChangeAspect="1"/>
          </p:cNvPicPr>
          <p:nvPr/>
        </p:nvPicPr>
        <p:blipFill>
          <a:blip r:embed="rId4"/>
          <a:srcRect/>
          <a:stretch/>
        </p:blipFill>
        <p:spPr>
          <a:xfrm>
            <a:off x="7142005" y="6007748"/>
            <a:ext cx="4943780" cy="692828"/>
          </a:xfrm>
          <a:prstGeom prst="rect">
            <a:avLst/>
          </a:prstGeom>
        </p:spPr>
      </p:pic>
    </p:spTree>
    <p:extLst>
      <p:ext uri="{BB962C8B-B14F-4D97-AF65-F5344CB8AC3E}">
        <p14:creationId xmlns:p14="http://schemas.microsoft.com/office/powerpoint/2010/main" val="32813253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F1A04-F427-43DE-9424-4F5778EF6B6F}"/>
              </a:ext>
            </a:extLst>
          </p:cNvPr>
          <p:cNvSpPr>
            <a:spLocks noGrp="1"/>
          </p:cNvSpPr>
          <p:nvPr>
            <p:ph type="title"/>
          </p:nvPr>
        </p:nvSpPr>
        <p:spPr>
          <a:xfrm>
            <a:off x="831849" y="2953524"/>
            <a:ext cx="8686223" cy="950951"/>
          </a:xfrm>
        </p:spPr>
        <p:txBody>
          <a:bodyPr/>
          <a:lstStyle/>
          <a:p>
            <a:r>
              <a:rPr lang="en-US" dirty="0"/>
              <a:t>HireRight &amp; </a:t>
            </a:r>
            <a:r>
              <a:rPr lang="en-US" dirty="0" err="1"/>
              <a:t>PageUp</a:t>
            </a:r>
            <a:r>
              <a:rPr lang="en-US" dirty="0"/>
              <a:t> </a:t>
            </a:r>
          </a:p>
        </p:txBody>
      </p:sp>
      <p:sp>
        <p:nvSpPr>
          <p:cNvPr id="3" name="Text Placeholder 2">
            <a:extLst>
              <a:ext uri="{FF2B5EF4-FFF2-40B4-BE49-F238E27FC236}">
                <a16:creationId xmlns:a16="http://schemas.microsoft.com/office/drawing/2014/main" id="{AF33DF99-0F57-494A-A75D-CE00CF1063D4}"/>
              </a:ext>
            </a:extLst>
          </p:cNvPr>
          <p:cNvSpPr>
            <a:spLocks noGrp="1"/>
          </p:cNvSpPr>
          <p:nvPr>
            <p:ph type="body" idx="1"/>
          </p:nvPr>
        </p:nvSpPr>
        <p:spPr/>
        <p:txBody>
          <a:bodyPr/>
          <a:lstStyle/>
          <a:p>
            <a:r>
              <a:rPr lang="en-US"/>
              <a:t>Integration</a:t>
            </a:r>
            <a:endParaRPr lang="en-US" dirty="0"/>
          </a:p>
        </p:txBody>
      </p:sp>
      <p:pic>
        <p:nvPicPr>
          <p:cNvPr id="8" name="Picture 7">
            <a:extLst>
              <a:ext uri="{FF2B5EF4-FFF2-40B4-BE49-F238E27FC236}">
                <a16:creationId xmlns:a16="http://schemas.microsoft.com/office/drawing/2014/main" id="{DE68208E-4D17-41E3-B05D-39DBB7A3D0FA}"/>
              </a:ext>
            </a:extLst>
          </p:cNvPr>
          <p:cNvPicPr>
            <a:picLocks noChangeAspect="1"/>
          </p:cNvPicPr>
          <p:nvPr/>
        </p:nvPicPr>
        <p:blipFill>
          <a:blip r:embed="rId2"/>
          <a:srcRect/>
          <a:stretch/>
        </p:blipFill>
        <p:spPr>
          <a:xfrm>
            <a:off x="7142005" y="6007748"/>
            <a:ext cx="4943780" cy="692828"/>
          </a:xfrm>
          <a:prstGeom prst="rect">
            <a:avLst/>
          </a:prstGeom>
        </p:spPr>
      </p:pic>
    </p:spTree>
    <p:extLst>
      <p:ext uri="{BB962C8B-B14F-4D97-AF65-F5344CB8AC3E}">
        <p14:creationId xmlns:p14="http://schemas.microsoft.com/office/powerpoint/2010/main" val="17972890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B6389-2374-4677-B8BB-59410CCC32FD}"/>
              </a:ext>
            </a:extLst>
          </p:cNvPr>
          <p:cNvSpPr>
            <a:spLocks noGrp="1"/>
          </p:cNvSpPr>
          <p:nvPr>
            <p:ph type="title"/>
          </p:nvPr>
        </p:nvSpPr>
        <p:spPr>
          <a:xfrm>
            <a:off x="1686354" y="-72254"/>
            <a:ext cx="9779183" cy="1325563"/>
          </a:xfrm>
        </p:spPr>
        <p:txBody>
          <a:bodyPr>
            <a:normAutofit/>
          </a:bodyPr>
          <a:lstStyle/>
          <a:p>
            <a:r>
              <a:rPr lang="en-US" dirty="0"/>
              <a:t>HireRight &amp; PageUp Integration</a:t>
            </a:r>
          </a:p>
        </p:txBody>
      </p:sp>
      <p:graphicFrame>
        <p:nvGraphicFramePr>
          <p:cNvPr id="6" name="Content Placeholder 3" descr="Timeline Placeholder ">
            <a:extLst>
              <a:ext uri="{FF2B5EF4-FFF2-40B4-BE49-F238E27FC236}">
                <a16:creationId xmlns:a16="http://schemas.microsoft.com/office/drawing/2014/main" id="{85168BDF-A0D9-4916-A9F9-41D8175A703C}"/>
              </a:ext>
            </a:extLst>
          </p:cNvPr>
          <p:cNvGraphicFramePr>
            <a:graphicFrameLocks noGrp="1" noChangeAspect="1"/>
          </p:cNvGraphicFramePr>
          <p:nvPr>
            <p:extLst>
              <p:ext uri="{D42A27DB-BD31-4B8C-83A1-F6EECF244321}">
                <p14:modId xmlns:p14="http://schemas.microsoft.com/office/powerpoint/2010/main" val="679389573"/>
              </p:ext>
            </p:extLst>
          </p:nvPr>
        </p:nvGraphicFramePr>
        <p:xfrm>
          <a:off x="1231509" y="1359156"/>
          <a:ext cx="9689375" cy="39408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9C0179B5-0800-154F-80F6-614473C055BD}"/>
              </a:ext>
            </a:extLst>
          </p:cNvPr>
          <p:cNvSpPr txBox="1"/>
          <p:nvPr/>
        </p:nvSpPr>
        <p:spPr>
          <a:xfrm>
            <a:off x="2023006" y="1951242"/>
            <a:ext cx="350196" cy="646331"/>
          </a:xfrm>
          <a:prstGeom prst="rect">
            <a:avLst/>
          </a:prstGeom>
          <a:noFill/>
        </p:spPr>
        <p:txBody>
          <a:bodyPr wrap="square" rtlCol="0">
            <a:spAutoFit/>
          </a:bodyPr>
          <a:lstStyle/>
          <a:p>
            <a:pPr algn="ctr"/>
            <a:r>
              <a:rPr lang="en-US" sz="3600" b="1" dirty="0">
                <a:solidFill>
                  <a:schemeClr val="bg1"/>
                </a:solidFill>
                <a:latin typeface="Tenorite" pitchFamily="2" charset="0"/>
              </a:rPr>
              <a:t>1</a:t>
            </a:r>
          </a:p>
        </p:txBody>
      </p:sp>
      <p:sp>
        <p:nvSpPr>
          <p:cNvPr id="7" name="TextBox 6">
            <a:extLst>
              <a:ext uri="{FF2B5EF4-FFF2-40B4-BE49-F238E27FC236}">
                <a16:creationId xmlns:a16="http://schemas.microsoft.com/office/drawing/2014/main" id="{B468C313-80C0-8840-8702-F1084174C592}"/>
              </a:ext>
            </a:extLst>
          </p:cNvPr>
          <p:cNvSpPr txBox="1"/>
          <p:nvPr/>
        </p:nvSpPr>
        <p:spPr>
          <a:xfrm>
            <a:off x="3982435" y="1951242"/>
            <a:ext cx="350196" cy="646331"/>
          </a:xfrm>
          <a:prstGeom prst="rect">
            <a:avLst/>
          </a:prstGeom>
          <a:noFill/>
        </p:spPr>
        <p:txBody>
          <a:bodyPr wrap="square" rtlCol="0">
            <a:spAutoFit/>
          </a:bodyPr>
          <a:lstStyle/>
          <a:p>
            <a:pPr algn="ctr"/>
            <a:r>
              <a:rPr lang="en-US" sz="3600" b="1" dirty="0">
                <a:solidFill>
                  <a:schemeClr val="bg1"/>
                </a:solidFill>
                <a:latin typeface="Tenorite" pitchFamily="2" charset="0"/>
              </a:rPr>
              <a:t>2</a:t>
            </a:r>
          </a:p>
        </p:txBody>
      </p:sp>
      <p:sp>
        <p:nvSpPr>
          <p:cNvPr id="8" name="TextBox 7">
            <a:extLst>
              <a:ext uri="{FF2B5EF4-FFF2-40B4-BE49-F238E27FC236}">
                <a16:creationId xmlns:a16="http://schemas.microsoft.com/office/drawing/2014/main" id="{4E863C6B-1856-BC43-A090-B182EAB34EB8}"/>
              </a:ext>
            </a:extLst>
          </p:cNvPr>
          <p:cNvSpPr txBox="1"/>
          <p:nvPr/>
        </p:nvSpPr>
        <p:spPr>
          <a:xfrm>
            <a:off x="5912835" y="1951242"/>
            <a:ext cx="350196" cy="646331"/>
          </a:xfrm>
          <a:prstGeom prst="rect">
            <a:avLst/>
          </a:prstGeom>
          <a:noFill/>
        </p:spPr>
        <p:txBody>
          <a:bodyPr wrap="square" rtlCol="0">
            <a:spAutoFit/>
          </a:bodyPr>
          <a:lstStyle/>
          <a:p>
            <a:pPr algn="ctr"/>
            <a:r>
              <a:rPr lang="en-US" sz="3600" b="1" dirty="0">
                <a:solidFill>
                  <a:schemeClr val="bg1"/>
                </a:solidFill>
                <a:latin typeface="Tenorite" pitchFamily="2" charset="0"/>
              </a:rPr>
              <a:t>3</a:t>
            </a:r>
          </a:p>
        </p:txBody>
      </p:sp>
      <p:sp>
        <p:nvSpPr>
          <p:cNvPr id="9" name="TextBox 8">
            <a:extLst>
              <a:ext uri="{FF2B5EF4-FFF2-40B4-BE49-F238E27FC236}">
                <a16:creationId xmlns:a16="http://schemas.microsoft.com/office/drawing/2014/main" id="{3AE770E3-D227-CD4E-83C4-44744E774884}"/>
              </a:ext>
            </a:extLst>
          </p:cNvPr>
          <p:cNvSpPr txBox="1"/>
          <p:nvPr/>
        </p:nvSpPr>
        <p:spPr>
          <a:xfrm>
            <a:off x="7843235" y="1951242"/>
            <a:ext cx="350196" cy="646331"/>
          </a:xfrm>
          <a:prstGeom prst="rect">
            <a:avLst/>
          </a:prstGeom>
          <a:noFill/>
        </p:spPr>
        <p:txBody>
          <a:bodyPr wrap="square" rtlCol="0">
            <a:spAutoFit/>
          </a:bodyPr>
          <a:lstStyle/>
          <a:p>
            <a:pPr algn="ctr"/>
            <a:r>
              <a:rPr lang="en-US" sz="3600" b="1" dirty="0">
                <a:solidFill>
                  <a:schemeClr val="bg1"/>
                </a:solidFill>
                <a:latin typeface="Tenorite" pitchFamily="2" charset="0"/>
              </a:rPr>
              <a:t>4</a:t>
            </a:r>
          </a:p>
        </p:txBody>
      </p:sp>
      <p:sp>
        <p:nvSpPr>
          <p:cNvPr id="10" name="TextBox 9">
            <a:extLst>
              <a:ext uri="{FF2B5EF4-FFF2-40B4-BE49-F238E27FC236}">
                <a16:creationId xmlns:a16="http://schemas.microsoft.com/office/drawing/2014/main" id="{10C47546-62E7-304A-8631-60D9B8E543BE}"/>
              </a:ext>
            </a:extLst>
          </p:cNvPr>
          <p:cNvSpPr txBox="1"/>
          <p:nvPr/>
        </p:nvSpPr>
        <p:spPr>
          <a:xfrm>
            <a:off x="9788150" y="1951242"/>
            <a:ext cx="350196" cy="646331"/>
          </a:xfrm>
          <a:prstGeom prst="rect">
            <a:avLst/>
          </a:prstGeom>
          <a:noFill/>
        </p:spPr>
        <p:txBody>
          <a:bodyPr wrap="square" rtlCol="0">
            <a:spAutoFit/>
          </a:bodyPr>
          <a:lstStyle/>
          <a:p>
            <a:pPr algn="ctr"/>
            <a:r>
              <a:rPr lang="en-US" sz="3600" b="1" dirty="0">
                <a:solidFill>
                  <a:schemeClr val="bg1"/>
                </a:solidFill>
                <a:latin typeface="Tenorite" pitchFamily="2" charset="0"/>
              </a:rPr>
              <a:t>5</a:t>
            </a:r>
          </a:p>
        </p:txBody>
      </p:sp>
      <p:sp>
        <p:nvSpPr>
          <p:cNvPr id="13" name="object 8">
            <a:extLst>
              <a:ext uri="{FF2B5EF4-FFF2-40B4-BE49-F238E27FC236}">
                <a16:creationId xmlns:a16="http://schemas.microsoft.com/office/drawing/2014/main" id="{46A91A1C-2DD4-4213-ABAC-6DDBF4389C96}"/>
              </a:ext>
            </a:extLst>
          </p:cNvPr>
          <p:cNvSpPr/>
          <p:nvPr/>
        </p:nvSpPr>
        <p:spPr>
          <a:xfrm>
            <a:off x="553419" y="517186"/>
            <a:ext cx="704215" cy="146685"/>
          </a:xfrm>
          <a:custGeom>
            <a:avLst/>
            <a:gdLst/>
            <a:ahLst/>
            <a:cxnLst/>
            <a:rect l="l" t="t" r="r" b="b"/>
            <a:pathLst>
              <a:path w="704215" h="146684">
                <a:moveTo>
                  <a:pt x="704088" y="0"/>
                </a:moveTo>
                <a:lnTo>
                  <a:pt x="0" y="0"/>
                </a:lnTo>
                <a:lnTo>
                  <a:pt x="0" y="146303"/>
                </a:lnTo>
                <a:lnTo>
                  <a:pt x="704088" y="146303"/>
                </a:lnTo>
                <a:lnTo>
                  <a:pt x="704088" y="0"/>
                </a:lnTo>
                <a:close/>
              </a:path>
            </a:pathLst>
          </a:custGeom>
          <a:solidFill>
            <a:srgbClr val="FF4616"/>
          </a:solidFill>
        </p:spPr>
        <p:txBody>
          <a:bodyPr wrap="square" lIns="0" tIns="0" rIns="0" bIns="0" rtlCol="0"/>
          <a:lstStyle/>
          <a:p>
            <a:endParaRPr dirty="0"/>
          </a:p>
        </p:txBody>
      </p:sp>
    </p:spTree>
    <p:extLst>
      <p:ext uri="{BB962C8B-B14F-4D97-AF65-F5344CB8AC3E}">
        <p14:creationId xmlns:p14="http://schemas.microsoft.com/office/powerpoint/2010/main" val="7002092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Red and blue kayaks on the water">
            <a:extLst>
              <a:ext uri="{FF2B5EF4-FFF2-40B4-BE49-F238E27FC236}">
                <a16:creationId xmlns:a16="http://schemas.microsoft.com/office/drawing/2014/main" id="{3B3C83EE-8303-D62A-0607-C9C60C0678C5}"/>
              </a:ext>
            </a:extLst>
          </p:cNvPr>
          <p:cNvPicPr>
            <a:picLocks noChangeAspect="1"/>
          </p:cNvPicPr>
          <p:nvPr/>
        </p:nvPicPr>
        <p:blipFill rotWithShape="1">
          <a:blip r:embed="rId3"/>
          <a:srcRect l="-6534" r="22268"/>
          <a:stretch/>
        </p:blipFill>
        <p:spPr>
          <a:xfrm>
            <a:off x="3349487" y="10"/>
            <a:ext cx="8842513"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BF6275C7-6CFF-D65C-BD2D-39C855922328}"/>
              </a:ext>
            </a:extLst>
          </p:cNvPr>
          <p:cNvSpPr>
            <a:spLocks noGrp="1"/>
          </p:cNvSpPr>
          <p:nvPr>
            <p:ph type="body" idx="1"/>
          </p:nvPr>
        </p:nvSpPr>
        <p:spPr>
          <a:xfrm>
            <a:off x="42675" y="10"/>
            <a:ext cx="4415994" cy="6857980"/>
          </a:xfrm>
          <a:solidFill>
            <a:srgbClr val="00346A"/>
          </a:solidFill>
          <a:ln>
            <a:noFill/>
          </a:ln>
        </p:spPr>
        <p:txBody>
          <a:bodyPr/>
          <a:lstStyle/>
          <a:p>
            <a:endParaRPr lang="en-US" dirty="0"/>
          </a:p>
        </p:txBody>
      </p:sp>
      <p:pic>
        <p:nvPicPr>
          <p:cNvPr id="12" name="Picture 11">
            <a:extLst>
              <a:ext uri="{FF2B5EF4-FFF2-40B4-BE49-F238E27FC236}">
                <a16:creationId xmlns:a16="http://schemas.microsoft.com/office/drawing/2014/main" id="{958A4688-A263-9200-1143-060409CAF754}"/>
              </a:ext>
            </a:extLst>
          </p:cNvPr>
          <p:cNvPicPr>
            <a:picLocks noChangeAspect="1"/>
          </p:cNvPicPr>
          <p:nvPr/>
        </p:nvPicPr>
        <p:blipFill>
          <a:blip r:embed="rId4"/>
          <a:srcRect/>
          <a:stretch/>
        </p:blipFill>
        <p:spPr>
          <a:xfrm>
            <a:off x="7142005" y="6007748"/>
            <a:ext cx="4943780" cy="692828"/>
          </a:xfrm>
          <a:prstGeom prst="rect">
            <a:avLst/>
          </a:prstGeom>
        </p:spPr>
      </p:pic>
      <p:sp>
        <p:nvSpPr>
          <p:cNvPr id="16" name="Text Placeholder 2">
            <a:extLst>
              <a:ext uri="{FF2B5EF4-FFF2-40B4-BE49-F238E27FC236}">
                <a16:creationId xmlns:a16="http://schemas.microsoft.com/office/drawing/2014/main" id="{E2293AF2-A9BF-3B81-1513-56BF790837EF}"/>
              </a:ext>
            </a:extLst>
          </p:cNvPr>
          <p:cNvSpPr txBox="1">
            <a:spLocks/>
          </p:cNvSpPr>
          <p:nvPr/>
        </p:nvSpPr>
        <p:spPr>
          <a:xfrm>
            <a:off x="524917" y="2166772"/>
            <a:ext cx="4039053" cy="4053892"/>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lumMod val="95000"/>
                  </a:schemeClr>
                </a:solidFill>
                <a:latin typeface="Gentona Book"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Gentona Book"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Gentona Book"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Gentona Book"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Gentona Book"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buFont typeface="Arial" panose="020B0604020202020204" pitchFamily="34" charset="0"/>
              <a:buNone/>
              <a:defRPr/>
            </a:pPr>
            <a:r>
              <a:rPr lang="en-US" sz="3100" b="1" dirty="0">
                <a:solidFill>
                  <a:srgbClr val="FFFFFF"/>
                </a:solidFill>
                <a:latin typeface="Gentona Book" panose="00000500000000000000" pitchFamily="50" charset="0"/>
              </a:rPr>
              <a:t>Vice Presidents Office</a:t>
            </a:r>
          </a:p>
          <a:p>
            <a:pPr marL="342900" indent="-342900">
              <a:buFont typeface="Arial" panose="020B0604020202020204" pitchFamily="34" charset="0"/>
              <a:buChar char="•"/>
              <a:defRPr/>
            </a:pPr>
            <a:r>
              <a:rPr lang="en-US" b="1" dirty="0">
                <a:solidFill>
                  <a:schemeClr val="accent2"/>
                </a:solidFill>
                <a:latin typeface="Gentona Book" panose="00000500000000000000" pitchFamily="50" charset="0"/>
              </a:rPr>
              <a:t>Brook Mercier</a:t>
            </a:r>
          </a:p>
          <a:p>
            <a:pPr marL="0" indent="0">
              <a:buFont typeface="Arial" panose="020B0604020202020204" pitchFamily="34" charset="0"/>
              <a:buNone/>
              <a:defRPr/>
            </a:pPr>
            <a:r>
              <a:rPr lang="en-US" sz="3100" b="1" dirty="0">
                <a:solidFill>
                  <a:srgbClr val="FFFFFF"/>
                </a:solidFill>
                <a:latin typeface="Gentona Book" panose="00000500000000000000" pitchFamily="50" charset="0"/>
              </a:rPr>
              <a:t>Strategic Initiatives</a:t>
            </a:r>
          </a:p>
          <a:p>
            <a:pPr marL="285750" indent="-285750">
              <a:buFont typeface="Arial" panose="020B0604020202020204" pitchFamily="34" charset="0"/>
              <a:buChar char="•"/>
              <a:defRPr/>
            </a:pPr>
            <a:r>
              <a:rPr lang="en-US" b="1" dirty="0">
                <a:solidFill>
                  <a:srgbClr val="FA4616"/>
                </a:solidFill>
                <a:latin typeface="Gentona Book" panose="00000500000000000000" pitchFamily="50" charset="0"/>
              </a:rPr>
              <a:t>Amber Wuertz</a:t>
            </a:r>
          </a:p>
          <a:p>
            <a:pPr marL="0" indent="0">
              <a:buFont typeface="Arial" panose="020B0604020202020204" pitchFamily="34" charset="0"/>
              <a:buNone/>
              <a:defRPr/>
            </a:pPr>
            <a:r>
              <a:rPr lang="en-US" sz="3000" b="1" dirty="0">
                <a:solidFill>
                  <a:srgbClr val="FFFFFF"/>
                </a:solidFill>
                <a:latin typeface="Gentona Book" panose="00000500000000000000" pitchFamily="50" charset="0"/>
              </a:rPr>
              <a:t>Talent Acquisition &amp; Onboarding</a:t>
            </a:r>
          </a:p>
          <a:p>
            <a:pPr marL="285750" indent="-285750">
              <a:buFont typeface="Arial" panose="020B0604020202020204" pitchFamily="34" charset="0"/>
              <a:buChar char="•"/>
              <a:defRPr/>
            </a:pPr>
            <a:r>
              <a:rPr lang="en-US" b="1" dirty="0">
                <a:solidFill>
                  <a:srgbClr val="FA4616"/>
                </a:solidFill>
                <a:latin typeface="Gentona Book" panose="00000500000000000000" pitchFamily="50" charset="0"/>
              </a:rPr>
              <a:t>John Sun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000" b="1" dirty="0">
                <a:solidFill>
                  <a:srgbClr val="FFFFFF"/>
                </a:solidFill>
                <a:latin typeface="Gentona Book" panose="00000500000000000000" pitchFamily="50" charset="0"/>
              </a:rPr>
              <a:t>Employment Operations &amp; Records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b="1" dirty="0">
                <a:solidFill>
                  <a:srgbClr val="FA4616"/>
                </a:solidFill>
                <a:latin typeface="Gentona Book" panose="00000500000000000000" pitchFamily="50" charset="0"/>
              </a:rPr>
              <a:t>Johannes </a:t>
            </a:r>
            <a:r>
              <a:rPr lang="en-US" b="1" dirty="0" err="1">
                <a:solidFill>
                  <a:srgbClr val="FA4616"/>
                </a:solidFill>
                <a:latin typeface="Gentona Book" panose="00000500000000000000" pitchFamily="50" charset="0"/>
              </a:rPr>
              <a:t>Traster</a:t>
            </a:r>
            <a:endParaRPr kumimoji="0" lang="en-US" sz="2400" b="1" i="0" u="none" strike="noStrike" kern="1200" cap="none" spc="0" normalizeH="0" baseline="0" noProof="0" dirty="0">
              <a:ln>
                <a:noFill/>
              </a:ln>
              <a:solidFill>
                <a:srgbClr val="FA4616"/>
              </a:solidFill>
              <a:effectLst/>
              <a:uLnTx/>
              <a:uFillTx/>
              <a:latin typeface="Gentona Book" panose="00000500000000000000" pitchFamily="50"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000" b="1" dirty="0">
                <a:solidFill>
                  <a:srgbClr val="FFFFFF"/>
                </a:solidFill>
                <a:latin typeface="Gentona Book" panose="00000500000000000000" pitchFamily="50" charset="0"/>
              </a:rPr>
              <a:t>Benefits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FA4616"/>
                </a:solidFill>
                <a:effectLst/>
                <a:uLnTx/>
                <a:uFillTx/>
                <a:latin typeface="Gentona Book" panose="00000500000000000000" pitchFamily="50" charset="0"/>
                <a:ea typeface="+mn-ea"/>
                <a:cs typeface="+mn-cs"/>
              </a:rPr>
              <a:t>Shannon Edwards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000" b="1" dirty="0">
                <a:solidFill>
                  <a:srgbClr val="FFFFFF"/>
                </a:solidFill>
                <a:latin typeface="Gentona Book" panose="00000500000000000000" pitchFamily="50" charset="0"/>
              </a:rPr>
              <a:t>Important Dates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3000" b="1" dirty="0">
              <a:solidFill>
                <a:srgbClr val="FFFFFF"/>
              </a:solidFill>
              <a:latin typeface="Gentona Book" panose="00000500000000000000" pitchFamily="50"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FFFFF">
                  <a:lumMod val="95000"/>
                </a:srgbClr>
              </a:solidFill>
              <a:effectLst/>
              <a:uLnTx/>
              <a:uFillTx/>
              <a:latin typeface="Gentona Book" pitchFamily="2" charset="77"/>
              <a:ea typeface="+mn-ea"/>
              <a:cs typeface="+mn-cs"/>
            </a:endParaRPr>
          </a:p>
        </p:txBody>
      </p:sp>
      <p:sp>
        <p:nvSpPr>
          <p:cNvPr id="2" name="Title 1">
            <a:extLst>
              <a:ext uri="{FF2B5EF4-FFF2-40B4-BE49-F238E27FC236}">
                <a16:creationId xmlns:a16="http://schemas.microsoft.com/office/drawing/2014/main" id="{2AB1183C-13E7-4100-875D-AA3C7C1C0921}"/>
              </a:ext>
            </a:extLst>
          </p:cNvPr>
          <p:cNvSpPr>
            <a:spLocks noGrp="1"/>
          </p:cNvSpPr>
          <p:nvPr>
            <p:ph type="title"/>
          </p:nvPr>
        </p:nvSpPr>
        <p:spPr>
          <a:xfrm>
            <a:off x="42675" y="682260"/>
            <a:ext cx="4023360" cy="787119"/>
          </a:xfrm>
        </p:spPr>
        <p:txBody>
          <a:bodyPr vert="horz" lIns="91440" tIns="45720" rIns="91440" bIns="45720" rtlCol="0" anchor="b">
            <a:normAutofit fontScale="90000"/>
          </a:bodyPr>
          <a:lstStyle/>
          <a:p>
            <a:r>
              <a:rPr lang="en-US" dirty="0">
                <a:solidFill>
                  <a:schemeClr val="tx1"/>
                </a:solidFill>
                <a:latin typeface="Gentona Book" panose="00000500000000000000" pitchFamily="50" charset="0"/>
              </a:rPr>
              <a:t>Agenda</a:t>
            </a:r>
          </a:p>
        </p:txBody>
      </p:sp>
      <p:sp>
        <p:nvSpPr>
          <p:cNvPr id="3" name="Rectangle 2">
            <a:extLst>
              <a:ext uri="{FF2B5EF4-FFF2-40B4-BE49-F238E27FC236}">
                <a16:creationId xmlns:a16="http://schemas.microsoft.com/office/drawing/2014/main" id="{80F085DD-E47E-4CA2-BF74-7B2AB9A23F6B}"/>
              </a:ext>
            </a:extLst>
          </p:cNvPr>
          <p:cNvSpPr/>
          <p:nvPr/>
        </p:nvSpPr>
        <p:spPr>
          <a:xfrm>
            <a:off x="178904" y="379480"/>
            <a:ext cx="2286000" cy="1355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42116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318999-C159-4CA8-A4FA-D8583E2D0E09}"/>
              </a:ext>
            </a:extLst>
          </p:cNvPr>
          <p:cNvSpPr>
            <a:spLocks noGrp="1"/>
          </p:cNvSpPr>
          <p:nvPr>
            <p:ph idx="1"/>
          </p:nvPr>
        </p:nvSpPr>
        <p:spPr>
          <a:xfrm>
            <a:off x="2279150" y="1240604"/>
            <a:ext cx="7633699" cy="4376791"/>
          </a:xfrm>
          <a:solidFill>
            <a:schemeClr val="tx2"/>
          </a:solidFill>
          <a:effectLst>
            <a:outerShdw blurRad="63500" sx="102000" sy="102000" algn="ctr" rotWithShape="0">
              <a:prstClr val="black">
                <a:alpha val="40000"/>
              </a:prstClr>
            </a:outerShdw>
          </a:effectLst>
        </p:spPr>
        <p:txBody>
          <a:bodyPr>
            <a:normAutofit/>
          </a:bodyPr>
          <a:lstStyle/>
          <a:p>
            <a:pPr marL="0" indent="0" algn="ctr">
              <a:lnSpc>
                <a:spcPct val="100000"/>
              </a:lnSpc>
              <a:spcBef>
                <a:spcPts val="95"/>
              </a:spcBef>
              <a:buNone/>
            </a:pPr>
            <a:endParaRPr lang="fr-FR" sz="4800" dirty="0">
              <a:solidFill>
                <a:schemeClr val="bg1"/>
              </a:solidFill>
              <a:latin typeface="Calibri"/>
              <a:cs typeface="Calibri"/>
            </a:endParaRPr>
          </a:p>
          <a:p>
            <a:pPr marL="0" indent="0" algn="ctr">
              <a:lnSpc>
                <a:spcPct val="100000"/>
              </a:lnSpc>
              <a:spcBef>
                <a:spcPts val="95"/>
              </a:spcBef>
              <a:buNone/>
            </a:pPr>
            <a:endParaRPr lang="fr-FR" sz="4800" dirty="0">
              <a:solidFill>
                <a:schemeClr val="bg1"/>
              </a:solidFill>
              <a:latin typeface="Calibri"/>
              <a:cs typeface="Calibri"/>
            </a:endParaRPr>
          </a:p>
          <a:p>
            <a:pPr marL="0" indent="0" algn="ctr">
              <a:lnSpc>
                <a:spcPct val="100000"/>
              </a:lnSpc>
              <a:spcBef>
                <a:spcPts val="95"/>
              </a:spcBef>
              <a:buNone/>
            </a:pPr>
            <a:r>
              <a:rPr lang="fr-FR" sz="4800" dirty="0">
                <a:solidFill>
                  <a:schemeClr val="bg1"/>
                </a:solidFill>
                <a:latin typeface="Calibri"/>
                <a:cs typeface="Calibri"/>
              </a:rPr>
              <a:t>Questions??</a:t>
            </a:r>
          </a:p>
          <a:p>
            <a:pPr marL="0" indent="0" algn="ctr">
              <a:lnSpc>
                <a:spcPct val="100000"/>
              </a:lnSpc>
              <a:spcBef>
                <a:spcPts val="50"/>
              </a:spcBef>
              <a:buNone/>
            </a:pPr>
            <a:r>
              <a:rPr lang="fr-FR" sz="3200" dirty="0">
                <a:solidFill>
                  <a:schemeClr val="bg1"/>
                </a:solidFill>
                <a:latin typeface="Calibri"/>
                <a:cs typeface="Calibri"/>
              </a:rPr>
              <a:t>Email:</a:t>
            </a:r>
            <a:r>
              <a:rPr lang="fr-FR" sz="3200" spc="-35" dirty="0">
                <a:solidFill>
                  <a:schemeClr val="bg1"/>
                </a:solidFill>
                <a:latin typeface="Calibri"/>
                <a:cs typeface="Calibri"/>
              </a:rPr>
              <a:t> </a:t>
            </a:r>
            <a:r>
              <a:rPr lang="fr-FR" sz="3200" spc="-10" dirty="0">
                <a:solidFill>
                  <a:schemeClr val="accent2"/>
                </a:solidFill>
                <a:uFill>
                  <a:solidFill>
                    <a:srgbClr val="6FAC46"/>
                  </a:solidFill>
                </a:uFill>
                <a:latin typeface="Calibri"/>
                <a:cs typeface="Calibri"/>
                <a:hlinkClick r:id="rId2"/>
              </a:rPr>
              <a:t>talent@hr.ufl.edu</a:t>
            </a:r>
            <a:r>
              <a:rPr lang="fr-FR" sz="3200" spc="-10" dirty="0">
                <a:solidFill>
                  <a:schemeClr val="accent2"/>
                </a:solidFill>
                <a:uFill>
                  <a:solidFill>
                    <a:srgbClr val="6FAC46"/>
                  </a:solidFill>
                </a:uFill>
                <a:latin typeface="Calibri"/>
                <a:cs typeface="Calibri"/>
              </a:rPr>
              <a:t> </a:t>
            </a:r>
            <a:endParaRPr lang="en-US" sz="3200" dirty="0">
              <a:solidFill>
                <a:schemeClr val="accent2"/>
              </a:solidFill>
            </a:endParaRPr>
          </a:p>
        </p:txBody>
      </p:sp>
    </p:spTree>
    <p:extLst>
      <p:ext uri="{BB962C8B-B14F-4D97-AF65-F5344CB8AC3E}">
        <p14:creationId xmlns:p14="http://schemas.microsoft.com/office/powerpoint/2010/main" val="29019936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descr="Fresh watermelon slices on wood table">
            <a:extLst>
              <a:ext uri="{FF2B5EF4-FFF2-40B4-BE49-F238E27FC236}">
                <a16:creationId xmlns:a16="http://schemas.microsoft.com/office/drawing/2014/main" id="{FEFC27B5-5BBD-81B8-A3F0-C4A1A99CB8A0}"/>
              </a:ext>
            </a:extLst>
          </p:cNvPr>
          <p:cNvPicPr>
            <a:picLocks noChangeAspect="1"/>
          </p:cNvPicPr>
          <p:nvPr/>
        </p:nvPicPr>
        <p:blipFill rotWithShape="1">
          <a:blip r:embed="rId3"/>
          <a:srcRect l="8325" r="7325"/>
          <a:stretch/>
        </p:blipFill>
        <p:spPr>
          <a:xfrm>
            <a:off x="3523488" y="10"/>
            <a:ext cx="8668512" cy="6857990"/>
          </a:xfrm>
          <a:prstGeom prst="rect">
            <a:avLst/>
          </a:prstGeom>
        </p:spPr>
      </p:pic>
      <p:sp>
        <p:nvSpPr>
          <p:cNvPr id="27" name="Rectangle 2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EB140D-89AC-45AB-BE3F-05253B1107FD}"/>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solidFill>
                  <a:schemeClr val="tx1"/>
                </a:solidFill>
                <a:latin typeface="Gentona Book" panose="00000500000000000000" pitchFamily="50" charset="0"/>
              </a:rPr>
              <a:t>Employment Operations &amp; Records</a:t>
            </a:r>
          </a:p>
        </p:txBody>
      </p:sp>
      <p:sp>
        <p:nvSpPr>
          <p:cNvPr id="3" name="Text Placeholder 2">
            <a:extLst>
              <a:ext uri="{FF2B5EF4-FFF2-40B4-BE49-F238E27FC236}">
                <a16:creationId xmlns:a16="http://schemas.microsoft.com/office/drawing/2014/main" id="{0C57B583-EB68-4480-83AC-64A29DA21244}"/>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3200" dirty="0">
                <a:solidFill>
                  <a:schemeClr val="accent2"/>
                </a:solidFill>
                <a:latin typeface="+mn-lt"/>
              </a:rPr>
              <a:t>Johannes </a:t>
            </a:r>
            <a:r>
              <a:rPr lang="en-US" sz="3200" dirty="0" err="1">
                <a:solidFill>
                  <a:schemeClr val="accent2"/>
                </a:solidFill>
                <a:latin typeface="+mn-lt"/>
              </a:rPr>
              <a:t>Traster</a:t>
            </a:r>
            <a:endParaRPr lang="en-US" sz="3200" dirty="0">
              <a:solidFill>
                <a:schemeClr val="accent2"/>
              </a:solidFill>
              <a:latin typeface="+mn-lt"/>
            </a:endParaRPr>
          </a:p>
        </p:txBody>
      </p:sp>
      <p:sp>
        <p:nvSpPr>
          <p:cNvPr id="29" name="Rectangle 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78E1B28-B001-408B-8FC7-F37D75374479}"/>
              </a:ext>
            </a:extLst>
          </p:cNvPr>
          <p:cNvPicPr>
            <a:picLocks noChangeAspect="1"/>
          </p:cNvPicPr>
          <p:nvPr/>
        </p:nvPicPr>
        <p:blipFill>
          <a:blip r:embed="rId4"/>
          <a:srcRect/>
          <a:stretch/>
        </p:blipFill>
        <p:spPr>
          <a:xfrm>
            <a:off x="7142005" y="6007748"/>
            <a:ext cx="4943780" cy="692828"/>
          </a:xfrm>
          <a:prstGeom prst="rect">
            <a:avLst/>
          </a:prstGeom>
        </p:spPr>
      </p:pic>
    </p:spTree>
    <p:extLst>
      <p:ext uri="{BB962C8B-B14F-4D97-AF65-F5344CB8AC3E}">
        <p14:creationId xmlns:p14="http://schemas.microsoft.com/office/powerpoint/2010/main" val="13079631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a:xfrm>
            <a:off x="838200" y="365125"/>
            <a:ext cx="10267766" cy="1325563"/>
          </a:xfrm>
        </p:spPr>
        <p:txBody>
          <a:bodyPr/>
          <a:lstStyle/>
          <a:p>
            <a:r>
              <a:rPr lang="en-US" sz="4400" b="1" dirty="0"/>
              <a:t>Return from Short Work Break—Now Back!</a:t>
            </a:r>
            <a:endParaRPr lang="en-US" dirty="0"/>
          </a:p>
        </p:txBody>
      </p:sp>
      <p:sp>
        <p:nvSpPr>
          <p:cNvPr id="3" name="Content Placeholder 2">
            <a:extLst>
              <a:ext uri="{FF2B5EF4-FFF2-40B4-BE49-F238E27FC236}">
                <a16:creationId xmlns:a16="http://schemas.microsoft.com/office/drawing/2014/main" id="{6BD68B0C-0DBD-1ED8-5076-B189E19778A5}"/>
              </a:ext>
            </a:extLst>
          </p:cNvPr>
          <p:cNvSpPr>
            <a:spLocks noGrp="1"/>
          </p:cNvSpPr>
          <p:nvPr>
            <p:ph idx="1"/>
          </p:nvPr>
        </p:nvSpPr>
        <p:spPr>
          <a:xfrm>
            <a:off x="838199" y="1877119"/>
            <a:ext cx="11075633" cy="4443782"/>
          </a:xfrm>
        </p:spPr>
        <p:txBody>
          <a:bodyPr>
            <a:normAutofit/>
          </a:bodyPr>
          <a:lstStyle/>
          <a:p>
            <a:pPr marL="0" indent="0">
              <a:lnSpc>
                <a:spcPct val="80000"/>
              </a:lnSpc>
              <a:buNone/>
              <a:defRPr/>
            </a:pPr>
            <a:r>
              <a:rPr lang="en-US" sz="2900" b="1" dirty="0"/>
              <a:t>Short Work Break</a:t>
            </a:r>
            <a:endParaRPr lang="en-US" sz="2000" b="1" dirty="0"/>
          </a:p>
          <a:p>
            <a:pPr marL="400050" indent="-342900">
              <a:buFont typeface="Wingdings" panose="05000000000000000000" pitchFamily="2" charset="2"/>
              <a:buChar char="q"/>
              <a:defRPr/>
            </a:pPr>
            <a:r>
              <a:rPr lang="en-US" sz="2500" dirty="0"/>
              <a:t>Appointments that were placed on short work break for both 9- and 10-month employees were returned in Job Data last Monday, July 3</a:t>
            </a:r>
            <a:r>
              <a:rPr lang="en-US" sz="2500" baseline="30000" dirty="0"/>
              <a:t>rd</a:t>
            </a:r>
            <a:r>
              <a:rPr lang="en-US" sz="2500" dirty="0"/>
              <a:t>.</a:t>
            </a:r>
          </a:p>
          <a:p>
            <a:pPr marL="400050" indent="-342900">
              <a:buFont typeface="Wingdings" panose="05000000000000000000" pitchFamily="2" charset="2"/>
              <a:buChar char="q"/>
              <a:defRPr/>
            </a:pPr>
            <a:r>
              <a:rPr lang="en-US" sz="2500" dirty="0"/>
              <a:t>Job actions that may have been placed on hold during the summer break may now be performed with an effective date of their return (or beyond).</a:t>
            </a:r>
          </a:p>
          <a:p>
            <a:pPr marL="857250" lvl="1" indent="-342900">
              <a:buFont typeface="Wingdings" panose="05000000000000000000" pitchFamily="2" charset="2"/>
              <a:buChar char="q"/>
              <a:defRPr/>
            </a:pPr>
            <a:r>
              <a:rPr lang="en-US" sz="2100" dirty="0"/>
              <a:t>9-month effective date: 8/16/23</a:t>
            </a:r>
          </a:p>
          <a:p>
            <a:pPr marL="857250" lvl="1" indent="-342900">
              <a:buFont typeface="Wingdings" panose="05000000000000000000" pitchFamily="2" charset="2"/>
              <a:buChar char="q"/>
              <a:defRPr/>
            </a:pPr>
            <a:r>
              <a:rPr lang="en-US" sz="2100" dirty="0"/>
              <a:t>10-month effective date: 8/1/23</a:t>
            </a:r>
          </a:p>
        </p:txBody>
      </p:sp>
    </p:spTree>
    <p:extLst>
      <p:ext uri="{BB962C8B-B14F-4D97-AF65-F5344CB8AC3E}">
        <p14:creationId xmlns:p14="http://schemas.microsoft.com/office/powerpoint/2010/main" val="337771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a:xfrm>
            <a:off x="838198" y="365125"/>
            <a:ext cx="10667262" cy="1325563"/>
          </a:xfrm>
        </p:spPr>
        <p:txBody>
          <a:bodyPr/>
          <a:lstStyle/>
          <a:p>
            <a:r>
              <a:rPr lang="nb-NO" sz="4400" b="1" dirty="0"/>
              <a:t>Terminate Summer Appointments</a:t>
            </a:r>
            <a:endParaRPr lang="en-US" dirty="0"/>
          </a:p>
        </p:txBody>
      </p:sp>
      <p:sp>
        <p:nvSpPr>
          <p:cNvPr id="3" name="Content Placeholder 2">
            <a:extLst>
              <a:ext uri="{FF2B5EF4-FFF2-40B4-BE49-F238E27FC236}">
                <a16:creationId xmlns:a16="http://schemas.microsoft.com/office/drawing/2014/main" id="{6BD68B0C-0DBD-1ED8-5076-B189E19778A5}"/>
              </a:ext>
            </a:extLst>
          </p:cNvPr>
          <p:cNvSpPr>
            <a:spLocks noGrp="1"/>
          </p:cNvSpPr>
          <p:nvPr>
            <p:ph idx="1"/>
          </p:nvPr>
        </p:nvSpPr>
        <p:spPr>
          <a:xfrm>
            <a:off x="838199" y="1877119"/>
            <a:ext cx="11075633" cy="4443782"/>
          </a:xfrm>
        </p:spPr>
        <p:txBody>
          <a:bodyPr>
            <a:normAutofit/>
          </a:bodyPr>
          <a:lstStyle/>
          <a:p>
            <a:pPr marL="57150" indent="0">
              <a:buNone/>
              <a:defRPr/>
            </a:pPr>
            <a:r>
              <a:rPr lang="en-US" sz="2900" b="1" dirty="0"/>
              <a:t>End of Summer Assignments</a:t>
            </a:r>
            <a:endParaRPr lang="en-US" sz="2900" dirty="0"/>
          </a:p>
          <a:p>
            <a:pPr marL="400050" indent="-342900">
              <a:buFont typeface="Wingdings" panose="05000000000000000000" pitchFamily="2" charset="2"/>
              <a:buChar char="q"/>
              <a:defRPr/>
            </a:pPr>
            <a:r>
              <a:rPr lang="en-US" sz="2100" dirty="0"/>
              <a:t>As the end of summer quickly approaches, be sure to enter terminations for summer appointments completed through individual </a:t>
            </a:r>
            <a:r>
              <a:rPr lang="en-US" sz="2100" dirty="0" err="1"/>
              <a:t>ePAFs</a:t>
            </a:r>
            <a:r>
              <a:rPr lang="en-US" sz="2100" dirty="0"/>
              <a:t> and not through the Summer File.</a:t>
            </a:r>
          </a:p>
          <a:p>
            <a:pPr marL="400050" indent="-342900">
              <a:buFont typeface="Wingdings" panose="05000000000000000000" pitchFamily="2" charset="2"/>
              <a:buChar char="q"/>
              <a:defRPr/>
            </a:pPr>
            <a:r>
              <a:rPr lang="en-US" sz="2100" dirty="0"/>
              <a:t>Summer appointments created by the Summer Job File already have a termination row in myUFL (unless JDC was submitted to modify summer appointment).</a:t>
            </a:r>
          </a:p>
          <a:p>
            <a:pPr marL="857250" lvl="1" indent="-342900">
              <a:buFont typeface="Wingdings" panose="05000000000000000000" pitchFamily="2" charset="2"/>
              <a:buChar char="q"/>
              <a:defRPr/>
            </a:pPr>
            <a:r>
              <a:rPr lang="en-US" sz="2100" dirty="0"/>
              <a:t>Salary plans include FASU, OFSU, and GASU</a:t>
            </a:r>
          </a:p>
          <a:p>
            <a:pPr marL="857250" lvl="1" indent="-342900">
              <a:buFont typeface="Wingdings" panose="05000000000000000000" pitchFamily="2" charset="2"/>
              <a:buChar char="q"/>
              <a:defRPr/>
            </a:pPr>
            <a:r>
              <a:rPr lang="en-US" sz="2100" dirty="0"/>
              <a:t>Termination reason should be “End of Summer Assignment” (ESA)</a:t>
            </a:r>
          </a:p>
          <a:p>
            <a:pPr marL="857250" lvl="1" indent="-342900">
              <a:buFont typeface="Wingdings" panose="05000000000000000000" pitchFamily="2" charset="2"/>
              <a:buChar char="q"/>
              <a:defRPr/>
            </a:pPr>
            <a:r>
              <a:rPr lang="en-US" sz="2100" dirty="0"/>
              <a:t>ESA terminations will execute at Level 1</a:t>
            </a:r>
          </a:p>
          <a:p>
            <a:pPr marL="1314450" lvl="2" indent="-342900">
              <a:buFont typeface="Wingdings" panose="05000000000000000000" pitchFamily="2" charset="2"/>
              <a:buChar char="q"/>
              <a:defRPr/>
            </a:pPr>
            <a:r>
              <a:rPr lang="en-US" sz="1700" b="1" dirty="0">
                <a:solidFill>
                  <a:srgbClr val="FF0000"/>
                </a:solidFill>
              </a:rPr>
              <a:t>Important! </a:t>
            </a:r>
            <a:r>
              <a:rPr lang="en-US" sz="1700" dirty="0"/>
              <a:t>Careful review is necessary by Level 1 approvers; i.e., GASU terminations will kick out tuition waiver if incorrect termination effective date is used.</a:t>
            </a:r>
          </a:p>
          <a:p>
            <a:pPr marL="1314450" lvl="2" indent="-342900">
              <a:buFont typeface="Wingdings" panose="05000000000000000000" pitchFamily="2" charset="2"/>
              <a:buChar char="q"/>
              <a:defRPr/>
            </a:pPr>
            <a:r>
              <a:rPr lang="en-US" sz="1700" dirty="0"/>
              <a:t>Correct termination dates: Summer A: 7/1/23; Summer B/Summer C: 8/16/23</a:t>
            </a:r>
          </a:p>
        </p:txBody>
      </p:sp>
    </p:spTree>
    <p:extLst>
      <p:ext uri="{BB962C8B-B14F-4D97-AF65-F5344CB8AC3E}">
        <p14:creationId xmlns:p14="http://schemas.microsoft.com/office/powerpoint/2010/main" val="135440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5DCD-8CC9-42B4-AA3C-786281674C89}"/>
              </a:ext>
            </a:extLst>
          </p:cNvPr>
          <p:cNvSpPr>
            <a:spLocks noGrp="1"/>
          </p:cNvSpPr>
          <p:nvPr>
            <p:ph type="title"/>
          </p:nvPr>
        </p:nvSpPr>
        <p:spPr>
          <a:xfrm>
            <a:off x="6513788" y="365125"/>
            <a:ext cx="4840010" cy="1807305"/>
          </a:xfrm>
        </p:spPr>
        <p:txBody>
          <a:bodyPr>
            <a:normAutofit/>
          </a:bodyPr>
          <a:lstStyle/>
          <a:p>
            <a:r>
              <a:rPr lang="en-US" sz="4100" dirty="0"/>
              <a:t>New Resource: Appointment Letter Clauses</a:t>
            </a:r>
          </a:p>
        </p:txBody>
      </p:sp>
      <p:pic>
        <p:nvPicPr>
          <p:cNvPr id="6" name="Picture 4" descr="Pen placed on top of a signature line">
            <a:extLst>
              <a:ext uri="{FF2B5EF4-FFF2-40B4-BE49-F238E27FC236}">
                <a16:creationId xmlns:a16="http://schemas.microsoft.com/office/drawing/2014/main" id="{C2452047-2B17-BABE-CD3D-7096CD3C3300}"/>
              </a:ext>
            </a:extLst>
          </p:cNvPr>
          <p:cNvPicPr>
            <a:picLocks noChangeAspect="1"/>
          </p:cNvPicPr>
          <p:nvPr/>
        </p:nvPicPr>
        <p:blipFill rotWithShape="1">
          <a:blip r:embed="rId2"/>
          <a:srcRect l="40467" r="-1"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B576A9C2-A677-4D1E-BF9E-EE7086DF0A7E}"/>
              </a:ext>
            </a:extLst>
          </p:cNvPr>
          <p:cNvSpPr>
            <a:spLocks noGrp="1"/>
          </p:cNvSpPr>
          <p:nvPr>
            <p:ph idx="1"/>
          </p:nvPr>
        </p:nvSpPr>
        <p:spPr>
          <a:xfrm>
            <a:off x="6513788" y="2333297"/>
            <a:ext cx="4840010" cy="3843666"/>
          </a:xfrm>
        </p:spPr>
        <p:txBody>
          <a:bodyPr>
            <a:normAutofit/>
          </a:bodyPr>
          <a:lstStyle/>
          <a:p>
            <a:pPr marL="0" indent="0">
              <a:buNone/>
            </a:pPr>
            <a:r>
              <a:rPr lang="en-US" sz="2000" b="1" dirty="0"/>
              <a:t>Appointment Letter Library</a:t>
            </a:r>
          </a:p>
          <a:p>
            <a:pPr marL="400050" marR="0" lvl="0" indent="-342900" defTabSz="914400" rtl="0" eaLnBrk="1" fontAlgn="auto" latinLnBrk="0" hangingPunct="1">
              <a:spcBef>
                <a:spcPts val="1000"/>
              </a:spcBef>
              <a:spcAft>
                <a:spcPts val="0"/>
              </a:spcAft>
              <a:buClrTx/>
              <a:buSzTx/>
              <a:buFont typeface="Wingdings" panose="05000000000000000000" pitchFamily="2" charset="2"/>
              <a:buChar char="q"/>
              <a:tabLst/>
              <a:defRPr/>
            </a:pPr>
            <a:r>
              <a:rPr lang="en-US" sz="2000" dirty="0"/>
              <a:t>Specific template clauses with instructions are now available on our </a:t>
            </a:r>
            <a:r>
              <a:rPr lang="en-US" sz="2000" dirty="0">
                <a:hlinkClick r:id="rId3"/>
              </a:rPr>
              <a:t>Appointment Letter Library</a:t>
            </a:r>
            <a:endParaRPr lang="en-US" sz="2000" dirty="0"/>
          </a:p>
          <a:p>
            <a:pPr marL="400050" marR="0" lvl="0" indent="-342900" defTabSz="914400" rtl="0" eaLnBrk="1" fontAlgn="auto" latinLnBrk="0" hangingPunct="1">
              <a:spcBef>
                <a:spcPts val="1000"/>
              </a:spcBef>
              <a:spcAft>
                <a:spcPts val="0"/>
              </a:spcAft>
              <a:buClrTx/>
              <a:buSzTx/>
              <a:buFont typeface="Wingdings" panose="05000000000000000000" pitchFamily="2" charset="2"/>
              <a:buChar char="q"/>
              <a:tabLst/>
              <a:defRPr/>
            </a:pPr>
            <a:r>
              <a:rPr lang="en-US" sz="2000" dirty="0"/>
              <a:t>Clauses include tenure upon hire, relocation allowances, administrative supplements, and much more!</a:t>
            </a:r>
          </a:p>
          <a:p>
            <a:pPr marL="400050" marR="0" lvl="0" indent="-342900" defTabSz="914400" rtl="0" eaLnBrk="1" fontAlgn="auto" latinLnBrk="0" hangingPunct="1">
              <a:spcBef>
                <a:spcPts val="1000"/>
              </a:spcBef>
              <a:spcAft>
                <a:spcPts val="0"/>
              </a:spcAft>
              <a:buClrTx/>
              <a:buSzTx/>
              <a:buFont typeface="Wingdings" panose="05000000000000000000" pitchFamily="2" charset="2"/>
              <a:buChar char="q"/>
              <a:tabLst/>
              <a:defRPr/>
            </a:pPr>
            <a:r>
              <a:rPr lang="en-US" sz="2000" dirty="0"/>
              <a:t>Resource: </a:t>
            </a:r>
          </a:p>
          <a:p>
            <a:pPr marL="857250" lvl="1" indent="-342900">
              <a:spcBef>
                <a:spcPts val="1000"/>
              </a:spcBef>
              <a:buFont typeface="Wingdings" panose="05000000000000000000" pitchFamily="2" charset="2"/>
              <a:buChar char="q"/>
              <a:defRPr/>
            </a:pPr>
            <a:r>
              <a:rPr lang="en-US" sz="2000" dirty="0">
                <a:hlinkClick r:id="rId4"/>
              </a:rPr>
              <a:t>https://hr.ufl.edu/wp-content/uploads/2023/06/appt-letter-clauses_6-22-23.pdf</a:t>
            </a:r>
            <a:r>
              <a:rPr lang="en-US" sz="2000" dirty="0"/>
              <a:t> </a:t>
            </a:r>
          </a:p>
        </p:txBody>
      </p:sp>
    </p:spTree>
    <p:extLst>
      <p:ext uri="{BB962C8B-B14F-4D97-AF65-F5344CB8AC3E}">
        <p14:creationId xmlns:p14="http://schemas.microsoft.com/office/powerpoint/2010/main" val="135610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9B67C0-D889-42B0-80E0-6CE47B23F09F}"/>
              </a:ext>
            </a:extLst>
          </p:cNvPr>
          <p:cNvSpPr/>
          <p:nvPr/>
        </p:nvSpPr>
        <p:spPr>
          <a:xfrm>
            <a:off x="884583" y="298175"/>
            <a:ext cx="9780104" cy="6251712"/>
          </a:xfrm>
          <a:prstGeom prst="rect">
            <a:avLst/>
          </a:prstGeom>
          <a:solidFill>
            <a:schemeClr val="tx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8D5DCD-8CC9-42B4-AA3C-786281674C89}"/>
              </a:ext>
            </a:extLst>
          </p:cNvPr>
          <p:cNvSpPr>
            <a:spLocks noGrp="1"/>
          </p:cNvSpPr>
          <p:nvPr>
            <p:ph type="title"/>
          </p:nvPr>
        </p:nvSpPr>
        <p:spPr>
          <a:xfrm>
            <a:off x="490537" y="524196"/>
            <a:ext cx="11210925" cy="744836"/>
          </a:xfrm>
        </p:spPr>
        <p:txBody>
          <a:bodyPr vert="horz" lIns="91440" tIns="45720" rIns="91440" bIns="45720" rtlCol="0" anchor="ctr">
            <a:normAutofit/>
          </a:bodyPr>
          <a:lstStyle/>
          <a:p>
            <a:pPr algn="ctr"/>
            <a:r>
              <a:rPr lang="en-US" sz="3200" kern="1200" dirty="0">
                <a:solidFill>
                  <a:schemeClr val="bg1"/>
                </a:solidFill>
                <a:latin typeface="Gentona Book" panose="00000500000000000000" pitchFamily="50" charset="0"/>
              </a:rPr>
              <a:t>New Resource: Appointment Letter Clauses</a:t>
            </a:r>
          </a:p>
        </p:txBody>
      </p:sp>
      <p:pic>
        <p:nvPicPr>
          <p:cNvPr id="5" name="Picture 4">
            <a:extLst>
              <a:ext uri="{FF2B5EF4-FFF2-40B4-BE49-F238E27FC236}">
                <a16:creationId xmlns:a16="http://schemas.microsoft.com/office/drawing/2014/main" id="{24BD4B8D-7529-53AC-E847-0EE9312ACEE8}"/>
              </a:ext>
            </a:extLst>
          </p:cNvPr>
          <p:cNvPicPr>
            <a:picLocks noChangeAspect="1"/>
          </p:cNvPicPr>
          <p:nvPr/>
        </p:nvPicPr>
        <p:blipFill>
          <a:blip r:embed="rId2"/>
          <a:stretch>
            <a:fillRect/>
          </a:stretch>
        </p:blipFill>
        <p:spPr>
          <a:xfrm>
            <a:off x="2127996" y="1351419"/>
            <a:ext cx="7293278" cy="4394199"/>
          </a:xfrm>
          <a:prstGeom prst="rect">
            <a:avLst/>
          </a:prstGeom>
        </p:spPr>
      </p:pic>
    </p:spTree>
    <p:extLst>
      <p:ext uri="{BB962C8B-B14F-4D97-AF65-F5344CB8AC3E}">
        <p14:creationId xmlns:p14="http://schemas.microsoft.com/office/powerpoint/2010/main" val="326801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a:xfrm>
            <a:off x="376604" y="350106"/>
            <a:ext cx="10267766" cy="1325563"/>
          </a:xfrm>
        </p:spPr>
        <p:txBody>
          <a:bodyPr>
            <a:normAutofit/>
          </a:bodyPr>
          <a:lstStyle/>
          <a:p>
            <a:r>
              <a:rPr lang="en-US" dirty="0"/>
              <a:t>Courtesy Appointments  </a:t>
            </a:r>
            <a:br>
              <a:rPr lang="en-US" dirty="0"/>
            </a:br>
            <a:r>
              <a:rPr lang="en-US" sz="3600" b="0" dirty="0"/>
              <a:t>Researcher &amp; Research Support Screening</a:t>
            </a:r>
          </a:p>
        </p:txBody>
      </p:sp>
      <p:sp>
        <p:nvSpPr>
          <p:cNvPr id="3" name="Content Placeholder 2">
            <a:extLst>
              <a:ext uri="{FF2B5EF4-FFF2-40B4-BE49-F238E27FC236}">
                <a16:creationId xmlns:a16="http://schemas.microsoft.com/office/drawing/2014/main" id="{6BD68B0C-0DBD-1ED8-5076-B189E19778A5}"/>
              </a:ext>
            </a:extLst>
          </p:cNvPr>
          <p:cNvSpPr>
            <a:spLocks noGrp="1"/>
          </p:cNvSpPr>
          <p:nvPr>
            <p:ph idx="1"/>
          </p:nvPr>
        </p:nvSpPr>
        <p:spPr>
          <a:xfrm>
            <a:off x="376604" y="1877119"/>
            <a:ext cx="5040034" cy="4443782"/>
          </a:xfrm>
        </p:spPr>
        <p:txBody>
          <a:bodyPr>
            <a:normAutofit lnSpcReduction="10000"/>
          </a:bodyPr>
          <a:lstStyle/>
          <a:p>
            <a:pPr marL="0" indent="0">
              <a:lnSpc>
                <a:spcPct val="80000"/>
              </a:lnSpc>
              <a:buNone/>
              <a:defRPr/>
            </a:pPr>
            <a:r>
              <a:rPr lang="en-US" sz="2900" b="1" dirty="0"/>
              <a:t>New Job Requisition </a:t>
            </a:r>
            <a:endParaRPr lang="en-US" sz="2000" b="1" dirty="0"/>
          </a:p>
          <a:p>
            <a:pPr marL="400050" indent="-342900">
              <a:buFont typeface="Wingdings" panose="05000000000000000000" pitchFamily="2" charset="2"/>
              <a:buChar char="q"/>
              <a:defRPr/>
            </a:pPr>
            <a:r>
              <a:rPr lang="en-US" sz="2100" dirty="0"/>
              <a:t>Courtesy faculty who are performing research or who are in research support positions must complete form in </a:t>
            </a:r>
            <a:r>
              <a:rPr lang="en-US" sz="2100" dirty="0" err="1"/>
              <a:t>PageUp</a:t>
            </a:r>
            <a:endParaRPr lang="en-US" sz="2100" dirty="0"/>
          </a:p>
          <a:p>
            <a:pPr marL="857250" lvl="1" indent="-342900">
              <a:buFont typeface="Wingdings" panose="05000000000000000000" pitchFamily="2" charset="2"/>
              <a:buChar char="q"/>
              <a:defRPr/>
            </a:pPr>
            <a:r>
              <a:rPr lang="en-US" sz="2100" dirty="0">
                <a:hlinkClick r:id="rId2"/>
              </a:rPr>
              <a:t>Job Req #527535</a:t>
            </a:r>
            <a:endParaRPr lang="en-US" sz="2100" dirty="0"/>
          </a:p>
          <a:p>
            <a:pPr marL="400050" indent="-342900">
              <a:buFont typeface="Wingdings" panose="05000000000000000000" pitchFamily="2" charset="2"/>
              <a:buChar char="q"/>
              <a:defRPr/>
            </a:pPr>
            <a:r>
              <a:rPr lang="en-US" sz="2100" dirty="0"/>
              <a:t>Review will be conducted by UFHR and UF Research Integrity, Security and Compliance (RISC)</a:t>
            </a:r>
          </a:p>
          <a:p>
            <a:pPr marL="400050" indent="-342900">
              <a:buFont typeface="Wingdings" panose="05000000000000000000" pitchFamily="2" charset="2"/>
              <a:buChar char="q"/>
              <a:defRPr/>
            </a:pPr>
            <a:r>
              <a:rPr lang="en-US" sz="2100" dirty="0"/>
              <a:t>Researcher and research support screening information can be found at</a:t>
            </a:r>
          </a:p>
          <a:p>
            <a:pPr marL="857250" lvl="1" indent="-342900">
              <a:buFont typeface="Wingdings" panose="05000000000000000000" pitchFamily="2" charset="2"/>
              <a:buChar char="q"/>
              <a:defRPr/>
            </a:pPr>
            <a:r>
              <a:rPr lang="en-US" sz="1700" dirty="0">
                <a:hlinkClick r:id="rId3"/>
              </a:rPr>
              <a:t>https://hr.ufl.edu/manager-resources/recruitment-staffing/researcher-screening/</a:t>
            </a:r>
            <a:r>
              <a:rPr lang="en-US" sz="1700" dirty="0"/>
              <a:t> </a:t>
            </a:r>
          </a:p>
          <a:p>
            <a:pPr marL="400050" indent="-342900">
              <a:buFont typeface="Wingdings" panose="05000000000000000000" pitchFamily="2" charset="2"/>
              <a:buChar char="q"/>
              <a:defRPr/>
            </a:pPr>
            <a:endParaRPr lang="en-US" sz="2100" dirty="0"/>
          </a:p>
          <a:p>
            <a:pPr marL="514350" lvl="1" indent="0">
              <a:buNone/>
              <a:defRPr/>
            </a:pPr>
            <a:endParaRPr lang="en-US" sz="2100" dirty="0"/>
          </a:p>
          <a:p>
            <a:pPr marL="514350" lvl="1" indent="0">
              <a:buNone/>
              <a:defRPr/>
            </a:pPr>
            <a:endParaRPr lang="en-US" sz="2100" dirty="0"/>
          </a:p>
          <a:p>
            <a:pPr marL="57150" indent="0">
              <a:buNone/>
              <a:defRPr/>
            </a:pPr>
            <a:endParaRPr lang="en-US" sz="2500" dirty="0"/>
          </a:p>
        </p:txBody>
      </p:sp>
      <p:grpSp>
        <p:nvGrpSpPr>
          <p:cNvPr id="5" name="Group 4">
            <a:extLst>
              <a:ext uri="{FF2B5EF4-FFF2-40B4-BE49-F238E27FC236}">
                <a16:creationId xmlns:a16="http://schemas.microsoft.com/office/drawing/2014/main" id="{9B79599F-3201-43DB-9809-EA621FFC499A}"/>
              </a:ext>
            </a:extLst>
          </p:cNvPr>
          <p:cNvGrpSpPr/>
          <p:nvPr/>
        </p:nvGrpSpPr>
        <p:grpSpPr>
          <a:xfrm>
            <a:off x="5972083" y="1877119"/>
            <a:ext cx="5965861" cy="3538857"/>
            <a:chOff x="6226138" y="1690689"/>
            <a:chExt cx="5965861" cy="3538857"/>
          </a:xfrm>
        </p:grpSpPr>
        <p:sp>
          <p:nvSpPr>
            <p:cNvPr id="4" name="Rectangle 3">
              <a:extLst>
                <a:ext uri="{FF2B5EF4-FFF2-40B4-BE49-F238E27FC236}">
                  <a16:creationId xmlns:a16="http://schemas.microsoft.com/office/drawing/2014/main" id="{D5624F04-1D93-4BB9-8AFB-4923FC5DFD85}"/>
                </a:ext>
              </a:extLst>
            </p:cNvPr>
            <p:cNvSpPr/>
            <p:nvPr/>
          </p:nvSpPr>
          <p:spPr>
            <a:xfrm>
              <a:off x="6226138" y="1690689"/>
              <a:ext cx="5965861" cy="3538857"/>
            </a:xfrm>
            <a:prstGeom prst="rect">
              <a:avLst/>
            </a:prstGeom>
            <a:solidFill>
              <a:schemeClr val="tx1"/>
            </a:solidFill>
            <a:ln>
              <a:extLst>
                <a:ext uri="{C807C97D-BFC1-408E-A445-0C87EB9F89A2}">
                  <ask:lineSketchStyleProps xmlns:ask="http://schemas.microsoft.com/office/drawing/2018/sketchyshapes">
                    <ask:type>
                      <ask:lineSketchNon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Please Note:</a:t>
              </a:r>
            </a:p>
            <a:p>
              <a:pPr algn="ctr"/>
              <a:r>
                <a:rPr lang="en-US" dirty="0"/>
                <a:t>Instructions will be forthcoming on the website.</a:t>
              </a:r>
            </a:p>
          </p:txBody>
        </p:sp>
        <p:pic>
          <p:nvPicPr>
            <p:cNvPr id="7" name="Picture 6">
              <a:extLst>
                <a:ext uri="{FF2B5EF4-FFF2-40B4-BE49-F238E27FC236}">
                  <a16:creationId xmlns:a16="http://schemas.microsoft.com/office/drawing/2014/main" id="{AF42AA7D-43A9-8BF0-DEF2-E2A75B89D43B}"/>
                </a:ext>
              </a:extLst>
            </p:cNvPr>
            <p:cNvPicPr>
              <a:picLocks noChangeAspect="1"/>
            </p:cNvPicPr>
            <p:nvPr/>
          </p:nvPicPr>
          <p:blipFill>
            <a:blip r:embed="rId4"/>
            <a:stretch>
              <a:fillRect/>
            </a:stretch>
          </p:blipFill>
          <p:spPr>
            <a:xfrm>
              <a:off x="6348685" y="1949038"/>
              <a:ext cx="5720766" cy="2055689"/>
            </a:xfrm>
            <a:prstGeom prst="rect">
              <a:avLst/>
            </a:prstGeom>
          </p:spPr>
        </p:pic>
      </p:grpSp>
    </p:spTree>
    <p:extLst>
      <p:ext uri="{BB962C8B-B14F-4D97-AF65-F5344CB8AC3E}">
        <p14:creationId xmlns:p14="http://schemas.microsoft.com/office/powerpoint/2010/main" val="14972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a:xfrm>
            <a:off x="228600" y="212032"/>
            <a:ext cx="10300855" cy="1330841"/>
          </a:xfrm>
        </p:spPr>
        <p:txBody>
          <a:bodyPr>
            <a:normAutofit/>
          </a:bodyPr>
          <a:lstStyle/>
          <a:p>
            <a:r>
              <a:rPr lang="en-US" sz="4100" dirty="0"/>
              <a:t>Courtesy Appointments </a:t>
            </a:r>
            <a:br>
              <a:rPr lang="en-US" sz="4100" dirty="0"/>
            </a:br>
            <a:r>
              <a:rPr lang="en-US" sz="3200" b="0" dirty="0"/>
              <a:t>Researcher &amp; Research Support Screening</a:t>
            </a:r>
          </a:p>
        </p:txBody>
      </p:sp>
      <p:sp>
        <p:nvSpPr>
          <p:cNvPr id="3" name="Content Placeholder 2">
            <a:extLst>
              <a:ext uri="{FF2B5EF4-FFF2-40B4-BE49-F238E27FC236}">
                <a16:creationId xmlns:a16="http://schemas.microsoft.com/office/drawing/2014/main" id="{6BD68B0C-0DBD-1ED8-5076-B189E19778A5}"/>
              </a:ext>
            </a:extLst>
          </p:cNvPr>
          <p:cNvSpPr>
            <a:spLocks noGrp="1"/>
          </p:cNvSpPr>
          <p:nvPr>
            <p:ph idx="1"/>
          </p:nvPr>
        </p:nvSpPr>
        <p:spPr>
          <a:xfrm>
            <a:off x="257304" y="1772399"/>
            <a:ext cx="5121723" cy="3917773"/>
          </a:xfrm>
        </p:spPr>
        <p:txBody>
          <a:bodyPr>
            <a:normAutofit/>
          </a:bodyPr>
          <a:lstStyle/>
          <a:p>
            <a:pPr marL="0" indent="0">
              <a:buNone/>
              <a:defRPr/>
            </a:pPr>
            <a:r>
              <a:rPr lang="en-US" sz="2900" b="1" dirty="0"/>
              <a:t>New Offer Letter Attestation</a:t>
            </a:r>
          </a:p>
          <a:p>
            <a:pPr marL="400050" indent="-342900">
              <a:buFont typeface="Wingdings" panose="05000000000000000000" pitchFamily="2" charset="2"/>
              <a:buChar char="q"/>
              <a:defRPr/>
            </a:pPr>
            <a:r>
              <a:rPr lang="en-US" sz="2000" dirty="0"/>
              <a:t>New section for departmental use added at the bottom of the courtesy faculty offer letter template</a:t>
            </a:r>
          </a:p>
          <a:p>
            <a:pPr marL="400050" indent="-342900">
              <a:buFont typeface="Wingdings" panose="05000000000000000000" pitchFamily="2" charset="2"/>
              <a:buChar char="q"/>
              <a:defRPr/>
            </a:pPr>
            <a:r>
              <a:rPr lang="en-US" sz="2000" dirty="0"/>
              <a:t>Updated templates must be in use by </a:t>
            </a:r>
            <a:r>
              <a:rPr lang="en-US" sz="2000" b="1" dirty="0">
                <a:solidFill>
                  <a:srgbClr val="00B050"/>
                </a:solidFill>
              </a:rPr>
              <a:t>Friday, July 28</a:t>
            </a:r>
            <a:r>
              <a:rPr lang="en-US" sz="2000" b="1" baseline="30000" dirty="0">
                <a:solidFill>
                  <a:srgbClr val="00B050"/>
                </a:solidFill>
              </a:rPr>
              <a:t>th</a:t>
            </a:r>
            <a:endParaRPr lang="en-US" sz="2000" b="1" dirty="0">
              <a:solidFill>
                <a:srgbClr val="00B050"/>
              </a:solidFill>
            </a:endParaRPr>
          </a:p>
          <a:p>
            <a:pPr marL="857250" lvl="1" indent="-342900">
              <a:buFont typeface="Wingdings" panose="05000000000000000000" pitchFamily="2" charset="2"/>
              <a:buChar char="q"/>
              <a:defRPr/>
            </a:pPr>
            <a:r>
              <a:rPr lang="en-US" sz="1600" dirty="0"/>
              <a:t>If offer letter has already been presented prior to July 28</a:t>
            </a:r>
            <a:r>
              <a:rPr lang="en-US" sz="1600" baseline="30000" dirty="0"/>
              <a:t>th</a:t>
            </a:r>
            <a:r>
              <a:rPr lang="en-US" sz="1600" dirty="0"/>
              <a:t> then there is no need to redo the letter</a:t>
            </a:r>
          </a:p>
          <a:p>
            <a:pPr marL="857250" lvl="1" indent="-342900">
              <a:buFont typeface="Wingdings" panose="05000000000000000000" pitchFamily="2" charset="2"/>
              <a:buChar char="q"/>
              <a:defRPr/>
            </a:pPr>
            <a:r>
              <a:rPr lang="en-US" sz="1600" dirty="0"/>
              <a:t>Courtesy faculty hires may be </a:t>
            </a:r>
            <a:r>
              <a:rPr lang="en-US" sz="1600" b="1" dirty="0">
                <a:solidFill>
                  <a:srgbClr val="FF0000"/>
                </a:solidFill>
              </a:rPr>
              <a:t>delayed</a:t>
            </a:r>
            <a:r>
              <a:rPr lang="en-US" sz="1600" dirty="0"/>
              <a:t> if new letter is not in use beginning July 28</a:t>
            </a:r>
            <a:r>
              <a:rPr lang="en-US" sz="1600" baseline="30000" dirty="0"/>
              <a:t>th</a:t>
            </a:r>
            <a:endParaRPr lang="en-US" sz="1600" dirty="0"/>
          </a:p>
          <a:p>
            <a:pPr marL="57150" indent="0">
              <a:buNone/>
              <a:defRPr/>
            </a:pPr>
            <a:endParaRPr lang="en-US" sz="2000" dirty="0"/>
          </a:p>
          <a:p>
            <a:pPr marL="57150" indent="0">
              <a:buNone/>
              <a:defRPr/>
            </a:pPr>
            <a:endParaRPr lang="en-US" sz="2000" dirty="0"/>
          </a:p>
        </p:txBody>
      </p:sp>
      <p:grpSp>
        <p:nvGrpSpPr>
          <p:cNvPr id="6" name="Group 5">
            <a:extLst>
              <a:ext uri="{FF2B5EF4-FFF2-40B4-BE49-F238E27FC236}">
                <a16:creationId xmlns:a16="http://schemas.microsoft.com/office/drawing/2014/main" id="{D877B6FF-2283-45B8-972B-6E0CF5EEA85B}"/>
              </a:ext>
            </a:extLst>
          </p:cNvPr>
          <p:cNvGrpSpPr/>
          <p:nvPr/>
        </p:nvGrpSpPr>
        <p:grpSpPr>
          <a:xfrm>
            <a:off x="6015603" y="1846966"/>
            <a:ext cx="5970103" cy="3768643"/>
            <a:chOff x="6015603" y="1846966"/>
            <a:chExt cx="5970103" cy="3768643"/>
          </a:xfrm>
        </p:grpSpPr>
        <p:sp>
          <p:nvSpPr>
            <p:cNvPr id="4" name="Rectangle 3">
              <a:extLst>
                <a:ext uri="{FF2B5EF4-FFF2-40B4-BE49-F238E27FC236}">
                  <a16:creationId xmlns:a16="http://schemas.microsoft.com/office/drawing/2014/main" id="{E3190CAB-0045-4CC5-B0BD-BAFE37356AA4}"/>
                </a:ext>
              </a:extLst>
            </p:cNvPr>
            <p:cNvSpPr/>
            <p:nvPr/>
          </p:nvSpPr>
          <p:spPr>
            <a:xfrm>
              <a:off x="6015603" y="1846966"/>
              <a:ext cx="5970103" cy="3768643"/>
            </a:xfrm>
            <a:prstGeom prst="rect">
              <a:avLst/>
            </a:prstGeom>
            <a:solidFill>
              <a:schemeClr val="tx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77F68DD-BDEC-8828-4054-232300AA89A2}"/>
                </a:ext>
              </a:extLst>
            </p:cNvPr>
            <p:cNvPicPr>
              <a:picLocks noChangeAspect="1"/>
            </p:cNvPicPr>
            <p:nvPr/>
          </p:nvPicPr>
          <p:blipFill>
            <a:blip r:embed="rId2"/>
            <a:stretch>
              <a:fillRect/>
            </a:stretch>
          </p:blipFill>
          <p:spPr>
            <a:xfrm>
              <a:off x="6287585" y="2123794"/>
              <a:ext cx="5426137" cy="3214985"/>
            </a:xfrm>
            <a:prstGeom prst="rect">
              <a:avLst/>
            </a:prstGeom>
          </p:spPr>
        </p:pic>
      </p:grpSp>
    </p:spTree>
    <p:extLst>
      <p:ext uri="{BB962C8B-B14F-4D97-AF65-F5344CB8AC3E}">
        <p14:creationId xmlns:p14="http://schemas.microsoft.com/office/powerpoint/2010/main" val="56006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8D5DCD-8CC9-42B4-AA3C-786281674C89}"/>
              </a:ext>
            </a:extLst>
          </p:cNvPr>
          <p:cNvSpPr>
            <a:spLocks noGrp="1"/>
          </p:cNvSpPr>
          <p:nvPr>
            <p:ph type="title"/>
          </p:nvPr>
        </p:nvSpPr>
        <p:spPr>
          <a:xfrm>
            <a:off x="189407" y="161925"/>
            <a:ext cx="7844984" cy="1495425"/>
          </a:xfrm>
        </p:spPr>
        <p:txBody>
          <a:bodyPr>
            <a:normAutofit/>
          </a:bodyPr>
          <a:lstStyle/>
          <a:p>
            <a:r>
              <a:rPr lang="en-US" sz="4000" dirty="0"/>
              <a:t>Preparing for the Fall Rush</a:t>
            </a:r>
          </a:p>
        </p:txBody>
      </p:sp>
      <p:sp>
        <p:nvSpPr>
          <p:cNvPr id="3" name="Content Placeholder 2">
            <a:extLst>
              <a:ext uri="{FF2B5EF4-FFF2-40B4-BE49-F238E27FC236}">
                <a16:creationId xmlns:a16="http://schemas.microsoft.com/office/drawing/2014/main" id="{B576A9C2-A677-4D1E-BF9E-EE7086DF0A7E}"/>
              </a:ext>
            </a:extLst>
          </p:cNvPr>
          <p:cNvSpPr>
            <a:spLocks noGrp="1"/>
          </p:cNvSpPr>
          <p:nvPr>
            <p:ph idx="1"/>
          </p:nvPr>
        </p:nvSpPr>
        <p:spPr>
          <a:xfrm>
            <a:off x="302423" y="1564483"/>
            <a:ext cx="6529891" cy="4620560"/>
          </a:xfrm>
        </p:spPr>
        <p:txBody>
          <a:bodyPr>
            <a:normAutofit/>
          </a:bodyPr>
          <a:lstStyle/>
          <a:p>
            <a:pPr marL="57150" indent="0">
              <a:buNone/>
              <a:defRPr/>
            </a:pPr>
            <a:r>
              <a:rPr lang="en-US" sz="1800" b="1" dirty="0"/>
              <a:t>Enter Appointments Now</a:t>
            </a:r>
          </a:p>
          <a:p>
            <a:pPr marL="400050" marR="0" lvl="0" indent="-342900" defTabSz="914400" rtl="0" eaLnBrk="1" fontAlgn="auto" latinLnBrk="0" hangingPunct="1">
              <a:spcBef>
                <a:spcPts val="1000"/>
              </a:spcBef>
              <a:spcAft>
                <a:spcPts val="0"/>
              </a:spcAft>
              <a:buClrTx/>
              <a:buSzTx/>
              <a:buFont typeface="Wingdings" panose="05000000000000000000" pitchFamily="2" charset="2"/>
              <a:buChar char="q"/>
              <a:tabLst/>
              <a:defRPr/>
            </a:pPr>
            <a:r>
              <a:rPr lang="en-US" sz="1800" dirty="0"/>
              <a:t>Hire ePAFs may be submitted up to 60 days in advance </a:t>
            </a:r>
          </a:p>
          <a:p>
            <a:pPr marL="400050" marR="0" lvl="0" indent="-342900" defTabSz="914400" rtl="0" eaLnBrk="1" fontAlgn="auto" latinLnBrk="0" hangingPunct="1">
              <a:spcBef>
                <a:spcPts val="1000"/>
              </a:spcBef>
              <a:spcAft>
                <a:spcPts val="0"/>
              </a:spcAft>
              <a:buClrTx/>
              <a:buSzTx/>
              <a:buFont typeface="Wingdings" panose="05000000000000000000" pitchFamily="2" charset="2"/>
              <a:buChar char="q"/>
              <a:tabLst/>
              <a:defRPr/>
            </a:pPr>
            <a:r>
              <a:rPr lang="en-US" sz="1800" dirty="0"/>
              <a:t>Submitting hires far earlier with all required paperwork will assure they are in the system by first day with no paycheck delay</a:t>
            </a:r>
          </a:p>
          <a:p>
            <a:pPr marL="57150" marR="0" lvl="0" indent="0" defTabSz="914400" rtl="0" eaLnBrk="1" fontAlgn="auto" latinLnBrk="0" hangingPunct="1">
              <a:spcBef>
                <a:spcPts val="1000"/>
              </a:spcBef>
              <a:spcAft>
                <a:spcPts val="0"/>
              </a:spcAft>
              <a:buClrTx/>
              <a:buSzTx/>
              <a:buNone/>
              <a:tabLst/>
              <a:defRPr/>
            </a:pPr>
            <a:r>
              <a:rPr lang="en-US" sz="1800" b="1" dirty="0"/>
              <a:t>EOR Business Model Improvements Underway</a:t>
            </a:r>
          </a:p>
          <a:p>
            <a:pPr marL="400050" indent="-342900">
              <a:buFont typeface="Wingdings" panose="05000000000000000000" pitchFamily="2" charset="2"/>
              <a:buChar char="q"/>
              <a:defRPr/>
            </a:pPr>
            <a:r>
              <a:rPr lang="en-US" sz="1800" dirty="0"/>
              <a:t>Cross training between staff and academic teams</a:t>
            </a:r>
          </a:p>
          <a:p>
            <a:pPr marL="400050" indent="-342900">
              <a:buFont typeface="Wingdings" panose="05000000000000000000" pitchFamily="2" charset="2"/>
              <a:buChar char="q"/>
              <a:defRPr/>
            </a:pPr>
            <a:r>
              <a:rPr lang="en-US" sz="1800" dirty="0"/>
              <a:t>All team members will be knowledgeable and able to assist with all salary plans</a:t>
            </a:r>
          </a:p>
          <a:p>
            <a:pPr marL="857250" lvl="1" indent="-342900">
              <a:buFont typeface="Wingdings" panose="05000000000000000000" pitchFamily="2" charset="2"/>
              <a:buChar char="q"/>
              <a:defRPr/>
            </a:pPr>
            <a:r>
              <a:rPr lang="en-US" sz="1800" dirty="0"/>
              <a:t>Will allow for quicker point of contact solutions</a:t>
            </a:r>
          </a:p>
          <a:p>
            <a:pPr marL="857250" lvl="1" indent="-342900">
              <a:buFont typeface="Wingdings" panose="05000000000000000000" pitchFamily="2" charset="2"/>
              <a:buChar char="q"/>
              <a:defRPr/>
            </a:pPr>
            <a:r>
              <a:rPr lang="en-US" sz="1800" dirty="0"/>
              <a:t>Department assignments will be updated later this fall</a:t>
            </a:r>
          </a:p>
        </p:txBody>
      </p:sp>
      <p:pic>
        <p:nvPicPr>
          <p:cNvPr id="12" name="Picture 4" descr="A traffic jam in a busy city&#10;&#10;Description automatically generated">
            <a:extLst>
              <a:ext uri="{FF2B5EF4-FFF2-40B4-BE49-F238E27FC236}">
                <a16:creationId xmlns:a16="http://schemas.microsoft.com/office/drawing/2014/main" id="{E2B47E80-8236-797A-F771-2BB7B66E29D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8980" r="28978" b="-1"/>
          <a:stretch/>
        </p:blipFill>
        <p:spPr>
          <a:xfrm>
            <a:off x="7199440" y="10"/>
            <a:ext cx="4992560" cy="6857990"/>
          </a:xfrm>
          <a:prstGeom prst="rect">
            <a:avLst/>
          </a:prstGeom>
          <a:effectLst/>
        </p:spPr>
      </p:pic>
    </p:spTree>
    <p:extLst>
      <p:ext uri="{BB962C8B-B14F-4D97-AF65-F5344CB8AC3E}">
        <p14:creationId xmlns:p14="http://schemas.microsoft.com/office/powerpoint/2010/main" val="167240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arfish on empty sandy beach">
            <a:extLst>
              <a:ext uri="{FF2B5EF4-FFF2-40B4-BE49-F238E27FC236}">
                <a16:creationId xmlns:a16="http://schemas.microsoft.com/office/drawing/2014/main" id="{3B3C83EE-8303-D62A-0607-C9C60C0678C5}"/>
              </a:ext>
            </a:extLst>
          </p:cNvPr>
          <p:cNvPicPr>
            <a:picLocks noChangeAspect="1"/>
          </p:cNvPicPr>
          <p:nvPr/>
        </p:nvPicPr>
        <p:blipFill rotWithShape="1">
          <a:blip r:embed="rId3"/>
          <a:srcRect l="-1864" r="15766"/>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B1183C-13E7-4100-875D-AA3C7C1C0921}"/>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dirty="0">
                <a:solidFill>
                  <a:schemeClr val="tx1"/>
                </a:solidFill>
                <a:latin typeface="Gentona Book" panose="00000500000000000000" pitchFamily="50" charset="0"/>
              </a:rPr>
              <a:t>University Benefits</a:t>
            </a:r>
          </a:p>
        </p:txBody>
      </p:sp>
      <p:sp>
        <p:nvSpPr>
          <p:cNvPr id="3" name="Text Placeholder 2">
            <a:extLst>
              <a:ext uri="{FF2B5EF4-FFF2-40B4-BE49-F238E27FC236}">
                <a16:creationId xmlns:a16="http://schemas.microsoft.com/office/drawing/2014/main" id="{CCE80C87-36AC-486A-B322-4DBDE22D519D}"/>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3200" dirty="0">
                <a:solidFill>
                  <a:schemeClr val="accent2"/>
                </a:solidFill>
                <a:latin typeface="Gentona Book" panose="00000500000000000000" pitchFamily="50" charset="0"/>
              </a:rPr>
              <a:t>Shannon Edwards</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FFFAD2EF-6758-41F4-A358-12CF7A577046}"/>
              </a:ext>
            </a:extLst>
          </p:cNvPr>
          <p:cNvPicPr>
            <a:picLocks noChangeAspect="1"/>
          </p:cNvPicPr>
          <p:nvPr/>
        </p:nvPicPr>
        <p:blipFill>
          <a:blip r:embed="rId4"/>
          <a:srcRect/>
          <a:stretch/>
        </p:blipFill>
        <p:spPr>
          <a:xfrm>
            <a:off x="7142005" y="6007748"/>
            <a:ext cx="4943780" cy="692828"/>
          </a:xfrm>
          <a:prstGeom prst="rect">
            <a:avLst/>
          </a:prstGeom>
        </p:spPr>
      </p:pic>
    </p:spTree>
    <p:extLst>
      <p:ext uri="{BB962C8B-B14F-4D97-AF65-F5344CB8AC3E}">
        <p14:creationId xmlns:p14="http://schemas.microsoft.com/office/powerpoint/2010/main" val="21519657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Sunset view with palm trees on a shore">
            <a:extLst>
              <a:ext uri="{FF2B5EF4-FFF2-40B4-BE49-F238E27FC236}">
                <a16:creationId xmlns:a16="http://schemas.microsoft.com/office/drawing/2014/main" id="{005939C0-E2C5-8AC4-EE8E-09070BFB4C55}"/>
              </a:ext>
            </a:extLst>
          </p:cNvPr>
          <p:cNvPicPr>
            <a:picLocks noChangeAspect="1"/>
          </p:cNvPicPr>
          <p:nvPr/>
        </p:nvPicPr>
        <p:blipFill>
          <a:blip r:embed="rId2"/>
          <a:srcRect l="7850" r="7850"/>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D3287F-FCFA-41BB-912F-6F68B4B612FB}"/>
              </a:ext>
            </a:extLst>
          </p:cNvPr>
          <p:cNvSpPr>
            <a:spLocks noGrp="1"/>
          </p:cNvSpPr>
          <p:nvPr>
            <p:ph type="title"/>
          </p:nvPr>
        </p:nvSpPr>
        <p:spPr>
          <a:xfrm>
            <a:off x="477981" y="1122363"/>
            <a:ext cx="4218306" cy="3204134"/>
          </a:xfrm>
        </p:spPr>
        <p:txBody>
          <a:bodyPr vert="horz" lIns="91440" tIns="45720" rIns="91440" bIns="45720" rtlCol="0" anchor="b">
            <a:normAutofit/>
          </a:bodyPr>
          <a:lstStyle/>
          <a:p>
            <a:r>
              <a:rPr lang="en-US" sz="4800" dirty="0">
                <a:solidFill>
                  <a:schemeClr val="tx1"/>
                </a:solidFill>
                <a:latin typeface="Gentona Book" panose="00000500000000000000" pitchFamily="50" charset="0"/>
              </a:rPr>
              <a:t>Office of the Vice President</a:t>
            </a:r>
          </a:p>
        </p:txBody>
      </p:sp>
      <p:sp>
        <p:nvSpPr>
          <p:cNvPr id="3" name="Text Placeholder 2">
            <a:extLst>
              <a:ext uri="{FF2B5EF4-FFF2-40B4-BE49-F238E27FC236}">
                <a16:creationId xmlns:a16="http://schemas.microsoft.com/office/drawing/2014/main" id="{80C4C439-0210-4497-951A-7CC95B05C17F}"/>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3200" dirty="0">
                <a:solidFill>
                  <a:schemeClr val="accent2"/>
                </a:solidFill>
                <a:latin typeface="+mn-lt"/>
              </a:rPr>
              <a:t>Brook Mercier</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FB26EC2-15D5-421B-845E-3FB0DE117C21}"/>
              </a:ext>
            </a:extLst>
          </p:cNvPr>
          <p:cNvPicPr>
            <a:picLocks noChangeAspect="1"/>
          </p:cNvPicPr>
          <p:nvPr/>
        </p:nvPicPr>
        <p:blipFill>
          <a:blip r:embed="rId3"/>
          <a:srcRect/>
          <a:stretch/>
        </p:blipFill>
        <p:spPr>
          <a:xfrm>
            <a:off x="7142005" y="6007748"/>
            <a:ext cx="4943780" cy="692828"/>
          </a:xfrm>
          <a:prstGeom prst="rect">
            <a:avLst/>
          </a:prstGeom>
        </p:spPr>
      </p:pic>
    </p:spTree>
    <p:extLst>
      <p:ext uri="{BB962C8B-B14F-4D97-AF65-F5344CB8AC3E}">
        <p14:creationId xmlns:p14="http://schemas.microsoft.com/office/powerpoint/2010/main" val="6707513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p:txBody>
          <a:bodyPr/>
          <a:lstStyle/>
          <a:p>
            <a:r>
              <a:rPr lang="en-US" dirty="0"/>
              <a:t>Summer New Hire Reminders</a:t>
            </a:r>
          </a:p>
        </p:txBody>
      </p:sp>
      <p:sp>
        <p:nvSpPr>
          <p:cNvPr id="3" name="Content Placeholder 2">
            <a:extLst>
              <a:ext uri="{FF2B5EF4-FFF2-40B4-BE49-F238E27FC236}">
                <a16:creationId xmlns:a16="http://schemas.microsoft.com/office/drawing/2014/main" id="{6BD68B0C-0DBD-1ED8-5076-B189E19778A5}"/>
              </a:ext>
            </a:extLst>
          </p:cNvPr>
          <p:cNvSpPr>
            <a:spLocks noGrp="1"/>
          </p:cNvSpPr>
          <p:nvPr>
            <p:ph idx="1"/>
          </p:nvPr>
        </p:nvSpPr>
        <p:spPr>
          <a:xfrm>
            <a:off x="838200" y="1690688"/>
            <a:ext cx="10515600" cy="4351338"/>
          </a:xfrm>
        </p:spPr>
        <p:txBody>
          <a:bodyPr vert="horz" lIns="91440" tIns="45720" rIns="91440" bIns="45720" rtlCol="0" anchor="t">
            <a:normAutofit fontScale="77500" lnSpcReduction="20000"/>
          </a:bodyPr>
          <a:lstStyle/>
          <a:p>
            <a:pPr marL="469265" marR="1379220" indent="-456565">
              <a:lnSpc>
                <a:spcPts val="2810"/>
              </a:lnSpc>
              <a:spcBef>
                <a:spcPts val="455"/>
              </a:spcBef>
              <a:buClr>
                <a:srgbClr val="7B7B7B"/>
              </a:buClr>
              <a:buFont typeface="Wingdings"/>
              <a:buChar char=""/>
              <a:tabLst>
                <a:tab pos="469265" algn="l"/>
                <a:tab pos="469900" algn="l"/>
              </a:tabLst>
            </a:pPr>
            <a:r>
              <a:rPr lang="en-US" sz="2600" dirty="0">
                <a:latin typeface="Calibri"/>
                <a:cs typeface="Calibri"/>
              </a:rPr>
              <a:t>Due</a:t>
            </a:r>
            <a:r>
              <a:rPr lang="en-US" sz="2600" spc="-30" dirty="0">
                <a:latin typeface="Calibri"/>
                <a:cs typeface="Calibri"/>
              </a:rPr>
              <a:t> </a:t>
            </a:r>
            <a:r>
              <a:rPr lang="en-US" sz="2600" dirty="0">
                <a:latin typeface="Calibri"/>
                <a:cs typeface="Calibri"/>
              </a:rPr>
              <a:t>to double</a:t>
            </a:r>
            <a:r>
              <a:rPr lang="en-US" sz="2600" spc="-30" dirty="0">
                <a:latin typeface="Calibri"/>
                <a:cs typeface="Calibri"/>
              </a:rPr>
              <a:t> </a:t>
            </a:r>
            <a:r>
              <a:rPr lang="en-US" sz="2600" dirty="0">
                <a:latin typeface="Calibri"/>
                <a:cs typeface="Calibri"/>
              </a:rPr>
              <a:t>deductions,</a:t>
            </a:r>
            <a:r>
              <a:rPr lang="en-US" sz="2600" spc="-50" dirty="0">
                <a:latin typeface="Calibri"/>
                <a:cs typeface="Calibri"/>
              </a:rPr>
              <a:t> </a:t>
            </a:r>
            <a:r>
              <a:rPr lang="en-US" sz="2600" dirty="0">
                <a:latin typeface="Calibri"/>
                <a:cs typeface="Calibri"/>
              </a:rPr>
              <a:t>any</a:t>
            </a:r>
            <a:r>
              <a:rPr lang="en-US" sz="2600" spc="-5" dirty="0">
                <a:latin typeface="Calibri"/>
                <a:cs typeface="Calibri"/>
              </a:rPr>
              <a:t> </a:t>
            </a:r>
            <a:r>
              <a:rPr lang="en-US" sz="2600" dirty="0">
                <a:latin typeface="Calibri"/>
                <a:cs typeface="Calibri"/>
              </a:rPr>
              <a:t>new</a:t>
            </a:r>
            <a:r>
              <a:rPr lang="en-US" sz="2600" spc="-20" dirty="0">
                <a:latin typeface="Calibri"/>
                <a:cs typeface="Calibri"/>
              </a:rPr>
              <a:t> </a:t>
            </a:r>
            <a:r>
              <a:rPr lang="en-US" sz="2600" dirty="0">
                <a:latin typeface="Calibri"/>
                <a:cs typeface="Calibri"/>
              </a:rPr>
              <a:t>9-</a:t>
            </a:r>
            <a:r>
              <a:rPr lang="en-US" sz="2600" spc="-15" dirty="0">
                <a:latin typeface="Calibri"/>
                <a:cs typeface="Calibri"/>
              </a:rPr>
              <a:t> </a:t>
            </a:r>
            <a:r>
              <a:rPr lang="en-US" sz="2600" dirty="0">
                <a:latin typeface="Calibri"/>
                <a:cs typeface="Calibri"/>
              </a:rPr>
              <a:t>and</a:t>
            </a:r>
            <a:r>
              <a:rPr lang="en-US" sz="2600" spc="-20" dirty="0">
                <a:latin typeface="Calibri"/>
                <a:cs typeface="Calibri"/>
              </a:rPr>
              <a:t> </a:t>
            </a:r>
            <a:r>
              <a:rPr lang="en-US" sz="2600" spc="-10" dirty="0">
                <a:latin typeface="Calibri"/>
                <a:cs typeface="Calibri"/>
              </a:rPr>
              <a:t>10-</a:t>
            </a:r>
            <a:r>
              <a:rPr lang="en-US" sz="2600" dirty="0">
                <a:latin typeface="Calibri"/>
                <a:cs typeface="Calibri"/>
              </a:rPr>
              <a:t>month</a:t>
            </a:r>
            <a:r>
              <a:rPr lang="en-US" sz="2600" spc="-10" dirty="0">
                <a:latin typeface="Calibri"/>
                <a:cs typeface="Calibri"/>
              </a:rPr>
              <a:t> </a:t>
            </a:r>
            <a:r>
              <a:rPr lang="en-US" sz="2600" dirty="0">
                <a:latin typeface="Calibri"/>
                <a:cs typeface="Calibri"/>
              </a:rPr>
              <a:t>hires</a:t>
            </a:r>
            <a:r>
              <a:rPr lang="en-US" sz="2600" spc="-35" dirty="0">
                <a:latin typeface="Calibri"/>
                <a:cs typeface="Calibri"/>
              </a:rPr>
              <a:t> </a:t>
            </a:r>
            <a:r>
              <a:rPr lang="en-US" sz="2600" spc="-10" dirty="0">
                <a:latin typeface="Calibri"/>
                <a:cs typeface="Calibri"/>
              </a:rPr>
              <a:t>effective </a:t>
            </a:r>
            <a:r>
              <a:rPr lang="en-US" sz="2600" dirty="0">
                <a:latin typeface="Calibri"/>
                <a:cs typeface="Calibri"/>
              </a:rPr>
              <a:t>prior</a:t>
            </a:r>
            <a:r>
              <a:rPr lang="en-US" sz="2600" spc="-5" dirty="0">
                <a:latin typeface="Calibri"/>
                <a:cs typeface="Calibri"/>
              </a:rPr>
              <a:t> to </a:t>
            </a:r>
            <a:r>
              <a:rPr lang="en-US" sz="2600" dirty="0">
                <a:latin typeface="Calibri"/>
                <a:cs typeface="Calibri"/>
              </a:rPr>
              <a:t>8/15/2023</a:t>
            </a:r>
            <a:r>
              <a:rPr lang="en-US" sz="2600" spc="-60" dirty="0">
                <a:latin typeface="Calibri"/>
                <a:cs typeface="Calibri"/>
              </a:rPr>
              <a:t> </a:t>
            </a:r>
            <a:r>
              <a:rPr lang="en-US" sz="2600" dirty="0">
                <a:latin typeface="Calibri"/>
                <a:cs typeface="Calibri"/>
              </a:rPr>
              <a:t>must</a:t>
            </a:r>
            <a:r>
              <a:rPr lang="en-US" sz="2600" spc="-20" dirty="0">
                <a:latin typeface="Calibri"/>
                <a:cs typeface="Calibri"/>
              </a:rPr>
              <a:t> </a:t>
            </a:r>
            <a:r>
              <a:rPr lang="en-US" sz="2600" dirty="0">
                <a:latin typeface="Calibri"/>
                <a:cs typeface="Calibri"/>
              </a:rPr>
              <a:t>be</a:t>
            </a:r>
            <a:r>
              <a:rPr lang="en-US" sz="2600" spc="-25" dirty="0">
                <a:latin typeface="Calibri"/>
                <a:cs typeface="Calibri"/>
              </a:rPr>
              <a:t> </a:t>
            </a:r>
            <a:r>
              <a:rPr lang="en-US" sz="2600" dirty="0">
                <a:latin typeface="Calibri"/>
                <a:cs typeface="Calibri"/>
              </a:rPr>
              <a:t>coordinated</a:t>
            </a:r>
            <a:r>
              <a:rPr lang="en-US" sz="2600" spc="-15" dirty="0">
                <a:latin typeface="Calibri"/>
                <a:cs typeface="Calibri"/>
              </a:rPr>
              <a:t> </a:t>
            </a:r>
            <a:r>
              <a:rPr lang="en-US" sz="2600" dirty="0">
                <a:latin typeface="Calibri"/>
                <a:cs typeface="Calibri"/>
              </a:rPr>
              <a:t>with</a:t>
            </a:r>
            <a:r>
              <a:rPr lang="en-US" sz="2600" spc="-20" dirty="0">
                <a:latin typeface="Calibri"/>
                <a:cs typeface="Calibri"/>
              </a:rPr>
              <a:t> </a:t>
            </a:r>
            <a:r>
              <a:rPr lang="en-US" sz="2600" dirty="0">
                <a:latin typeface="Calibri"/>
                <a:cs typeface="Calibri"/>
              </a:rPr>
              <a:t>Benefits</a:t>
            </a:r>
            <a:r>
              <a:rPr lang="en-US" sz="2600" spc="-40" dirty="0">
                <a:latin typeface="Calibri"/>
                <a:cs typeface="Calibri"/>
              </a:rPr>
              <a:t> </a:t>
            </a:r>
            <a:r>
              <a:rPr lang="en-US" sz="2600" dirty="0">
                <a:latin typeface="Calibri"/>
                <a:cs typeface="Calibri"/>
              </a:rPr>
              <a:t>to</a:t>
            </a:r>
            <a:r>
              <a:rPr lang="en-US" sz="2600" spc="-5" dirty="0">
                <a:latin typeface="Calibri"/>
                <a:cs typeface="Calibri"/>
              </a:rPr>
              <a:t> </a:t>
            </a:r>
            <a:r>
              <a:rPr lang="en-US" sz="2600" dirty="0">
                <a:latin typeface="Calibri"/>
                <a:cs typeface="Calibri"/>
              </a:rPr>
              <a:t>ensure</a:t>
            </a:r>
            <a:r>
              <a:rPr lang="en-US" sz="2600" spc="-35" dirty="0">
                <a:latin typeface="Calibri"/>
                <a:cs typeface="Calibri"/>
              </a:rPr>
              <a:t> </a:t>
            </a:r>
            <a:r>
              <a:rPr lang="en-US" sz="2600" spc="-10" dirty="0">
                <a:latin typeface="Calibri"/>
                <a:cs typeface="Calibri"/>
              </a:rPr>
              <a:t>proper </a:t>
            </a:r>
            <a:r>
              <a:rPr lang="en-US" sz="2600" dirty="0">
                <a:latin typeface="Calibri"/>
                <a:cs typeface="Calibri"/>
              </a:rPr>
              <a:t>enrollment</a:t>
            </a:r>
            <a:r>
              <a:rPr lang="en-US" sz="2600" spc="-40" dirty="0">
                <a:latin typeface="Calibri"/>
                <a:cs typeface="Calibri"/>
              </a:rPr>
              <a:t> </a:t>
            </a:r>
            <a:r>
              <a:rPr lang="en-US" sz="2600" dirty="0">
                <a:latin typeface="Calibri"/>
                <a:cs typeface="Calibri"/>
              </a:rPr>
              <a:t>and</a:t>
            </a:r>
            <a:r>
              <a:rPr lang="en-US" sz="2600" spc="-25" dirty="0">
                <a:latin typeface="Calibri"/>
                <a:cs typeface="Calibri"/>
              </a:rPr>
              <a:t> </a:t>
            </a:r>
            <a:r>
              <a:rPr lang="en-US" sz="2600" dirty="0">
                <a:latin typeface="Calibri"/>
                <a:cs typeface="Calibri"/>
              </a:rPr>
              <a:t>summer</a:t>
            </a:r>
            <a:r>
              <a:rPr lang="en-US" sz="2600" spc="-40" dirty="0">
                <a:latin typeface="Calibri"/>
                <a:cs typeface="Calibri"/>
              </a:rPr>
              <a:t> </a:t>
            </a:r>
            <a:r>
              <a:rPr lang="en-US" sz="2600" spc="-10" dirty="0">
                <a:latin typeface="Calibri"/>
                <a:cs typeface="Calibri"/>
              </a:rPr>
              <a:t>coverage</a:t>
            </a:r>
          </a:p>
          <a:p>
            <a:pPr marL="926465" marR="1379220" lvl="1" indent="-456565">
              <a:lnSpc>
                <a:spcPts val="2810"/>
              </a:lnSpc>
              <a:spcBef>
                <a:spcPts val="455"/>
              </a:spcBef>
              <a:buClr>
                <a:srgbClr val="7B7B7B"/>
              </a:buClr>
              <a:buFont typeface="Wingdings"/>
              <a:buChar char=""/>
              <a:tabLst>
                <a:tab pos="469265" algn="l"/>
                <a:tab pos="469900" algn="l"/>
              </a:tabLst>
            </a:pPr>
            <a:r>
              <a:rPr lang="en-US" sz="2200" dirty="0">
                <a:latin typeface="Calibri"/>
                <a:cs typeface="Calibri"/>
              </a:rPr>
              <a:t>Please send your new hire notification to UFHR at </a:t>
            </a:r>
            <a:r>
              <a:rPr lang="en-US" sz="2200" dirty="0">
                <a:latin typeface="Calibri"/>
                <a:cs typeface="Calibri"/>
                <a:hlinkClick r:id="rId2"/>
              </a:rPr>
              <a:t>benefits@ufl.edu</a:t>
            </a:r>
            <a:r>
              <a:rPr lang="en-US" sz="2200" dirty="0">
                <a:latin typeface="Calibri"/>
                <a:cs typeface="Calibri"/>
              </a:rPr>
              <a:t> as soon as possible.</a:t>
            </a:r>
          </a:p>
          <a:p>
            <a:pPr marL="469265" indent="-456565">
              <a:lnSpc>
                <a:spcPct val="100000"/>
              </a:lnSpc>
              <a:spcBef>
                <a:spcPts val="145"/>
              </a:spcBef>
              <a:buClr>
                <a:srgbClr val="7B7B7B"/>
              </a:buClr>
              <a:buFont typeface="Wingdings"/>
              <a:buChar char=""/>
              <a:tabLst>
                <a:tab pos="469265" algn="l"/>
                <a:tab pos="469900" algn="l"/>
              </a:tabLst>
            </a:pPr>
            <a:r>
              <a:rPr lang="en-US" sz="2600" dirty="0">
                <a:latin typeface="Calibri"/>
                <a:cs typeface="Calibri"/>
              </a:rPr>
              <a:t>All</a:t>
            </a:r>
            <a:r>
              <a:rPr lang="en-US" sz="2600" spc="-30" dirty="0">
                <a:latin typeface="Calibri"/>
                <a:cs typeface="Calibri"/>
              </a:rPr>
              <a:t> </a:t>
            </a:r>
            <a:r>
              <a:rPr lang="en-US" sz="2600" dirty="0">
                <a:latin typeface="Calibri"/>
                <a:cs typeface="Calibri"/>
              </a:rPr>
              <a:t>new</a:t>
            </a:r>
            <a:r>
              <a:rPr lang="en-US" sz="2600" spc="-30" dirty="0">
                <a:latin typeface="Calibri"/>
                <a:cs typeface="Calibri"/>
              </a:rPr>
              <a:t> </a:t>
            </a:r>
            <a:r>
              <a:rPr lang="en-US" sz="2600" dirty="0">
                <a:latin typeface="Calibri"/>
                <a:cs typeface="Calibri"/>
              </a:rPr>
              <a:t>OPS</a:t>
            </a:r>
            <a:r>
              <a:rPr lang="en-US" sz="2600" spc="-20" dirty="0">
                <a:latin typeface="Calibri"/>
                <a:cs typeface="Calibri"/>
              </a:rPr>
              <a:t> </a:t>
            </a:r>
            <a:r>
              <a:rPr lang="en-US" sz="2600" dirty="0">
                <a:latin typeface="Calibri"/>
                <a:cs typeface="Calibri"/>
              </a:rPr>
              <a:t>hires</a:t>
            </a:r>
            <a:r>
              <a:rPr lang="en-US" sz="2600" spc="-35" dirty="0">
                <a:latin typeface="Calibri"/>
                <a:cs typeface="Calibri"/>
              </a:rPr>
              <a:t> </a:t>
            </a:r>
            <a:r>
              <a:rPr lang="en-US" sz="2600" dirty="0">
                <a:latin typeface="Calibri"/>
                <a:cs typeface="Calibri"/>
              </a:rPr>
              <a:t>with</a:t>
            </a:r>
            <a:r>
              <a:rPr lang="en-US" sz="2600" spc="-10" dirty="0">
                <a:latin typeface="Calibri"/>
                <a:cs typeface="Calibri"/>
              </a:rPr>
              <a:t> </a:t>
            </a:r>
            <a:r>
              <a:rPr lang="en-US" sz="2600" dirty="0">
                <a:latin typeface="Calibri"/>
                <a:cs typeface="Calibri"/>
              </a:rPr>
              <a:t>combined</a:t>
            </a:r>
            <a:r>
              <a:rPr lang="en-US" sz="2600" spc="-35" dirty="0">
                <a:latin typeface="Calibri"/>
                <a:cs typeface="Calibri"/>
              </a:rPr>
              <a:t> </a:t>
            </a:r>
            <a:r>
              <a:rPr lang="en-US" sz="2600" dirty="0">
                <a:latin typeface="Calibri"/>
                <a:cs typeface="Calibri"/>
              </a:rPr>
              <a:t>FTEs</a:t>
            </a:r>
            <a:r>
              <a:rPr lang="en-US" sz="2600" spc="-10" dirty="0">
                <a:latin typeface="Calibri"/>
                <a:cs typeface="Calibri"/>
              </a:rPr>
              <a:t> </a:t>
            </a:r>
            <a:r>
              <a:rPr lang="en-US" sz="2600" dirty="0">
                <a:latin typeface="Calibri"/>
                <a:cs typeface="Calibri"/>
              </a:rPr>
              <a:t>≥0.75</a:t>
            </a:r>
            <a:r>
              <a:rPr lang="en-US" sz="2600" spc="-35" dirty="0">
                <a:latin typeface="Calibri"/>
                <a:cs typeface="Calibri"/>
              </a:rPr>
              <a:t> </a:t>
            </a:r>
            <a:r>
              <a:rPr lang="en-US" sz="2600" dirty="0">
                <a:latin typeface="Calibri"/>
                <a:cs typeface="Calibri"/>
              </a:rPr>
              <a:t>are</a:t>
            </a:r>
            <a:r>
              <a:rPr lang="en-US" sz="2600" spc="-5" dirty="0">
                <a:latin typeface="Calibri"/>
                <a:cs typeface="Calibri"/>
              </a:rPr>
              <a:t> </a:t>
            </a:r>
            <a:r>
              <a:rPr lang="en-US" sz="2600" dirty="0">
                <a:latin typeface="Calibri"/>
                <a:cs typeface="Calibri"/>
              </a:rPr>
              <a:t>eligible</a:t>
            </a:r>
            <a:r>
              <a:rPr lang="en-US" sz="2600" spc="-40" dirty="0">
                <a:latin typeface="Calibri"/>
                <a:cs typeface="Calibri"/>
              </a:rPr>
              <a:t> </a:t>
            </a:r>
            <a:r>
              <a:rPr lang="en-US" sz="2600" dirty="0">
                <a:latin typeface="Calibri"/>
                <a:cs typeface="Calibri"/>
              </a:rPr>
              <a:t>for</a:t>
            </a:r>
            <a:r>
              <a:rPr lang="en-US" sz="2600" spc="-10" dirty="0">
                <a:latin typeface="Calibri"/>
                <a:cs typeface="Calibri"/>
              </a:rPr>
              <a:t> </a:t>
            </a:r>
            <a:r>
              <a:rPr lang="en-US" sz="2600" dirty="0">
                <a:latin typeface="Calibri"/>
                <a:cs typeface="Calibri"/>
              </a:rPr>
              <a:t>State</a:t>
            </a:r>
            <a:r>
              <a:rPr lang="en-US" sz="2600" spc="-5" dirty="0">
                <a:latin typeface="Calibri"/>
                <a:cs typeface="Calibri"/>
              </a:rPr>
              <a:t> </a:t>
            </a:r>
            <a:r>
              <a:rPr lang="en-US" sz="2600" spc="-10" dirty="0">
                <a:latin typeface="Calibri"/>
                <a:cs typeface="Calibri"/>
              </a:rPr>
              <a:t>benefits</a:t>
            </a:r>
            <a:endParaRPr lang="en-US" sz="2600" dirty="0">
              <a:latin typeface="Calibri"/>
              <a:cs typeface="Calibri"/>
            </a:endParaRPr>
          </a:p>
          <a:p>
            <a:pPr marL="469265" marR="5080" indent="-456565">
              <a:lnSpc>
                <a:spcPts val="2810"/>
              </a:lnSpc>
              <a:spcBef>
                <a:spcPts val="535"/>
              </a:spcBef>
              <a:buClr>
                <a:srgbClr val="7B7B7B"/>
              </a:buClr>
              <a:buFont typeface="Wingdings"/>
              <a:buChar char=""/>
              <a:tabLst>
                <a:tab pos="469265" algn="l"/>
                <a:tab pos="469900" algn="l"/>
              </a:tabLst>
            </a:pPr>
            <a:r>
              <a:rPr lang="en-US" sz="2600" dirty="0">
                <a:latin typeface="Calibri"/>
                <a:cs typeface="Calibri"/>
              </a:rPr>
              <a:t>The</a:t>
            </a:r>
            <a:r>
              <a:rPr lang="en-US" sz="2600" spc="-30" dirty="0">
                <a:latin typeface="Calibri"/>
                <a:cs typeface="Calibri"/>
              </a:rPr>
              <a:t> </a:t>
            </a:r>
            <a:r>
              <a:rPr lang="en-US" sz="2600" dirty="0">
                <a:latin typeface="Calibri"/>
                <a:cs typeface="Calibri"/>
              </a:rPr>
              <a:t>State</a:t>
            </a:r>
            <a:r>
              <a:rPr lang="en-US" sz="2600" spc="-15" dirty="0">
                <a:latin typeface="Calibri"/>
                <a:cs typeface="Calibri"/>
              </a:rPr>
              <a:t> </a:t>
            </a:r>
            <a:r>
              <a:rPr lang="en-US" sz="2600" dirty="0">
                <a:latin typeface="Calibri"/>
                <a:cs typeface="Calibri"/>
              </a:rPr>
              <a:t>does</a:t>
            </a:r>
            <a:r>
              <a:rPr lang="en-US" sz="2600" spc="-30" dirty="0">
                <a:latin typeface="Calibri"/>
                <a:cs typeface="Calibri"/>
              </a:rPr>
              <a:t> </a:t>
            </a:r>
            <a:r>
              <a:rPr lang="en-US" sz="2600" dirty="0">
                <a:latin typeface="Calibri"/>
                <a:cs typeface="Calibri"/>
              </a:rPr>
              <a:t>not</a:t>
            </a:r>
            <a:r>
              <a:rPr lang="en-US" sz="2600" spc="-5" dirty="0">
                <a:latin typeface="Calibri"/>
                <a:cs typeface="Calibri"/>
              </a:rPr>
              <a:t> </a:t>
            </a:r>
            <a:r>
              <a:rPr lang="en-US" sz="2600" dirty="0">
                <a:latin typeface="Calibri"/>
                <a:cs typeface="Calibri"/>
              </a:rPr>
              <a:t>consider</a:t>
            </a:r>
            <a:r>
              <a:rPr lang="en-US" sz="2600" spc="-20" dirty="0">
                <a:latin typeface="Calibri"/>
                <a:cs typeface="Calibri"/>
              </a:rPr>
              <a:t> </a:t>
            </a:r>
            <a:r>
              <a:rPr lang="en-US" sz="2600" dirty="0">
                <a:latin typeface="Calibri"/>
                <a:cs typeface="Calibri"/>
              </a:rPr>
              <a:t>salary</a:t>
            </a:r>
            <a:r>
              <a:rPr lang="en-US" sz="2600" spc="-10" dirty="0">
                <a:latin typeface="Calibri"/>
                <a:cs typeface="Calibri"/>
              </a:rPr>
              <a:t> </a:t>
            </a:r>
            <a:r>
              <a:rPr lang="en-US" sz="2600" dirty="0">
                <a:latin typeface="Calibri"/>
                <a:cs typeface="Calibri"/>
              </a:rPr>
              <a:t>plan</a:t>
            </a:r>
            <a:r>
              <a:rPr lang="en-US" sz="2600" spc="-10" dirty="0">
                <a:latin typeface="Calibri"/>
                <a:cs typeface="Calibri"/>
              </a:rPr>
              <a:t> </a:t>
            </a:r>
            <a:r>
              <a:rPr lang="en-US" sz="2600" dirty="0">
                <a:latin typeface="Calibri"/>
                <a:cs typeface="Calibri"/>
              </a:rPr>
              <a:t>changes</a:t>
            </a:r>
            <a:r>
              <a:rPr lang="en-US" sz="2600" spc="-50" dirty="0">
                <a:latin typeface="Calibri"/>
                <a:cs typeface="Calibri"/>
              </a:rPr>
              <a:t> </a:t>
            </a:r>
            <a:r>
              <a:rPr lang="en-US" sz="2600" dirty="0">
                <a:latin typeface="Calibri"/>
                <a:cs typeface="Calibri"/>
              </a:rPr>
              <a:t>(i.e.,</a:t>
            </a:r>
            <a:r>
              <a:rPr lang="en-US" sz="2600" spc="-5" dirty="0">
                <a:latin typeface="Calibri"/>
                <a:cs typeface="Calibri"/>
              </a:rPr>
              <a:t> </a:t>
            </a:r>
            <a:r>
              <a:rPr lang="en-US" sz="2600" dirty="0">
                <a:latin typeface="Calibri"/>
                <a:cs typeface="Calibri"/>
              </a:rPr>
              <a:t>OPS</a:t>
            </a:r>
            <a:r>
              <a:rPr lang="en-US" sz="2600" spc="-10" dirty="0">
                <a:latin typeface="Calibri"/>
                <a:cs typeface="Calibri"/>
              </a:rPr>
              <a:t> </a:t>
            </a:r>
            <a:r>
              <a:rPr lang="en-US" sz="2600" dirty="0">
                <a:latin typeface="Calibri"/>
                <a:cs typeface="Calibri"/>
              </a:rPr>
              <a:t>to</a:t>
            </a:r>
            <a:r>
              <a:rPr lang="en-US" sz="2600" spc="-10" dirty="0">
                <a:latin typeface="Calibri"/>
                <a:cs typeface="Calibri"/>
              </a:rPr>
              <a:t> </a:t>
            </a:r>
            <a:r>
              <a:rPr lang="en-US" sz="2600" dirty="0">
                <a:latin typeface="Calibri"/>
                <a:cs typeface="Calibri"/>
              </a:rPr>
              <a:t>TEAMS</a:t>
            </a:r>
            <a:r>
              <a:rPr lang="en-US" sz="2600" spc="-40" dirty="0">
                <a:latin typeface="Calibri"/>
                <a:cs typeface="Calibri"/>
              </a:rPr>
              <a:t> </a:t>
            </a:r>
            <a:r>
              <a:rPr lang="en-US" sz="2600" dirty="0">
                <a:latin typeface="Calibri"/>
                <a:cs typeface="Calibri"/>
              </a:rPr>
              <a:t>or </a:t>
            </a:r>
            <a:r>
              <a:rPr lang="en-US" sz="2600" spc="-10" dirty="0">
                <a:latin typeface="Calibri"/>
                <a:cs typeface="Calibri"/>
              </a:rPr>
              <a:t>Faculty) </a:t>
            </a:r>
            <a:r>
              <a:rPr lang="en-US" sz="2600" dirty="0">
                <a:latin typeface="Calibri"/>
                <a:cs typeface="Calibri"/>
              </a:rPr>
              <a:t>for</a:t>
            </a:r>
            <a:r>
              <a:rPr lang="en-US" sz="2600" spc="-10" dirty="0">
                <a:latin typeface="Calibri"/>
                <a:cs typeface="Calibri"/>
              </a:rPr>
              <a:t> benefits-</a:t>
            </a:r>
            <a:r>
              <a:rPr lang="en-US" sz="2600" dirty="0">
                <a:latin typeface="Calibri"/>
                <a:cs typeface="Calibri"/>
              </a:rPr>
              <a:t>eligible</a:t>
            </a:r>
            <a:r>
              <a:rPr lang="en-US" sz="2600" spc="-35" dirty="0">
                <a:latin typeface="Calibri"/>
                <a:cs typeface="Calibri"/>
              </a:rPr>
              <a:t> </a:t>
            </a:r>
            <a:r>
              <a:rPr lang="en-US" sz="2600" dirty="0">
                <a:latin typeface="Calibri"/>
                <a:cs typeface="Calibri"/>
              </a:rPr>
              <a:t>employees</a:t>
            </a:r>
            <a:r>
              <a:rPr lang="en-US" sz="2600" spc="-35" dirty="0">
                <a:latin typeface="Calibri"/>
                <a:cs typeface="Calibri"/>
              </a:rPr>
              <a:t> </a:t>
            </a:r>
            <a:r>
              <a:rPr lang="en-US" sz="2600" dirty="0">
                <a:latin typeface="Calibri"/>
                <a:cs typeface="Calibri"/>
              </a:rPr>
              <a:t>as</a:t>
            </a:r>
            <a:r>
              <a:rPr lang="en-US" sz="2600" spc="-10" dirty="0">
                <a:latin typeface="Calibri"/>
                <a:cs typeface="Calibri"/>
              </a:rPr>
              <a:t> </a:t>
            </a:r>
            <a:r>
              <a:rPr lang="en-US" sz="2600" dirty="0">
                <a:latin typeface="Calibri"/>
                <a:cs typeface="Calibri"/>
              </a:rPr>
              <a:t>a Qualifying</a:t>
            </a:r>
            <a:r>
              <a:rPr lang="en-US" sz="2600" spc="-15" dirty="0">
                <a:latin typeface="Calibri"/>
                <a:cs typeface="Calibri"/>
              </a:rPr>
              <a:t> </a:t>
            </a:r>
            <a:r>
              <a:rPr lang="en-US" sz="2600" dirty="0">
                <a:latin typeface="Calibri"/>
                <a:cs typeface="Calibri"/>
              </a:rPr>
              <a:t>Status</a:t>
            </a:r>
            <a:r>
              <a:rPr lang="en-US" sz="2600" spc="-5" dirty="0">
                <a:latin typeface="Calibri"/>
                <a:cs typeface="Calibri"/>
              </a:rPr>
              <a:t> </a:t>
            </a:r>
            <a:r>
              <a:rPr lang="en-US" sz="2600" spc="-10" dirty="0">
                <a:latin typeface="Calibri"/>
                <a:cs typeface="Calibri"/>
              </a:rPr>
              <a:t>Change</a:t>
            </a:r>
            <a:endParaRPr lang="en-US" sz="2600" dirty="0">
              <a:latin typeface="Calibri"/>
              <a:cs typeface="Calibri"/>
            </a:endParaRPr>
          </a:p>
          <a:p>
            <a:pPr marL="926465" marR="921385" lvl="1" indent="-457200">
              <a:lnSpc>
                <a:spcPts val="2810"/>
              </a:lnSpc>
              <a:spcBef>
                <a:spcPts val="500"/>
              </a:spcBef>
              <a:buClr>
                <a:srgbClr val="7B7B7B"/>
              </a:buClr>
              <a:buFont typeface="Wingdings"/>
              <a:buChar char=""/>
              <a:tabLst>
                <a:tab pos="926465" algn="l"/>
                <a:tab pos="927100" algn="l"/>
              </a:tabLst>
            </a:pPr>
            <a:r>
              <a:rPr lang="en-US" sz="2600" dirty="0">
                <a:latin typeface="Calibri"/>
                <a:cs typeface="Calibri"/>
              </a:rPr>
              <a:t>Employees</a:t>
            </a:r>
            <a:r>
              <a:rPr lang="en-US" sz="2600" spc="-35" dirty="0">
                <a:latin typeface="Calibri"/>
                <a:cs typeface="Calibri"/>
              </a:rPr>
              <a:t> </a:t>
            </a:r>
            <a:r>
              <a:rPr lang="en-US" sz="2600" dirty="0">
                <a:latin typeface="Calibri"/>
                <a:cs typeface="Calibri"/>
              </a:rPr>
              <a:t>may</a:t>
            </a:r>
            <a:r>
              <a:rPr lang="en-US" sz="2600" spc="-5" dirty="0">
                <a:latin typeface="Calibri"/>
                <a:cs typeface="Calibri"/>
              </a:rPr>
              <a:t> </a:t>
            </a:r>
            <a:r>
              <a:rPr lang="en-US" sz="2600" dirty="0">
                <a:latin typeface="Calibri"/>
                <a:cs typeface="Calibri"/>
              </a:rPr>
              <a:t>have</a:t>
            </a:r>
            <a:r>
              <a:rPr lang="en-US" sz="2600" spc="-15" dirty="0">
                <a:latin typeface="Calibri"/>
                <a:cs typeface="Calibri"/>
              </a:rPr>
              <a:t> </a:t>
            </a:r>
            <a:r>
              <a:rPr lang="en-US" sz="2600" dirty="0">
                <a:latin typeface="Calibri"/>
                <a:cs typeface="Calibri"/>
              </a:rPr>
              <a:t>to wait</a:t>
            </a:r>
            <a:r>
              <a:rPr lang="en-US" sz="2600" spc="10" dirty="0">
                <a:latin typeface="Calibri"/>
                <a:cs typeface="Calibri"/>
              </a:rPr>
              <a:t> </a:t>
            </a:r>
            <a:r>
              <a:rPr lang="en-US" sz="2600" dirty="0">
                <a:latin typeface="Calibri"/>
                <a:cs typeface="Calibri"/>
              </a:rPr>
              <a:t>until</a:t>
            </a:r>
            <a:r>
              <a:rPr lang="en-US" sz="2600" spc="-15" dirty="0">
                <a:latin typeface="Calibri"/>
                <a:cs typeface="Calibri"/>
              </a:rPr>
              <a:t> </a:t>
            </a:r>
            <a:r>
              <a:rPr lang="en-US" sz="2600" dirty="0">
                <a:latin typeface="Calibri"/>
                <a:cs typeface="Calibri"/>
              </a:rPr>
              <a:t>Open</a:t>
            </a:r>
            <a:r>
              <a:rPr lang="en-US" sz="2600" spc="-30" dirty="0">
                <a:latin typeface="Calibri"/>
                <a:cs typeface="Calibri"/>
              </a:rPr>
              <a:t> </a:t>
            </a:r>
            <a:r>
              <a:rPr lang="en-US" sz="2600" dirty="0">
                <a:latin typeface="Calibri"/>
                <a:cs typeface="Calibri"/>
              </a:rPr>
              <a:t>Enrollment</a:t>
            </a:r>
            <a:r>
              <a:rPr lang="en-US" sz="2600" spc="-10" dirty="0">
                <a:latin typeface="Calibri"/>
                <a:cs typeface="Calibri"/>
              </a:rPr>
              <a:t> </a:t>
            </a:r>
            <a:r>
              <a:rPr lang="en-US" sz="2600" dirty="0">
                <a:latin typeface="Calibri"/>
                <a:cs typeface="Calibri"/>
              </a:rPr>
              <a:t>to</a:t>
            </a:r>
            <a:r>
              <a:rPr lang="en-US" sz="2600" spc="-5" dirty="0">
                <a:latin typeface="Calibri"/>
                <a:cs typeface="Calibri"/>
              </a:rPr>
              <a:t> </a:t>
            </a:r>
            <a:r>
              <a:rPr lang="en-US" sz="2600" dirty="0">
                <a:latin typeface="Calibri"/>
                <a:cs typeface="Calibri"/>
              </a:rPr>
              <a:t>enroll</a:t>
            </a:r>
            <a:r>
              <a:rPr lang="en-US" sz="2600" spc="-5" dirty="0">
                <a:latin typeface="Calibri"/>
                <a:cs typeface="Calibri"/>
              </a:rPr>
              <a:t> </a:t>
            </a:r>
            <a:r>
              <a:rPr lang="en-US" sz="2600" dirty="0">
                <a:latin typeface="Calibri"/>
                <a:cs typeface="Calibri"/>
              </a:rPr>
              <a:t>in</a:t>
            </a:r>
            <a:r>
              <a:rPr lang="en-US" sz="2600" spc="-10" dirty="0">
                <a:latin typeface="Calibri"/>
                <a:cs typeface="Calibri"/>
              </a:rPr>
              <a:t> State benefits</a:t>
            </a:r>
            <a:endParaRPr lang="en-US" sz="2600" dirty="0">
              <a:latin typeface="Calibri"/>
              <a:cs typeface="Calibri"/>
            </a:endParaRPr>
          </a:p>
          <a:p>
            <a:pPr marL="469265" marR="980440" indent="-456565">
              <a:lnSpc>
                <a:spcPts val="3020"/>
              </a:lnSpc>
              <a:spcBef>
                <a:spcPts val="490"/>
              </a:spcBef>
              <a:buClr>
                <a:srgbClr val="7B7B7B"/>
              </a:buClr>
              <a:buFont typeface="Wingdings"/>
              <a:buChar char=""/>
              <a:tabLst>
                <a:tab pos="469265" algn="l"/>
                <a:tab pos="469900" algn="l"/>
              </a:tabLst>
            </a:pPr>
            <a:r>
              <a:rPr lang="en-US" sz="2800" dirty="0">
                <a:latin typeface="Calibri"/>
                <a:cs typeface="Calibri"/>
              </a:rPr>
              <a:t>If</a:t>
            </a:r>
            <a:r>
              <a:rPr lang="en-US" sz="2800" spc="-80" dirty="0">
                <a:latin typeface="Calibri"/>
                <a:cs typeface="Calibri"/>
              </a:rPr>
              <a:t> </a:t>
            </a:r>
            <a:r>
              <a:rPr lang="en-US" sz="2800" dirty="0">
                <a:latin typeface="Calibri"/>
                <a:cs typeface="Calibri"/>
              </a:rPr>
              <a:t>possible,</a:t>
            </a:r>
            <a:r>
              <a:rPr lang="en-US" sz="2800" spc="-40" dirty="0">
                <a:latin typeface="Calibri"/>
                <a:cs typeface="Calibri"/>
              </a:rPr>
              <a:t> </a:t>
            </a:r>
            <a:r>
              <a:rPr lang="en-US" sz="2800" dirty="0">
                <a:latin typeface="Calibri"/>
                <a:cs typeface="Calibri"/>
              </a:rPr>
              <a:t>hire</a:t>
            </a:r>
            <a:r>
              <a:rPr lang="en-US" sz="2800" spc="-70" dirty="0">
                <a:latin typeface="Calibri"/>
                <a:cs typeface="Calibri"/>
              </a:rPr>
              <a:t> </a:t>
            </a:r>
            <a:r>
              <a:rPr lang="en-US" sz="2800" dirty="0">
                <a:latin typeface="Calibri"/>
                <a:cs typeface="Calibri"/>
              </a:rPr>
              <a:t>employees</a:t>
            </a:r>
            <a:r>
              <a:rPr lang="en-US" sz="2800" spc="-70" dirty="0">
                <a:latin typeface="Calibri"/>
                <a:cs typeface="Calibri"/>
              </a:rPr>
              <a:t> </a:t>
            </a:r>
            <a:r>
              <a:rPr lang="en-US" sz="2800" dirty="0">
                <a:latin typeface="Calibri"/>
                <a:cs typeface="Calibri"/>
              </a:rPr>
              <a:t>closer</a:t>
            </a:r>
            <a:r>
              <a:rPr lang="en-US" sz="2800" spc="-65" dirty="0">
                <a:latin typeface="Calibri"/>
                <a:cs typeface="Calibri"/>
              </a:rPr>
              <a:t> </a:t>
            </a:r>
            <a:r>
              <a:rPr lang="en-US" sz="2800" dirty="0">
                <a:latin typeface="Calibri"/>
                <a:cs typeface="Calibri"/>
              </a:rPr>
              <a:t>to</a:t>
            </a:r>
            <a:r>
              <a:rPr lang="en-US" sz="2800" spc="-80" dirty="0">
                <a:latin typeface="Calibri"/>
                <a:cs typeface="Calibri"/>
              </a:rPr>
              <a:t> </a:t>
            </a:r>
            <a:r>
              <a:rPr lang="en-US" sz="2800" dirty="0">
                <a:latin typeface="Calibri"/>
                <a:cs typeface="Calibri"/>
              </a:rPr>
              <a:t>the</a:t>
            </a:r>
            <a:r>
              <a:rPr lang="en-US" sz="2800" spc="-65" dirty="0">
                <a:latin typeface="Calibri"/>
                <a:cs typeface="Calibri"/>
              </a:rPr>
              <a:t> </a:t>
            </a:r>
            <a:r>
              <a:rPr lang="en-US" sz="2800" dirty="0">
                <a:latin typeface="Calibri"/>
                <a:cs typeface="Calibri"/>
              </a:rPr>
              <a:t>beginning</a:t>
            </a:r>
            <a:r>
              <a:rPr lang="en-US" sz="2800" spc="-50" dirty="0">
                <a:latin typeface="Calibri"/>
                <a:cs typeface="Calibri"/>
              </a:rPr>
              <a:t> </a:t>
            </a:r>
            <a:r>
              <a:rPr lang="en-US" sz="2800" dirty="0">
                <a:latin typeface="Calibri"/>
                <a:cs typeface="Calibri"/>
              </a:rPr>
              <a:t>of</a:t>
            </a:r>
            <a:r>
              <a:rPr lang="en-US" sz="2800" spc="-75" dirty="0">
                <a:latin typeface="Calibri"/>
                <a:cs typeface="Calibri"/>
              </a:rPr>
              <a:t> </a:t>
            </a:r>
            <a:r>
              <a:rPr lang="en-US" sz="2800" dirty="0">
                <a:latin typeface="Calibri"/>
                <a:cs typeface="Calibri"/>
              </a:rPr>
              <a:t>the</a:t>
            </a:r>
            <a:r>
              <a:rPr lang="en-US" sz="2800" spc="-65" dirty="0">
                <a:latin typeface="Calibri"/>
                <a:cs typeface="Calibri"/>
              </a:rPr>
              <a:t> </a:t>
            </a:r>
            <a:r>
              <a:rPr lang="en-US" sz="2800" dirty="0">
                <a:latin typeface="Calibri"/>
                <a:cs typeface="Calibri"/>
              </a:rPr>
              <a:t>month</a:t>
            </a:r>
            <a:r>
              <a:rPr lang="en-US" sz="2800" spc="-65" dirty="0">
                <a:latin typeface="Calibri"/>
                <a:cs typeface="Calibri"/>
              </a:rPr>
              <a:t> </a:t>
            </a:r>
            <a:r>
              <a:rPr lang="en-US" sz="2800" spc="-25" dirty="0">
                <a:latin typeface="Calibri"/>
                <a:cs typeface="Calibri"/>
              </a:rPr>
              <a:t>to </a:t>
            </a:r>
            <a:r>
              <a:rPr lang="en-US" sz="2800" dirty="0">
                <a:latin typeface="Calibri"/>
                <a:cs typeface="Calibri"/>
              </a:rPr>
              <a:t>ensure</a:t>
            </a:r>
            <a:r>
              <a:rPr lang="en-US" sz="2800" spc="-50" dirty="0">
                <a:latin typeface="Calibri"/>
                <a:cs typeface="Calibri"/>
              </a:rPr>
              <a:t> </a:t>
            </a:r>
            <a:r>
              <a:rPr lang="en-US" sz="2800" dirty="0">
                <a:latin typeface="Calibri"/>
                <a:cs typeface="Calibri"/>
              </a:rPr>
              <a:t>ability</a:t>
            </a:r>
            <a:r>
              <a:rPr lang="en-US" sz="2800" spc="-75" dirty="0">
                <a:latin typeface="Calibri"/>
                <a:cs typeface="Calibri"/>
              </a:rPr>
              <a:t> </a:t>
            </a:r>
            <a:r>
              <a:rPr lang="en-US" sz="2800" dirty="0">
                <a:latin typeface="Calibri"/>
                <a:cs typeface="Calibri"/>
              </a:rPr>
              <a:t>to</a:t>
            </a:r>
            <a:r>
              <a:rPr lang="en-US" sz="2800" spc="-60" dirty="0">
                <a:latin typeface="Calibri"/>
                <a:cs typeface="Calibri"/>
              </a:rPr>
              <a:t> </a:t>
            </a:r>
            <a:r>
              <a:rPr lang="en-US" sz="2800" dirty="0">
                <a:latin typeface="Calibri"/>
                <a:cs typeface="Calibri"/>
              </a:rPr>
              <a:t>elect</a:t>
            </a:r>
            <a:r>
              <a:rPr lang="en-US" sz="2800" spc="-80" dirty="0">
                <a:latin typeface="Calibri"/>
                <a:cs typeface="Calibri"/>
              </a:rPr>
              <a:t> </a:t>
            </a:r>
            <a:r>
              <a:rPr lang="en-US" sz="2800" dirty="0">
                <a:latin typeface="Calibri"/>
                <a:cs typeface="Calibri"/>
              </a:rPr>
              <a:t>early</a:t>
            </a:r>
            <a:r>
              <a:rPr lang="en-US" sz="2800" spc="-80" dirty="0">
                <a:latin typeface="Calibri"/>
                <a:cs typeface="Calibri"/>
              </a:rPr>
              <a:t> </a:t>
            </a:r>
            <a:r>
              <a:rPr lang="en-US" sz="2800" dirty="0">
                <a:latin typeface="Calibri"/>
                <a:cs typeface="Calibri"/>
              </a:rPr>
              <a:t>effective</a:t>
            </a:r>
            <a:r>
              <a:rPr lang="en-US" sz="2800" spc="-80" dirty="0">
                <a:latin typeface="Calibri"/>
                <a:cs typeface="Calibri"/>
              </a:rPr>
              <a:t> </a:t>
            </a:r>
            <a:r>
              <a:rPr lang="en-US" sz="2800" dirty="0">
                <a:latin typeface="Calibri"/>
                <a:cs typeface="Calibri"/>
              </a:rPr>
              <a:t>date</a:t>
            </a:r>
            <a:r>
              <a:rPr lang="en-US" sz="2800" spc="-70" dirty="0">
                <a:latin typeface="Calibri"/>
                <a:cs typeface="Calibri"/>
              </a:rPr>
              <a:t> </a:t>
            </a:r>
            <a:r>
              <a:rPr lang="en-US" sz="2800" dirty="0">
                <a:latin typeface="Calibri"/>
                <a:cs typeface="Calibri"/>
              </a:rPr>
              <a:t>for</a:t>
            </a:r>
            <a:r>
              <a:rPr lang="en-US" sz="2800" spc="-75" dirty="0">
                <a:latin typeface="Calibri"/>
                <a:cs typeface="Calibri"/>
              </a:rPr>
              <a:t> </a:t>
            </a:r>
            <a:r>
              <a:rPr lang="en-US" sz="2800" dirty="0">
                <a:latin typeface="Calibri"/>
                <a:cs typeface="Calibri"/>
              </a:rPr>
              <a:t>health</a:t>
            </a:r>
            <a:r>
              <a:rPr lang="en-US" sz="2800" spc="-50" dirty="0">
                <a:latin typeface="Calibri"/>
                <a:cs typeface="Calibri"/>
              </a:rPr>
              <a:t> </a:t>
            </a:r>
            <a:r>
              <a:rPr lang="en-US" sz="2800" spc="-10" dirty="0">
                <a:latin typeface="Calibri"/>
                <a:cs typeface="Calibri"/>
              </a:rPr>
              <a:t>insurance.</a:t>
            </a:r>
            <a:endParaRPr lang="en-US" sz="2800" dirty="0">
              <a:latin typeface="Calibri"/>
              <a:cs typeface="Calibri"/>
            </a:endParaRPr>
          </a:p>
        </p:txBody>
      </p:sp>
    </p:spTree>
    <p:extLst>
      <p:ext uri="{BB962C8B-B14F-4D97-AF65-F5344CB8AC3E}">
        <p14:creationId xmlns:p14="http://schemas.microsoft.com/office/powerpoint/2010/main" val="233399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p:txBody>
          <a:bodyPr/>
          <a:lstStyle/>
          <a:p>
            <a:r>
              <a:rPr lang="en-US" dirty="0"/>
              <a:t>Open Enrollment</a:t>
            </a:r>
          </a:p>
        </p:txBody>
      </p:sp>
      <p:sp>
        <p:nvSpPr>
          <p:cNvPr id="3" name="Content Placeholder 2">
            <a:extLst>
              <a:ext uri="{FF2B5EF4-FFF2-40B4-BE49-F238E27FC236}">
                <a16:creationId xmlns:a16="http://schemas.microsoft.com/office/drawing/2014/main" id="{6BD68B0C-0DBD-1ED8-5076-B189E19778A5}"/>
              </a:ext>
            </a:extLst>
          </p:cNvPr>
          <p:cNvSpPr>
            <a:spLocks noGrp="1"/>
          </p:cNvSpPr>
          <p:nvPr>
            <p:ph idx="1"/>
          </p:nvPr>
        </p:nvSpPr>
        <p:spPr>
          <a:xfrm>
            <a:off x="838200" y="1690688"/>
            <a:ext cx="10515600" cy="4351338"/>
          </a:xfrm>
        </p:spPr>
        <p:txBody>
          <a:bodyPr vert="horz" lIns="91440" tIns="45720" rIns="91440" bIns="45720" rtlCol="0" anchor="t">
            <a:normAutofit/>
          </a:bodyPr>
          <a:lstStyle/>
          <a:p>
            <a:pPr marL="0" indent="0">
              <a:lnSpc>
                <a:spcPct val="80000"/>
              </a:lnSpc>
              <a:spcAft>
                <a:spcPts val="800"/>
              </a:spcAft>
              <a:buNone/>
              <a:defRPr/>
            </a:pPr>
            <a:r>
              <a:rPr lang="en-US" sz="2000" dirty="0"/>
              <a:t>During a recent call with the State University System (SUS), representatives from the Department of Management Services (DMS) provided several updates regarding this years’ open enrollment.</a:t>
            </a:r>
          </a:p>
          <a:p>
            <a:pPr>
              <a:lnSpc>
                <a:spcPct val="80000"/>
              </a:lnSpc>
              <a:spcAft>
                <a:spcPts val="800"/>
              </a:spcAft>
              <a:defRPr/>
            </a:pPr>
            <a:r>
              <a:rPr lang="en-US" sz="2000" dirty="0"/>
              <a:t>Open Enrollment Dates: October 9, 2023 – October 27, 2023</a:t>
            </a:r>
          </a:p>
          <a:p>
            <a:pPr>
              <a:lnSpc>
                <a:spcPct val="80000"/>
              </a:lnSpc>
              <a:spcAft>
                <a:spcPts val="800"/>
              </a:spcAft>
              <a:defRPr/>
            </a:pPr>
            <a:r>
              <a:rPr lang="en-US" sz="2000" dirty="0"/>
              <a:t>UF’s Benefits Fair: October 13, 2023</a:t>
            </a:r>
          </a:p>
          <a:p>
            <a:pPr>
              <a:lnSpc>
                <a:spcPct val="80000"/>
              </a:lnSpc>
              <a:spcAft>
                <a:spcPts val="800"/>
              </a:spcAft>
              <a:defRPr/>
            </a:pPr>
            <a:r>
              <a:rPr lang="en-US" sz="2000" dirty="0"/>
              <a:t>While the DMS representatives were not able to provide details, they have indicated that there will be changes and that we should expect an “active” open enrollment. </a:t>
            </a:r>
          </a:p>
        </p:txBody>
      </p:sp>
    </p:spTree>
    <p:extLst>
      <p:ext uri="{BB962C8B-B14F-4D97-AF65-F5344CB8AC3E}">
        <p14:creationId xmlns:p14="http://schemas.microsoft.com/office/powerpoint/2010/main" val="411478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p:txBody>
          <a:bodyPr/>
          <a:lstStyle/>
          <a:p>
            <a:r>
              <a:rPr lang="en-US" dirty="0"/>
              <a:t>Open Enrollment</a:t>
            </a:r>
          </a:p>
        </p:txBody>
      </p:sp>
      <p:sp>
        <p:nvSpPr>
          <p:cNvPr id="3" name="Content Placeholder 2">
            <a:extLst>
              <a:ext uri="{FF2B5EF4-FFF2-40B4-BE49-F238E27FC236}">
                <a16:creationId xmlns:a16="http://schemas.microsoft.com/office/drawing/2014/main" id="{6BD68B0C-0DBD-1ED8-5076-B189E19778A5}"/>
              </a:ext>
            </a:extLst>
          </p:cNvPr>
          <p:cNvSpPr>
            <a:spLocks noGrp="1"/>
          </p:cNvSpPr>
          <p:nvPr>
            <p:ph idx="1"/>
          </p:nvPr>
        </p:nvSpPr>
        <p:spPr>
          <a:xfrm>
            <a:off x="838200" y="1690688"/>
            <a:ext cx="10515600" cy="4351338"/>
          </a:xfrm>
        </p:spPr>
        <p:txBody>
          <a:bodyPr vert="horz" lIns="91440" tIns="45720" rIns="91440" bIns="45720" rtlCol="0" anchor="t">
            <a:normAutofit/>
          </a:bodyPr>
          <a:lstStyle/>
          <a:p>
            <a:pPr>
              <a:lnSpc>
                <a:spcPct val="80000"/>
              </a:lnSpc>
              <a:spcAft>
                <a:spcPts val="800"/>
              </a:spcAft>
              <a:defRPr/>
            </a:pPr>
            <a:r>
              <a:rPr lang="en-US" sz="2400" dirty="0"/>
              <a:t>There will also be changes to how employees receive communication related to open enrollment.  </a:t>
            </a:r>
          </a:p>
          <a:p>
            <a:pPr lvl="1">
              <a:lnSpc>
                <a:spcPct val="80000"/>
              </a:lnSpc>
              <a:spcAft>
                <a:spcPts val="800"/>
              </a:spcAft>
              <a:defRPr/>
            </a:pPr>
            <a:r>
              <a:rPr lang="en-US" dirty="0"/>
              <a:t>Employees who have an email address in </a:t>
            </a:r>
            <a:r>
              <a:rPr lang="en-US" dirty="0" err="1"/>
              <a:t>PeopleFirst</a:t>
            </a:r>
            <a:r>
              <a:rPr lang="en-US" dirty="0"/>
              <a:t> will no longer receive printed enrollment materials.  Rather, open enrollment information will be communicated by email.</a:t>
            </a:r>
          </a:p>
          <a:p>
            <a:pPr lvl="1">
              <a:lnSpc>
                <a:spcPct val="80000"/>
              </a:lnSpc>
              <a:spcAft>
                <a:spcPts val="800"/>
              </a:spcAft>
              <a:defRPr/>
            </a:pPr>
            <a:r>
              <a:rPr lang="en-US" dirty="0"/>
              <a:t>Only employees who do not have an email address on file with </a:t>
            </a:r>
            <a:r>
              <a:rPr lang="en-US" dirty="0" err="1"/>
              <a:t>PeopleFirst</a:t>
            </a:r>
            <a:r>
              <a:rPr lang="en-US" dirty="0"/>
              <a:t> will receive printed open enrollment materials.</a:t>
            </a:r>
          </a:p>
        </p:txBody>
      </p:sp>
    </p:spTree>
    <p:extLst>
      <p:ext uri="{BB962C8B-B14F-4D97-AF65-F5344CB8AC3E}">
        <p14:creationId xmlns:p14="http://schemas.microsoft.com/office/powerpoint/2010/main" val="355856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C2898-50A8-6F89-AC61-098532961D65}"/>
              </a:ext>
            </a:extLst>
          </p:cNvPr>
          <p:cNvSpPr>
            <a:spLocks noGrp="1"/>
          </p:cNvSpPr>
          <p:nvPr>
            <p:ph type="title"/>
          </p:nvPr>
        </p:nvSpPr>
        <p:spPr/>
        <p:txBody>
          <a:bodyPr/>
          <a:lstStyle/>
          <a:p>
            <a:r>
              <a:rPr lang="en-US" dirty="0"/>
              <a:t>DROP Changes</a:t>
            </a:r>
          </a:p>
        </p:txBody>
      </p:sp>
      <p:sp>
        <p:nvSpPr>
          <p:cNvPr id="3" name="Content Placeholder 2">
            <a:extLst>
              <a:ext uri="{FF2B5EF4-FFF2-40B4-BE49-F238E27FC236}">
                <a16:creationId xmlns:a16="http://schemas.microsoft.com/office/drawing/2014/main" id="{846AAE25-9FA4-EF70-E649-843837CA2EAA}"/>
              </a:ext>
            </a:extLst>
          </p:cNvPr>
          <p:cNvSpPr>
            <a:spLocks noGrp="1"/>
          </p:cNvSpPr>
          <p:nvPr>
            <p:ph idx="1"/>
          </p:nvPr>
        </p:nvSpPr>
        <p:spPr>
          <a:xfrm>
            <a:off x="838200" y="1825625"/>
            <a:ext cx="10515600" cy="4501965"/>
          </a:xfrm>
        </p:spPr>
        <p:txBody>
          <a:bodyPr vert="horz" lIns="91440" tIns="45720" rIns="91440" bIns="45720" rtlCol="0" anchor="t">
            <a:normAutofit fontScale="77500" lnSpcReduction="20000"/>
          </a:bodyPr>
          <a:lstStyle/>
          <a:p>
            <a:r>
              <a:rPr lang="en-US" dirty="0"/>
              <a:t>In the 2023 Regular Legislative Session, the Florida Legislature passed bills affecting members and employers of the Florida Retirement System (FRS) and other state-administered retirement plans.</a:t>
            </a:r>
          </a:p>
          <a:p>
            <a:endParaRPr lang="en-US" dirty="0">
              <a:hlinkClick r:id="rId2"/>
            </a:endParaRPr>
          </a:p>
          <a:p>
            <a:r>
              <a:rPr lang="en-US" dirty="0">
                <a:latin typeface="Gentona Book"/>
              </a:rPr>
              <a:t>Deferred Retirement Option Program (DROP) Participation – Eligible members can now elect to participate in DROP for no longer than </a:t>
            </a:r>
            <a:r>
              <a:rPr lang="en-US" b="1" dirty="0">
                <a:latin typeface="Gentona Book"/>
              </a:rPr>
              <a:t>96</a:t>
            </a:r>
            <a:r>
              <a:rPr lang="en-US" dirty="0">
                <a:latin typeface="Gentona Book"/>
              </a:rPr>
              <a:t> calendar months (8 years) versus </a:t>
            </a:r>
            <a:r>
              <a:rPr lang="en-US" b="1" dirty="0">
                <a:latin typeface="Gentona Book"/>
              </a:rPr>
              <a:t>60</a:t>
            </a:r>
            <a:r>
              <a:rPr lang="en-US" dirty="0">
                <a:latin typeface="Gentona Book"/>
              </a:rPr>
              <a:t> months (5 years) beginning any time after their normal retirement date. </a:t>
            </a:r>
          </a:p>
          <a:p>
            <a:pPr lvl="1"/>
            <a:r>
              <a:rPr lang="en-US" dirty="0">
                <a:latin typeface="Gentona Book"/>
              </a:rPr>
              <a:t>Impacted members have received communication from the State regarding the change</a:t>
            </a:r>
            <a:endParaRPr lang="en-US"/>
          </a:p>
          <a:p>
            <a:endParaRPr lang="en-US" dirty="0"/>
          </a:p>
          <a:p>
            <a:r>
              <a:rPr lang="en-US" dirty="0">
                <a:latin typeface="Gentona Book"/>
              </a:rPr>
              <a:t>Drop Extension Request form and a revised Drop Election form (DP-ELE) needs to be returned to UFHR Benefits  </a:t>
            </a:r>
            <a:endParaRPr lang="en-US" dirty="0"/>
          </a:p>
          <a:p>
            <a:pPr lvl="1"/>
            <a:r>
              <a:rPr lang="en-US" dirty="0">
                <a:hlinkClick r:id="rId2"/>
              </a:rPr>
              <a:t>DROP – HR Benefits and Rewards (ufl.edu)</a:t>
            </a:r>
            <a:endParaRPr lang="en-US" dirty="0"/>
          </a:p>
          <a:p>
            <a:pPr marL="457200" lvl="1" indent="0">
              <a:buNone/>
            </a:pPr>
            <a:endParaRPr lang="en-US" dirty="0"/>
          </a:p>
          <a:p>
            <a:r>
              <a:rPr lang="en-US" dirty="0">
                <a:latin typeface="Gentona Book"/>
              </a:rPr>
              <a:t>The Drop Extension Request form does require Supervisor and Dean/VP approval</a:t>
            </a:r>
          </a:p>
          <a:p>
            <a:pPr lvl="1"/>
            <a:endParaRPr lang="en-US" dirty="0"/>
          </a:p>
        </p:txBody>
      </p:sp>
    </p:spTree>
    <p:extLst>
      <p:ext uri="{BB962C8B-B14F-4D97-AF65-F5344CB8AC3E}">
        <p14:creationId xmlns:p14="http://schemas.microsoft.com/office/powerpoint/2010/main" val="463082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p:txBody>
          <a:bodyPr/>
          <a:lstStyle/>
          <a:p>
            <a:r>
              <a:rPr lang="en-US" dirty="0">
                <a:latin typeface="Gentona Book"/>
              </a:rPr>
              <a:t>Services After Retirement</a:t>
            </a:r>
            <a:endParaRPr lang="en-US" dirty="0"/>
          </a:p>
        </p:txBody>
      </p:sp>
      <p:sp>
        <p:nvSpPr>
          <p:cNvPr id="3" name="Content Placeholder 2">
            <a:extLst>
              <a:ext uri="{FF2B5EF4-FFF2-40B4-BE49-F238E27FC236}">
                <a16:creationId xmlns:a16="http://schemas.microsoft.com/office/drawing/2014/main" id="{6BD68B0C-0DBD-1ED8-5076-B189E19778A5}"/>
              </a:ext>
            </a:extLst>
          </p:cNvPr>
          <p:cNvSpPr>
            <a:spLocks noGrp="1"/>
          </p:cNvSpPr>
          <p:nvPr>
            <p:ph idx="1"/>
          </p:nvPr>
        </p:nvSpPr>
        <p:spPr>
          <a:xfrm>
            <a:off x="838200" y="1358535"/>
            <a:ext cx="10515600" cy="4683491"/>
          </a:xfrm>
        </p:spPr>
        <p:txBody>
          <a:bodyPr vert="horz" lIns="91440" tIns="45720" rIns="91440" bIns="45720" rtlCol="0" anchor="t">
            <a:normAutofit/>
          </a:bodyPr>
          <a:lstStyle/>
          <a:p>
            <a:pPr>
              <a:lnSpc>
                <a:spcPct val="80000"/>
              </a:lnSpc>
              <a:spcAft>
                <a:spcPts val="800"/>
              </a:spcAft>
              <a:defRPr/>
            </a:pPr>
            <a:r>
              <a:rPr lang="en-US" sz="2400" dirty="0">
                <a:latin typeface="Gentona Book"/>
              </a:rPr>
              <a:t>The Florida legislature passed SB 1156: Florida Retirement System, which </a:t>
            </a:r>
            <a:r>
              <a:rPr lang="en-US" sz="2400">
                <a:latin typeface="Gentona Book"/>
              </a:rPr>
              <a:t>authorizes employers to establish volunteer programs for retirees</a:t>
            </a:r>
            <a:endParaRPr lang="en-US" dirty="0"/>
          </a:p>
          <a:p>
            <a:pPr>
              <a:lnSpc>
                <a:spcPct val="80000"/>
              </a:lnSpc>
              <a:spcAft>
                <a:spcPts val="800"/>
              </a:spcAft>
              <a:defRPr/>
            </a:pPr>
            <a:r>
              <a:rPr lang="en-US" sz="2400" dirty="0">
                <a:latin typeface="Gentona Book"/>
              </a:rPr>
              <a:t>UFHR is preparing additional communication, but we anticipate </a:t>
            </a:r>
            <a:r>
              <a:rPr lang="en-US" sz="2400">
                <a:latin typeface="Gentona Book"/>
              </a:rPr>
              <a:t>that the </a:t>
            </a:r>
            <a:r>
              <a:rPr lang="en-US" sz="2400" dirty="0">
                <a:latin typeface="Gentona Book"/>
              </a:rPr>
              <a:t>law will allow retired and emeritus faculty to provide voluntary services to the university within specific parameters:</a:t>
            </a:r>
            <a:endParaRPr lang="en-US" dirty="0"/>
          </a:p>
          <a:p>
            <a:pPr lvl="1">
              <a:lnSpc>
                <a:spcPct val="80000"/>
              </a:lnSpc>
              <a:spcAft>
                <a:spcPts val="800"/>
              </a:spcAft>
              <a:defRPr/>
            </a:pPr>
            <a:r>
              <a:rPr lang="en-US" sz="2000" dirty="0">
                <a:latin typeface="Gentona Book"/>
              </a:rPr>
              <a:t>The services cannot be prearranged</a:t>
            </a:r>
          </a:p>
          <a:p>
            <a:pPr lvl="1">
              <a:lnSpc>
                <a:spcPct val="80000"/>
              </a:lnSpc>
              <a:spcAft>
                <a:spcPts val="800"/>
              </a:spcAft>
              <a:defRPr/>
            </a:pPr>
            <a:r>
              <a:rPr lang="en-US" sz="2000" dirty="0">
                <a:latin typeface="Gentona Book"/>
              </a:rPr>
              <a:t>Compensation and benefits cannot be provided</a:t>
            </a:r>
          </a:p>
          <a:p>
            <a:pPr lvl="1">
              <a:lnSpc>
                <a:spcPct val="80000"/>
              </a:lnSpc>
              <a:spcAft>
                <a:spcPts val="800"/>
              </a:spcAft>
              <a:defRPr/>
            </a:pPr>
            <a:r>
              <a:rPr lang="en-US" sz="2000" dirty="0">
                <a:latin typeface="Gentona Book"/>
              </a:rPr>
              <a:t>The number of volunteer hours per week, including training, is limited to no more than 20 </a:t>
            </a:r>
            <a:r>
              <a:rPr lang="en-US" sz="2000">
                <a:latin typeface="Gentona Book"/>
              </a:rPr>
              <a:t>percent of time per week before the date of </a:t>
            </a:r>
            <a:r>
              <a:rPr lang="en-US" sz="2000" dirty="0">
                <a:latin typeface="Gentona Book"/>
              </a:rPr>
              <a:t>retirement.</a:t>
            </a:r>
            <a:endParaRPr lang="en-US"/>
          </a:p>
          <a:p>
            <a:pPr lvl="1">
              <a:defRPr/>
            </a:pPr>
            <a:r>
              <a:rPr lang="en-US" sz="2000" dirty="0">
                <a:latin typeface="Gentona Book"/>
              </a:rPr>
              <a:t>A clear distinction between the duties of a volunteer and the duties of an employee is required.</a:t>
            </a:r>
            <a:endParaRPr lang="en-US" dirty="0"/>
          </a:p>
          <a:p>
            <a:pPr lvl="1">
              <a:defRPr/>
            </a:pPr>
            <a:r>
              <a:rPr lang="en-US" sz="2000" dirty="0">
                <a:latin typeface="Gentona Book"/>
              </a:rPr>
              <a:t>Volunteers must maintain control of their volunteer schedule, including the number of hours volunteered and assignments for which they agree to volunteer.</a:t>
            </a:r>
            <a:endParaRPr lang="en-US" dirty="0"/>
          </a:p>
          <a:p>
            <a:pPr lvl="1">
              <a:lnSpc>
                <a:spcPct val="80000"/>
              </a:lnSpc>
              <a:spcAft>
                <a:spcPts val="800"/>
              </a:spcAft>
              <a:defRPr/>
            </a:pPr>
            <a:endParaRPr lang="en-US" sz="2000" dirty="0">
              <a:latin typeface="Gentona Book"/>
            </a:endParaRPr>
          </a:p>
        </p:txBody>
      </p:sp>
    </p:spTree>
    <p:extLst>
      <p:ext uri="{BB962C8B-B14F-4D97-AF65-F5344CB8AC3E}">
        <p14:creationId xmlns:p14="http://schemas.microsoft.com/office/powerpoint/2010/main" val="228666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un wear and accessories by pool">
            <a:extLst>
              <a:ext uri="{FF2B5EF4-FFF2-40B4-BE49-F238E27FC236}">
                <a16:creationId xmlns:a16="http://schemas.microsoft.com/office/drawing/2014/main" id="{A457E09B-BA02-0708-3969-4E78A0BEF503}"/>
              </a:ext>
            </a:extLst>
          </p:cNvPr>
          <p:cNvPicPr>
            <a:picLocks noChangeAspect="1"/>
          </p:cNvPicPr>
          <p:nvPr/>
        </p:nvPicPr>
        <p:blipFill rotWithShape="1">
          <a:blip r:embed="rId3"/>
          <a:srcRect t="9091" r="23298"/>
          <a:stretch/>
        </p:blipFill>
        <p:spPr>
          <a:xfrm>
            <a:off x="3870764" y="10"/>
            <a:ext cx="8668512" cy="6857990"/>
          </a:xfrm>
          <a:prstGeom prst="rect">
            <a:avLst/>
          </a:prstGeom>
        </p:spPr>
      </p:pic>
      <p:sp>
        <p:nvSpPr>
          <p:cNvPr id="34" name="Rectangle 3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2A100F0D-8468-4731-A6CC-9DE4E2221A98}"/>
              </a:ext>
            </a:extLst>
          </p:cNvPr>
          <p:cNvSpPr>
            <a:spLocks noGrp="1"/>
          </p:cNvSpPr>
          <p:nvPr>
            <p:ph type="body" idx="1"/>
          </p:nvPr>
        </p:nvSpPr>
        <p:spPr>
          <a:xfrm>
            <a:off x="0" y="0"/>
            <a:ext cx="4726677" cy="6857990"/>
          </a:xfrm>
          <a:solidFill>
            <a:schemeClr val="tx1"/>
          </a:solidFill>
        </p:spPr>
        <p:txBody>
          <a:bodyPr vert="horz" lIns="91440" tIns="45720" rIns="91440" bIns="45720" rtlCol="0">
            <a:noAutofit/>
          </a:bodyPr>
          <a:lstStyle/>
          <a:p>
            <a:pPr>
              <a:lnSpc>
                <a:spcPct val="200000"/>
              </a:lnSpc>
              <a:spcBef>
                <a:spcPts val="0"/>
              </a:spcBef>
            </a:pPr>
            <a:endParaRPr lang="en-US" dirty="0">
              <a:solidFill>
                <a:schemeClr val="bg1"/>
              </a:solidFill>
              <a:latin typeface="+mn-lt"/>
            </a:endParaRPr>
          </a:p>
          <a:p>
            <a:pPr>
              <a:lnSpc>
                <a:spcPct val="200000"/>
              </a:lnSpc>
              <a:spcBef>
                <a:spcPts val="0"/>
              </a:spcBef>
            </a:pPr>
            <a:endParaRPr lang="en-US" dirty="0">
              <a:solidFill>
                <a:schemeClr val="bg1"/>
              </a:solidFill>
              <a:latin typeface="+mn-lt"/>
            </a:endParaRPr>
          </a:p>
          <a:p>
            <a:pPr>
              <a:lnSpc>
                <a:spcPct val="200000"/>
              </a:lnSpc>
              <a:spcBef>
                <a:spcPts val="0"/>
              </a:spcBef>
            </a:pPr>
            <a:endParaRPr lang="en-US" dirty="0">
              <a:solidFill>
                <a:schemeClr val="bg1"/>
              </a:solidFill>
              <a:latin typeface="+mn-lt"/>
            </a:endParaRPr>
          </a:p>
          <a:p>
            <a:pPr>
              <a:lnSpc>
                <a:spcPct val="200000"/>
              </a:lnSpc>
              <a:spcBef>
                <a:spcPts val="0"/>
              </a:spcBef>
            </a:pPr>
            <a:r>
              <a:rPr lang="en-US" dirty="0">
                <a:solidFill>
                  <a:schemeClr val="bg1"/>
                </a:solidFill>
                <a:latin typeface="+mn-lt"/>
              </a:rPr>
              <a:t>August 2 </a:t>
            </a:r>
            <a:r>
              <a:rPr lang="en-US" dirty="0">
                <a:solidFill>
                  <a:srgbClr val="FA4616"/>
                </a:solidFill>
                <a:latin typeface="+mn-lt"/>
              </a:rPr>
              <a:t>• </a:t>
            </a:r>
            <a:r>
              <a:rPr lang="en-US" dirty="0">
                <a:solidFill>
                  <a:schemeClr val="bg1"/>
                </a:solidFill>
                <a:latin typeface="+mn-lt"/>
              </a:rPr>
              <a:t>Next HR Forum</a:t>
            </a:r>
          </a:p>
          <a:p>
            <a:pPr>
              <a:lnSpc>
                <a:spcPct val="200000"/>
              </a:lnSpc>
              <a:spcBef>
                <a:spcPts val="0"/>
              </a:spcBef>
              <a:defRPr/>
            </a:pPr>
            <a:r>
              <a:rPr lang="en-US" dirty="0">
                <a:solidFill>
                  <a:schemeClr val="bg1"/>
                </a:solidFill>
                <a:latin typeface="+mn-lt"/>
              </a:rPr>
              <a:t>October 9-27 </a:t>
            </a:r>
            <a:r>
              <a:rPr lang="en-US" dirty="0">
                <a:solidFill>
                  <a:schemeClr val="accent2"/>
                </a:solidFill>
                <a:latin typeface="+mn-lt"/>
              </a:rPr>
              <a:t>•</a:t>
            </a:r>
            <a:r>
              <a:rPr lang="en-US" dirty="0">
                <a:solidFill>
                  <a:schemeClr val="bg1"/>
                </a:solidFill>
                <a:latin typeface="+mn-lt"/>
              </a:rPr>
              <a:t> Open Enrollment</a:t>
            </a:r>
          </a:p>
          <a:p>
            <a:pPr>
              <a:lnSpc>
                <a:spcPct val="200000"/>
              </a:lnSpc>
              <a:spcBef>
                <a:spcPts val="0"/>
              </a:spcBef>
              <a:defRPr/>
            </a:pPr>
            <a:r>
              <a:rPr lang="en-US" dirty="0">
                <a:solidFill>
                  <a:schemeClr val="bg1"/>
                </a:solidFill>
                <a:latin typeface="+mn-lt"/>
              </a:rPr>
              <a:t>October 13 </a:t>
            </a:r>
            <a:r>
              <a:rPr lang="en-US" dirty="0">
                <a:solidFill>
                  <a:schemeClr val="accent2"/>
                </a:solidFill>
                <a:latin typeface="+mn-lt"/>
              </a:rPr>
              <a:t>•</a:t>
            </a:r>
            <a:r>
              <a:rPr lang="en-US" dirty="0">
                <a:solidFill>
                  <a:schemeClr val="bg1"/>
                </a:solidFill>
                <a:latin typeface="+mn-lt"/>
              </a:rPr>
              <a:t> UF Benefits Fair</a:t>
            </a:r>
          </a:p>
          <a:p>
            <a:endParaRPr lang="en-US" dirty="0">
              <a:solidFill>
                <a:schemeClr val="bg1"/>
              </a:solidFill>
              <a:latin typeface="+mn-lt"/>
            </a:endParaRPr>
          </a:p>
        </p:txBody>
      </p:sp>
      <p:sp>
        <p:nvSpPr>
          <p:cNvPr id="36" name="Rectangle 3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Rectangle 3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644FC6C-1C71-426E-94B8-2DFDE3D5F58E}"/>
              </a:ext>
            </a:extLst>
          </p:cNvPr>
          <p:cNvPicPr>
            <a:picLocks noChangeAspect="1"/>
          </p:cNvPicPr>
          <p:nvPr/>
        </p:nvPicPr>
        <p:blipFill>
          <a:blip r:embed="rId4"/>
          <a:srcRect/>
          <a:stretch/>
        </p:blipFill>
        <p:spPr>
          <a:xfrm>
            <a:off x="7142005" y="6007748"/>
            <a:ext cx="4943780" cy="692828"/>
          </a:xfrm>
          <a:prstGeom prst="rect">
            <a:avLst/>
          </a:prstGeom>
        </p:spPr>
      </p:pic>
      <p:sp>
        <p:nvSpPr>
          <p:cNvPr id="2" name="Title 1">
            <a:extLst>
              <a:ext uri="{FF2B5EF4-FFF2-40B4-BE49-F238E27FC236}">
                <a16:creationId xmlns:a16="http://schemas.microsoft.com/office/drawing/2014/main" id="{1AFA82EB-DC52-47E4-BCD7-AAFF738C1E8F}"/>
              </a:ext>
            </a:extLst>
          </p:cNvPr>
          <p:cNvSpPr>
            <a:spLocks noGrp="1"/>
          </p:cNvSpPr>
          <p:nvPr>
            <p:ph type="title"/>
          </p:nvPr>
        </p:nvSpPr>
        <p:spPr>
          <a:xfrm>
            <a:off x="481029" y="1005273"/>
            <a:ext cx="5468358" cy="735258"/>
          </a:xfrm>
        </p:spPr>
        <p:txBody>
          <a:bodyPr vert="horz" lIns="91440" tIns="45720" rIns="91440" bIns="45720" rtlCol="0" anchor="b">
            <a:normAutofit fontScale="90000"/>
          </a:bodyPr>
          <a:lstStyle/>
          <a:p>
            <a:r>
              <a:rPr lang="en-US" sz="4800" dirty="0">
                <a:solidFill>
                  <a:schemeClr val="bg1"/>
                </a:solidFill>
                <a:latin typeface="+mj-lt"/>
              </a:rPr>
              <a:t>Important Dates</a:t>
            </a:r>
          </a:p>
        </p:txBody>
      </p:sp>
    </p:spTree>
    <p:extLst>
      <p:ext uri="{BB962C8B-B14F-4D97-AF65-F5344CB8AC3E}">
        <p14:creationId xmlns:p14="http://schemas.microsoft.com/office/powerpoint/2010/main" val="41249859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EF5673-6BD4-4518-AFFB-C76309DC07E8}"/>
              </a:ext>
            </a:extLst>
          </p:cNvPr>
          <p:cNvSpPr>
            <a:spLocks noGrp="1"/>
          </p:cNvSpPr>
          <p:nvPr>
            <p:ph type="title"/>
          </p:nvPr>
        </p:nvSpPr>
        <p:spPr>
          <a:xfrm>
            <a:off x="838200" y="287914"/>
            <a:ext cx="10515600" cy="1325563"/>
          </a:xfrm>
        </p:spPr>
        <p:txBody>
          <a:bodyPr/>
          <a:lstStyle/>
          <a:p>
            <a:r>
              <a:rPr lang="en-US" sz="4400" b="1" cap="all" dirty="0">
                <a:latin typeface="Gentona Book" panose="00000500000000000000" pitchFamily="50" charset="0"/>
                <a:ea typeface="Verdana" panose="020B0604030504040204" pitchFamily="34" charset="0"/>
                <a:cs typeface="Verdana" panose="020B0604030504040204" pitchFamily="34" charset="0"/>
              </a:rPr>
              <a:t>Essential Employees</a:t>
            </a:r>
            <a:br>
              <a:rPr lang="en-US" sz="4400" cap="all" dirty="0">
                <a:latin typeface="Gentona Book" panose="00000500000000000000" pitchFamily="50" charset="0"/>
                <a:ea typeface="Verdana" panose="020B0604030504040204" pitchFamily="34" charset="0"/>
                <a:cs typeface="Verdana" panose="020B0604030504040204" pitchFamily="34" charset="0"/>
              </a:rPr>
            </a:br>
            <a:endParaRPr lang="en-US" dirty="0">
              <a:latin typeface="Gentona Book" panose="00000500000000000000" pitchFamily="50" charset="0"/>
            </a:endParaRPr>
          </a:p>
        </p:txBody>
      </p:sp>
      <p:sp>
        <p:nvSpPr>
          <p:cNvPr id="6" name="Content Placeholder 2">
            <a:extLst>
              <a:ext uri="{FF2B5EF4-FFF2-40B4-BE49-F238E27FC236}">
                <a16:creationId xmlns:a16="http://schemas.microsoft.com/office/drawing/2014/main" id="{4C5C6D08-F96A-4682-B85F-AE516136AFE8}"/>
              </a:ext>
            </a:extLst>
          </p:cNvPr>
          <p:cNvSpPr txBox="1">
            <a:spLocks/>
          </p:cNvSpPr>
          <p:nvPr/>
        </p:nvSpPr>
        <p:spPr>
          <a:xfrm>
            <a:off x="1054768" y="2215950"/>
            <a:ext cx="10082463" cy="1585284"/>
          </a:xfrm>
          <a:prstGeom prst="rect">
            <a:avLst/>
          </a:prstGeom>
        </p:spPr>
        <p:txBody>
          <a:bodyPr vert="horz" lIns="91440" tIns="45720" rIns="91440" bIns="45720" rtlCol="0">
            <a:noAutofit/>
            <a:scene3d>
              <a:camera prst="orthographicFront">
                <a:rot lat="0" lon="0" rev="0"/>
              </a:camera>
              <a:lightRig rig="threePt" dir="t"/>
            </a:scene3d>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lgn="ctr">
              <a:buNone/>
            </a:pPr>
            <a:r>
              <a:rPr lang="en-US" sz="2800" dirty="0">
                <a:solidFill>
                  <a:schemeClr val="tx1">
                    <a:lumMod val="65000"/>
                  </a:schemeClr>
                </a:solidFill>
                <a:latin typeface="Gentona Book" panose="00000500000000000000" pitchFamily="50" charset="0"/>
              </a:rPr>
              <a:t>Essential employees provide vital support to the University of Florida in the event of an emergency or disaster that results in the official suspension of classes and/or closing of offices.</a:t>
            </a:r>
          </a:p>
          <a:p>
            <a:pPr algn="ctr">
              <a:buFont typeface="Wingdings" panose="05000000000000000000" pitchFamily="2" charset="2"/>
              <a:buChar char="§"/>
            </a:pPr>
            <a:endParaRPr lang="en-US" sz="2800" dirty="0">
              <a:solidFill>
                <a:schemeClr val="tx1">
                  <a:lumMod val="65000"/>
                </a:schemeClr>
              </a:solidFill>
              <a:latin typeface="Gentona Book" panose="00000500000000000000" pitchFamily="50" charset="0"/>
            </a:endParaRPr>
          </a:p>
          <a:p>
            <a:pPr marL="0" indent="0" algn="ctr">
              <a:buNone/>
            </a:pPr>
            <a:endParaRPr lang="en-US" sz="2800" dirty="0">
              <a:solidFill>
                <a:schemeClr val="tx1">
                  <a:lumMod val="65000"/>
                </a:schemeClr>
              </a:solidFill>
              <a:latin typeface="Gentona Book" panose="00000500000000000000" pitchFamily="50" charset="0"/>
            </a:endParaRPr>
          </a:p>
        </p:txBody>
      </p:sp>
    </p:spTree>
    <p:extLst>
      <p:ext uri="{BB962C8B-B14F-4D97-AF65-F5344CB8AC3E}">
        <p14:creationId xmlns:p14="http://schemas.microsoft.com/office/powerpoint/2010/main" val="35106612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70898-548F-43A4-A03A-2E991FE1621B}"/>
              </a:ext>
            </a:extLst>
          </p:cNvPr>
          <p:cNvSpPr>
            <a:spLocks noGrp="1"/>
          </p:cNvSpPr>
          <p:nvPr>
            <p:ph type="title"/>
          </p:nvPr>
        </p:nvSpPr>
        <p:spPr/>
        <p:txBody>
          <a:bodyPr/>
          <a:lstStyle/>
          <a:p>
            <a:r>
              <a:rPr lang="en-US" dirty="0"/>
              <a:t>ESSENTIAL EMPLOYEES</a:t>
            </a:r>
          </a:p>
        </p:txBody>
      </p:sp>
      <p:sp>
        <p:nvSpPr>
          <p:cNvPr id="3" name="Content Placeholder 2">
            <a:extLst>
              <a:ext uri="{FF2B5EF4-FFF2-40B4-BE49-F238E27FC236}">
                <a16:creationId xmlns:a16="http://schemas.microsoft.com/office/drawing/2014/main" id="{2D0137B6-D475-4488-B88F-5C648207C7F5}"/>
              </a:ext>
            </a:extLst>
          </p:cNvPr>
          <p:cNvSpPr txBox="1">
            <a:spLocks/>
          </p:cNvSpPr>
          <p:nvPr/>
        </p:nvSpPr>
        <p:spPr>
          <a:xfrm>
            <a:off x="879565" y="1900110"/>
            <a:ext cx="5216435" cy="4451780"/>
          </a:xfrm>
          <a:prstGeom prst="rect">
            <a:avLst/>
          </a:prstGeom>
        </p:spPr>
        <p:txBody>
          <a:bodyPr vert="horz" lIns="91440" tIns="45720" rIns="91440" bIns="45720" rtlCol="0">
            <a:noAutofit/>
            <a:scene3d>
              <a:camera prst="orthographicFront">
                <a:rot lat="0" lon="0" rev="0"/>
              </a:camera>
              <a:lightRig rig="threePt" dir="t"/>
            </a:scene3d>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a:buFont typeface="Wingdings" panose="05000000000000000000" pitchFamily="2" charset="2"/>
              <a:buChar char="§"/>
            </a:pPr>
            <a:r>
              <a:rPr lang="en-US" sz="2400" dirty="0">
                <a:solidFill>
                  <a:schemeClr val="tx1">
                    <a:lumMod val="65000"/>
                  </a:schemeClr>
                </a:solidFill>
                <a:latin typeface="Gentona Book" panose="00000500000000000000" pitchFamily="50" charset="0"/>
              </a:rPr>
              <a:t>Essential employees play an important role in maintaining the safety and well-being of students, faculty, and staff who may be remaining on site throughout emergency events. </a:t>
            </a:r>
          </a:p>
          <a:p>
            <a:pPr>
              <a:buFont typeface="Wingdings" panose="05000000000000000000" pitchFamily="2" charset="2"/>
              <a:buChar char="§"/>
            </a:pPr>
            <a:endParaRPr lang="en-US" sz="2400" dirty="0">
              <a:solidFill>
                <a:schemeClr val="tx1">
                  <a:lumMod val="65000"/>
                </a:schemeClr>
              </a:solidFill>
              <a:latin typeface="Gentona Book" panose="00000500000000000000" pitchFamily="50" charset="0"/>
            </a:endParaRPr>
          </a:p>
          <a:p>
            <a:pPr>
              <a:buFont typeface="Wingdings" panose="05000000000000000000" pitchFamily="2" charset="2"/>
              <a:buChar char="§"/>
            </a:pPr>
            <a:r>
              <a:rPr lang="en-US" sz="2400" dirty="0">
                <a:solidFill>
                  <a:schemeClr val="tx1">
                    <a:lumMod val="65000"/>
                  </a:schemeClr>
                </a:solidFill>
                <a:latin typeface="Gentona Book" panose="00000500000000000000" pitchFamily="50" charset="0"/>
              </a:rPr>
              <a:t>During a campus closing, only employees designated as On-Campus Essential may be present on campus. </a:t>
            </a:r>
          </a:p>
          <a:p>
            <a:pPr marL="0" indent="0">
              <a:buNone/>
            </a:pPr>
            <a:endParaRPr lang="en-US" sz="2400" dirty="0">
              <a:solidFill>
                <a:schemeClr val="tx1">
                  <a:lumMod val="65000"/>
                </a:schemeClr>
              </a:solidFill>
              <a:latin typeface="Gentona Book" panose="00000500000000000000" pitchFamily="50" charset="0"/>
            </a:endParaRPr>
          </a:p>
        </p:txBody>
      </p:sp>
      <p:pic>
        <p:nvPicPr>
          <p:cNvPr id="4" name="Picture 3" descr="A picture containing outdoor, tree, building, brick&#10;&#10;Description automatically generated">
            <a:extLst>
              <a:ext uri="{FF2B5EF4-FFF2-40B4-BE49-F238E27FC236}">
                <a16:creationId xmlns:a16="http://schemas.microsoft.com/office/drawing/2014/main" id="{61A1C125-D213-4721-8767-8AF818FDE9E1}"/>
              </a:ext>
            </a:extLst>
          </p:cNvPr>
          <p:cNvPicPr>
            <a:picLocks noChangeAspect="1"/>
          </p:cNvPicPr>
          <p:nvPr/>
        </p:nvPicPr>
        <p:blipFill>
          <a:blip r:embed="rId2"/>
          <a:stretch>
            <a:fillRect/>
          </a:stretch>
        </p:blipFill>
        <p:spPr>
          <a:xfrm>
            <a:off x="6300021" y="1900110"/>
            <a:ext cx="5378631" cy="358575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75394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5573A-690E-49AE-B022-15C675176DE8}"/>
              </a:ext>
            </a:extLst>
          </p:cNvPr>
          <p:cNvSpPr>
            <a:spLocks noGrp="1"/>
          </p:cNvSpPr>
          <p:nvPr>
            <p:ph type="title"/>
          </p:nvPr>
        </p:nvSpPr>
        <p:spPr/>
        <p:txBody>
          <a:bodyPr/>
          <a:lstStyle/>
          <a:p>
            <a:r>
              <a:rPr lang="en-US" dirty="0"/>
              <a:t>ESSENTIAL EMPLOYEES</a:t>
            </a:r>
          </a:p>
        </p:txBody>
      </p:sp>
      <p:sp>
        <p:nvSpPr>
          <p:cNvPr id="4" name="TextBox 3">
            <a:extLst>
              <a:ext uri="{FF2B5EF4-FFF2-40B4-BE49-F238E27FC236}">
                <a16:creationId xmlns:a16="http://schemas.microsoft.com/office/drawing/2014/main" id="{346B97A4-D494-4EFC-B9BE-8F6334FECB18}"/>
              </a:ext>
            </a:extLst>
          </p:cNvPr>
          <p:cNvSpPr txBox="1"/>
          <p:nvPr/>
        </p:nvSpPr>
        <p:spPr>
          <a:xfrm>
            <a:off x="838200" y="1690688"/>
            <a:ext cx="10696074" cy="4893647"/>
          </a:xfrm>
          <a:prstGeom prst="rect">
            <a:avLst/>
          </a:prstGeom>
          <a:noFill/>
        </p:spPr>
        <p:txBody>
          <a:bodyPr wrap="square">
            <a:spAutoFit/>
          </a:bodyPr>
          <a:lstStyle/>
          <a:p>
            <a:pPr marL="342900" indent="-342900">
              <a:buFont typeface="Arial" panose="020B0604020202020204" pitchFamily="34" charset="0"/>
              <a:buChar char="•"/>
            </a:pPr>
            <a:r>
              <a:rPr lang="en-US" sz="2400" dirty="0">
                <a:solidFill>
                  <a:schemeClr val="tx1">
                    <a:lumMod val="65000"/>
                  </a:schemeClr>
                </a:solidFill>
                <a:latin typeface="Gentona Book" panose="00000500000000000000" pitchFamily="50" charset="0"/>
              </a:rPr>
              <a:t>Colleges and Departments are responsible for designating and notifying essential employees. </a:t>
            </a:r>
          </a:p>
          <a:p>
            <a:pPr marL="342900" indent="-342900">
              <a:buFont typeface="Arial" panose="020B0604020202020204" pitchFamily="34" charset="0"/>
              <a:buChar char="•"/>
            </a:pPr>
            <a:endParaRPr lang="en-US" sz="2400" dirty="0">
              <a:solidFill>
                <a:schemeClr val="tx1">
                  <a:lumMod val="65000"/>
                </a:schemeClr>
              </a:solidFill>
              <a:latin typeface="Gentona Book" panose="00000500000000000000" pitchFamily="50" charset="0"/>
            </a:endParaRPr>
          </a:p>
          <a:p>
            <a:pPr marL="342900" indent="-342900">
              <a:buFont typeface="Arial" panose="020B0604020202020204" pitchFamily="34" charset="0"/>
              <a:buChar char="•"/>
            </a:pPr>
            <a:r>
              <a:rPr lang="en-US" sz="2400" dirty="0">
                <a:solidFill>
                  <a:schemeClr val="tx1">
                    <a:lumMod val="65000"/>
                  </a:schemeClr>
                </a:solidFill>
                <a:latin typeface="Gentona Book" panose="00000500000000000000" pitchFamily="50" charset="0"/>
              </a:rPr>
              <a:t>Essential employees may be required to report to work, be “on call” to report to work, and/or work remotely if required in order to maintain the critical functions of the University during a closure. </a:t>
            </a:r>
          </a:p>
          <a:p>
            <a:pPr marL="342900" indent="-342900">
              <a:buFont typeface="Arial" panose="020B0604020202020204" pitchFamily="34" charset="0"/>
              <a:buChar char="•"/>
            </a:pPr>
            <a:endParaRPr lang="en-US" sz="2400" dirty="0">
              <a:solidFill>
                <a:schemeClr val="tx1">
                  <a:lumMod val="65000"/>
                </a:schemeClr>
              </a:solidFill>
              <a:latin typeface="Gentona Book" panose="00000500000000000000" pitchFamily="50" charset="0"/>
            </a:endParaRPr>
          </a:p>
          <a:p>
            <a:pPr marL="342900" indent="-342900">
              <a:buFont typeface="Arial" panose="020B0604020202020204" pitchFamily="34" charset="0"/>
              <a:buChar char="•"/>
            </a:pPr>
            <a:r>
              <a:rPr lang="en-US" sz="2400" dirty="0">
                <a:solidFill>
                  <a:schemeClr val="tx1">
                    <a:lumMod val="65000"/>
                  </a:schemeClr>
                </a:solidFill>
                <a:latin typeface="Gentona Book" panose="00000500000000000000" pitchFamily="50" charset="0"/>
              </a:rPr>
              <a:t>In the event of an emergency closing, supervisors notify essential employees if and when they are required to report to work. </a:t>
            </a:r>
          </a:p>
          <a:p>
            <a:pPr marL="342900" indent="-342900">
              <a:buFont typeface="Arial" panose="020B0604020202020204" pitchFamily="34" charset="0"/>
              <a:buChar char="•"/>
            </a:pPr>
            <a:endParaRPr lang="en-US" sz="2400" dirty="0">
              <a:solidFill>
                <a:schemeClr val="tx1">
                  <a:lumMod val="65000"/>
                </a:schemeClr>
              </a:solidFill>
              <a:latin typeface="Gentona Book" panose="00000500000000000000" pitchFamily="50" charset="0"/>
            </a:endParaRPr>
          </a:p>
          <a:p>
            <a:pPr marL="342900" indent="-342900">
              <a:buFont typeface="Arial" panose="020B0604020202020204" pitchFamily="34" charset="0"/>
              <a:buChar char="•"/>
            </a:pPr>
            <a:r>
              <a:rPr lang="en-US" sz="2400" dirty="0">
                <a:solidFill>
                  <a:schemeClr val="tx1">
                    <a:lumMod val="65000"/>
                  </a:schemeClr>
                </a:solidFill>
                <a:latin typeface="Gentona Book" panose="00000500000000000000" pitchFamily="50" charset="0"/>
              </a:rPr>
              <a:t>Essential employees have a responsibility to monitor official University of Florida communications related to an emergency, including </a:t>
            </a:r>
            <a:r>
              <a:rPr lang="en-US" sz="2400" dirty="0" err="1">
                <a:solidFill>
                  <a:schemeClr val="tx1">
                    <a:lumMod val="65000"/>
                  </a:schemeClr>
                </a:solidFill>
                <a:latin typeface="Gentona Book" panose="00000500000000000000" pitchFamily="50" charset="0"/>
              </a:rPr>
              <a:t>UFAlert</a:t>
            </a:r>
            <a:r>
              <a:rPr lang="en-US" sz="2400" dirty="0">
                <a:solidFill>
                  <a:schemeClr val="tx1">
                    <a:lumMod val="65000"/>
                  </a:schemeClr>
                </a:solidFill>
                <a:latin typeface="Gentona Book" panose="00000500000000000000" pitchFamily="50" charset="0"/>
              </a:rPr>
              <a:t> and UFL.edu, as well as maintain up to date contact information in myUFL.</a:t>
            </a:r>
          </a:p>
        </p:txBody>
      </p:sp>
    </p:spTree>
    <p:extLst>
      <p:ext uri="{BB962C8B-B14F-4D97-AF65-F5344CB8AC3E}">
        <p14:creationId xmlns:p14="http://schemas.microsoft.com/office/powerpoint/2010/main" val="7881384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32CCF-4EF3-4638-9E2D-CBE0214DAE03}"/>
              </a:ext>
            </a:extLst>
          </p:cNvPr>
          <p:cNvSpPr>
            <a:spLocks noGrp="1"/>
          </p:cNvSpPr>
          <p:nvPr>
            <p:ph type="title"/>
          </p:nvPr>
        </p:nvSpPr>
        <p:spPr>
          <a:xfrm>
            <a:off x="838200" y="169504"/>
            <a:ext cx="10515600" cy="1325563"/>
          </a:xfrm>
        </p:spPr>
        <p:txBody>
          <a:bodyPr/>
          <a:lstStyle/>
          <a:p>
            <a:r>
              <a:rPr lang="en-US" dirty="0"/>
              <a:t>ESSENTIAL EMPLOYEES</a:t>
            </a:r>
          </a:p>
        </p:txBody>
      </p:sp>
      <p:sp>
        <p:nvSpPr>
          <p:cNvPr id="3" name="Content Placeholder 2">
            <a:extLst>
              <a:ext uri="{FF2B5EF4-FFF2-40B4-BE49-F238E27FC236}">
                <a16:creationId xmlns:a16="http://schemas.microsoft.com/office/drawing/2014/main" id="{8EF6FDE7-E641-4597-A9AE-9189F1D8231D}"/>
              </a:ext>
            </a:extLst>
          </p:cNvPr>
          <p:cNvSpPr txBox="1">
            <a:spLocks/>
          </p:cNvSpPr>
          <p:nvPr/>
        </p:nvSpPr>
        <p:spPr>
          <a:xfrm>
            <a:off x="989883" y="1495067"/>
            <a:ext cx="10212233" cy="5362933"/>
          </a:xfrm>
          <a:prstGeom prst="rect">
            <a:avLst/>
          </a:prstGeom>
        </p:spPr>
        <p:txBody>
          <a:bodyPr vert="horz" lIns="91440" tIns="45720" rIns="91440" bIns="45720" rtlCol="0">
            <a:noAutofit/>
            <a:scene3d>
              <a:camera prst="orthographicFront">
                <a:rot lat="0" lon="0" rev="0"/>
              </a:camera>
              <a:lightRig rig="threePt" dir="t"/>
            </a:scene3d>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Clr>
                <a:schemeClr val="accent1">
                  <a:lumMod val="60000"/>
                  <a:lumOff val="40000"/>
                </a:schemeClr>
              </a:buClr>
              <a:buSzPct val="95000"/>
              <a:buNone/>
            </a:pPr>
            <a:r>
              <a:rPr lang="en-US" sz="1800" b="1" dirty="0">
                <a:solidFill>
                  <a:schemeClr val="tx1">
                    <a:lumMod val="65000"/>
                  </a:schemeClr>
                </a:solidFill>
                <a:latin typeface="Gentona Book" panose="00000500000000000000" pitchFamily="50" charset="0"/>
              </a:rPr>
              <a:t>On-Campus Essential – Working on campus</a:t>
            </a:r>
          </a:p>
          <a:p>
            <a:pPr lvl="1">
              <a:buClr>
                <a:schemeClr val="accent1">
                  <a:lumMod val="60000"/>
                  <a:lumOff val="40000"/>
                </a:schemeClr>
              </a:buClr>
              <a:buSzPct val="95000"/>
              <a:buFont typeface="Wingdings" panose="05000000000000000000" pitchFamily="2" charset="2"/>
              <a:buChar char="§"/>
            </a:pPr>
            <a:r>
              <a:rPr lang="en-US" dirty="0">
                <a:solidFill>
                  <a:schemeClr val="tx1">
                    <a:lumMod val="65000"/>
                  </a:schemeClr>
                </a:solidFill>
                <a:latin typeface="Gentona Book" panose="00000500000000000000" pitchFamily="50" charset="0"/>
              </a:rPr>
              <a:t>Continuation of critical and/or essential services that must be completed on-site</a:t>
            </a:r>
          </a:p>
          <a:p>
            <a:pPr lvl="1">
              <a:buClr>
                <a:schemeClr val="accent1">
                  <a:lumMod val="60000"/>
                  <a:lumOff val="40000"/>
                </a:schemeClr>
              </a:buClr>
              <a:buSzPct val="95000"/>
              <a:buFont typeface="Wingdings" panose="05000000000000000000" pitchFamily="2" charset="2"/>
              <a:buChar char="§"/>
            </a:pPr>
            <a:r>
              <a:rPr lang="en-US" dirty="0">
                <a:solidFill>
                  <a:schemeClr val="tx1">
                    <a:lumMod val="65000"/>
                  </a:schemeClr>
                </a:solidFill>
                <a:latin typeface="Gentona Book" panose="00000500000000000000" pitchFamily="50" charset="0"/>
              </a:rPr>
              <a:t>Maintaining integrity of infrastructure, property or systems on-site</a:t>
            </a:r>
          </a:p>
          <a:p>
            <a:pPr lvl="1">
              <a:buClr>
                <a:schemeClr val="accent1">
                  <a:lumMod val="60000"/>
                  <a:lumOff val="40000"/>
                </a:schemeClr>
              </a:buClr>
              <a:buSzPct val="95000"/>
              <a:buFont typeface="Wingdings" panose="05000000000000000000" pitchFamily="2" charset="2"/>
              <a:buChar char="§"/>
            </a:pPr>
            <a:r>
              <a:rPr lang="en-US" dirty="0">
                <a:solidFill>
                  <a:schemeClr val="tx1">
                    <a:lumMod val="65000"/>
                  </a:schemeClr>
                </a:solidFill>
                <a:latin typeface="Gentona Book" panose="00000500000000000000" pitchFamily="50" charset="0"/>
              </a:rPr>
              <a:t>Necessary on-campus work to maintain the safety and wellbeing of students, faculty and staff</a:t>
            </a:r>
          </a:p>
          <a:p>
            <a:pPr marL="0" indent="0">
              <a:buClr>
                <a:schemeClr val="accent1">
                  <a:lumMod val="60000"/>
                  <a:lumOff val="40000"/>
                </a:schemeClr>
              </a:buClr>
              <a:buSzPct val="95000"/>
              <a:buNone/>
            </a:pPr>
            <a:endParaRPr lang="en-US" sz="1800" b="1" dirty="0">
              <a:solidFill>
                <a:schemeClr val="tx1">
                  <a:lumMod val="65000"/>
                </a:schemeClr>
              </a:solidFill>
              <a:latin typeface="Gentona Book" panose="00000500000000000000" pitchFamily="50" charset="0"/>
            </a:endParaRPr>
          </a:p>
          <a:p>
            <a:pPr marL="0" indent="0">
              <a:buClr>
                <a:schemeClr val="accent1">
                  <a:lumMod val="60000"/>
                  <a:lumOff val="40000"/>
                </a:schemeClr>
              </a:buClr>
              <a:buSzPct val="95000"/>
              <a:buNone/>
            </a:pPr>
            <a:r>
              <a:rPr lang="en-US" sz="1800" b="1" dirty="0">
                <a:solidFill>
                  <a:schemeClr val="tx1">
                    <a:lumMod val="65000"/>
                  </a:schemeClr>
                </a:solidFill>
                <a:latin typeface="Gentona Book" panose="00000500000000000000" pitchFamily="50" charset="0"/>
              </a:rPr>
              <a:t>Remote Essential – Working from a remote location, may need periodic access to campus</a:t>
            </a:r>
          </a:p>
          <a:p>
            <a:pPr lvl="1">
              <a:buClr>
                <a:schemeClr val="accent1">
                  <a:lumMod val="60000"/>
                  <a:lumOff val="40000"/>
                </a:schemeClr>
              </a:buClr>
              <a:buSzPct val="95000"/>
              <a:buFont typeface="Wingdings" panose="05000000000000000000" pitchFamily="2" charset="2"/>
              <a:buChar char="§"/>
            </a:pPr>
            <a:r>
              <a:rPr lang="en-US" dirty="0">
                <a:solidFill>
                  <a:schemeClr val="tx1">
                    <a:lumMod val="65000"/>
                  </a:schemeClr>
                </a:solidFill>
                <a:latin typeface="Gentona Book" panose="00000500000000000000" pitchFamily="50" charset="0"/>
              </a:rPr>
              <a:t>Work is required to maintain operations and business continuity of the University and can be completed remotely</a:t>
            </a:r>
          </a:p>
          <a:p>
            <a:pPr lvl="1">
              <a:buClr>
                <a:schemeClr val="accent1">
                  <a:lumMod val="60000"/>
                  <a:lumOff val="40000"/>
                </a:schemeClr>
              </a:buClr>
              <a:buSzPct val="95000"/>
              <a:buFont typeface="Wingdings" panose="05000000000000000000" pitchFamily="2" charset="2"/>
              <a:buChar char="§"/>
            </a:pPr>
            <a:r>
              <a:rPr lang="en-US" dirty="0">
                <a:solidFill>
                  <a:schemeClr val="tx1">
                    <a:lumMod val="65000"/>
                  </a:schemeClr>
                </a:solidFill>
                <a:latin typeface="Gentona Book" panose="00000500000000000000" pitchFamily="50" charset="0"/>
              </a:rPr>
              <a:t>Supervisor approved access to campus may be needed periodically to complete required work</a:t>
            </a:r>
          </a:p>
          <a:p>
            <a:pPr marL="0" indent="0">
              <a:buClr>
                <a:schemeClr val="accent1">
                  <a:lumMod val="60000"/>
                  <a:lumOff val="40000"/>
                </a:schemeClr>
              </a:buClr>
              <a:buSzPct val="95000"/>
              <a:buNone/>
            </a:pPr>
            <a:endParaRPr lang="en-US" sz="1800" b="1" dirty="0">
              <a:solidFill>
                <a:schemeClr val="tx1">
                  <a:lumMod val="65000"/>
                </a:schemeClr>
              </a:solidFill>
              <a:latin typeface="Gentona Book" panose="00000500000000000000" pitchFamily="50" charset="0"/>
            </a:endParaRPr>
          </a:p>
          <a:p>
            <a:pPr marL="0" indent="0">
              <a:buClr>
                <a:schemeClr val="accent1">
                  <a:lumMod val="60000"/>
                  <a:lumOff val="40000"/>
                </a:schemeClr>
              </a:buClr>
              <a:buSzPct val="95000"/>
              <a:buNone/>
            </a:pPr>
            <a:r>
              <a:rPr lang="en-US" sz="1800" b="1" dirty="0">
                <a:solidFill>
                  <a:schemeClr val="tx1">
                    <a:lumMod val="65000"/>
                  </a:schemeClr>
                </a:solidFill>
                <a:latin typeface="Gentona Book" panose="00000500000000000000" pitchFamily="50" charset="0"/>
              </a:rPr>
              <a:t>Remote Non-essential – Working from a remote location, does not need access to campus</a:t>
            </a:r>
          </a:p>
          <a:p>
            <a:pPr lvl="1">
              <a:buClr>
                <a:schemeClr val="accent1">
                  <a:lumMod val="60000"/>
                  <a:lumOff val="40000"/>
                </a:schemeClr>
              </a:buClr>
              <a:buSzPct val="95000"/>
              <a:buFont typeface="Wingdings" panose="05000000000000000000" pitchFamily="2" charset="2"/>
              <a:buChar char="§"/>
            </a:pPr>
            <a:r>
              <a:rPr lang="en-US" dirty="0">
                <a:solidFill>
                  <a:schemeClr val="tx1">
                    <a:lumMod val="65000"/>
                  </a:schemeClr>
                </a:solidFill>
                <a:latin typeface="Gentona Book" panose="00000500000000000000" pitchFamily="50" charset="0"/>
              </a:rPr>
              <a:t>Work is important to the University and can be completed remotely, but is not essential to maintain operations and business continuity</a:t>
            </a:r>
          </a:p>
          <a:p>
            <a:pPr marL="0" indent="0">
              <a:buNone/>
            </a:pPr>
            <a:endParaRPr lang="en-US" sz="500" dirty="0">
              <a:solidFill>
                <a:schemeClr val="tx1">
                  <a:lumMod val="65000"/>
                </a:schemeClr>
              </a:solidFill>
              <a:latin typeface="Gentona Book" panose="00000500000000000000" pitchFamily="50" charset="0"/>
            </a:endParaRPr>
          </a:p>
        </p:txBody>
      </p:sp>
    </p:spTree>
    <p:extLst>
      <p:ext uri="{BB962C8B-B14F-4D97-AF65-F5344CB8AC3E}">
        <p14:creationId xmlns:p14="http://schemas.microsoft.com/office/powerpoint/2010/main" val="5667572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2E900-D911-4CCD-B88C-083AAD367853}"/>
              </a:ext>
            </a:extLst>
          </p:cNvPr>
          <p:cNvSpPr>
            <a:spLocks noGrp="1"/>
          </p:cNvSpPr>
          <p:nvPr>
            <p:ph type="title"/>
          </p:nvPr>
        </p:nvSpPr>
        <p:spPr/>
        <p:txBody>
          <a:bodyPr/>
          <a:lstStyle/>
          <a:p>
            <a:r>
              <a:rPr lang="en-US" dirty="0"/>
              <a:t>ESSENTIAL EMPLOYEES</a:t>
            </a:r>
          </a:p>
        </p:txBody>
      </p:sp>
      <p:sp>
        <p:nvSpPr>
          <p:cNvPr id="3" name="Content Placeholder 2">
            <a:extLst>
              <a:ext uri="{FF2B5EF4-FFF2-40B4-BE49-F238E27FC236}">
                <a16:creationId xmlns:a16="http://schemas.microsoft.com/office/drawing/2014/main" id="{DDA2DBFB-6219-4C72-80EB-F16A7D2391CE}"/>
              </a:ext>
            </a:extLst>
          </p:cNvPr>
          <p:cNvSpPr txBox="1">
            <a:spLocks/>
          </p:cNvSpPr>
          <p:nvPr/>
        </p:nvSpPr>
        <p:spPr>
          <a:xfrm>
            <a:off x="6558470" y="2143249"/>
            <a:ext cx="4795330" cy="3759964"/>
          </a:xfrm>
          <a:prstGeom prst="rect">
            <a:avLst/>
          </a:prstGeom>
        </p:spPr>
        <p:txBody>
          <a:bodyPr vert="horz" lIns="91440" tIns="45720" rIns="91440" bIns="45720" rtlCol="0">
            <a:noAutofit/>
            <a:scene3d>
              <a:camera prst="orthographicFront">
                <a:rot lat="0" lon="0" rev="0"/>
              </a:camera>
              <a:lightRig rig="threePt" dir="t"/>
            </a:scene3d>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a:buFont typeface="Wingdings" panose="05000000000000000000" pitchFamily="2" charset="2"/>
              <a:buChar char="§"/>
            </a:pPr>
            <a:r>
              <a:rPr lang="en-US" sz="2400" dirty="0">
                <a:solidFill>
                  <a:schemeClr val="tx1">
                    <a:lumMod val="65000"/>
                  </a:schemeClr>
                </a:solidFill>
                <a:latin typeface="Gentona Book" panose="00000500000000000000" pitchFamily="50" charset="0"/>
              </a:rPr>
              <a:t>Essential employees should receive and acknowledge written designation from their supervisor</a:t>
            </a:r>
          </a:p>
          <a:p>
            <a:pPr>
              <a:buFont typeface="Wingdings" panose="05000000000000000000" pitchFamily="2" charset="2"/>
              <a:buChar char="§"/>
            </a:pPr>
            <a:r>
              <a:rPr lang="en-US" sz="2400" dirty="0">
                <a:solidFill>
                  <a:schemeClr val="tx1">
                    <a:lumMod val="65000"/>
                  </a:schemeClr>
                </a:solidFill>
                <a:latin typeface="Gentona Book" panose="00000500000000000000" pitchFamily="50" charset="0"/>
              </a:rPr>
              <a:t>A standardized designation letter template is available to departments</a:t>
            </a:r>
          </a:p>
          <a:p>
            <a:pPr>
              <a:buFont typeface="Wingdings" panose="05000000000000000000" pitchFamily="2" charset="2"/>
              <a:buChar char="§"/>
            </a:pPr>
            <a:endParaRPr lang="en-US" sz="2400" dirty="0">
              <a:solidFill>
                <a:schemeClr val="tx1">
                  <a:lumMod val="65000"/>
                </a:schemeClr>
              </a:solidFill>
              <a:latin typeface="Gentona Book" panose="00000500000000000000" pitchFamily="50" charset="0"/>
            </a:endParaRPr>
          </a:p>
        </p:txBody>
      </p:sp>
      <p:pic>
        <p:nvPicPr>
          <p:cNvPr id="4" name="Picture 3" descr="A picture containing text&#10;&#10;Description automatically generated">
            <a:extLst>
              <a:ext uri="{FF2B5EF4-FFF2-40B4-BE49-F238E27FC236}">
                <a16:creationId xmlns:a16="http://schemas.microsoft.com/office/drawing/2014/main" id="{0BB765D9-54F0-4C65-BA74-5E3CD98326FF}"/>
              </a:ext>
            </a:extLst>
          </p:cNvPr>
          <p:cNvPicPr>
            <a:picLocks noChangeAspect="1"/>
          </p:cNvPicPr>
          <p:nvPr/>
        </p:nvPicPr>
        <p:blipFill>
          <a:blip r:embed="rId2"/>
          <a:stretch>
            <a:fillRect/>
          </a:stretch>
        </p:blipFill>
        <p:spPr>
          <a:xfrm>
            <a:off x="644357" y="1977817"/>
            <a:ext cx="5263866" cy="350955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890872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536DC-389E-4B05-9466-23EEBB8C6CFE}"/>
              </a:ext>
            </a:extLst>
          </p:cNvPr>
          <p:cNvSpPr>
            <a:spLocks noGrp="1"/>
          </p:cNvSpPr>
          <p:nvPr>
            <p:ph type="title"/>
          </p:nvPr>
        </p:nvSpPr>
        <p:spPr>
          <a:xfrm>
            <a:off x="838200" y="12199"/>
            <a:ext cx="10515600" cy="1325563"/>
          </a:xfrm>
        </p:spPr>
        <p:txBody>
          <a:bodyPr/>
          <a:lstStyle/>
          <a:p>
            <a:r>
              <a:rPr lang="en-US" dirty="0"/>
              <a:t>ESSENTIAL EMPLOYEES</a:t>
            </a:r>
          </a:p>
        </p:txBody>
      </p:sp>
      <p:sp>
        <p:nvSpPr>
          <p:cNvPr id="3" name="Content Placeholder 2">
            <a:extLst>
              <a:ext uri="{FF2B5EF4-FFF2-40B4-BE49-F238E27FC236}">
                <a16:creationId xmlns:a16="http://schemas.microsoft.com/office/drawing/2014/main" id="{24E4AECE-2EA9-4BB4-96B5-E9C05B61B482}"/>
              </a:ext>
            </a:extLst>
          </p:cNvPr>
          <p:cNvSpPr txBox="1">
            <a:spLocks/>
          </p:cNvSpPr>
          <p:nvPr/>
        </p:nvSpPr>
        <p:spPr>
          <a:xfrm>
            <a:off x="571500" y="1337762"/>
            <a:ext cx="10991849" cy="5290476"/>
          </a:xfrm>
          <a:prstGeom prst="rect">
            <a:avLst/>
          </a:prstGeom>
        </p:spPr>
        <p:txBody>
          <a:bodyPr vert="horz" lIns="91440" tIns="45720" rIns="91440" bIns="45720" rtlCol="0">
            <a:noAutofit/>
            <a:scene3d>
              <a:camera prst="orthographicFront">
                <a:rot lat="0" lon="0" rev="0"/>
              </a:camera>
              <a:lightRig rig="threePt" dir="t"/>
            </a:scene3d>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a:buFont typeface="Wingdings" panose="05000000000000000000" pitchFamily="2" charset="2"/>
              <a:buChar char="§"/>
            </a:pPr>
            <a:r>
              <a:rPr lang="en-US" sz="2400" dirty="0">
                <a:solidFill>
                  <a:schemeClr val="tx1">
                    <a:lumMod val="65000"/>
                  </a:schemeClr>
                </a:solidFill>
                <a:latin typeface="Gentona Book" panose="00000500000000000000" pitchFamily="50" charset="0"/>
              </a:rPr>
              <a:t>TEAMS, USPS, and Law Enforcement non-exempt employees who are required to work during an emergency closing will earn one hour of special compensatory leave for each hour worked during the emergency closing, in addition to their normal pay. </a:t>
            </a:r>
          </a:p>
          <a:p>
            <a:pPr>
              <a:buFont typeface="Wingdings" panose="05000000000000000000" pitchFamily="2" charset="2"/>
              <a:buChar char="§"/>
            </a:pPr>
            <a:r>
              <a:rPr lang="en-US" sz="2400" dirty="0">
                <a:solidFill>
                  <a:schemeClr val="tx1">
                    <a:lumMod val="65000"/>
                  </a:schemeClr>
                </a:solidFill>
                <a:latin typeface="Gentona Book" panose="00000500000000000000" pitchFamily="50" charset="0"/>
              </a:rPr>
              <a:t>If the special compensatory leave is not used by the end of the fiscal year, the employee will be paid for the leave.</a:t>
            </a:r>
          </a:p>
          <a:p>
            <a:pPr>
              <a:buFont typeface="Wingdings" panose="05000000000000000000" pitchFamily="2" charset="2"/>
              <a:buChar char="§"/>
            </a:pPr>
            <a:r>
              <a:rPr lang="en-US" sz="2400" dirty="0">
                <a:solidFill>
                  <a:schemeClr val="tx1">
                    <a:lumMod val="65000"/>
                  </a:schemeClr>
                </a:solidFill>
                <a:latin typeface="Gentona Book" panose="00000500000000000000" pitchFamily="50" charset="0"/>
              </a:rPr>
              <a:t>TEAMS exempt employees who are required to work during an emergency closing are eligible for compensatory leave at the discretion of the supervisor — although this compensatory leave is handled informally at the department level and not accrued in myUFL.</a:t>
            </a:r>
          </a:p>
          <a:p>
            <a:pPr>
              <a:buFont typeface="Wingdings" panose="05000000000000000000" pitchFamily="2" charset="2"/>
              <a:buChar char="§"/>
            </a:pPr>
            <a:r>
              <a:rPr lang="en-US" sz="2400" dirty="0">
                <a:solidFill>
                  <a:schemeClr val="tx1">
                    <a:lumMod val="65000"/>
                  </a:schemeClr>
                </a:solidFill>
                <a:latin typeface="Gentona Book" panose="00000500000000000000" pitchFamily="50" charset="0"/>
              </a:rPr>
              <a:t>Faculty and graduate assistants are not eligible for compensatory leave under this policy.</a:t>
            </a:r>
          </a:p>
        </p:txBody>
      </p:sp>
    </p:spTree>
    <p:extLst>
      <p:ext uri="{BB962C8B-B14F-4D97-AF65-F5344CB8AC3E}">
        <p14:creationId xmlns:p14="http://schemas.microsoft.com/office/powerpoint/2010/main" val="3051357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UF Human Resources">
      <a:dk1>
        <a:srgbClr val="00346A"/>
      </a:dk1>
      <a:lt1>
        <a:srgbClr val="FFFFFF"/>
      </a:lt1>
      <a:dk2>
        <a:srgbClr val="002657"/>
      </a:dk2>
      <a:lt2>
        <a:srgbClr val="FFFFFF"/>
      </a:lt2>
      <a:accent1>
        <a:srgbClr val="005496"/>
      </a:accent1>
      <a:accent2>
        <a:srgbClr val="FF4616"/>
      </a:accent2>
      <a:accent3>
        <a:srgbClr val="C7C9C8"/>
      </a:accent3>
      <a:accent4>
        <a:srgbClr val="FFC000"/>
      </a:accent4>
      <a:accent5>
        <a:srgbClr val="2091D0"/>
      </a:accent5>
      <a:accent6>
        <a:srgbClr val="70AD47"/>
      </a:accent6>
      <a:hlink>
        <a:srgbClr val="70AD47"/>
      </a:hlink>
      <a:folHlink>
        <a:srgbClr val="FF461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14907</TotalTime>
  <Words>2031</Words>
  <Application>Microsoft Office PowerPoint</Application>
  <PresentationFormat>Widescreen</PresentationFormat>
  <Paragraphs>235</Paragraphs>
  <Slides>35</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Calibri</vt:lpstr>
      <vt:lpstr>Calibri Light</vt:lpstr>
      <vt:lpstr>Gentona Book</vt:lpstr>
      <vt:lpstr>Symbol</vt:lpstr>
      <vt:lpstr>Tenorite</vt:lpstr>
      <vt:lpstr>Wingdings</vt:lpstr>
      <vt:lpstr>Wingdings 3</vt:lpstr>
      <vt:lpstr>Office Theme</vt:lpstr>
      <vt:lpstr>UFHR Forum</vt:lpstr>
      <vt:lpstr>Agenda</vt:lpstr>
      <vt:lpstr>Office of the Vice President</vt:lpstr>
      <vt:lpstr>Essential Employees </vt:lpstr>
      <vt:lpstr>ESSENTIAL EMPLOYEES</vt:lpstr>
      <vt:lpstr>ESSENTIAL EMPLOYEES</vt:lpstr>
      <vt:lpstr>ESSENTIAL EMPLOYEES</vt:lpstr>
      <vt:lpstr>ESSENTIAL EMPLOYEES</vt:lpstr>
      <vt:lpstr>ESSENTIAL EMPLOYEES</vt:lpstr>
      <vt:lpstr>ESSENTIAL EMPLOYEES</vt:lpstr>
      <vt:lpstr>ESSENTIAL EMPLOYEES</vt:lpstr>
      <vt:lpstr>ESSENTIAL EMPLOYEES</vt:lpstr>
      <vt:lpstr>ESSENTIAL EMPLOYEES</vt:lpstr>
      <vt:lpstr>Strategic Initiatives</vt:lpstr>
      <vt:lpstr>Superior Accomplishment Awards</vt:lpstr>
      <vt:lpstr>Superior Accomplishment Awards</vt:lpstr>
      <vt:lpstr>Talent Acquisition &amp; Onboarding</vt:lpstr>
      <vt:lpstr>HireRight &amp; PageUp </vt:lpstr>
      <vt:lpstr>HireRight &amp; PageUp Integration</vt:lpstr>
      <vt:lpstr>PowerPoint Presentation</vt:lpstr>
      <vt:lpstr>Employment Operations &amp; Records</vt:lpstr>
      <vt:lpstr>Return from Short Work Break—Now Back!</vt:lpstr>
      <vt:lpstr>Terminate Summer Appointments</vt:lpstr>
      <vt:lpstr>New Resource: Appointment Letter Clauses</vt:lpstr>
      <vt:lpstr>New Resource: Appointment Letter Clauses</vt:lpstr>
      <vt:lpstr>Courtesy Appointments   Researcher &amp; Research Support Screening</vt:lpstr>
      <vt:lpstr>Courtesy Appointments  Researcher &amp; Research Support Screening</vt:lpstr>
      <vt:lpstr>Preparing for the Fall Rush</vt:lpstr>
      <vt:lpstr>University Benefits</vt:lpstr>
      <vt:lpstr>Summer New Hire Reminders</vt:lpstr>
      <vt:lpstr>Open Enrollment</vt:lpstr>
      <vt:lpstr>Open Enrollment</vt:lpstr>
      <vt:lpstr>DROP Changes</vt:lpstr>
      <vt:lpstr>Services After Retirement</vt:lpstr>
      <vt:lpstr>Important Dates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it can be long or short</dc:title>
  <dc:creator>Bales, Rick</dc:creator>
  <cp:lastModifiedBy>Wuertz,Amber D</cp:lastModifiedBy>
  <cp:revision>210</cp:revision>
  <dcterms:created xsi:type="dcterms:W3CDTF">2022-12-01T14:34:59Z</dcterms:created>
  <dcterms:modified xsi:type="dcterms:W3CDTF">2023-07-12T14:50:12Z</dcterms:modified>
</cp:coreProperties>
</file>